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</p:sldMasterIdLst>
  <p:notesMasterIdLst>
    <p:notesMasterId r:id="rId71"/>
  </p:notesMasterIdLst>
  <p:sldIdLst>
    <p:sldId id="257" r:id="rId4"/>
    <p:sldId id="258" r:id="rId5"/>
    <p:sldId id="260" r:id="rId6"/>
    <p:sldId id="294" r:id="rId7"/>
    <p:sldId id="300" r:id="rId8"/>
    <p:sldId id="297" r:id="rId9"/>
    <p:sldId id="266" r:id="rId10"/>
    <p:sldId id="262" r:id="rId11"/>
    <p:sldId id="263" r:id="rId12"/>
    <p:sldId id="339" r:id="rId13"/>
    <p:sldId id="334" r:id="rId14"/>
    <p:sldId id="335" r:id="rId15"/>
    <p:sldId id="336" r:id="rId16"/>
    <p:sldId id="337" r:id="rId17"/>
    <p:sldId id="392" r:id="rId18"/>
    <p:sldId id="338" r:id="rId19"/>
    <p:sldId id="314" r:id="rId20"/>
    <p:sldId id="316" r:id="rId21"/>
    <p:sldId id="345" r:id="rId22"/>
    <p:sldId id="346" r:id="rId23"/>
    <p:sldId id="393" r:id="rId24"/>
    <p:sldId id="394" r:id="rId25"/>
    <p:sldId id="347" r:id="rId26"/>
    <p:sldId id="348" r:id="rId27"/>
    <p:sldId id="350" r:id="rId28"/>
    <p:sldId id="403" r:id="rId29"/>
    <p:sldId id="405" r:id="rId30"/>
    <p:sldId id="351" r:id="rId31"/>
    <p:sldId id="388" r:id="rId32"/>
    <p:sldId id="352" r:id="rId33"/>
    <p:sldId id="353" r:id="rId34"/>
    <p:sldId id="395" r:id="rId35"/>
    <p:sldId id="356" r:id="rId36"/>
    <p:sldId id="357" r:id="rId37"/>
    <p:sldId id="360" r:id="rId38"/>
    <p:sldId id="361" r:id="rId39"/>
    <p:sldId id="390" r:id="rId40"/>
    <p:sldId id="362" r:id="rId41"/>
    <p:sldId id="359" r:id="rId42"/>
    <p:sldId id="396" r:id="rId43"/>
    <p:sldId id="364" r:id="rId44"/>
    <p:sldId id="327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97" r:id="rId56"/>
    <p:sldId id="398" r:id="rId57"/>
    <p:sldId id="399" r:id="rId58"/>
    <p:sldId id="400" r:id="rId59"/>
    <p:sldId id="401" r:id="rId60"/>
    <p:sldId id="382" r:id="rId61"/>
    <p:sldId id="391" r:id="rId62"/>
    <p:sldId id="385" r:id="rId63"/>
    <p:sldId id="386" r:id="rId64"/>
    <p:sldId id="402" r:id="rId65"/>
    <p:sldId id="340" r:id="rId66"/>
    <p:sldId id="344" r:id="rId67"/>
    <p:sldId id="341" r:id="rId68"/>
    <p:sldId id="342" r:id="rId69"/>
    <p:sldId id="343" r:id="rId70"/>
  </p:sldIdLst>
  <p:sldSz cx="9144000" cy="6858000" type="screen4x3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3400" autoAdjust="0"/>
  </p:normalViewPr>
  <p:slideViewPr>
    <p:cSldViewPr snapToGrid="0">
      <p:cViewPr varScale="1">
        <p:scale>
          <a:sx n="63" d="100"/>
          <a:sy n="63" d="100"/>
        </p:scale>
        <p:origin x="116" y="32"/>
      </p:cViewPr>
      <p:guideLst/>
    </p:cSldViewPr>
  </p:slideViewPr>
  <p:outlineViewPr>
    <p:cViewPr>
      <p:scale>
        <a:sx n="33" d="100"/>
        <a:sy n="33" d="100"/>
      </p:scale>
      <p:origin x="0" y="-54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F9AA22-D62E-47F4-99D0-3AFD847838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BC451-8BF5-41BE-9ADE-F71D86B323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E6024-8A75-4B7A-A79A-CD89359D9D67}" type="datetimeFigureOut">
              <a:rPr lang="LID4096" smtClean="0"/>
              <a:t>04/04/2020</a:t>
            </a:fld>
            <a:endParaRPr lang="LID4096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ACC64E-82C5-4CF8-8606-DBB27141F7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87417BB-8CB9-42F7-B941-F1D73517E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7BC36-F205-4947-A776-04BCF365D7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ADD63-6276-48B3-8E93-E5F1AF156A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20C1D-1B7D-49E2-A16D-E5F462FC2120}" type="slidenum">
              <a:rPr lang="LID4096" smtClean="0"/>
              <a:t>‹#›</a:t>
            </a:fld>
            <a:endParaRPr lang="LID409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20C1D-1B7D-49E2-A16D-E5F462FC2120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103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Agent Transaction: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, </a:t>
            </a:r>
            <a:r>
              <a:rPr lang="de-DE" dirty="0" err="1"/>
              <a:t>receiving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, w&gt;0 </a:t>
            </a:r>
            <a:r>
              <a:rPr lang="de-DE" dirty="0" err="1"/>
              <a:t>always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Transaction </a:t>
            </a:r>
            <a:r>
              <a:rPr lang="de-DE" dirty="0" err="1"/>
              <a:t>Sequence</a:t>
            </a:r>
            <a:r>
              <a:rPr lang="de-DE" dirty="0"/>
              <a:t>: </a:t>
            </a:r>
            <a:r>
              <a:rPr lang="de-DE" dirty="0" err="1"/>
              <a:t>t_i,n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n-</a:t>
            </a:r>
            <a:r>
              <a:rPr lang="de-DE" dirty="0" err="1"/>
              <a:t>th</a:t>
            </a:r>
            <a:r>
              <a:rPr lang="de-DE" dirty="0"/>
              <a:t>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 was </a:t>
            </a:r>
            <a:r>
              <a:rPr lang="de-DE" dirty="0" err="1"/>
              <a:t>involved</a:t>
            </a:r>
            <a:r>
              <a:rPr lang="de-DE" dirty="0"/>
              <a:t> in, </a:t>
            </a:r>
            <a:r>
              <a:rPr lang="de-DE" dirty="0" err="1"/>
              <a:t>T_i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deterministically</a:t>
            </a:r>
            <a:r>
              <a:rPr lang="de-DE" dirty="0"/>
              <a:t> </a:t>
            </a:r>
            <a:r>
              <a:rPr lang="de-DE" dirty="0" err="1"/>
              <a:t>serialised</a:t>
            </a:r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C0365-67C7-4344-B218-7DE652707BB4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906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an infinite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finite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simple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C0365-67C7-4344-B218-7DE652707BB4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53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an infinite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finite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simple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C0365-67C7-4344-B218-7DE652707BB4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14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3" y="822997"/>
            <a:ext cx="7265534" cy="2972717"/>
          </a:xfrm>
        </p:spPr>
        <p:txBody>
          <a:bodyPr>
            <a:noAutofit/>
          </a:bodyPr>
          <a:lstStyle>
            <a:lvl1pPr algn="l">
              <a:defRPr sz="585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3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646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199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25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4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92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9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3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8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1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5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pPr algn="r"/>
            <a:endParaRPr lang="nl-NL" sz="1575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1" y="6420937"/>
            <a:ext cx="231637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750" smtClean="0"/>
              <a:pPr/>
              <a:t>‹#›</a:t>
            </a:fld>
            <a:endParaRPr lang="en-US" sz="75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596AF0-233E-4A1E-ABEB-633EB59AC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26695" b="39435"/>
          <a:stretch/>
        </p:blipFill>
        <p:spPr>
          <a:xfrm>
            <a:off x="1" y="5574333"/>
            <a:ext cx="1576383" cy="5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6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596AF0-233E-4A1E-ABEB-633EB59AC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26695" b="39435"/>
          <a:stretch/>
        </p:blipFill>
        <p:spPr>
          <a:xfrm>
            <a:off x="0" y="5574333"/>
            <a:ext cx="1576383" cy="5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1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8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2" Type="http://schemas.openxmlformats.org/officeDocument/2006/relationships/image" Target="../media/image50.png"/><Relationship Id="rId16" Type="http://schemas.openxmlformats.org/officeDocument/2006/relationships/image" Target="../media/image420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0.png"/><Relationship Id="rId11" Type="http://schemas.openxmlformats.org/officeDocument/2006/relationships/image" Target="../media/image370.png"/><Relationship Id="rId5" Type="http://schemas.openxmlformats.org/officeDocument/2006/relationships/image" Target="../media/image310.png"/><Relationship Id="rId15" Type="http://schemas.openxmlformats.org/officeDocument/2006/relationships/image" Target="../media/image410.png"/><Relationship Id="rId10" Type="http://schemas.openxmlformats.org/officeDocument/2006/relationships/image" Target="../media/image360.png"/><Relationship Id="rId19" Type="http://schemas.openxmlformats.org/officeDocument/2006/relationships/image" Target="../media/image131.png"/><Relationship Id="rId4" Type="http://schemas.openxmlformats.org/officeDocument/2006/relationships/image" Target="../media/image51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1.png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image" Target="../media/image108.png"/><Relationship Id="rId12" Type="http://schemas.openxmlformats.org/officeDocument/2006/relationships/image" Target="../media/image172.png"/><Relationship Id="rId17" Type="http://schemas.openxmlformats.org/officeDocument/2006/relationships/image" Target="../media/image106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8.xml"/><Relationship Id="rId15" Type="http://schemas.openxmlformats.org/officeDocument/2006/relationships/image" Target="../media/image104.png"/><Relationship Id="rId14" Type="http://schemas.openxmlformats.org/officeDocument/2006/relationships/image" Target="../media/image10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0018" y="1234166"/>
            <a:ext cx="7060758" cy="2194834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On the Sybil-</a:t>
            </a:r>
            <a:r>
              <a:rPr lang="en-US" sz="4000" dirty="0" err="1"/>
              <a:t>Proofness</a:t>
            </a:r>
            <a:r>
              <a:rPr lang="en-US" sz="4000" dirty="0"/>
              <a:t> of Accounting Mechanisms in P2P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0018" y="4201272"/>
            <a:ext cx="4419120" cy="1723346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2700" dirty="0"/>
          </a:p>
          <a:p>
            <a:pPr algn="l"/>
            <a:r>
              <a:rPr lang="en-US" sz="2850" dirty="0"/>
              <a:t>Alexander Stannat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Master Thesis </a:t>
            </a:r>
            <a:r>
              <a:rPr lang="en-US" dirty="0" err="1"/>
              <a:t>Defence</a:t>
            </a:r>
            <a:endParaRPr lang="en-US" dirty="0"/>
          </a:p>
          <a:p>
            <a:pPr algn="l"/>
            <a:r>
              <a:rPr lang="en-US" dirty="0">
                <a:latin typeface="Arial"/>
                <a:cs typeface="Arial"/>
              </a:rPr>
              <a:t>Applied Mathematics</a:t>
            </a:r>
          </a:p>
          <a:p>
            <a:pPr algn="l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B569-3C63-44BE-A737-2CA1A930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Framework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5B68E-B330-4B2D-A21B-81C55FF20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3106" y="1600199"/>
                <a:ext cx="7106464" cy="4733925"/>
              </a:xfrm>
            </p:spPr>
            <p:txBody>
              <a:bodyPr/>
              <a:lstStyle/>
              <a:p>
                <a:r>
                  <a:rPr lang="de-DE" dirty="0"/>
                  <a:t>Agent Transaction: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Transaction </a:t>
                </a:r>
                <a:r>
                  <a:rPr lang="de-DE" dirty="0" err="1"/>
                  <a:t>Sequences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Transaction </a:t>
                </a:r>
                <a:r>
                  <a:rPr lang="de-DE" dirty="0" err="1"/>
                  <a:t>Functions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pPr marL="34290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Transaction Sets: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5B68E-B330-4B2D-A21B-81C55FF20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3106" y="1600199"/>
                <a:ext cx="7106464" cy="4733925"/>
              </a:xfrm>
              <a:blipFill>
                <a:blip r:embed="rId6"/>
                <a:stretch>
                  <a:fillRect l="-858" t="-7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BE8D317-01B4-40F8-ACC3-BB556B3EA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9387" y="3967161"/>
            <a:ext cx="43148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1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A9BA-BF0D-4519-ABE0-7F265D1A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Graph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44F4E-3A66-4F5B-8E60-379711E901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2731" y="1600200"/>
                <a:ext cx="7106464" cy="4648162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Work 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dirty="0"/>
                  <a:t> The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agents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network.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dirty="0"/>
                  <a:t> Set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edges</a:t>
                </a:r>
                <a:r>
                  <a:rPr lang="de-DE" dirty="0"/>
                  <a:t>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denotes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performing</a:t>
                </a:r>
                <a:r>
                  <a:rPr lang="de-DE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DE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Edge </a:t>
                </a:r>
                <a:r>
                  <a:rPr lang="de-DE" dirty="0" err="1"/>
                  <a:t>weights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44F4E-3A66-4F5B-8E60-379711E90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2731" y="1600200"/>
                <a:ext cx="7106464" cy="4648162"/>
              </a:xfrm>
              <a:blipFill>
                <a:blip r:embed="rId4"/>
                <a:stretch>
                  <a:fillRect l="-858" t="-91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65CD607-CCF6-4F61-9178-AAC074977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731" y="4762500"/>
            <a:ext cx="6400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3D64-276A-472F-94FB-2DA6EC57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Work Graph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2F6E8-AA81-454D-9835-CF99B6A5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9C7D0-AFA8-4E7F-A990-D9F3E197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609638"/>
            <a:ext cx="6400800" cy="2524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5209C-32B7-4B72-9D75-D80C88D4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244" y="3268662"/>
            <a:ext cx="44386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3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45A9-1237-4633-A3D9-F867EDE3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Agent Information &amp; </a:t>
            </a:r>
            <a:r>
              <a:rPr lang="de-DE" dirty="0" err="1"/>
              <a:t>Subjective</a:t>
            </a:r>
            <a:r>
              <a:rPr lang="de-DE" dirty="0"/>
              <a:t> Work Graphs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94889-E154-4F03-890C-B4A6FD864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Subjective Transaction </a:t>
                </a:r>
                <a:r>
                  <a:rPr lang="de-DE" dirty="0" err="1"/>
                  <a:t>Sequences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𝑇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Subjective</a:t>
                </a:r>
                <a:r>
                  <a:rPr lang="de-DE" dirty="0"/>
                  <a:t> Transaction </a:t>
                </a:r>
                <a:r>
                  <a:rPr lang="de-DE" dirty="0" err="1"/>
                  <a:t>Functions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pPr marL="342900" lvl="1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Subjective</a:t>
                </a:r>
                <a:r>
                  <a:rPr lang="de-DE" dirty="0"/>
                  <a:t> Transaction Sets: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94889-E154-4F03-890C-B4A6FD864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58" t="-52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D796E5-8784-4A01-AC52-5930242C0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250" y="3352781"/>
            <a:ext cx="4381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1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CFC8-74A4-447F-91A1-0FCEDBF2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Subjective</a:t>
            </a:r>
            <a:r>
              <a:rPr lang="de-DE" dirty="0"/>
              <a:t> Work Graph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52E03-929C-48F1-B290-8EC7EDEDD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Subjective Work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DE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DE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52E03-929C-48F1-B290-8EC7EDEDD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8" t="-91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7FC364-DC33-4CB5-B84A-EDC5030E5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356" y="4672012"/>
            <a:ext cx="62579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355A-6D8D-41AB-9043-E273382B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Work Graph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5313-3D5A-4D05-9C9A-9AE62AA1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9E943-A446-426C-96C0-D9B75C152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4" y="494507"/>
            <a:ext cx="5314950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3B6C75-12D1-445F-989A-77B479704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935249"/>
            <a:ext cx="40290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6D6B-7486-4582-87DA-302897B8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Accounting </a:t>
            </a:r>
            <a:r>
              <a:rPr lang="de-DE" dirty="0" err="1"/>
              <a:t>Mechanisms</a:t>
            </a:r>
            <a:r>
              <a:rPr lang="de-DE" dirty="0"/>
              <a:t> &amp; </a:t>
            </a:r>
            <a:r>
              <a:rPr lang="de-DE" dirty="0" err="1"/>
              <a:t>Allocation</a:t>
            </a:r>
            <a:r>
              <a:rPr lang="de-DE" dirty="0"/>
              <a:t> </a:t>
            </a:r>
            <a:r>
              <a:rPr lang="de-DE" dirty="0" err="1"/>
              <a:t>Policies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C4F75B-E02D-4CE4-9EB5-1880B8DF8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25" y="1733425"/>
            <a:ext cx="4019550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C4B1E-3E5F-4CAA-9A31-ADFC796C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47" y="2834821"/>
            <a:ext cx="361950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AC931-B977-4C0D-B386-A753509DF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822" y="3980937"/>
            <a:ext cx="31813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CF2DA-4C3A-4D8A-A833-8C73DEA99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547" y="6023661"/>
            <a:ext cx="2190750" cy="428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E9E7A1-6B9C-4CA1-8F34-C521FCCCA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497" y="5037903"/>
            <a:ext cx="1362075" cy="428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133B95-95EE-46AC-BA3D-8B51C0BD78FF}"/>
              </a:ext>
            </a:extLst>
          </p:cNvPr>
          <p:cNvSpPr txBox="1"/>
          <p:nvPr/>
        </p:nvSpPr>
        <p:spPr>
          <a:xfrm>
            <a:off x="2754547" y="5097196"/>
            <a:ext cx="12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Choice Set: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121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391C-D4A7-4C80-B237-90F7696E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trivial </a:t>
            </a:r>
            <a:r>
              <a:rPr lang="de-DE" dirty="0" err="1"/>
              <a:t>approach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1705A-BC9C-447C-AE47-C88B36734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200" dirty="0"/>
                  <a:t>Every </a:t>
                </a:r>
                <a:r>
                  <a:rPr lang="de-DE" sz="2200" dirty="0" err="1"/>
                  <a:t>agent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chooses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same </a:t>
                </a:r>
                <a:r>
                  <a:rPr lang="de-DE" sz="2200" dirty="0" err="1"/>
                  <a:t>accounting</a:t>
                </a:r>
                <a:r>
                  <a:rPr lang="de-DE" sz="2200" dirty="0"/>
                  <a:t> </a:t>
                </a:r>
                <a:r>
                  <a:rPr lang="de-DE" sz="2200" dirty="0" err="1"/>
                  <a:t>mechanism</a:t>
                </a:r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The </a:t>
                </a:r>
                <a:r>
                  <a:rPr lang="de-DE" sz="2200" dirty="0" err="1"/>
                  <a:t>net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contribution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each</a:t>
                </a:r>
                <a:r>
                  <a:rPr lang="de-DE" sz="2200" dirty="0"/>
                  <a:t> individual </a:t>
                </a:r>
                <a:r>
                  <a:rPr lang="de-DE" sz="2200" dirty="0" err="1"/>
                  <a:t>agent</a:t>
                </a:r>
                <a:endParaRPr lang="de-DE" sz="2200" dirty="0"/>
              </a:p>
              <a:p>
                <a:pPr marL="0" indent="0">
                  <a:buNone/>
                </a:pPr>
                <a:endParaRPr lang="de-DE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d>
                        <m:d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de-DE" sz="22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de-DE" sz="22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de-DE" sz="22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de-DE" sz="22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e/>
                          </m:eqArr>
                        </m:sub>
                        <m:sup/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This </a:t>
                </a:r>
                <a:r>
                  <a:rPr lang="de-DE" sz="2200" dirty="0" err="1"/>
                  <a:t>would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be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good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metric</a:t>
                </a:r>
                <a:r>
                  <a:rPr lang="de-DE" sz="2200" dirty="0"/>
                  <a:t>, but </a:t>
                </a:r>
                <a:r>
                  <a:rPr lang="de-DE" sz="2200" dirty="0" err="1"/>
                  <a:t>there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is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problem</a:t>
                </a:r>
                <a:endParaRPr lang="LID4096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1705A-BC9C-447C-AE47-C88B36734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3" t="-7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9AB8-A135-4F4E-AE07-3158EA98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39E7-D751-4016-82B3-FE554326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600" dirty="0"/>
              <a:t>A </a:t>
            </a:r>
            <a:r>
              <a:rPr lang="de-DE" sz="2600" dirty="0" err="1"/>
              <a:t>user</a:t>
            </a:r>
            <a:r>
              <a:rPr lang="de-DE" sz="2600" dirty="0"/>
              <a:t> </a:t>
            </a:r>
            <a:r>
              <a:rPr lang="de-DE" sz="2600" dirty="0" err="1"/>
              <a:t>can</a:t>
            </a:r>
            <a:r>
              <a:rPr lang="de-DE" sz="2600" dirty="0"/>
              <a:t> </a:t>
            </a:r>
            <a:r>
              <a:rPr lang="de-DE" sz="2600" dirty="0" err="1"/>
              <a:t>create</a:t>
            </a:r>
            <a:r>
              <a:rPr lang="de-DE" sz="2600" dirty="0"/>
              <a:t> large </a:t>
            </a:r>
            <a:r>
              <a:rPr lang="de-DE" sz="2600" dirty="0" err="1"/>
              <a:t>numbers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fake </a:t>
            </a:r>
            <a:r>
              <a:rPr lang="de-DE" sz="2600" dirty="0" err="1"/>
              <a:t>accounts</a:t>
            </a:r>
            <a:endParaRPr lang="de-DE" sz="2600" dirty="0"/>
          </a:p>
          <a:p>
            <a:endParaRPr lang="de-DE" sz="2600" dirty="0"/>
          </a:p>
          <a:p>
            <a:r>
              <a:rPr lang="de-DE" sz="2600" dirty="0"/>
              <a:t>Sybil </a:t>
            </a:r>
            <a:r>
              <a:rPr lang="de-DE" sz="2600" dirty="0" err="1"/>
              <a:t>nodes</a:t>
            </a:r>
            <a:r>
              <a:rPr lang="de-DE" sz="2600" dirty="0"/>
              <a:t> </a:t>
            </a:r>
            <a:r>
              <a:rPr lang="de-DE" sz="2600" dirty="0" err="1"/>
              <a:t>can</a:t>
            </a:r>
            <a:r>
              <a:rPr lang="de-DE" sz="2600" dirty="0"/>
              <a:t> </a:t>
            </a:r>
            <a:r>
              <a:rPr lang="de-DE" sz="2600" dirty="0" err="1"/>
              <a:t>create</a:t>
            </a:r>
            <a:r>
              <a:rPr lang="de-DE" sz="2600" dirty="0"/>
              <a:t> fake </a:t>
            </a:r>
            <a:r>
              <a:rPr lang="de-DE" sz="2600" dirty="0" err="1"/>
              <a:t>edges</a:t>
            </a:r>
            <a:r>
              <a:rPr lang="de-DE" sz="2600" dirty="0"/>
              <a:t> </a:t>
            </a:r>
            <a:r>
              <a:rPr lang="de-DE" sz="2600" dirty="0" err="1"/>
              <a:t>between</a:t>
            </a:r>
            <a:r>
              <a:rPr lang="de-DE" sz="2600" dirty="0"/>
              <a:t> </a:t>
            </a:r>
            <a:r>
              <a:rPr lang="de-DE" sz="2600" dirty="0" err="1"/>
              <a:t>one</a:t>
            </a:r>
            <a:r>
              <a:rPr lang="de-DE" sz="2600" dirty="0"/>
              <a:t> </a:t>
            </a:r>
            <a:r>
              <a:rPr lang="de-DE" sz="2600" dirty="0" err="1"/>
              <a:t>another</a:t>
            </a:r>
            <a:r>
              <a:rPr lang="de-DE" sz="2600" dirty="0"/>
              <a:t> </a:t>
            </a:r>
          </a:p>
          <a:p>
            <a:endParaRPr lang="de-DE" sz="2600" dirty="0"/>
          </a:p>
          <a:p>
            <a:r>
              <a:rPr lang="de-DE" sz="2600" dirty="0" err="1"/>
              <a:t>Reported</a:t>
            </a:r>
            <a:r>
              <a:rPr lang="de-DE" sz="2600" dirty="0"/>
              <a:t> </a:t>
            </a:r>
            <a:r>
              <a:rPr lang="de-DE" sz="2600" dirty="0" err="1"/>
              <a:t>edge</a:t>
            </a:r>
            <a:r>
              <a:rPr lang="de-DE" sz="2600" dirty="0"/>
              <a:t> </a:t>
            </a:r>
            <a:r>
              <a:rPr lang="de-DE" sz="2600" dirty="0" err="1"/>
              <a:t>weights</a:t>
            </a:r>
            <a:r>
              <a:rPr lang="de-DE" sz="2600" dirty="0"/>
              <a:t> </a:t>
            </a:r>
            <a:r>
              <a:rPr lang="de-DE" sz="2600" dirty="0" err="1"/>
              <a:t>can</a:t>
            </a:r>
            <a:r>
              <a:rPr lang="de-DE" sz="2600" dirty="0"/>
              <a:t> </a:t>
            </a:r>
            <a:r>
              <a:rPr lang="de-DE" sz="2600" dirty="0" err="1"/>
              <a:t>no</a:t>
            </a:r>
            <a:r>
              <a:rPr lang="de-DE" sz="2600" dirty="0"/>
              <a:t> </a:t>
            </a:r>
            <a:r>
              <a:rPr lang="de-DE" sz="2600" dirty="0" err="1"/>
              <a:t>longer</a:t>
            </a:r>
            <a:r>
              <a:rPr lang="de-DE" sz="2600" dirty="0"/>
              <a:t> </a:t>
            </a:r>
            <a:r>
              <a:rPr lang="de-DE" sz="2600" dirty="0" err="1"/>
              <a:t>be</a:t>
            </a:r>
            <a:r>
              <a:rPr lang="de-DE" sz="2600" dirty="0"/>
              <a:t> </a:t>
            </a:r>
            <a:r>
              <a:rPr lang="de-DE" sz="2600" dirty="0" err="1"/>
              <a:t>trusted</a:t>
            </a:r>
            <a:r>
              <a:rPr lang="de-DE" sz="2600" dirty="0"/>
              <a:t>, </a:t>
            </a:r>
            <a:r>
              <a:rPr lang="de-DE" sz="2600" dirty="0" err="1"/>
              <a:t>except</a:t>
            </a:r>
            <a:r>
              <a:rPr lang="de-DE" sz="2600" dirty="0"/>
              <a:t> </a:t>
            </a:r>
            <a:r>
              <a:rPr lang="de-DE" sz="2600" dirty="0" err="1"/>
              <a:t>for</a:t>
            </a:r>
            <a:r>
              <a:rPr lang="de-DE" sz="2600" dirty="0"/>
              <a:t> </a:t>
            </a:r>
            <a:r>
              <a:rPr lang="de-DE" sz="2600" dirty="0" err="1"/>
              <a:t>those</a:t>
            </a:r>
            <a:r>
              <a:rPr lang="de-DE" sz="2600" dirty="0"/>
              <a:t> </a:t>
            </a:r>
            <a:r>
              <a:rPr lang="de-DE" sz="2600" dirty="0" err="1"/>
              <a:t>connected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seed</a:t>
            </a:r>
            <a:r>
              <a:rPr lang="de-DE" sz="2600" dirty="0"/>
              <a:t> </a:t>
            </a:r>
            <a:r>
              <a:rPr lang="de-DE" sz="2600" dirty="0" err="1"/>
              <a:t>node</a:t>
            </a:r>
            <a:r>
              <a:rPr lang="de-DE" sz="2600" dirty="0"/>
              <a:t> </a:t>
            </a:r>
            <a:r>
              <a:rPr lang="de-DE" sz="2600" dirty="0" err="1"/>
              <a:t>itself</a:t>
            </a:r>
            <a:endParaRPr lang="de-DE" sz="2600" dirty="0"/>
          </a:p>
          <a:p>
            <a:pPr marL="1371600" lvl="3" indent="0">
              <a:buNone/>
            </a:pPr>
            <a:endParaRPr lang="de-DE" sz="2600" dirty="0"/>
          </a:p>
          <a:p>
            <a:pPr marL="1371600" lvl="3" indent="0">
              <a:buNone/>
            </a:pPr>
            <a:r>
              <a:rPr lang="de-DE" sz="2600" dirty="0"/>
              <a:t>The trivial </a:t>
            </a:r>
            <a:r>
              <a:rPr lang="de-DE" sz="2600" dirty="0" err="1"/>
              <a:t>accounting</a:t>
            </a:r>
            <a:r>
              <a:rPr lang="de-DE" sz="2600" dirty="0"/>
              <a:t> </a:t>
            </a:r>
            <a:r>
              <a:rPr lang="de-DE" sz="2600" dirty="0" err="1"/>
              <a:t>mechanism</a:t>
            </a:r>
            <a:r>
              <a:rPr lang="de-DE" sz="2600" dirty="0"/>
              <a:t> </a:t>
            </a:r>
            <a:r>
              <a:rPr lang="de-DE" sz="2600" dirty="0" err="1"/>
              <a:t>is</a:t>
            </a:r>
            <a:r>
              <a:rPr lang="de-DE" sz="2600" dirty="0"/>
              <a:t> </a:t>
            </a:r>
            <a:r>
              <a:rPr lang="de-DE" sz="2600" dirty="0" err="1"/>
              <a:t>no</a:t>
            </a:r>
            <a:r>
              <a:rPr lang="de-DE" sz="2600" dirty="0"/>
              <a:t>                                                                        </a:t>
            </a:r>
            <a:r>
              <a:rPr lang="de-DE" sz="2600" dirty="0" err="1"/>
              <a:t>longer</a:t>
            </a:r>
            <a:r>
              <a:rPr lang="de-DE" sz="2600" dirty="0"/>
              <a:t> valid</a:t>
            </a:r>
          </a:p>
          <a:p>
            <a:endParaRPr lang="de-DE" sz="2600" dirty="0"/>
          </a:p>
          <a:p>
            <a:r>
              <a:rPr lang="de-DE" sz="2600" dirty="0"/>
              <a:t>The </a:t>
            </a:r>
            <a:r>
              <a:rPr lang="de-DE" sz="2600" dirty="0" err="1"/>
              <a:t>goal</a:t>
            </a:r>
            <a:r>
              <a:rPr lang="de-DE" sz="2600" dirty="0"/>
              <a:t> </a:t>
            </a:r>
            <a:r>
              <a:rPr lang="de-DE" sz="2600" dirty="0" err="1"/>
              <a:t>is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game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accounting</a:t>
            </a:r>
            <a:r>
              <a:rPr lang="de-DE" sz="2600" dirty="0"/>
              <a:t> </a:t>
            </a:r>
            <a:r>
              <a:rPr lang="de-DE" sz="2600" dirty="0" err="1"/>
              <a:t>mechanism</a:t>
            </a:r>
            <a:r>
              <a:rPr lang="de-DE" sz="2600" dirty="0"/>
              <a:t> and </a:t>
            </a:r>
            <a:r>
              <a:rPr lang="de-DE" sz="2600" dirty="0" err="1"/>
              <a:t>obtain</a:t>
            </a:r>
            <a:r>
              <a:rPr lang="de-DE" sz="2600" dirty="0"/>
              <a:t> larger </a:t>
            </a:r>
            <a:r>
              <a:rPr lang="de-DE" sz="2600" dirty="0" err="1"/>
              <a:t>accounting</a:t>
            </a:r>
            <a:r>
              <a:rPr lang="de-DE" sz="2600" dirty="0"/>
              <a:t> </a:t>
            </a:r>
            <a:r>
              <a:rPr lang="de-DE" sz="2600" dirty="0" err="1"/>
              <a:t>values</a:t>
            </a:r>
            <a:r>
              <a:rPr lang="de-DE" sz="2600" dirty="0"/>
              <a:t> such </a:t>
            </a:r>
            <a:r>
              <a:rPr lang="de-DE" sz="2600" dirty="0" err="1"/>
              <a:t>that</a:t>
            </a:r>
            <a:r>
              <a:rPr lang="de-DE" sz="2600" dirty="0"/>
              <a:t> larger </a:t>
            </a:r>
            <a:r>
              <a:rPr lang="de-DE" sz="2600" dirty="0" err="1"/>
              <a:t>amounts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work</a:t>
            </a:r>
            <a:r>
              <a:rPr lang="de-DE" sz="2600" dirty="0"/>
              <a:t> </a:t>
            </a:r>
            <a:r>
              <a:rPr lang="de-DE" sz="2600" dirty="0" err="1"/>
              <a:t>can</a:t>
            </a:r>
            <a:r>
              <a:rPr lang="de-DE" sz="2600" dirty="0"/>
              <a:t> </a:t>
            </a:r>
            <a:r>
              <a:rPr lang="de-DE" sz="2600" dirty="0" err="1"/>
              <a:t>be</a:t>
            </a:r>
            <a:r>
              <a:rPr lang="de-DE" sz="2600" dirty="0"/>
              <a:t> </a:t>
            </a:r>
            <a:r>
              <a:rPr lang="de-DE" sz="2600" dirty="0" err="1"/>
              <a:t>consumed</a:t>
            </a:r>
            <a:r>
              <a:rPr lang="de-DE" sz="2600" dirty="0"/>
              <a:t>.</a:t>
            </a:r>
          </a:p>
          <a:p>
            <a:endParaRPr lang="de-DE" sz="2600" dirty="0"/>
          </a:p>
          <a:p>
            <a:endParaRPr lang="de-DE" dirty="0"/>
          </a:p>
          <a:p>
            <a:pPr marL="1371600" lvl="3" indent="0">
              <a:buNone/>
            </a:pPr>
            <a:endParaRPr lang="de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FF1A68A-19CB-44FB-A019-57DE1F33B4DF}"/>
              </a:ext>
            </a:extLst>
          </p:cNvPr>
          <p:cNvCxnSpPr>
            <a:cxnSpLocks/>
          </p:cNvCxnSpPr>
          <p:nvPr/>
        </p:nvCxnSpPr>
        <p:spPr>
          <a:xfrm>
            <a:off x="2237272" y="3924281"/>
            <a:ext cx="885825" cy="490888"/>
          </a:xfrm>
          <a:prstGeom prst="bentConnector3">
            <a:avLst>
              <a:gd name="adj1" fmla="val -10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9141-82E6-4CC3-8C93-8EEA4839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FA71-75AA-429F-AEC7-BEF1A312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600" dirty="0"/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28368-4E05-4EF4-8FEF-F4DDCAC3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63" y="1900237"/>
            <a:ext cx="72961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2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4EFC-A8D7-4AA5-B16A-81473CBE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Evolution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9D82-2034-49C4-A15C-9B5F511D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humans</a:t>
            </a:r>
            <a:r>
              <a:rPr lang="de-DE" dirty="0"/>
              <a:t> </a:t>
            </a:r>
            <a:r>
              <a:rPr lang="de-DE" dirty="0" err="1"/>
              <a:t>dominate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evolutionary</a:t>
            </a:r>
            <a:r>
              <a:rPr lang="de-DE" dirty="0"/>
              <a:t> game?</a:t>
            </a:r>
          </a:p>
          <a:p>
            <a:endParaRPr lang="de-DE" dirty="0"/>
          </a:p>
          <a:p>
            <a:r>
              <a:rPr lang="de-DE" dirty="0" err="1"/>
              <a:t>Cooperation</a:t>
            </a:r>
            <a:r>
              <a:rPr lang="de-DE" dirty="0"/>
              <a:t>!</a:t>
            </a:r>
          </a:p>
          <a:p>
            <a:pPr marL="0" indent="0" algn="ctr">
              <a:buNone/>
            </a:pPr>
            <a:r>
              <a:rPr lang="de-DE" dirty="0"/>
              <a:t>Language 			 </a:t>
            </a:r>
            <a:r>
              <a:rPr lang="de-DE" dirty="0">
                <a:sym typeface="Wingdings" panose="05000000000000000000" pitchFamily="2" charset="2"/>
              </a:rPr>
              <a:t>Gossip</a:t>
            </a:r>
            <a:endParaRPr lang="de-DE" dirty="0"/>
          </a:p>
          <a:p>
            <a:endParaRPr lang="de-DE" dirty="0"/>
          </a:p>
          <a:p>
            <a:r>
              <a:rPr lang="de-DE" dirty="0"/>
              <a:t>Human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game </a:t>
            </a:r>
            <a:r>
              <a:rPr lang="de-DE" dirty="0" err="1"/>
              <a:t>theory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Evolution </a:t>
            </a:r>
            <a:r>
              <a:rPr lang="de-DE" dirty="0" err="1"/>
              <a:t>engenders</a:t>
            </a:r>
            <a:r>
              <a:rPr lang="de-DE" dirty="0"/>
              <a:t> </a:t>
            </a:r>
            <a:r>
              <a:rPr lang="de-DE" dirty="0" err="1"/>
              <a:t>competition</a:t>
            </a:r>
            <a:r>
              <a:rPr lang="de-DE" dirty="0"/>
              <a:t>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		 </a:t>
            </a:r>
            <a:r>
              <a:rPr lang="de-DE" dirty="0" err="1">
                <a:sym typeface="Wingdings" panose="05000000000000000000" pitchFamily="2" charset="2"/>
              </a:rPr>
              <a:t>Tragedy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commons</a:t>
            </a:r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D0CC2C-890B-4B52-8096-5E559B96C572}"/>
              </a:ext>
            </a:extLst>
          </p:cNvPr>
          <p:cNvCxnSpPr>
            <a:cxnSpLocks/>
          </p:cNvCxnSpPr>
          <p:nvPr/>
        </p:nvCxnSpPr>
        <p:spPr>
          <a:xfrm>
            <a:off x="5162550" y="3277590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20">
            <a:extLst>
              <a:ext uri="{FF2B5EF4-FFF2-40B4-BE49-F238E27FC236}">
                <a16:creationId xmlns:a16="http://schemas.microsoft.com/office/drawing/2014/main" id="{905CEAE3-BBEF-4050-B851-892B7BE65CD6}"/>
              </a:ext>
            </a:extLst>
          </p:cNvPr>
          <p:cNvCxnSpPr>
            <a:cxnSpLocks/>
          </p:cNvCxnSpPr>
          <p:nvPr/>
        </p:nvCxnSpPr>
        <p:spPr>
          <a:xfrm>
            <a:off x="2120265" y="5123814"/>
            <a:ext cx="680085" cy="476885"/>
          </a:xfrm>
          <a:prstGeom prst="bentConnector3">
            <a:avLst>
              <a:gd name="adj1" fmla="val -4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2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1A64-ED02-463A-B9FD-8121FD08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Sybil </a:t>
            </a:r>
            <a:r>
              <a:rPr lang="de-DE" dirty="0" err="1"/>
              <a:t>Attack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F1859-92A3-44CE-A8D5-2C68C5BB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651B0F-7212-4C3F-9368-773FB0EE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185968"/>
            <a:ext cx="5495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1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E50F-0BDE-444C-A291-59EBDCE4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Provisional</a:t>
            </a:r>
            <a:r>
              <a:rPr lang="de-DE" dirty="0"/>
              <a:t> 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41D8-DA73-47F5-9D6E-C382350D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Sybil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.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BF21E-BDA5-4F88-8F39-E25A0C9E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70" y="1600200"/>
            <a:ext cx="7162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6A22-46C2-4A52-943B-C2B0E43F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Active</a:t>
            </a:r>
            <a:r>
              <a:rPr lang="de-DE" dirty="0"/>
              <a:t> vs. Passive </a:t>
            </a:r>
            <a:r>
              <a:rPr lang="de-DE" dirty="0" err="1"/>
              <a:t>Attacks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F58E8-18BD-4037-A9FF-AFCCB1C0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2657475"/>
            <a:ext cx="3295650" cy="202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33EAE-4B30-4909-A696-C53189FC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2590799"/>
            <a:ext cx="3438525" cy="2162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D6C96B-AA19-4EB0-ACB1-B347E8260FE7}"/>
              </a:ext>
            </a:extLst>
          </p:cNvPr>
          <p:cNvSpPr txBox="1"/>
          <p:nvPr/>
        </p:nvSpPr>
        <p:spPr>
          <a:xfrm>
            <a:off x="4643437" y="1773386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Active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D03B7-C05F-4A0D-8DBC-46E9199899A1}"/>
              </a:ext>
            </a:extLst>
          </p:cNvPr>
          <p:cNvSpPr txBox="1"/>
          <p:nvPr/>
        </p:nvSpPr>
        <p:spPr>
          <a:xfrm>
            <a:off x="4643437" y="1773385"/>
            <a:ext cx="111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Passive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68033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9391-846E-4597-9985-E7C7D10C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Mathematical</a:t>
            </a:r>
            <a:r>
              <a:rPr lang="de-DE" dirty="0"/>
              <a:t> Framework </a:t>
            </a:r>
            <a:r>
              <a:rPr lang="de-DE" dirty="0" err="1"/>
              <a:t>for</a:t>
            </a:r>
            <a:r>
              <a:rPr lang="de-DE" dirty="0"/>
              <a:t> Sybil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Gain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DA2D-00F8-42A0-A953-BCF3CB3F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</a:t>
            </a:r>
            <a:r>
              <a:rPr lang="de-DE" dirty="0" err="1"/>
              <a:t>of</a:t>
            </a:r>
            <a:r>
              <a:rPr lang="de-DE" dirty="0"/>
              <a:t> Sybil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Gain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Problem</a:t>
            </a:r>
            <a:r>
              <a:rPr lang="de-DE" dirty="0"/>
              <a:t>: Not </a:t>
            </a:r>
            <a:r>
              <a:rPr lang="de-DE" dirty="0" err="1"/>
              <a:t>rigorous</a:t>
            </a:r>
            <a:r>
              <a:rPr lang="de-DE" dirty="0"/>
              <a:t> </a:t>
            </a:r>
            <a:r>
              <a:rPr lang="de-DE" dirty="0" err="1"/>
              <a:t>enough</a:t>
            </a:r>
            <a:endParaRPr lang="LID4096" dirty="0"/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9189B429-6232-49F0-9135-0F7B87A16B79}"/>
              </a:ext>
            </a:extLst>
          </p:cNvPr>
          <p:cNvSpPr txBox="1"/>
          <p:nvPr/>
        </p:nvSpPr>
        <p:spPr>
          <a:xfrm>
            <a:off x="6738896" y="1600200"/>
            <a:ext cx="548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[2]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761A2-7A5F-4826-8812-59DC973F6DC5}"/>
              </a:ext>
            </a:extLst>
          </p:cNvPr>
          <p:cNvSpPr/>
          <p:nvPr/>
        </p:nvSpPr>
        <p:spPr>
          <a:xfrm>
            <a:off x="1888439" y="6469409"/>
            <a:ext cx="65916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sz="900" dirty="0"/>
              <a:t>2.     </a:t>
            </a:r>
            <a:r>
              <a:rPr lang="en-US" sz="900" dirty="0" err="1"/>
              <a:t>Seuken</a:t>
            </a:r>
            <a:r>
              <a:rPr lang="en-US" sz="900" dirty="0"/>
              <a:t>, Sven, and David C. Parkes. "On the Sybil-</a:t>
            </a:r>
            <a:r>
              <a:rPr lang="en-US" sz="900" dirty="0" err="1"/>
              <a:t>proofness</a:t>
            </a:r>
            <a:r>
              <a:rPr lang="en-US" sz="900" dirty="0"/>
              <a:t> of accounting mechanisms." (2011).</a:t>
            </a:r>
          </a:p>
          <a:p>
            <a:pPr marL="228600" lvl="0" indent="-228600" defTabSz="914400">
              <a:buFont typeface="+mj-lt"/>
              <a:buAutoNum type="arabicPeriod"/>
              <a:defRPr/>
            </a:pP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FA6A9-5DCA-499A-A972-3FBF50CB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88" y="2386012"/>
            <a:ext cx="7277100" cy="2085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7B75E-749F-49A7-A791-97B11A51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88" y="4654549"/>
            <a:ext cx="4076700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43C98-0CCD-425B-9896-DB7EC7381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75" y="3258978"/>
            <a:ext cx="50482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7520-0E65-4B51-B8C8-784AE028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&amp; Profit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67A3C-8957-4740-969B-D026AE2D5F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Cost </a:t>
                </a:r>
                <a:r>
                  <a:rPr lang="de-DE" dirty="0" err="1"/>
                  <a:t>is</a:t>
                </a:r>
                <a:r>
                  <a:rPr lang="de-DE" dirty="0"/>
                  <a:t> easy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define</a:t>
                </a:r>
                <a:r>
                  <a:rPr lang="de-DE" dirty="0"/>
                  <a:t>!</a:t>
                </a:r>
              </a:p>
              <a:p>
                <a:endParaRPr lang="de-DE" dirty="0"/>
              </a:p>
              <a:p>
                <a:r>
                  <a:rPr lang="de-DE" dirty="0" err="1"/>
                  <a:t>Amount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honest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invested</a:t>
                </a:r>
                <a:r>
                  <a:rPr lang="de-DE" dirty="0"/>
                  <a:t> </a:t>
                </a:r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network </a:t>
                </a:r>
                <a:r>
                  <a:rPr lang="de-DE" dirty="0">
                    <a:sym typeface="Wingdings" panose="05000000000000000000" pitchFamily="2" charset="2"/>
                  </a:rPr>
                  <a:t>		  		</a:t>
                </a:r>
                <a:r>
                  <a:rPr lang="de-DE" dirty="0" err="1">
                    <a:sym typeface="Wingdings" panose="05000000000000000000" pitchFamily="2" charset="2"/>
                  </a:rPr>
                  <a:t>Attack</a:t>
                </a:r>
                <a:r>
                  <a:rPr lang="de-DE" dirty="0">
                    <a:sym typeface="Wingdings" panose="05000000000000000000" pitchFamily="2" charset="2"/>
                  </a:rPr>
                  <a:t> Edge </a:t>
                </a:r>
                <a:r>
                  <a:rPr lang="de-DE" dirty="0" err="1">
                    <a:sym typeface="Wingdings" panose="05000000000000000000" pitchFamily="2" charset="2"/>
                  </a:rPr>
                  <a:t>Weights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Sybil </a:t>
                </a:r>
                <a:r>
                  <a:rPr lang="de-DE" dirty="0" err="1">
                    <a:sym typeface="Wingdings" panose="05000000000000000000" pitchFamily="2" charset="2"/>
                  </a:rPr>
                  <a:t>Attack</a:t>
                </a:r>
                <a:r>
                  <a:rPr lang="de-DE" dirty="0">
                    <a:sym typeface="Wingdings" panose="05000000000000000000" pitchFamily="2" charset="2"/>
                  </a:rPr>
                  <a:t> Profit? </a:t>
                </a:r>
                <a:r>
                  <a:rPr lang="de-DE" dirty="0" err="1">
                    <a:sym typeface="Wingdings" panose="05000000000000000000" pitchFamily="2" charset="2"/>
                  </a:rPr>
                  <a:t>Difficult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determine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Infinite </a:t>
                </a:r>
                <a:r>
                  <a:rPr lang="de-DE" dirty="0" err="1">
                    <a:sym typeface="Wingdings" panose="05000000000000000000" pitchFamily="2" charset="2"/>
                  </a:rPr>
                  <a:t>stochastic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process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≥0</m:t>
                        </m:r>
                      </m:sub>
                    </m:sSub>
                  </m:oMath>
                </a14:m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67A3C-8957-4740-969B-D026AE2D5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3" t="-223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765CC3-9A09-4E3B-9E3F-EADDDB486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7" y="2995911"/>
            <a:ext cx="2981325" cy="704850"/>
          </a:xfrm>
          <a:prstGeom prst="rect">
            <a:avLst/>
          </a:prstGeom>
        </p:spPr>
      </p:pic>
      <p:cxnSp>
        <p:nvCxnSpPr>
          <p:cNvPr id="9" name="Verbinder: gewinkelt 20">
            <a:extLst>
              <a:ext uri="{FF2B5EF4-FFF2-40B4-BE49-F238E27FC236}">
                <a16:creationId xmlns:a16="http://schemas.microsoft.com/office/drawing/2014/main" id="{50BE724A-61A6-41F2-AFDF-7A596EA5E6D2}"/>
              </a:ext>
            </a:extLst>
          </p:cNvPr>
          <p:cNvCxnSpPr>
            <a:cxnSpLocks/>
          </p:cNvCxnSpPr>
          <p:nvPr/>
        </p:nvCxnSpPr>
        <p:spPr>
          <a:xfrm flipV="1">
            <a:off x="2381235" y="2694423"/>
            <a:ext cx="619241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14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F1D4-8963-4297-9FC3-7CBDE2A6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 Model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0BB1D-9092-4A1C-9710-46A3F6F84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sz="1800" dirty="0"/>
                  <a:t>Network </a:t>
                </a:r>
                <a:r>
                  <a:rPr lang="de-DE" sz="1800" dirty="0" err="1"/>
                  <a:t>operates</a:t>
                </a:r>
                <a:r>
                  <a:rPr lang="de-DE" sz="1800" dirty="0"/>
                  <a:t> in </a:t>
                </a:r>
                <a:r>
                  <a:rPr lang="de-DE" sz="1800" dirty="0" err="1"/>
                  <a:t>rounds</a:t>
                </a:r>
                <a:r>
                  <a:rPr lang="de-DE" sz="1800" dirty="0"/>
                  <a:t> (</a:t>
                </a:r>
                <a:r>
                  <a:rPr lang="de-DE" sz="1800" dirty="0" err="1"/>
                  <a:t>descretion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time </a:t>
                </a:r>
                <a:r>
                  <a:rPr lang="de-DE" sz="1800" dirty="0" err="1"/>
                  <a:t>series</a:t>
                </a:r>
                <a:r>
                  <a:rPr lang="de-DE" sz="1800" dirty="0"/>
                  <a:t>).</a:t>
                </a:r>
              </a:p>
              <a:p>
                <a:endParaRPr lang="de-DE" sz="1800" dirty="0"/>
              </a:p>
              <a:p>
                <a:r>
                  <a:rPr lang="de-DE" sz="1800" dirty="0"/>
                  <a:t>Every honest </a:t>
                </a:r>
                <a:r>
                  <a:rPr lang="de-DE" sz="1800" dirty="0" err="1"/>
                  <a:t>node</a:t>
                </a:r>
                <a:r>
                  <a:rPr lang="de-DE" sz="1800" dirty="0"/>
                  <a:t> will </a:t>
                </a:r>
                <a:r>
                  <a:rPr lang="de-DE" sz="1800" dirty="0" err="1"/>
                  <a:t>with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probability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query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another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node</a:t>
                </a:r>
                <a:r>
                  <a:rPr lang="de-DE" sz="1800" dirty="0"/>
                  <a:t> in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network </a:t>
                </a:r>
                <a14:m>
                  <m:oMath xmlns:m="http://schemas.openxmlformats.org/officeDocument/2006/math"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de-DE" sz="1800" b="0" i="0" smtClean="0">
                        <a:latin typeface="Cambria Math" panose="02040503050406030204" pitchFamily="18" charset="0"/>
                      </a:rPr>
                      <m:t>Ber</m:t>
                    </m:r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1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800" dirty="0"/>
              </a:p>
              <a:p>
                <a:endParaRPr lang="de-DE" sz="1800" dirty="0"/>
              </a:p>
              <a:p>
                <a:r>
                  <a:rPr lang="de-DE" sz="1800" dirty="0"/>
                  <a:t>This </a:t>
                </a:r>
                <a:r>
                  <a:rPr lang="de-DE" sz="1800" dirty="0" err="1"/>
                  <a:t>node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chosen</a:t>
                </a:r>
                <a:r>
                  <a:rPr lang="de-DE" sz="1800" dirty="0"/>
                  <a:t> at </a:t>
                </a:r>
                <a:r>
                  <a:rPr lang="de-DE" sz="1800" dirty="0" err="1"/>
                  <a:t>random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a uniform </a:t>
                </a:r>
                <a:r>
                  <a:rPr lang="de-DE" sz="1800" dirty="0" err="1"/>
                  <a:t>distribution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over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network </a:t>
                </a:r>
                <a:r>
                  <a:rPr lang="de-DE" sz="1800" dirty="0" err="1"/>
                  <a:t>participants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1800" dirty="0"/>
              </a:p>
              <a:p>
                <a:endParaRPr lang="de-DE" sz="1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 sz="1800" dirty="0">
                  <a:sym typeface="Wingdings" panose="05000000000000000000" pitchFamily="2" charset="2"/>
                </a:endParaRPr>
              </a:p>
              <a:p>
                <a:endParaRPr lang="de-DE" sz="1800" dirty="0">
                  <a:sym typeface="Wingdings" panose="05000000000000000000" pitchFamily="2" charset="2"/>
                </a:endParaRPr>
              </a:p>
              <a:p>
                <a:endParaRPr lang="de-DE" sz="1800" dirty="0">
                  <a:sym typeface="Wingdings" panose="05000000000000000000" pitchFamily="2" charset="2"/>
                </a:endParaRPr>
              </a:p>
              <a:p>
                <a:r>
                  <a:rPr lang="de-DE" sz="1800" dirty="0">
                    <a:sym typeface="Wingdings" panose="05000000000000000000" pitchFamily="2" charset="2"/>
                  </a:rPr>
                  <a:t>Honest </a:t>
                </a:r>
                <a:r>
                  <a:rPr lang="de-DE" sz="1800" dirty="0" err="1">
                    <a:sym typeface="Wingdings" panose="05000000000000000000" pitchFamily="2" charset="2"/>
                  </a:rPr>
                  <a:t>nodes</a:t>
                </a:r>
                <a:r>
                  <a:rPr lang="de-DE" sz="1800" dirty="0">
                    <a:sym typeface="Wingdings" panose="05000000000000000000" pitchFamily="2" charset="2"/>
                  </a:rPr>
                  <a:t> perform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</m:acc>
                  </m:oMath>
                </a14:m>
                <a:r>
                  <a:rPr lang="de-DE" sz="1800" dirty="0">
                    <a:sym typeface="Wingdings" panose="05000000000000000000" pitchFamily="2" charset="2"/>
                  </a:rPr>
                  <a:t> units </a:t>
                </a:r>
                <a:r>
                  <a:rPr lang="de-DE" sz="1800" dirty="0" err="1">
                    <a:sym typeface="Wingdings" panose="05000000000000000000" pitchFamily="2" charset="2"/>
                  </a:rPr>
                  <a:t>of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work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for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every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node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chosen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by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their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allocation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policy</a:t>
                </a:r>
                <a:r>
                  <a:rPr lang="de-DE" sz="1800" dirty="0">
                    <a:sym typeface="Wingdings" panose="05000000000000000000" pitchFamily="2" charset="2"/>
                  </a:rPr>
                  <a:t>. </a:t>
                </a:r>
              </a:p>
              <a:p>
                <a:endParaRPr lang="de-DE" sz="1800" dirty="0">
                  <a:sym typeface="Wingdings" panose="05000000000000000000" pitchFamily="2" charset="2"/>
                </a:endParaRPr>
              </a:p>
              <a:p>
                <a:r>
                  <a:rPr lang="de-DE" sz="1800" dirty="0">
                    <a:sym typeface="Wingdings" panose="05000000000000000000" pitchFamily="2" charset="2"/>
                  </a:rPr>
                  <a:t>A </a:t>
                </a:r>
                <a:r>
                  <a:rPr lang="de-DE" sz="1800" dirty="0" err="1">
                    <a:sym typeface="Wingdings" panose="05000000000000000000" pitchFamily="2" charset="2"/>
                  </a:rPr>
                  <a:t>node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can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only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query</a:t>
                </a:r>
                <a:r>
                  <a:rPr lang="de-DE" sz="1800" dirty="0">
                    <a:sym typeface="Wingdings" panose="05000000000000000000" pitchFamily="2" charset="2"/>
                  </a:rPr>
                  <a:t> a </a:t>
                </a:r>
                <a:r>
                  <a:rPr lang="de-DE" sz="1800" dirty="0" err="1">
                    <a:sym typeface="Wingdings" panose="05000000000000000000" pitchFamily="2" charset="2"/>
                  </a:rPr>
                  <a:t>single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other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node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for</a:t>
                </a:r>
                <a:r>
                  <a:rPr lang="de-DE" sz="1800" dirty="0"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ym typeface="Wingdings" panose="05000000000000000000" pitchFamily="2" charset="2"/>
                  </a:rPr>
                  <a:t>data</a:t>
                </a:r>
                <a:r>
                  <a:rPr lang="de-DE" sz="1800" dirty="0">
                    <a:sym typeface="Wingdings" panose="05000000000000000000" pitchFamily="2" charset="2"/>
                  </a:rPr>
                  <a:t> at a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0BB1D-9092-4A1C-9710-46A3F6F8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5" t="-13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318D0A-F5B7-4CB9-A880-57E872C6A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469" y="3924281"/>
            <a:ext cx="4543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8C2B-6C28-4504-9FF0-2CDF03EF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</a:t>
            </a:r>
            <a:r>
              <a:rPr lang="de-DE" dirty="0"/>
              <a:t> Profit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B93B0E-E425-4966-B777-FFF92C331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sup>
                                <m:d>
                                  <m:d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endParaRPr lang="de-DE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000" dirty="0"/>
              </a:p>
              <a:p>
                <a:endParaRPr lang="de-DE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de-DE" sz="200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B93B0E-E425-4966-B777-FFF92C331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3F5F46B-5E8F-4756-9C0D-654537AFF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388" y="4762500"/>
            <a:ext cx="5467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8119-2DD1-4C07-9396-4FC50FD9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Choosing</a:t>
            </a:r>
            <a:r>
              <a:rPr lang="de-DE" dirty="0"/>
              <a:t> an </a:t>
            </a:r>
            <a:r>
              <a:rPr lang="de-DE" dirty="0" err="1"/>
              <a:t>Allocation</a:t>
            </a:r>
            <a:r>
              <a:rPr lang="de-DE" dirty="0"/>
              <a:t> Policy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7851-5A14-4B90-AF23-C75A4C88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Top n </a:t>
            </a:r>
            <a:r>
              <a:rPr lang="de-DE" dirty="0" err="1"/>
              <a:t>policy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Winner </a:t>
            </a:r>
            <a:r>
              <a:rPr lang="de-DE" dirty="0" err="1"/>
              <a:t>takes</a:t>
            </a:r>
            <a:r>
              <a:rPr lang="de-DE" dirty="0"/>
              <a:t> all: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Rank-</a:t>
            </a:r>
            <a:r>
              <a:rPr lang="de-DE" dirty="0" err="1"/>
              <a:t>weighted</a:t>
            </a:r>
            <a:r>
              <a:rPr lang="de-DE" dirty="0"/>
              <a:t> Distribution Policy:</a:t>
            </a:r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7325E-CC83-428F-BAE1-7B9E1FA0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38" y="2250122"/>
            <a:ext cx="5105400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05070-79E6-40B4-B4A3-2E8F32FE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94" y="3855404"/>
            <a:ext cx="4572000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08E167-20D9-45DA-A1E8-7AE18AE14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894" y="5281891"/>
            <a:ext cx="2171700" cy="9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3F01CB-DF32-4F6B-AB44-4A5CAB0B7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5567641"/>
            <a:ext cx="20574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3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427A-B8A0-44C6-834E-CB3A8E37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Choosing</a:t>
            </a:r>
            <a:r>
              <a:rPr lang="de-DE" dirty="0"/>
              <a:t> an </a:t>
            </a:r>
            <a:r>
              <a:rPr lang="de-DE" dirty="0" err="1"/>
              <a:t>Allocation</a:t>
            </a:r>
            <a:r>
              <a:rPr lang="de-DE" dirty="0"/>
              <a:t> Policy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9408-92EE-46C5-923D-C831247D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Assume</a:t>
            </a:r>
            <a:r>
              <a:rPr lang="de-DE" dirty="0"/>
              <a:t> all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allocation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winner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all, top-n and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policies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Winner-takes-all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resistant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sybil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Winner-takes-all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 </a:t>
            </a:r>
            <a:r>
              <a:rPr lang="de-DE" dirty="0" err="1"/>
              <a:t>prevents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freeriding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3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9868-2F1B-4ED0-ABCF-E3D7B480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Propositions</a:t>
            </a:r>
            <a:r>
              <a:rPr lang="de-DE" dirty="0"/>
              <a:t> and Theorems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4B12-8A18-4482-BF60-D6C88B97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C0D30-3977-408D-BC23-726D0C15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600200"/>
            <a:ext cx="683895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D8154-2799-46F6-911F-E4F71D6F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6" y="2744787"/>
            <a:ext cx="6905625" cy="70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1F9E97-C61D-4B5B-9B79-01BCAAF9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06" y="3632199"/>
            <a:ext cx="6943725" cy="676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18C189-BDFD-4B37-840B-40368AD0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106" y="4491036"/>
            <a:ext cx="69627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4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3983-9DDF-405A-AAFE-AC9FD744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Cooperation</a:t>
            </a:r>
            <a:r>
              <a:rPr lang="de-DE" dirty="0"/>
              <a:t> in P2P File Sharing Networks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834A-51A3-4156-813C-A5501B9D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8B50BD1-B0B8-4FB1-B22C-C183D6A7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54" y="2204417"/>
            <a:ext cx="2857500" cy="29527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56B0C9-4AC6-45F6-9C7F-E760B49F1B33}"/>
              </a:ext>
            </a:extLst>
          </p:cNvPr>
          <p:cNvCxnSpPr>
            <a:cxnSpLocks/>
          </p:cNvCxnSpPr>
          <p:nvPr/>
        </p:nvCxnSpPr>
        <p:spPr>
          <a:xfrm>
            <a:off x="4695825" y="3658590"/>
            <a:ext cx="1390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61A9909-8647-4F91-82A6-23130114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07" y="2144126"/>
            <a:ext cx="28575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5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09E8-A40B-401E-A1EE-2206C88B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Profit </a:t>
            </a:r>
            <a:r>
              <a:rPr lang="de-DE" dirty="0" err="1"/>
              <a:t>of</a:t>
            </a:r>
            <a:r>
              <a:rPr lang="de-DE" dirty="0"/>
              <a:t> a Sybil </a:t>
            </a:r>
            <a:r>
              <a:rPr lang="de-DE" dirty="0" err="1"/>
              <a:t>Attack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3599-1606-412C-80E2-BECDBF35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Winner </a:t>
            </a:r>
            <a:r>
              <a:rPr lang="de-DE" dirty="0" err="1"/>
              <a:t>takes</a:t>
            </a:r>
            <a:r>
              <a:rPr lang="de-DE" dirty="0"/>
              <a:t> all: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Top n </a:t>
            </a:r>
            <a:r>
              <a:rPr lang="de-DE" dirty="0" err="1"/>
              <a:t>policy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Distribution </a:t>
            </a:r>
            <a:r>
              <a:rPr lang="de-DE" dirty="0" err="1"/>
              <a:t>policy</a:t>
            </a:r>
            <a:r>
              <a:rPr lang="de-DE" dirty="0"/>
              <a:t>:</a:t>
            </a:r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CF867-0719-49C8-883D-604E58AD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769" y="2224087"/>
            <a:ext cx="4048125" cy="88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E3658-0BBA-495D-8A3B-4BF25FFC8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313" y="3733799"/>
            <a:ext cx="497205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BAF66-78AE-4A5A-8532-428B9319F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274" y="5400655"/>
            <a:ext cx="12096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5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DC0E-B473-4939-B66C-8B7F9B24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9C84-6431-4D1D-8F5B-F9AEBBD0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EA27B-7F06-4605-B48D-BA351B6D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87"/>
            <a:ext cx="8968488" cy="680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35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8C2B-6C28-4504-9FF0-2CDF03EF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</a:t>
            </a:r>
            <a:r>
              <a:rPr lang="de-DE" dirty="0"/>
              <a:t> Profit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B93B0E-E425-4966-B777-FFF92C331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sup>
                                <m:d>
                                  <m:d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endParaRPr lang="de-DE" sz="2000" b="0" i="1" dirty="0">
                  <a:latin typeface="Cambria Math" panose="02040503050406030204" pitchFamily="18" charset="0"/>
                </a:endParaRPr>
              </a:p>
              <a:p>
                <a:endParaRPr lang="de-DE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/>
              </a:p>
              <a:p>
                <a:pPr marL="0" indent="0">
                  <a:buNone/>
                </a:pPr>
                <a:endParaRPr lang="de-DE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Sup>
                          <m:sSub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r>
                  <a:rPr lang="de-DE" dirty="0">
                    <a:solidFill>
                      <a:schemeClr val="accent2"/>
                    </a:solidFill>
                  </a:rPr>
                  <a:t>Problem</a:t>
                </a:r>
                <a:r>
                  <a:rPr lang="de-DE" dirty="0"/>
                  <a:t>: </a:t>
                </a:r>
                <a:r>
                  <a:rPr lang="de-DE" dirty="0" err="1"/>
                  <a:t>Cannot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determined</a:t>
                </a:r>
                <a:r>
                  <a:rPr lang="de-DE" dirty="0"/>
                  <a:t>!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B93B0E-E425-4966-B777-FFF92C331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3F5F46B-5E8F-4756-9C0D-654537AFF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548" y="4396740"/>
            <a:ext cx="5467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3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AA70-B1BF-44E9-BAD5-750E3DAE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Redefining</a:t>
            </a:r>
            <a:r>
              <a:rPr lang="de-DE" dirty="0"/>
              <a:t> Sybil </a:t>
            </a:r>
            <a:r>
              <a:rPr lang="de-DE" dirty="0" err="1"/>
              <a:t>Attack</a:t>
            </a:r>
            <a:r>
              <a:rPr lang="de-DE" dirty="0"/>
              <a:t> Benefit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778F-F0CB-465A-9DA3-3443D6563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     in a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setting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Redefine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and </a:t>
            </a:r>
            <a:r>
              <a:rPr lang="de-DE" dirty="0" err="1"/>
              <a:t>profit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sybil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accounting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entitled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.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6ED52-2AEE-49E5-BD9E-2432F8BE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62" y="1681162"/>
            <a:ext cx="485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2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09DD7C-E1FD-4035-B0F5-3F3D384431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dirty="0"/>
                  <a:t>(</a:t>
                </a:r>
                <a:r>
                  <a:rPr lang="de-DE" dirty="0" err="1"/>
                  <a:t>rep</a:t>
                </a:r>
                <a:r>
                  <a:rPr lang="de-DE" dirty="0"/>
                  <a:t>)</a:t>
                </a:r>
                <a:endParaRPr lang="LID4096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09DD7C-E1FD-4035-B0F5-3F3D38443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5C0FF-4E99-4D64-9A3B-F60F2763E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profit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sybil</a:t>
            </a:r>
            <a:r>
              <a:rPr lang="de-DE" dirty="0"/>
              <a:t> </a:t>
            </a:r>
            <a:r>
              <a:rPr lang="de-DE" dirty="0" err="1"/>
              <a:t>attackers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performed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accounting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?</a:t>
            </a:r>
          </a:p>
          <a:p>
            <a:endParaRPr lang="LID4096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76C533E-DC74-4A58-AD68-61168367C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650" y="2733675"/>
            <a:ext cx="5667375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711056-E501-48AF-8852-B6B6848C3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0" y="2781300"/>
            <a:ext cx="6419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20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398B73-B935-4A5F-B596-A3B07517CB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dirty="0"/>
                  <a:t>(</a:t>
                </a:r>
                <a:r>
                  <a:rPr lang="de-DE" dirty="0" err="1"/>
                  <a:t>rep</a:t>
                </a:r>
                <a:r>
                  <a:rPr lang="de-DE" dirty="0"/>
                  <a:t>)</a:t>
                </a:r>
                <a:endParaRPr lang="LID4096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398B73-B935-4A5F-B596-A3B07517C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142E74-C2E2-4752-A18A-EE368B80F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200" dirty="0"/>
                  <a:t>Collapse all </a:t>
                </a:r>
                <a:r>
                  <a:rPr lang="de-DE" sz="2200" dirty="0" err="1"/>
                  <a:t>sybil</a:t>
                </a:r>
                <a:r>
                  <a:rPr lang="de-DE" sz="2200" dirty="0"/>
                  <a:t> </a:t>
                </a:r>
                <a:r>
                  <a:rPr lang="de-DE" sz="2200" dirty="0" err="1"/>
                  <a:t>nodes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𝑗𝑛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into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single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node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sz="2200" dirty="0"/>
                  <a:t> and </a:t>
                </a:r>
                <a:r>
                  <a:rPr lang="de-DE" sz="2200" dirty="0" err="1"/>
                  <a:t>determine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reputation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that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node</a:t>
                </a:r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, </a:t>
                </a:r>
                <a:r>
                  <a:rPr lang="de-DE" sz="2200" dirty="0" err="1"/>
                  <a:t>we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get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𝑟𝑒𝑝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)≔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de-DE" sz="2200" i="1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142E74-C2E2-4752-A18A-EE368B80F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43" t="-91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017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A92806-5F5D-4B76-B821-6F9425DD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84" y="1341829"/>
            <a:ext cx="2191502" cy="2605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A2A271-AEC4-439E-A91C-EDFF0C00410A}"/>
                  </a:ext>
                </a:extLst>
              </p:cNvPr>
              <p:cNvSpPr txBox="1"/>
              <p:nvPr/>
            </p:nvSpPr>
            <p:spPr>
              <a:xfrm>
                <a:off x="4466614" y="238948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⟹</m:t>
                      </m:r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A2A271-AEC4-439E-A91C-EDFF0C004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4" y="2389489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9C38AA5-868A-47E3-85A0-CC1021A3A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520" y="1200540"/>
            <a:ext cx="2107098" cy="2747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726AE4-B67F-42DA-9019-047F4DFBA5D7}"/>
                  </a:ext>
                </a:extLst>
              </p:cNvPr>
              <p:cNvSpPr txBox="1"/>
              <p:nvPr/>
            </p:nvSpPr>
            <p:spPr>
              <a:xfrm>
                <a:off x="3093891" y="779666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726AE4-B67F-42DA-9019-047F4DFBA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891" y="779666"/>
                <a:ext cx="45719" cy="369332"/>
              </a:xfrm>
              <a:prstGeom prst="rect">
                <a:avLst/>
              </a:prstGeom>
              <a:blipFill>
                <a:blip r:embed="rId5"/>
                <a:stretch>
                  <a:fillRect l="-142857" r="-585714" b="-5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A611D-943B-467F-A93A-542E61CF503F}"/>
                  </a:ext>
                </a:extLst>
              </p:cNvPr>
              <p:cNvSpPr txBox="1"/>
              <p:nvPr/>
            </p:nvSpPr>
            <p:spPr>
              <a:xfrm>
                <a:off x="6897069" y="779410"/>
                <a:ext cx="525721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A611D-943B-467F-A93A-542E61CF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069" y="779410"/>
                <a:ext cx="525721" cy="369588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4A9546-06C8-4AFC-A5D3-888D3E71C605}"/>
                  </a:ext>
                </a:extLst>
              </p:cNvPr>
              <p:cNvSpPr txBox="1"/>
              <p:nvPr/>
            </p:nvSpPr>
            <p:spPr>
              <a:xfrm>
                <a:off x="2977162" y="2460133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4A9546-06C8-4AFC-A5D3-888D3E71C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62" y="2460133"/>
                <a:ext cx="32489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910E76-C6C7-4173-80D1-6A8C27C10268}"/>
                  </a:ext>
                </a:extLst>
              </p:cNvPr>
              <p:cNvSpPr txBox="1"/>
              <p:nvPr/>
            </p:nvSpPr>
            <p:spPr>
              <a:xfrm>
                <a:off x="2072734" y="246013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910E76-C6C7-4173-80D1-6A8C27C1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734" y="2460133"/>
                <a:ext cx="3186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3E05-2BCF-46D0-9C13-6BBFEA518722}"/>
                  </a:ext>
                </a:extLst>
              </p:cNvPr>
              <p:cNvSpPr txBox="1"/>
              <p:nvPr/>
            </p:nvSpPr>
            <p:spPr>
              <a:xfrm>
                <a:off x="5911610" y="2368452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3E05-2BCF-46D0-9C13-6BBFEA518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610" y="2368452"/>
                <a:ext cx="3186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B47607-7FBF-4757-80ED-A7AF5F9EA7AF}"/>
                  </a:ext>
                </a:extLst>
              </p:cNvPr>
              <p:cNvSpPr txBox="1"/>
              <p:nvPr/>
            </p:nvSpPr>
            <p:spPr>
              <a:xfrm>
                <a:off x="7571829" y="2363019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B47607-7FBF-4757-80ED-A7AF5F9EA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29" y="2363019"/>
                <a:ext cx="32489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6CA3D-8BC0-48F4-BC16-563E9CE4AF3B}"/>
                  </a:ext>
                </a:extLst>
              </p:cNvPr>
              <p:cNvSpPr txBox="1"/>
              <p:nvPr/>
            </p:nvSpPr>
            <p:spPr>
              <a:xfrm>
                <a:off x="3116590" y="1385483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6CA3D-8BC0-48F4-BC16-563E9CE4A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590" y="1385483"/>
                <a:ext cx="3709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09AFF-B12A-4030-918E-2F370F2AE00C}"/>
                  </a:ext>
                </a:extLst>
              </p:cNvPr>
              <p:cNvSpPr txBox="1"/>
              <p:nvPr/>
            </p:nvSpPr>
            <p:spPr>
              <a:xfrm>
                <a:off x="7013355" y="1230906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09AFF-B12A-4030-918E-2F370F2AE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55" y="1230906"/>
                <a:ext cx="37093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DEDB3B-4F71-4C4D-8A04-D4EDF53F83FA}"/>
                  </a:ext>
                </a:extLst>
              </p:cNvPr>
              <p:cNvSpPr txBox="1"/>
              <p:nvPr/>
            </p:nvSpPr>
            <p:spPr>
              <a:xfrm>
                <a:off x="3139610" y="3534783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</m:t>
                      </m:r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DEDB3B-4F71-4C4D-8A04-D4EDF53F8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610" y="3534783"/>
                <a:ext cx="3170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F9D46A-8863-4C7F-83A4-4529A2FA2DC9}"/>
                  </a:ext>
                </a:extLst>
              </p:cNvPr>
              <p:cNvSpPr txBox="1"/>
              <p:nvPr/>
            </p:nvSpPr>
            <p:spPr>
              <a:xfrm>
                <a:off x="7040317" y="3511865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</m:t>
                      </m:r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F9D46A-8863-4C7F-83A4-4529A2FA2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317" y="3511865"/>
                <a:ext cx="3170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981DCF-3B4F-4882-9229-F72C56BB7B0F}"/>
                  </a:ext>
                </a:extLst>
              </p:cNvPr>
              <p:cNvSpPr txBox="1"/>
              <p:nvPr/>
            </p:nvSpPr>
            <p:spPr>
              <a:xfrm>
                <a:off x="3713483" y="2078112"/>
                <a:ext cx="5046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981DCF-3B4F-4882-9229-F72C56BB7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83" y="2078112"/>
                <a:ext cx="504690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6CCF16-1015-49A1-A6A0-A23BFFF6CAEB}"/>
                  </a:ext>
                </a:extLst>
              </p:cNvPr>
              <p:cNvSpPr txBox="1"/>
              <p:nvPr/>
            </p:nvSpPr>
            <p:spPr>
              <a:xfrm>
                <a:off x="3713483" y="2732351"/>
                <a:ext cx="5046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6CCF16-1015-49A1-A6A0-A23BFFF6C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83" y="2732351"/>
                <a:ext cx="504690" cy="391646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1F92AC-34AA-47E5-8B54-72F7862448D6}"/>
                  </a:ext>
                </a:extLst>
              </p:cNvPr>
              <p:cNvSpPr txBox="1"/>
              <p:nvPr/>
            </p:nvSpPr>
            <p:spPr>
              <a:xfrm>
                <a:off x="3487525" y="5548996"/>
                <a:ext cx="3093346" cy="80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b>
                        <m:sup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</m:sSubSup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𝑟𝑒𝑝</m:t>
                      </m:r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∈{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sup>
                          </m:sSubSup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′′</m:t>
                              </m:r>
                            </m:sup>
                          </m:sSubSup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1F92AC-34AA-47E5-8B54-72F78624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525" y="5548996"/>
                <a:ext cx="3093346" cy="8007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B37A70-BD79-4224-B98E-742069C78472}"/>
                  </a:ext>
                </a:extLst>
              </p:cNvPr>
              <p:cNvSpPr txBox="1"/>
              <p:nvPr/>
            </p:nvSpPr>
            <p:spPr>
              <a:xfrm>
                <a:off x="3450515" y="4347553"/>
                <a:ext cx="4128438" cy="828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b>
                        <m:sup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</m:sSubSup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𝑟𝑒𝑝</m:t>
                      </m:r>
                      <m:r>
                        <a:rPr kumimoji="0" lang="de-D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∈{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de-D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∈{</m:t>
                              </m:r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}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sup>
                              </m:sSubSup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kumimoji="0" lang="de-DE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kumimoji="0" lang="de-D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0" lang="LID4096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B37A70-BD79-4224-B98E-742069C7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15" y="4347553"/>
                <a:ext cx="4128438" cy="82856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691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577F-A404-45D1-97F3-27A1C1C0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&amp; Profit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DF7C-42A7-4FA6-AA53-877D3194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12C61-A50C-44CC-9B4A-2EA73A20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2047856"/>
            <a:ext cx="68008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89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4E7F-6441-4BA3-BD24-CBE1496A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238A8-01A8-4C27-8C12-765355D11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Original </a:t>
                </a:r>
                <a:r>
                  <a:rPr lang="de-DE" dirty="0" err="1"/>
                  <a:t>goal</a:t>
                </a:r>
                <a:r>
                  <a:rPr lang="de-DE" dirty="0"/>
                  <a:t>: Prevent </a:t>
                </a:r>
                <a:r>
                  <a:rPr lang="de-DE" dirty="0" err="1"/>
                  <a:t>excessive</a:t>
                </a:r>
                <a:r>
                  <a:rPr lang="de-DE" dirty="0"/>
                  <a:t> </a:t>
                </a:r>
                <a:r>
                  <a:rPr lang="de-DE" dirty="0" err="1"/>
                  <a:t>freeriding</a:t>
                </a:r>
                <a:r>
                  <a:rPr lang="de-DE" dirty="0"/>
                  <a:t>, i.e. </a:t>
                </a:r>
                <a:r>
                  <a:rPr lang="de-DE" dirty="0" err="1"/>
                  <a:t>limit</a:t>
                </a:r>
                <a:endParaRPr lang="de-DE" dirty="0"/>
              </a:p>
              <a:p>
                <a:pPr marL="914400" lvl="2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𝑤𝑜𝑟𝑘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𝑤𝑜𝑟𝑘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𝑤𝑜𝑟𝑘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impossible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compute</a:t>
                </a:r>
                <a:endParaRPr lang="de-DE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𝑟𝑒𝑝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placeholder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b="0" dirty="0" err="1"/>
                  <a:t>Does</a:t>
                </a:r>
                <a:r>
                  <a:rPr lang="de-DE" b="0" dirty="0"/>
                  <a:t> </a:t>
                </a:r>
                <a:r>
                  <a:rPr lang="de-DE" b="0" dirty="0" err="1"/>
                  <a:t>it</a:t>
                </a:r>
                <a:r>
                  <a:rPr lang="de-DE" b="0" dirty="0"/>
                  <a:t> hold </a:t>
                </a:r>
              </a:p>
              <a:p>
                <a:endParaRPr lang="de-DE" b="0" dirty="0"/>
              </a:p>
              <a:p>
                <a:pPr marL="0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&lt;∞⇔</m:t>
                    </m:r>
                    <m:limLow>
                      <m:limLow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𝑤𝑜𝑟𝑘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𝑤𝑜𝑟𝑘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de-DE" dirty="0"/>
                  <a:t>  ?</a:t>
                </a:r>
              </a:p>
              <a:p>
                <a:endParaRPr lang="de-DE" dirty="0"/>
              </a:p>
              <a:p>
                <a:r>
                  <a:rPr lang="de-DE" dirty="0" err="1"/>
                  <a:t>Counterexample</a:t>
                </a:r>
                <a:r>
                  <a:rPr lang="de-DE" dirty="0"/>
                  <a:t>: </a:t>
                </a:r>
                <a:r>
                  <a:rPr lang="de-DE" dirty="0" err="1"/>
                  <a:t>Personalised</a:t>
                </a:r>
                <a:r>
                  <a:rPr lang="de-DE" dirty="0"/>
                  <a:t> PageRank!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238A8-01A8-4C27-8C12-765355D11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3" t="-223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20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F3D5-8044-4AB1-82B5-118BA875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Counterexample</a:t>
            </a:r>
            <a:r>
              <a:rPr lang="de-DE" dirty="0"/>
              <a:t> PageRank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1D86-CA8E-4208-95F8-C6AD2D45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Accounting Values </a:t>
            </a:r>
            <a:r>
              <a:rPr lang="de-DE" dirty="0" err="1"/>
              <a:t>stay</a:t>
            </a:r>
            <a:r>
              <a:rPr lang="de-DE" dirty="0"/>
              <a:t> finite,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infinite.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AAF09-2DD5-402A-8A22-4F00465A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94" y="1246150"/>
            <a:ext cx="4419600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88F28-CDAF-4BA4-8DEB-854E23C83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69" y="4030662"/>
            <a:ext cx="4429125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AD0D9-A99A-4787-84E5-AB28B4051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787" y="3609956"/>
            <a:ext cx="2638425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5330F-F16F-4DF1-BDF9-C60DC7CF0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712" y="5983287"/>
            <a:ext cx="31146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5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2051-184A-4629-96C5-6D2C3195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BDBC-B943-453E-89B1-F158CFA8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beneficial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but not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	    </a:t>
            </a:r>
            <a:r>
              <a:rPr lang="de-DE" dirty="0" err="1"/>
              <a:t>Tragedy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freeriding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incentivise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      </a:t>
            </a:r>
            <a:r>
              <a:rPr lang="de-DE" dirty="0" err="1"/>
              <a:t>Reciprocity</a:t>
            </a:r>
            <a:r>
              <a:rPr lang="de-DE" dirty="0"/>
              <a:t>! </a:t>
            </a:r>
            <a:r>
              <a:rPr lang="de-DE" dirty="0" err="1"/>
              <a:t>Collaborators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                                		  </a:t>
            </a:r>
            <a:r>
              <a:rPr lang="de-DE" dirty="0" err="1"/>
              <a:t>rewarded</a:t>
            </a:r>
            <a:endParaRPr lang="de-DE" dirty="0"/>
          </a:p>
        </p:txBody>
      </p:sp>
      <p:cxnSp>
        <p:nvCxnSpPr>
          <p:cNvPr id="4" name="Verbinder: gewinkelt 20">
            <a:extLst>
              <a:ext uri="{FF2B5EF4-FFF2-40B4-BE49-F238E27FC236}">
                <a16:creationId xmlns:a16="http://schemas.microsoft.com/office/drawing/2014/main" id="{EA7E03D9-260E-45E9-B057-85B4D4FCE5DF}"/>
              </a:ext>
            </a:extLst>
          </p:cNvPr>
          <p:cNvCxnSpPr>
            <a:cxnSpLocks/>
          </p:cNvCxnSpPr>
          <p:nvPr/>
        </p:nvCxnSpPr>
        <p:spPr>
          <a:xfrm>
            <a:off x="2120265" y="5180964"/>
            <a:ext cx="680085" cy="476885"/>
          </a:xfrm>
          <a:prstGeom prst="bentConnector3">
            <a:avLst>
              <a:gd name="adj1" fmla="val -4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Verbinder: gewinkelt 20">
            <a:extLst>
              <a:ext uri="{FF2B5EF4-FFF2-40B4-BE49-F238E27FC236}">
                <a16:creationId xmlns:a16="http://schemas.microsoft.com/office/drawing/2014/main" id="{35C001A5-B565-435E-B9EC-C9042C3C0E5A}"/>
              </a:ext>
            </a:extLst>
          </p:cNvPr>
          <p:cNvCxnSpPr>
            <a:cxnSpLocks/>
          </p:cNvCxnSpPr>
          <p:nvPr/>
        </p:nvCxnSpPr>
        <p:spPr>
          <a:xfrm>
            <a:off x="2228850" y="2593975"/>
            <a:ext cx="733425" cy="12700"/>
          </a:xfrm>
          <a:prstGeom prst="bentConnector3">
            <a:avLst>
              <a:gd name="adj1" fmla="val 6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7972-122C-4C96-BBD0-C0098394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Representativeness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Accounting </a:t>
            </a:r>
            <a:r>
              <a:rPr lang="de-DE" dirty="0" err="1"/>
              <a:t>Mechanisms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E6616-EE49-4D55-BF45-F7B738C47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𝑤𝑜𝑟𝑘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𝑤𝑜𝑟𝑘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not </a:t>
                </a:r>
                <a:r>
                  <a:rPr lang="de-DE" dirty="0" err="1"/>
                  <a:t>equivalent</a:t>
                </a:r>
                <a:r>
                  <a:rPr lang="de-DE" dirty="0"/>
                  <a:t> !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 err="1">
                    <a:sym typeface="Wingdings" panose="05000000000000000000" pitchFamily="2" charset="2"/>
                  </a:rPr>
                  <a:t>Representativeness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E6616-EE49-4D55-BF45-F7B738C47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6D87371-1F75-4426-A99F-B8106D62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805" y="1600200"/>
            <a:ext cx="55911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E827-F423-480B-84BB-C88988D6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B633-2B4F-4CCF-8404-6623F640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8F988-A6D2-490A-82E5-B4F5A2ED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88" y="2190750"/>
            <a:ext cx="6896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31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5D88-6F9B-4AAA-8998-DB8C1F7D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6538"/>
            <a:ext cx="8358328" cy="1143000"/>
          </a:xfrm>
        </p:spPr>
        <p:txBody>
          <a:bodyPr/>
          <a:lstStyle/>
          <a:p>
            <a:r>
              <a:rPr lang="de-DE" dirty="0" err="1"/>
              <a:t>Seuken</a:t>
            </a:r>
            <a:r>
              <a:rPr lang="de-DE" dirty="0"/>
              <a:t> &amp; Parkes </a:t>
            </a:r>
            <a:r>
              <a:rPr lang="de-DE" dirty="0" err="1"/>
              <a:t>Impossibility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896D-4A1D-4DD8-BB5E-2D4618A9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FFB4ABD-555E-4914-A1F0-8269B223478F}"/>
              </a:ext>
            </a:extLst>
          </p:cNvPr>
          <p:cNvSpPr txBox="1"/>
          <p:nvPr/>
        </p:nvSpPr>
        <p:spPr>
          <a:xfrm>
            <a:off x="8138160" y="485616"/>
            <a:ext cx="548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[3]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506AE-452E-4807-BDFA-7FD53079222F}"/>
              </a:ext>
            </a:extLst>
          </p:cNvPr>
          <p:cNvSpPr/>
          <p:nvPr/>
        </p:nvSpPr>
        <p:spPr>
          <a:xfrm>
            <a:off x="1888439" y="6488459"/>
            <a:ext cx="659162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sz="900" dirty="0"/>
              <a:t>2.      </a:t>
            </a:r>
            <a:r>
              <a:rPr lang="en-US" sz="900" dirty="0" err="1"/>
              <a:t>Seuken</a:t>
            </a:r>
            <a:r>
              <a:rPr lang="en-US" sz="900" dirty="0"/>
              <a:t>, Sven, and David C. Parkes. "On the Sybil-</a:t>
            </a:r>
            <a:r>
              <a:rPr lang="en-US" sz="900" dirty="0" err="1"/>
              <a:t>proofness</a:t>
            </a:r>
            <a:r>
              <a:rPr lang="en-US" sz="900" dirty="0"/>
              <a:t> of accounting mechanisms." (2011).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B002CD-509C-4A7D-B2D9-656B5A42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226964"/>
            <a:ext cx="8772525" cy="129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48DC8-3127-47C7-ABD2-CF0F3BA4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2644602"/>
            <a:ext cx="8877300" cy="1343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29D566-7012-4400-8CD9-B7B1AD194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4143375"/>
            <a:ext cx="8829675" cy="1314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4A9445-20C0-4E3E-AFF0-1BB07B6BF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84974"/>
            <a:ext cx="88106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7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9774-C0EC-4F5B-8D5D-09B1A008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Seuken</a:t>
            </a:r>
            <a:r>
              <a:rPr lang="de-DE" dirty="0"/>
              <a:t> &amp; Parkes </a:t>
            </a:r>
            <a:r>
              <a:rPr lang="de-DE" dirty="0" err="1"/>
              <a:t>Impossibility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5CC58-9402-4BE5-B470-53B3A9027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738" y="2995612"/>
            <a:ext cx="4419600" cy="1857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0DF41-BA9C-40CA-B9EA-B498D41B9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2" y="1668462"/>
            <a:ext cx="4067175" cy="107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338DBC-2F73-4365-B3D0-5178478AF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062" y="4852987"/>
            <a:ext cx="4076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1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9E6F-2256-4CEF-92EC-336D25D7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disagree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F8E02-2949-4064-B05F-B123DDA5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1. </a:t>
            </a:r>
            <a:r>
              <a:rPr lang="de-DE" dirty="0" err="1"/>
              <a:t>Reason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Reason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lvl="6"/>
            <a:endParaRPr lang="de-DE" dirty="0"/>
          </a:p>
          <a:p>
            <a:pPr marL="3200400" lvl="7" indent="0">
              <a:buNone/>
            </a:pPr>
            <a:r>
              <a:rPr lang="de-DE" dirty="0"/>
              <a:t>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beneficial</a:t>
            </a:r>
            <a:r>
              <a:rPr lang="de-DE" dirty="0"/>
              <a:t>!</a:t>
            </a:r>
          </a:p>
          <a:p>
            <a:pPr marL="3200400" lvl="7" indent="0">
              <a:buNone/>
            </a:pPr>
            <a:endParaRPr lang="de-DE" dirty="0"/>
          </a:p>
          <a:p>
            <a:pPr marL="3200400" lvl="7" indent="0">
              <a:buNone/>
            </a:pPr>
            <a:endParaRPr lang="de-DE" dirty="0"/>
          </a:p>
          <a:p>
            <a:r>
              <a:rPr lang="de-DE" sz="2000" dirty="0" err="1"/>
              <a:t>Really</a:t>
            </a:r>
            <a:r>
              <a:rPr lang="de-DE" sz="2000" dirty="0"/>
              <a:t> just </a:t>
            </a:r>
            <a:r>
              <a:rPr lang="de-DE" sz="2000" dirty="0" err="1"/>
              <a:t>proof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benefit</a:t>
            </a:r>
            <a:r>
              <a:rPr lang="de-DE" sz="2000" dirty="0"/>
              <a:t> in </a:t>
            </a:r>
            <a:r>
              <a:rPr lang="de-DE" sz="2000" dirty="0" err="1"/>
              <a:t>terms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accounting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,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allocation</a:t>
            </a:r>
            <a:r>
              <a:rPr lang="de-DE" sz="2000" dirty="0"/>
              <a:t> </a:t>
            </a:r>
            <a:r>
              <a:rPr lang="de-DE" sz="2000" dirty="0" err="1"/>
              <a:t>policy</a:t>
            </a:r>
            <a:r>
              <a:rPr lang="de-DE" sz="2000" dirty="0"/>
              <a:t> was not </a:t>
            </a:r>
            <a:r>
              <a:rPr lang="de-DE" sz="2000" dirty="0" err="1"/>
              <a:t>specified</a:t>
            </a:r>
            <a:r>
              <a:rPr lang="de-DE" sz="2000" dirty="0"/>
              <a:t>!</a:t>
            </a:r>
            <a:endParaRPr lang="de-DE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0E088B2-4368-4822-8EE0-0ECF55CB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200" y="1647825"/>
            <a:ext cx="2200275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1A32A6-4901-4491-B2EF-125293F9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2752725"/>
            <a:ext cx="1609725" cy="304800"/>
          </a:xfrm>
          <a:prstGeom prst="rect">
            <a:avLst/>
          </a:prstGeom>
        </p:spPr>
      </p:pic>
      <p:cxnSp>
        <p:nvCxnSpPr>
          <p:cNvPr id="9" name="Verbinder: gewinkelt 20">
            <a:extLst>
              <a:ext uri="{FF2B5EF4-FFF2-40B4-BE49-F238E27FC236}">
                <a16:creationId xmlns:a16="http://schemas.microsoft.com/office/drawing/2014/main" id="{E44C15E4-A558-4815-8E54-B7CFBB8A6C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9617" y="3390087"/>
            <a:ext cx="859472" cy="751840"/>
          </a:xfrm>
          <a:prstGeom prst="bentConnector3">
            <a:avLst>
              <a:gd name="adj1" fmla="val 1009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F22C354-5A4C-4164-B524-D1997611E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786168"/>
            <a:ext cx="16764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92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0403-6075-436E-A282-C85DBDBB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Impossibility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1981C-0333-4B35-868B-0183EF52C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000" dirty="0"/>
                  <a:t>Upper </a:t>
                </a:r>
                <a:r>
                  <a:rPr lang="de-DE" sz="2000" dirty="0" err="1"/>
                  <a:t>assertion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not </a:t>
                </a:r>
                <a:r>
                  <a:rPr lang="de-DE" sz="2000" dirty="0" err="1"/>
                  <a:t>yet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disproven</a:t>
                </a:r>
                <a:r>
                  <a:rPr lang="de-DE" sz="2000" dirty="0"/>
                  <a:t>!</a:t>
                </a:r>
              </a:p>
              <a:p>
                <a:endParaRPr lang="de-DE" sz="2000" dirty="0"/>
              </a:p>
              <a:p>
                <a:r>
                  <a:rPr lang="de-DE" sz="2000" dirty="0" err="1"/>
                  <a:t>We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can</a:t>
                </a:r>
                <a:r>
                  <a:rPr lang="de-DE" sz="2000" dirty="0"/>
                  <a:t> fix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proof</a:t>
                </a:r>
                <a:r>
                  <a:rPr lang="de-DE" sz="2000" dirty="0"/>
                  <a:t>!</a:t>
                </a:r>
              </a:p>
              <a:p>
                <a:endParaRPr lang="de-DE" sz="2000" dirty="0"/>
              </a:p>
              <a:p>
                <a:r>
                  <a:rPr lang="de-DE" sz="2000" dirty="0" err="1"/>
                  <a:t>Attacker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can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create</a:t>
                </a:r>
                <a:r>
                  <a:rPr lang="de-DE" sz="2000" dirty="0"/>
                  <a:t> additional </a:t>
                </a:r>
                <a:r>
                  <a:rPr lang="de-DE" sz="2000" dirty="0" err="1"/>
                  <a:t>sybil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identities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de-DE" sz="2000" b="0" dirty="0"/>
              </a:p>
              <a:p>
                <a:endParaRPr lang="de-DE" sz="2000" dirty="0"/>
              </a:p>
              <a:p>
                <a:r>
                  <a:rPr lang="de-DE" sz="2000" dirty="0"/>
                  <a:t>Single-report </a:t>
                </a:r>
                <a:r>
                  <a:rPr lang="de-DE" sz="2000" dirty="0" err="1"/>
                  <a:t>reponsiveness</a:t>
                </a:r>
                <a:r>
                  <a:rPr lang="de-DE" sz="2000" dirty="0"/>
                  <a:t> and </a:t>
                </a:r>
                <a:r>
                  <a:rPr lang="de-DE" sz="2000" dirty="0" err="1"/>
                  <a:t>independence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disconnected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nodes</a:t>
                </a:r>
                <a:r>
                  <a:rPr lang="de-DE" sz="2000" dirty="0"/>
                  <a:t> will </a:t>
                </a:r>
                <a:r>
                  <a:rPr lang="de-DE" sz="2000" dirty="0" err="1"/>
                  <a:t>imply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f.a</a:t>
                </a:r>
                <a:r>
                  <a:rPr lang="de-DE" sz="2000" dirty="0"/>
                  <a:t>.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2000" b="0" dirty="0"/>
              </a:p>
              <a:p>
                <a:endParaRPr lang="de-DE" sz="2000" dirty="0"/>
              </a:p>
              <a:p>
                <a:r>
                  <a:rPr lang="de-DE" sz="2000" dirty="0" err="1"/>
                  <a:t>Symmetry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implies</a:t>
                </a:r>
                <a:r>
                  <a:rPr lang="de-DE" sz="20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𝑗𝑙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𝑗𝑙</m:t>
                            </m:r>
                          </m:sub>
                        </m:sSub>
                      </m:e>
                    </m:d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1981C-0333-4B35-868B-0183EF52C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6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78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8DFF-8738-462D-845B-DE5E556A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Parallel-report </a:t>
            </a:r>
            <a:r>
              <a:rPr lang="de-DE" dirty="0" err="1"/>
              <a:t>Responsiveness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1CF3-CEA3-43D0-A6D2-7E7384CE3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additional </a:t>
            </a:r>
            <a:r>
              <a:rPr lang="de-DE" dirty="0" err="1"/>
              <a:t>property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F0D2D-D9A9-47E4-9B81-95A7907B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358"/>
            <a:ext cx="9144000" cy="21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6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942A-B869-4286-8761-1662B6A1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Parallel-report </a:t>
            </a:r>
            <a:r>
              <a:rPr lang="de-DE" dirty="0" err="1"/>
              <a:t>Responsiveness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5243-14EA-4E58-930B-28EF8E27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26A5C-58F7-4ABA-BE0E-4021846D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3875"/>
            <a:ext cx="9144000" cy="1120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197E7-BA25-4FE9-A520-82581BED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239839"/>
            <a:ext cx="6496050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4111A-443B-4B67-A20A-433F2759D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269" y="1239838"/>
            <a:ext cx="6486525" cy="2352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731233-522F-4CDB-ADCB-8307DE8B7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425" y="1200150"/>
            <a:ext cx="6991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B3A0-3D58-4E45-9D49-82799593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Weak</a:t>
            </a:r>
            <a:r>
              <a:rPr lang="de-DE" dirty="0"/>
              <a:t> Parallel-report </a:t>
            </a:r>
            <a:r>
              <a:rPr lang="de-DE" dirty="0" err="1"/>
              <a:t>Responsiveness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EAEA7-F08B-4988-A7A7-FC95736E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endParaRPr lang="LID4096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6DF7197-88E3-463A-A6C9-9D3AB18A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417638"/>
            <a:ext cx="7105650" cy="2044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0A532A-0F1B-478A-B9FB-CD9FF9D83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6" y="4242857"/>
            <a:ext cx="64579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C4BF-7424-43AF-8EC7-CB6D3640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Extension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7076-B64B-4848-B934-9D1D9528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 hops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B49DA-3AE6-467B-92A2-564467082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38" y="2286000"/>
            <a:ext cx="64770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200E3-99DA-409D-8512-FA41316E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838" y="2286000"/>
            <a:ext cx="6477000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1A445-F4F0-4EFB-8B60-9CC8D9434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700" y="2357437"/>
            <a:ext cx="6391275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64824-5802-4554-A003-CB7F3A350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838" y="4748193"/>
            <a:ext cx="63722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8F26-AD27-4126-A32F-33FB9934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588"/>
            <a:ext cx="8358328" cy="1143000"/>
          </a:xfrm>
        </p:spPr>
        <p:txBody>
          <a:bodyPr/>
          <a:lstStyle/>
          <a:p>
            <a:r>
              <a:rPr lang="de-DE" dirty="0"/>
              <a:t>5 </a:t>
            </a:r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enforce</a:t>
            </a:r>
            <a:r>
              <a:rPr lang="de-DE" dirty="0"/>
              <a:t> </a:t>
            </a:r>
            <a:r>
              <a:rPr lang="de-DE" dirty="0" err="1"/>
              <a:t>Cooperation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B461-98AD-4E04-B900-6011B609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Kin </a:t>
            </a:r>
            <a:r>
              <a:rPr lang="de-DE" b="1" dirty="0" err="1"/>
              <a:t>Selection</a:t>
            </a:r>
            <a:r>
              <a:rPr lang="de-DE" dirty="0"/>
              <a:t>:</a:t>
            </a:r>
            <a:endParaRPr lang="de-DE" b="1" dirty="0"/>
          </a:p>
          <a:p>
            <a:r>
              <a:rPr lang="de-DE" b="1" dirty="0" err="1"/>
              <a:t>Direct</a:t>
            </a:r>
            <a:r>
              <a:rPr lang="de-DE" b="1" dirty="0"/>
              <a:t> </a:t>
            </a:r>
            <a:r>
              <a:rPr lang="de-DE" b="1" dirty="0" err="1"/>
              <a:t>Reciprocity</a:t>
            </a:r>
            <a:r>
              <a:rPr lang="de-DE" dirty="0"/>
              <a:t>: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node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cooperates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so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long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as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its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partner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node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cooperates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else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defects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de-DE" b="1" dirty="0" err="1"/>
              <a:t>Indirect</a:t>
            </a:r>
            <a:r>
              <a:rPr lang="de-DE" b="1" dirty="0"/>
              <a:t> </a:t>
            </a:r>
            <a:r>
              <a:rPr lang="de-DE" b="1" dirty="0" err="1"/>
              <a:t>Reciprocity</a:t>
            </a:r>
            <a:r>
              <a:rPr lang="de-DE" dirty="0"/>
              <a:t>: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Reputation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fuels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cooperation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r>
              <a:rPr lang="de-DE" b="1" dirty="0"/>
              <a:t>Network </a:t>
            </a:r>
            <a:r>
              <a:rPr lang="de-DE" b="1" dirty="0" err="1"/>
              <a:t>Reciprocity</a:t>
            </a:r>
            <a:r>
              <a:rPr lang="de-DE" dirty="0"/>
              <a:t>:</a:t>
            </a:r>
          </a:p>
          <a:p>
            <a:r>
              <a:rPr lang="de-DE" b="1" dirty="0"/>
              <a:t>Group </a:t>
            </a:r>
            <a:r>
              <a:rPr lang="de-DE" b="1" dirty="0" err="1"/>
              <a:t>Selection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2903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B2B06F-9361-4087-BFEC-F9EAA087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25" y="4103229"/>
            <a:ext cx="7210425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33C110-10F9-4468-B5FE-D79FBDBC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Serial-Report </a:t>
            </a:r>
            <a:r>
              <a:rPr lang="de-DE" dirty="0" err="1"/>
              <a:t>Responsiveness</a:t>
            </a:r>
            <a:endParaRPr lang="LID4096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3F0301-9387-48D3-8AA0-5EB0481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00" y="5397524"/>
            <a:ext cx="7334250" cy="885825"/>
          </a:xfrm>
          <a:prstGeom prst="rect">
            <a:avLst/>
          </a:prstGeom>
        </p:spPr>
      </p:pic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B14F7253-C387-4A40-AC1C-CCE39F748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513" y="1302919"/>
            <a:ext cx="7105650" cy="2328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4D515D-0040-444B-983B-DBB063022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106" y="4170049"/>
            <a:ext cx="4619625" cy="781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72271B-31E6-4F36-B7CE-8C8532903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125" y="4157372"/>
            <a:ext cx="37147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8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D1DF-8B01-479B-978E-1CAB6B68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Weak</a:t>
            </a:r>
            <a:r>
              <a:rPr lang="de-DE" dirty="0"/>
              <a:t> Serial-Report </a:t>
            </a:r>
            <a:r>
              <a:rPr lang="de-DE" dirty="0" err="1"/>
              <a:t>Responsiveness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CD18F1-8DF2-4EED-81A5-073174A9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75" y="1747837"/>
            <a:ext cx="7324725" cy="1419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80E4D-CC3E-4C09-AEAC-1572581A5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75" y="4176712"/>
            <a:ext cx="72961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03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36E0-D97F-4DFC-9FE6-2F419E1C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Sybil-</a:t>
            </a:r>
            <a:r>
              <a:rPr lang="de-DE" dirty="0" err="1"/>
              <a:t>Proofness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Accounting </a:t>
            </a:r>
            <a:r>
              <a:rPr lang="de-DE" dirty="0" err="1"/>
              <a:t>Mechanisms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7E49-8176-4B25-95AE-EDF17531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Invert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chapter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1C46A-D854-4B18-9080-D1243340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417638"/>
            <a:ext cx="4276725" cy="26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FCD8F6-499D-4A1C-AD01-8E054422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3" y="4152900"/>
            <a:ext cx="5991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5D88-6F9B-4AAA-8998-DB8C1F7D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6538"/>
            <a:ext cx="8358328" cy="1143000"/>
          </a:xfrm>
        </p:spPr>
        <p:txBody>
          <a:bodyPr/>
          <a:lstStyle/>
          <a:p>
            <a:r>
              <a:rPr lang="de-DE" dirty="0"/>
              <a:t>Resistance </a:t>
            </a:r>
            <a:r>
              <a:rPr lang="de-DE" dirty="0" err="1"/>
              <a:t>to</a:t>
            </a:r>
            <a:r>
              <a:rPr lang="de-DE" dirty="0"/>
              <a:t> Parallel </a:t>
            </a:r>
            <a:r>
              <a:rPr lang="de-DE" dirty="0" err="1"/>
              <a:t>Attacks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896D-4A1D-4DD8-BB5E-2D4618A9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33671-CB16-48C9-9BB2-93BC8CBC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992688"/>
            <a:ext cx="8153400" cy="1133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DDE6BB-DD52-45B1-A476-DEBB37213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600200"/>
            <a:ext cx="7991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5D88-6F9B-4AAA-8998-DB8C1F7D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6538"/>
            <a:ext cx="8358328" cy="1143000"/>
          </a:xfrm>
        </p:spPr>
        <p:txBody>
          <a:bodyPr/>
          <a:lstStyle/>
          <a:p>
            <a:r>
              <a:rPr lang="de-DE" dirty="0"/>
              <a:t>Resistance </a:t>
            </a:r>
            <a:r>
              <a:rPr lang="de-DE" dirty="0" err="1"/>
              <a:t>to</a:t>
            </a:r>
            <a:r>
              <a:rPr lang="de-DE" dirty="0"/>
              <a:t> Serial </a:t>
            </a:r>
            <a:r>
              <a:rPr lang="de-DE" dirty="0" err="1"/>
              <a:t>Attacks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896D-4A1D-4DD8-BB5E-2D4618A9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5008C-0742-4E94-9F94-635D3A3C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47" y="4916488"/>
            <a:ext cx="8181975" cy="1209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DD3BB-0853-47AF-B520-D846474B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47" y="1581150"/>
            <a:ext cx="80676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43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5D88-6F9B-4AAA-8998-DB8C1F7D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6538"/>
            <a:ext cx="8358328" cy="1143000"/>
          </a:xfrm>
        </p:spPr>
        <p:txBody>
          <a:bodyPr/>
          <a:lstStyle/>
          <a:p>
            <a:r>
              <a:rPr lang="de-DE" dirty="0" err="1"/>
              <a:t>Pyramid</a:t>
            </a:r>
            <a:r>
              <a:rPr lang="de-DE" dirty="0"/>
              <a:t> Sybil </a:t>
            </a:r>
            <a:r>
              <a:rPr lang="de-DE" dirty="0" err="1"/>
              <a:t>Attack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896D-4A1D-4DD8-BB5E-2D4618A9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F37BB-8009-4497-B607-24EC1453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2" y="1600200"/>
            <a:ext cx="8591550" cy="224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6A36CC-ED8F-41C9-8B25-DCEE2899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5" y="4382294"/>
            <a:ext cx="8039100" cy="120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5BE00-242D-475C-B20D-EA9F435A7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992" y="4320381"/>
            <a:ext cx="4362450" cy="2543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53B404-EF02-499B-9E26-1D01A87A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047" y="1843881"/>
            <a:ext cx="7010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7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5D88-6F9B-4AAA-8998-DB8C1F7D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6538"/>
            <a:ext cx="8358328" cy="114300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upperbound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sybil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pyramid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?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52370F-8311-468A-AA1F-F6BF053C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D1BE4F-1465-4C36-8016-C6425329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19275"/>
            <a:ext cx="7791450" cy="933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BC39EA-97A2-46A1-8B55-09411DC7F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" y="2915444"/>
            <a:ext cx="7953375" cy="1524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CADD05-9AE2-4BF5-A77F-C3409004B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4591050"/>
            <a:ext cx="7458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5D88-6F9B-4AAA-8998-DB8C1F7D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488"/>
            <a:ext cx="8358328" cy="1143000"/>
          </a:xfrm>
        </p:spPr>
        <p:txBody>
          <a:bodyPr>
            <a:normAutofit/>
          </a:bodyPr>
          <a:lstStyle/>
          <a:p>
            <a:r>
              <a:rPr lang="de-DE" dirty="0"/>
              <a:t>Multiple-Path Response Bound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D52370F-8311-468A-AA1F-F6BF053C0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𝑞𝑛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LID4096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D52370F-8311-468A-AA1F-F6BF053C0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FA2BBED-E1EA-4D9B-8B92-36227474F6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432" y="1279128"/>
            <a:ext cx="4219575" cy="2305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824054-A125-4E04-B1FA-3704E7054A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2007" y="1303338"/>
            <a:ext cx="40005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FFBC8A-B1C0-451B-8EAA-AD838419D0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432" y="1095177"/>
            <a:ext cx="413385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6E8E1-E7E5-4571-9CCF-548ABFB521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48379" y="1164828"/>
            <a:ext cx="41148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5ED6CE-6423-4C12-BAAF-455823CBDD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62237" y="1362075"/>
            <a:ext cx="2809875" cy="1314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3AB45D-6B66-494C-B9C0-58919A6CD2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8472" y="2787054"/>
            <a:ext cx="87153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5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8" grpId="1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85BD-AFC2-416F-AC3F-8BD66F3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Proposition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C977-2D07-490E-A6A9-73316D7E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Every Sybil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honest </a:t>
            </a:r>
            <a:r>
              <a:rPr lang="de-DE" dirty="0" err="1"/>
              <a:t>node</a:t>
            </a:r>
            <a:r>
              <a:rPr lang="de-DE" dirty="0"/>
              <a:t> i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a </a:t>
            </a:r>
            <a:r>
              <a:rPr lang="de-DE" dirty="0" err="1"/>
              <a:t>profit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bounded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profit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pyramid</a:t>
            </a:r>
            <a:r>
              <a:rPr lang="de-DE" dirty="0"/>
              <a:t> </a:t>
            </a:r>
            <a:r>
              <a:rPr lang="de-DE" dirty="0" err="1"/>
              <a:t>sybil</a:t>
            </a:r>
            <a:r>
              <a:rPr lang="de-DE" dirty="0"/>
              <a:t> </a:t>
            </a:r>
            <a:r>
              <a:rPr lang="de-DE" dirty="0" err="1"/>
              <a:t>attack</a:t>
            </a:r>
            <a:endParaRPr lang="de-DE" dirty="0"/>
          </a:p>
          <a:p>
            <a:endParaRPr lang="de-DE" dirty="0"/>
          </a:p>
          <a:p>
            <a:r>
              <a:rPr lang="de-DE" dirty="0"/>
              <a:t>Every </a:t>
            </a:r>
            <a:r>
              <a:rPr lang="de-DE" dirty="0" err="1"/>
              <a:t>Pyramid</a:t>
            </a:r>
            <a:r>
              <a:rPr lang="de-DE" dirty="0"/>
              <a:t> Sybil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i </a:t>
            </a:r>
            <a:r>
              <a:rPr lang="de-DE" dirty="0" err="1"/>
              <a:t>returns</a:t>
            </a:r>
            <a:r>
              <a:rPr lang="de-DE" dirty="0"/>
              <a:t> a finite </a:t>
            </a:r>
            <a:r>
              <a:rPr lang="de-DE" dirty="0" err="1"/>
              <a:t>profit</a:t>
            </a:r>
            <a:endParaRPr lang="de-DE" dirty="0"/>
          </a:p>
          <a:p>
            <a:endParaRPr lang="de-DE" dirty="0"/>
          </a:p>
          <a:p>
            <a:r>
              <a:rPr lang="de-DE" dirty="0"/>
              <a:t>Every Sybil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a positive </a:t>
            </a:r>
            <a:r>
              <a:rPr lang="de-DE" dirty="0" err="1"/>
              <a:t>profit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greater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    (</a:t>
            </a:r>
            <a:r>
              <a:rPr lang="de-DE" dirty="0" err="1"/>
              <a:t>path-responsiveness</a:t>
            </a:r>
            <a:r>
              <a:rPr lang="de-DE" dirty="0"/>
              <a:t>)</a:t>
            </a:r>
          </a:p>
          <a:p>
            <a:endParaRPr lang="de-DE" dirty="0"/>
          </a:p>
          <a:p>
            <a:pPr marL="457200" lvl="1" indent="0">
              <a:buNone/>
            </a:pPr>
            <a:r>
              <a:rPr lang="de-DE" dirty="0"/>
              <a:t>	Every passive Sybil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	</a:t>
            </a:r>
            <a:r>
              <a:rPr lang="de-DE" dirty="0" err="1"/>
              <a:t>to</a:t>
            </a:r>
            <a:r>
              <a:rPr lang="de-DE" dirty="0"/>
              <a:t> i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strongly</a:t>
            </a:r>
            <a:r>
              <a:rPr lang="de-DE" dirty="0"/>
              <a:t> </a:t>
            </a:r>
            <a:r>
              <a:rPr lang="de-DE" dirty="0" err="1"/>
              <a:t>beneficial</a:t>
            </a:r>
            <a:r>
              <a:rPr lang="de-DE" dirty="0"/>
              <a:t>!</a:t>
            </a:r>
            <a:endParaRPr lang="LID4096" dirty="0"/>
          </a:p>
        </p:txBody>
      </p:sp>
      <p:cxnSp>
        <p:nvCxnSpPr>
          <p:cNvPr id="4" name="Verbinder: gewinkelt 20">
            <a:extLst>
              <a:ext uri="{FF2B5EF4-FFF2-40B4-BE49-F238E27FC236}">
                <a16:creationId xmlns:a16="http://schemas.microsoft.com/office/drawing/2014/main" id="{400A3B5A-4ABB-4AD0-BE15-B0BF9C532748}"/>
              </a:ext>
            </a:extLst>
          </p:cNvPr>
          <p:cNvCxnSpPr>
            <a:cxnSpLocks/>
          </p:cNvCxnSpPr>
          <p:nvPr/>
        </p:nvCxnSpPr>
        <p:spPr>
          <a:xfrm flipV="1">
            <a:off x="1950705" y="5847198"/>
            <a:ext cx="619241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6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F3F5-90F6-4AA1-A99E-4F3F3EA4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 Theorem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8D2A-381B-4289-BAC4-ED900595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Add (</a:t>
            </a:r>
            <a:r>
              <a:rPr lang="de-DE" sz="2000" dirty="0" err="1"/>
              <a:t>bounded</a:t>
            </a:r>
            <a:r>
              <a:rPr lang="de-DE" sz="2000" dirty="0"/>
              <a:t>) transitive </a:t>
            </a:r>
            <a:r>
              <a:rPr lang="de-DE" sz="2000" dirty="0" err="1"/>
              <a:t>trust</a:t>
            </a:r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D7C23-85C9-4DDC-8408-9F496D25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2628900"/>
            <a:ext cx="702945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AC39BA-C804-40AE-8869-2B8ED067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50" y="4186218"/>
            <a:ext cx="7038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182-0EE5-4C49-A681-FAF20E1B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BitTorrent &amp; </a:t>
            </a:r>
            <a:r>
              <a:rPr lang="de-DE" sz="3200" dirty="0" err="1"/>
              <a:t>Direct</a:t>
            </a:r>
            <a:r>
              <a:rPr lang="de-DE" sz="3200" dirty="0"/>
              <a:t> </a:t>
            </a:r>
            <a:r>
              <a:rPr lang="de-DE" sz="3200" dirty="0" err="1"/>
              <a:t>Reciprocity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A3BD-BCF8-42EA-BE1B-7AA85779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600" dirty="0"/>
              <a:t>BitTorrent </a:t>
            </a:r>
            <a:r>
              <a:rPr lang="de-DE" sz="2600" dirty="0" err="1"/>
              <a:t>uses</a:t>
            </a:r>
            <a:r>
              <a:rPr lang="de-DE" sz="2600" dirty="0"/>
              <a:t> a </a:t>
            </a:r>
            <a:r>
              <a:rPr lang="de-DE" sz="2600" dirty="0" err="1"/>
              <a:t>mechanism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direct</a:t>
            </a:r>
            <a:r>
              <a:rPr lang="de-DE" sz="2600" dirty="0"/>
              <a:t> </a:t>
            </a:r>
            <a:r>
              <a:rPr lang="de-DE" sz="2600" dirty="0" err="1"/>
              <a:t>reciprocity</a:t>
            </a:r>
            <a:r>
              <a:rPr lang="de-DE" sz="2600" dirty="0"/>
              <a:t>: Tit-</a:t>
            </a:r>
            <a:r>
              <a:rPr lang="de-DE" sz="2600" dirty="0" err="1"/>
              <a:t>for</a:t>
            </a:r>
            <a:r>
              <a:rPr lang="de-DE" sz="2600" dirty="0"/>
              <a:t>-Tat</a:t>
            </a:r>
            <a:endParaRPr lang="de-DE" dirty="0"/>
          </a:p>
          <a:p>
            <a:endParaRPr lang="de-DE" dirty="0"/>
          </a:p>
          <a:p>
            <a:r>
              <a:rPr lang="de-DE" sz="2600" dirty="0"/>
              <a:t>A </a:t>
            </a:r>
            <a:r>
              <a:rPr lang="de-DE" sz="2600" dirty="0" err="1"/>
              <a:t>seeding</a:t>
            </a:r>
            <a:r>
              <a:rPr lang="de-DE" sz="2600" dirty="0"/>
              <a:t> </a:t>
            </a:r>
            <a:r>
              <a:rPr lang="de-DE" sz="2600" dirty="0" err="1"/>
              <a:t>peer</a:t>
            </a:r>
            <a:r>
              <a:rPr lang="de-DE" sz="2600" dirty="0"/>
              <a:t> (A) </a:t>
            </a:r>
            <a:r>
              <a:rPr lang="de-DE" sz="2600" dirty="0" err="1"/>
              <a:t>chooses</a:t>
            </a:r>
            <a:r>
              <a:rPr lang="de-DE" sz="2600" dirty="0"/>
              <a:t> 5 </a:t>
            </a:r>
            <a:r>
              <a:rPr lang="de-DE" sz="2600" dirty="0" err="1"/>
              <a:t>downloaders</a:t>
            </a:r>
            <a:endParaRPr lang="de-DE" sz="2600" dirty="0"/>
          </a:p>
          <a:p>
            <a:pPr lvl="1"/>
            <a:r>
              <a:rPr lang="de-DE" dirty="0"/>
              <a:t>4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</a:t>
            </a:r>
          </a:p>
          <a:p>
            <a:pPr lvl="1"/>
            <a:r>
              <a:rPr lang="de-DE" dirty="0"/>
              <a:t>1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(</a:t>
            </a:r>
            <a:r>
              <a:rPr lang="de-DE" dirty="0" err="1"/>
              <a:t>optimistic</a:t>
            </a:r>
            <a:r>
              <a:rPr lang="de-DE" dirty="0"/>
              <a:t> </a:t>
            </a:r>
            <a:r>
              <a:rPr lang="de-DE" dirty="0" err="1"/>
              <a:t>unchoking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node</a:t>
            </a:r>
            <a:r>
              <a:rPr lang="de-DE" sz="2400" dirty="0"/>
              <a:t> B </a:t>
            </a:r>
            <a:r>
              <a:rPr lang="de-DE" sz="2400" dirty="0" err="1"/>
              <a:t>doesn‘t</a:t>
            </a:r>
            <a:r>
              <a:rPr lang="de-DE" sz="2400" dirty="0"/>
              <a:t> </a:t>
            </a:r>
            <a:r>
              <a:rPr lang="de-DE" sz="2400" dirty="0" err="1"/>
              <a:t>contribute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A, A „</a:t>
            </a:r>
            <a:r>
              <a:rPr lang="de-DE" sz="2400" dirty="0" err="1"/>
              <a:t>chokes</a:t>
            </a:r>
            <a:r>
              <a:rPr lang="de-DE" sz="2400" dirty="0"/>
              <a:t>“ out B</a:t>
            </a:r>
            <a:endParaRPr lang="de-DE" dirty="0"/>
          </a:p>
          <a:p>
            <a:endParaRPr lang="de-DE" dirty="0"/>
          </a:p>
          <a:p>
            <a:r>
              <a:rPr lang="de-DE" sz="2600" dirty="0" err="1"/>
              <a:t>Node</a:t>
            </a:r>
            <a:r>
              <a:rPr lang="de-DE" sz="2600" dirty="0"/>
              <a:t> B </a:t>
            </a:r>
            <a:r>
              <a:rPr lang="de-DE" sz="2600" dirty="0" err="1"/>
              <a:t>can</a:t>
            </a:r>
            <a:r>
              <a:rPr lang="de-DE" sz="2600" dirty="0"/>
              <a:t> </a:t>
            </a:r>
            <a:r>
              <a:rPr lang="de-DE" sz="2600" dirty="0" err="1"/>
              <a:t>then</a:t>
            </a:r>
            <a:r>
              <a:rPr lang="de-DE" sz="2600" dirty="0"/>
              <a:t> </a:t>
            </a:r>
            <a:r>
              <a:rPr lang="de-DE" sz="2600" dirty="0" err="1"/>
              <a:t>only</a:t>
            </a:r>
            <a:r>
              <a:rPr lang="de-DE" sz="2600" dirty="0"/>
              <a:t> </a:t>
            </a:r>
            <a:r>
              <a:rPr lang="de-DE" sz="2600" dirty="0" err="1"/>
              <a:t>hope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be</a:t>
            </a:r>
            <a:r>
              <a:rPr lang="de-DE" sz="2600" dirty="0"/>
              <a:t> </a:t>
            </a:r>
            <a:r>
              <a:rPr lang="de-DE" sz="2600" dirty="0" err="1"/>
              <a:t>optimistically</a:t>
            </a:r>
            <a:r>
              <a:rPr lang="de-DE" sz="2600" dirty="0"/>
              <a:t> </a:t>
            </a:r>
            <a:r>
              <a:rPr lang="de-DE" sz="2600" dirty="0" err="1"/>
              <a:t>unchoked</a:t>
            </a:r>
            <a:r>
              <a:rPr lang="de-DE" sz="2600" dirty="0"/>
              <a:t> </a:t>
            </a:r>
            <a:r>
              <a:rPr lang="de-DE" sz="2600" dirty="0" err="1"/>
              <a:t>again</a:t>
            </a:r>
            <a:r>
              <a:rPr lang="de-DE" sz="2600" dirty="0"/>
              <a:t> (</a:t>
            </a:r>
            <a:r>
              <a:rPr lang="de-DE" sz="2600" dirty="0" err="1"/>
              <a:t>low</a:t>
            </a:r>
            <a:r>
              <a:rPr lang="de-DE" sz="2600" dirty="0"/>
              <a:t> </a:t>
            </a:r>
            <a:r>
              <a:rPr lang="de-DE" sz="2600" dirty="0" err="1"/>
              <a:t>probability</a:t>
            </a:r>
            <a:r>
              <a:rPr lang="de-DE" sz="2600" dirty="0"/>
              <a:t>, </a:t>
            </a:r>
            <a:r>
              <a:rPr lang="de-DE" sz="2600" dirty="0" err="1"/>
              <a:t>download</a:t>
            </a:r>
            <a:r>
              <a:rPr lang="de-DE" sz="2600" dirty="0"/>
              <a:t> </a:t>
            </a:r>
            <a:r>
              <a:rPr lang="de-DE" sz="2600" dirty="0" err="1"/>
              <a:t>much</a:t>
            </a:r>
            <a:r>
              <a:rPr lang="de-DE" sz="2600" dirty="0"/>
              <a:t> </a:t>
            </a:r>
            <a:r>
              <a:rPr lang="de-DE" sz="2600" dirty="0" err="1"/>
              <a:t>slower</a:t>
            </a:r>
            <a:r>
              <a:rPr lang="de-DE" sz="2600" dirty="0"/>
              <a:t>)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2B5ED-5B1C-44D3-9616-FE5224C07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852" y="5782430"/>
            <a:ext cx="2090718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1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3F1A-1691-4569-8E9F-D321AB11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CB8C-AFF9-430C-B843-5DA522C6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Personalised</a:t>
            </a:r>
            <a:r>
              <a:rPr lang="de-DE" dirty="0"/>
              <a:t> </a:t>
            </a:r>
            <a:r>
              <a:rPr lang="de-DE" dirty="0" err="1"/>
              <a:t>Hitting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Problem! Not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representative</a:t>
            </a:r>
            <a:r>
              <a:rPr lang="de-DE" dirty="0"/>
              <a:t>!</a:t>
            </a:r>
          </a:p>
          <a:p>
            <a:r>
              <a:rPr lang="de-DE" dirty="0"/>
              <a:t>Solution: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84C88-B1E8-4761-B63D-970E7017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424112"/>
            <a:ext cx="3619500" cy="657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66FF3C-4137-4C63-85CA-4C115C697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3419474"/>
            <a:ext cx="2838450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54E229-BEE3-421F-81C5-BE75E04C7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012" y="5617331"/>
            <a:ext cx="37814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1ECB-8C96-4BC1-86C0-95A907DD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6DC1-1659-4AE9-950D-B8902380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Mathematical</a:t>
            </a:r>
            <a:r>
              <a:rPr lang="de-DE" sz="2000" dirty="0"/>
              <a:t> Framework </a:t>
            </a:r>
            <a:r>
              <a:rPr lang="de-DE" sz="2000" dirty="0" err="1"/>
              <a:t>for</a:t>
            </a:r>
            <a:r>
              <a:rPr lang="de-DE" sz="2000" dirty="0"/>
              <a:t> Accounting </a:t>
            </a:r>
            <a:r>
              <a:rPr lang="de-DE" sz="2000" dirty="0" err="1"/>
              <a:t>Mechanisms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Determined</a:t>
            </a:r>
            <a:r>
              <a:rPr lang="de-DE" sz="2000" dirty="0"/>
              <a:t> Sybil </a:t>
            </a:r>
            <a:r>
              <a:rPr lang="de-DE" sz="2000" dirty="0" err="1"/>
              <a:t>Attack</a:t>
            </a:r>
            <a:r>
              <a:rPr lang="de-DE" sz="2000" dirty="0"/>
              <a:t> </a:t>
            </a:r>
            <a:r>
              <a:rPr lang="de-DE" sz="2000" dirty="0" err="1"/>
              <a:t>Cost</a:t>
            </a:r>
            <a:r>
              <a:rPr lang="de-DE" sz="2000" dirty="0"/>
              <a:t> &amp; Profit (in </a:t>
            </a:r>
            <a:r>
              <a:rPr lang="de-DE" sz="2000" dirty="0" err="1"/>
              <a:t>terms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accounting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and </a:t>
            </a:r>
            <a:r>
              <a:rPr lang="de-DE" sz="2000" dirty="0" err="1"/>
              <a:t>work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 err="1"/>
              <a:t>Representativeness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r>
              <a:rPr lang="de-DE" sz="2000" dirty="0"/>
              <a:t>Critical </a:t>
            </a:r>
            <a:r>
              <a:rPr lang="de-DE" sz="2000" dirty="0" err="1"/>
              <a:t>examination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existing</a:t>
            </a:r>
            <a:r>
              <a:rPr lang="de-DE" sz="2000" dirty="0"/>
              <a:t> </a:t>
            </a:r>
            <a:r>
              <a:rPr lang="de-DE" sz="2000" dirty="0" err="1"/>
              <a:t>results</a:t>
            </a:r>
            <a:r>
              <a:rPr lang="de-DE" sz="2000" dirty="0"/>
              <a:t> and </a:t>
            </a:r>
            <a:r>
              <a:rPr lang="de-DE" sz="2000" dirty="0" err="1"/>
              <a:t>expansion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these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Requirements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Sybil-Resistance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1588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AB8F-247A-45D8-B5C3-7F8833D7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27EF0-836F-4D46-A83F-013C5459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Research Question:</a:t>
            </a:r>
            <a:endParaRPr lang="de-DE" i="1" dirty="0"/>
          </a:p>
          <a:p>
            <a:pPr marL="0" indent="0">
              <a:buNone/>
            </a:pPr>
            <a:r>
              <a:rPr lang="de-DE" i="1" dirty="0" err="1"/>
              <a:t>What</a:t>
            </a:r>
            <a:r>
              <a:rPr lang="de-DE" i="1" dirty="0"/>
              <a:t> </a:t>
            </a:r>
            <a:r>
              <a:rPr lang="de-DE" i="1" dirty="0" err="1"/>
              <a:t>requirements</a:t>
            </a:r>
            <a:r>
              <a:rPr lang="de-DE" i="1" dirty="0"/>
              <a:t> </a:t>
            </a:r>
            <a:r>
              <a:rPr lang="de-DE" i="1" dirty="0" err="1"/>
              <a:t>does</a:t>
            </a:r>
            <a:r>
              <a:rPr lang="de-DE" i="1" dirty="0"/>
              <a:t> an </a:t>
            </a:r>
            <a:r>
              <a:rPr lang="de-DE" i="1" dirty="0" err="1"/>
              <a:t>accounting</a:t>
            </a:r>
            <a:r>
              <a:rPr lang="de-DE" i="1" dirty="0"/>
              <a:t> </a:t>
            </a:r>
            <a:r>
              <a:rPr lang="de-DE" i="1" dirty="0" err="1"/>
              <a:t>mechanism</a:t>
            </a:r>
            <a:r>
              <a:rPr lang="de-DE" i="1" dirty="0"/>
              <a:t> </a:t>
            </a:r>
            <a:r>
              <a:rPr lang="de-DE" i="1" dirty="0" err="1"/>
              <a:t>need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satisfy</a:t>
            </a:r>
            <a:r>
              <a:rPr lang="de-DE" i="1" dirty="0"/>
              <a:t> in </a:t>
            </a:r>
            <a:r>
              <a:rPr lang="de-DE" i="1" dirty="0" err="1"/>
              <a:t>order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effectively</a:t>
            </a:r>
            <a:r>
              <a:rPr lang="de-DE" i="1" dirty="0"/>
              <a:t> </a:t>
            </a:r>
            <a:r>
              <a:rPr lang="de-DE" i="1" dirty="0" err="1"/>
              <a:t>incentivise</a:t>
            </a:r>
            <a:r>
              <a:rPr lang="de-DE" i="1" dirty="0"/>
              <a:t> </a:t>
            </a:r>
            <a:r>
              <a:rPr lang="de-DE" i="1" dirty="0" err="1"/>
              <a:t>cooperation</a:t>
            </a:r>
            <a:r>
              <a:rPr lang="de-DE" i="1" dirty="0"/>
              <a:t> and </a:t>
            </a:r>
            <a:r>
              <a:rPr lang="de-DE" i="1" dirty="0" err="1"/>
              <a:t>prevent</a:t>
            </a:r>
            <a:r>
              <a:rPr lang="de-DE" i="1" dirty="0"/>
              <a:t> </a:t>
            </a:r>
            <a:r>
              <a:rPr lang="de-DE" i="1" dirty="0" err="1"/>
              <a:t>lazy</a:t>
            </a:r>
            <a:r>
              <a:rPr lang="de-DE" i="1" dirty="0"/>
              <a:t> </a:t>
            </a:r>
            <a:r>
              <a:rPr lang="de-DE" i="1" dirty="0" err="1"/>
              <a:t>freeriding</a:t>
            </a:r>
            <a:r>
              <a:rPr lang="de-DE" i="1" dirty="0"/>
              <a:t>, </a:t>
            </a:r>
            <a:r>
              <a:rPr lang="de-DE" i="1" dirty="0" err="1"/>
              <a:t>while</a:t>
            </a:r>
            <a:r>
              <a:rPr lang="de-DE" i="1" dirty="0"/>
              <a:t> </a:t>
            </a:r>
            <a:r>
              <a:rPr lang="de-DE" i="1" dirty="0" err="1"/>
              <a:t>being</a:t>
            </a:r>
            <a:r>
              <a:rPr lang="de-DE" i="1" dirty="0"/>
              <a:t> </a:t>
            </a:r>
            <a:r>
              <a:rPr lang="de-DE" i="1" dirty="0" err="1"/>
              <a:t>resistant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misreport</a:t>
            </a:r>
            <a:r>
              <a:rPr lang="de-DE" i="1" dirty="0"/>
              <a:t> </a:t>
            </a:r>
            <a:r>
              <a:rPr lang="de-DE" i="1" dirty="0" err="1"/>
              <a:t>attacks</a:t>
            </a:r>
            <a:r>
              <a:rPr lang="de-DE" i="1" dirty="0"/>
              <a:t> and </a:t>
            </a:r>
            <a:r>
              <a:rPr lang="de-DE" i="1" dirty="0" err="1"/>
              <a:t>mitigating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effects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sybil</a:t>
            </a:r>
            <a:r>
              <a:rPr lang="de-DE" i="1" dirty="0"/>
              <a:t> </a:t>
            </a:r>
            <a:r>
              <a:rPr lang="de-DE" i="1" dirty="0" err="1"/>
              <a:t>attacks</a:t>
            </a:r>
            <a:r>
              <a:rPr lang="de-DE" i="1" dirty="0"/>
              <a:t>?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311691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5FBA-9799-4A8A-A173-288FC6EE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9CE3-6495-4AAE-88E3-28CDDB155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02259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64DE-B95C-437A-93F0-9A13E405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Freeriding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9671-9F37-4150-B14C-6850059F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arbitrary</a:t>
            </a:r>
            <a:r>
              <a:rPr lang="de-DE" dirty="0"/>
              <a:t>, but </a:t>
            </a:r>
            <a:r>
              <a:rPr lang="de-DE" dirty="0" err="1"/>
              <a:t>fixed</a:t>
            </a:r>
            <a:r>
              <a:rPr lang="de-DE" dirty="0"/>
              <a:t> c: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Positive-report </a:t>
            </a:r>
            <a:r>
              <a:rPr lang="de-DE" dirty="0" err="1"/>
              <a:t>responsiveness</a:t>
            </a:r>
            <a:r>
              <a:rPr lang="de-DE" dirty="0"/>
              <a:t> + </a:t>
            </a:r>
            <a:r>
              <a:rPr lang="de-DE" dirty="0" err="1"/>
              <a:t>banning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		</a:t>
            </a:r>
            <a:r>
              <a:rPr lang="de-DE" dirty="0">
                <a:sym typeface="Wingdings" panose="05000000000000000000" pitchFamily="2" charset="2"/>
              </a:rPr>
              <a:t>  </a:t>
            </a:r>
            <a:r>
              <a:rPr lang="de-DE" dirty="0" err="1">
                <a:sym typeface="Wingdings" panose="05000000000000000000" pitchFamily="2" charset="2"/>
              </a:rPr>
              <a:t>prevents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lazy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freeriding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E31EE-D8B5-4E67-A03D-8C485E25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61" y="2437861"/>
            <a:ext cx="1666875" cy="1362075"/>
          </a:xfrm>
          <a:prstGeom prst="rect">
            <a:avLst/>
          </a:prstGeom>
        </p:spPr>
      </p:pic>
      <p:cxnSp>
        <p:nvCxnSpPr>
          <p:cNvPr id="7" name="Verbinder: gewinkelt 20">
            <a:extLst>
              <a:ext uri="{FF2B5EF4-FFF2-40B4-BE49-F238E27FC236}">
                <a16:creationId xmlns:a16="http://schemas.microsoft.com/office/drawing/2014/main" id="{705B845E-FDBF-4284-892C-EF6817763492}"/>
              </a:ext>
            </a:extLst>
          </p:cNvPr>
          <p:cNvCxnSpPr>
            <a:cxnSpLocks/>
          </p:cNvCxnSpPr>
          <p:nvPr/>
        </p:nvCxnSpPr>
        <p:spPr>
          <a:xfrm flipV="1">
            <a:off x="3141330" y="4885173"/>
            <a:ext cx="619241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944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6B71-56C8-4F53-9673-2F103D6B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Misreports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78F3F-A51D-492C-A16B-4B7BF6B09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Definition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Misreport-attack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Misreport-Proofness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Drop-Edge</a:t>
            </a:r>
          </a:p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B1266-3164-4369-8638-E3BD619C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966458"/>
            <a:ext cx="3743325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61AF09-0D51-4979-A1AB-0196D754B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3299585"/>
            <a:ext cx="7277100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9A2120-52F6-4BC7-AE22-2ECBC0A8B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262" y="5004187"/>
            <a:ext cx="2438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18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520B-23D1-4B67-967F-B1290723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Misreports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787F-85C5-4395-BFBB-26C6C8AE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Drop-Edge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achieves</a:t>
            </a:r>
            <a:r>
              <a:rPr lang="de-DE" dirty="0"/>
              <a:t> </a:t>
            </a:r>
            <a:r>
              <a:rPr lang="de-DE" dirty="0" err="1"/>
              <a:t>misreport-proofness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and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misreports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  <a:p>
            <a:endParaRPr lang="de-DE" dirty="0"/>
          </a:p>
          <a:p>
            <a:r>
              <a:rPr lang="de-DE" dirty="0"/>
              <a:t>(General) </a:t>
            </a:r>
            <a:r>
              <a:rPr lang="de-DE" dirty="0" err="1"/>
              <a:t>Misreport-Proofness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B3CC4-0EAB-41AE-8F56-48E88C62E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64" y="6153150"/>
            <a:ext cx="2466975" cy="70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013AE-D453-4846-B960-01AE91F5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63" y="1722948"/>
            <a:ext cx="120967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36828-A595-4089-8B85-052F8B15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5" y="2396572"/>
            <a:ext cx="4019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837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882B-8858-4DDC-9BA6-73142D32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Misreports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1B6B-D19C-408E-B24C-A76B3EA3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b="1" dirty="0" err="1"/>
              <a:t>TrustChain</a:t>
            </a:r>
            <a:r>
              <a:rPr lang="de-DE" sz="1600" b="1" dirty="0"/>
              <a:t>: </a:t>
            </a:r>
            <a:r>
              <a:rPr lang="de-DE" sz="1600" dirty="0" err="1"/>
              <a:t>enhances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transaction</a:t>
            </a:r>
            <a:r>
              <a:rPr lang="de-DE" sz="1600" dirty="0"/>
              <a:t> </a:t>
            </a:r>
            <a:r>
              <a:rPr lang="de-DE" sz="1600" dirty="0" err="1"/>
              <a:t>structure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Transactions</a:t>
            </a:r>
          </a:p>
          <a:p>
            <a:r>
              <a:rPr lang="de-DE" sz="1600" dirty="0"/>
              <a:t>Transaction </a:t>
            </a:r>
            <a:r>
              <a:rPr lang="de-DE" sz="1600" dirty="0" err="1"/>
              <a:t>sequences</a:t>
            </a:r>
            <a:endParaRPr lang="de-DE" sz="1600" dirty="0"/>
          </a:p>
          <a:p>
            <a:r>
              <a:rPr lang="de-DE" sz="1600" dirty="0"/>
              <a:t>Transaction </a:t>
            </a:r>
            <a:r>
              <a:rPr lang="de-DE" sz="1600" dirty="0" err="1"/>
              <a:t>functions</a:t>
            </a:r>
            <a:endParaRPr lang="de-DE" sz="1600" dirty="0"/>
          </a:p>
          <a:p>
            <a:r>
              <a:rPr lang="de-DE" sz="1600" dirty="0"/>
              <a:t>Transaction </a:t>
            </a:r>
            <a:r>
              <a:rPr lang="de-DE" sz="1600" dirty="0" err="1"/>
              <a:t>sets</a:t>
            </a:r>
            <a:endParaRPr lang="de-DE" sz="1600" dirty="0"/>
          </a:p>
          <a:p>
            <a:endParaRPr lang="de-DE" sz="16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914400" lvl="2" indent="0">
              <a:buNone/>
            </a:pP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A56F9-BA4A-417A-93AB-47CB039D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34" y="2234937"/>
            <a:ext cx="2419350" cy="25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EEFAB-A9AE-47D1-AEFB-F2B10BA9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6" y="4215143"/>
            <a:ext cx="7219950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E1CB5-A125-494F-9FFB-016310411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63" y="5289617"/>
            <a:ext cx="4781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2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</p:spPr>
        <p:txBody>
          <a:bodyPr/>
          <a:lstStyle/>
          <a:p>
            <a:r>
              <a:rPr lang="en-US" dirty="0"/>
              <a:t>Problem with Direct Reciprocity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Interactions are often asymmetric and fleeting</a:t>
            </a:r>
          </a:p>
          <a:p>
            <a:endParaRPr lang="en-US" dirty="0"/>
          </a:p>
          <a:p>
            <a:r>
              <a:rPr lang="en-US" dirty="0"/>
              <a:t>Direct Reciprocity: Tit-for-tat</a:t>
            </a:r>
          </a:p>
          <a:p>
            <a:pPr marL="914400" lvl="2" indent="0">
              <a:buNone/>
            </a:pPr>
            <a:r>
              <a:rPr lang="en-US" sz="1800" dirty="0"/>
              <a:t>Relies on repeated encounters between the same people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800" dirty="0"/>
              <a:t>Prisoner’s Dilemma</a:t>
            </a:r>
          </a:p>
          <a:p>
            <a:pPr marL="1371600" lvl="3" indent="0">
              <a:buNone/>
            </a:pPr>
            <a:r>
              <a:rPr lang="en-US" sz="1800" dirty="0"/>
              <a:t>Defecting more beneficial than cooperation when swarms become too big</a:t>
            </a:r>
            <a:endParaRPr lang="en-US" dirty="0"/>
          </a:p>
          <a:p>
            <a:pPr marL="1371600" lvl="3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We need to expand our mechanism beyond bilateral relationships. </a:t>
            </a:r>
          </a:p>
          <a:p>
            <a:pPr marL="0" indent="0">
              <a:buNone/>
            </a:pPr>
            <a:r>
              <a:rPr lang="en-US" dirty="0"/>
              <a:t>		Indirect Reciprocity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21553CC-D910-4E8A-A850-2E8374B3B8AA}"/>
              </a:ext>
            </a:extLst>
          </p:cNvPr>
          <p:cNvCxnSpPr>
            <a:cxnSpLocks/>
          </p:cNvCxnSpPr>
          <p:nvPr/>
        </p:nvCxnSpPr>
        <p:spPr>
          <a:xfrm flipV="1">
            <a:off x="1950705" y="5833228"/>
            <a:ext cx="619241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Verbinder: gewinkelt 20">
            <a:extLst>
              <a:ext uri="{FF2B5EF4-FFF2-40B4-BE49-F238E27FC236}">
                <a16:creationId xmlns:a16="http://schemas.microsoft.com/office/drawing/2014/main" id="{973FBF18-9442-4BBA-BE10-D52FC3AC2B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40210" y="3118625"/>
            <a:ext cx="859472" cy="751840"/>
          </a:xfrm>
          <a:prstGeom prst="bentConnector3">
            <a:avLst>
              <a:gd name="adj1" fmla="val 1009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948D-2712-4C22-9D65-4E1B5894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Tribler</a:t>
            </a:r>
            <a:r>
              <a:rPr lang="de-DE" dirty="0"/>
              <a:t> and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Reciprocity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9D55-5647-4022-AFFF-C4A7D3A3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 err="1"/>
              <a:t>Tribler</a:t>
            </a:r>
            <a:r>
              <a:rPr lang="de-DE" sz="2400" dirty="0"/>
              <a:t> </a:t>
            </a:r>
            <a:r>
              <a:rPr lang="de-DE" sz="2400" dirty="0" err="1"/>
              <a:t>aims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incorporate</a:t>
            </a:r>
            <a:r>
              <a:rPr lang="de-DE" sz="2400" dirty="0"/>
              <a:t> a </a:t>
            </a:r>
            <a:r>
              <a:rPr lang="de-DE" sz="2400" dirty="0" err="1"/>
              <a:t>mechanism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indirect</a:t>
            </a:r>
            <a:r>
              <a:rPr lang="de-DE" sz="2400" dirty="0"/>
              <a:t> </a:t>
            </a:r>
            <a:r>
              <a:rPr lang="de-DE" sz="2400" dirty="0" err="1"/>
              <a:t>reciprocity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enforce</a:t>
            </a:r>
            <a:r>
              <a:rPr lang="de-DE" sz="2400" dirty="0"/>
              <a:t> </a:t>
            </a:r>
            <a:r>
              <a:rPr lang="de-DE" sz="2400" dirty="0" err="1"/>
              <a:t>cooperation</a:t>
            </a:r>
            <a:r>
              <a:rPr lang="de-DE" sz="2400" dirty="0"/>
              <a:t>.</a:t>
            </a:r>
            <a:endParaRPr lang="de-DE" dirty="0"/>
          </a:p>
          <a:p>
            <a:endParaRPr lang="de-DE" dirty="0"/>
          </a:p>
          <a:p>
            <a:pPr marL="1371600" lvl="4" indent="0">
              <a:buNone/>
            </a:pPr>
            <a:r>
              <a:rPr lang="de-DE" sz="2400" dirty="0"/>
              <a:t>Reputation </a:t>
            </a:r>
            <a:r>
              <a:rPr lang="de-DE" sz="2400" dirty="0" err="1"/>
              <a:t>Mechanism</a:t>
            </a:r>
            <a:endParaRPr lang="de-DE" sz="2400" dirty="0"/>
          </a:p>
          <a:p>
            <a:pPr marL="1371600" lvl="4" indent="0">
              <a:buNone/>
            </a:pPr>
            <a:endParaRPr lang="de-DE" sz="2400" dirty="0"/>
          </a:p>
          <a:p>
            <a:r>
              <a:rPr lang="de-DE" sz="2400" dirty="0"/>
              <a:t>Nodes </a:t>
            </a:r>
            <a:r>
              <a:rPr lang="de-DE" sz="2400" dirty="0" err="1"/>
              <a:t>contribute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higher</a:t>
            </a:r>
            <a:r>
              <a:rPr lang="de-DE" sz="2400" dirty="0"/>
              <a:t> </a:t>
            </a:r>
            <a:r>
              <a:rPr lang="de-DE" sz="2400" dirty="0" err="1"/>
              <a:t>ranking</a:t>
            </a:r>
            <a:r>
              <a:rPr lang="de-DE" sz="2400" dirty="0"/>
              <a:t> </a:t>
            </a:r>
            <a:r>
              <a:rPr lang="de-DE" sz="2400" dirty="0" err="1"/>
              <a:t>nodes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often</a:t>
            </a:r>
            <a:r>
              <a:rPr lang="de-DE" sz="2400" dirty="0"/>
              <a:t> </a:t>
            </a:r>
            <a:r>
              <a:rPr lang="de-DE" sz="2400" dirty="0" err="1"/>
              <a:t>than</a:t>
            </a:r>
            <a:r>
              <a:rPr lang="de-DE" sz="2400" dirty="0"/>
              <a:t> </a:t>
            </a:r>
            <a:r>
              <a:rPr lang="de-DE" sz="2400" dirty="0" err="1"/>
              <a:t>nodes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 </a:t>
            </a:r>
            <a:r>
              <a:rPr lang="de-DE" sz="2400" dirty="0" err="1"/>
              <a:t>lower</a:t>
            </a:r>
            <a:r>
              <a:rPr lang="de-DE" sz="2400" dirty="0"/>
              <a:t> </a:t>
            </a:r>
            <a:r>
              <a:rPr lang="de-DE" sz="2400" dirty="0" err="1"/>
              <a:t>reputation</a:t>
            </a:r>
            <a:r>
              <a:rPr lang="de-DE" sz="2400" dirty="0"/>
              <a:t>.</a:t>
            </a:r>
          </a:p>
          <a:p>
            <a:endParaRPr lang="de-DE" sz="2400" b="1" dirty="0"/>
          </a:p>
          <a:p>
            <a:r>
              <a:rPr lang="de-DE" sz="2400" b="1" dirty="0"/>
              <a:t>Goal: </a:t>
            </a:r>
            <a:r>
              <a:rPr lang="de-DE" sz="2400" dirty="0"/>
              <a:t>An </a:t>
            </a:r>
            <a:r>
              <a:rPr lang="de-DE" sz="2400" dirty="0" err="1"/>
              <a:t>algorithm</a:t>
            </a:r>
            <a:r>
              <a:rPr lang="de-DE" sz="2400" dirty="0"/>
              <a:t>, </a:t>
            </a:r>
            <a:r>
              <a:rPr lang="de-DE" sz="2400" dirty="0" err="1"/>
              <a:t>ranking</a:t>
            </a:r>
            <a:r>
              <a:rPr lang="de-DE" sz="2400" dirty="0"/>
              <a:t> </a:t>
            </a:r>
            <a:r>
              <a:rPr lang="de-DE" sz="2400" dirty="0" err="1"/>
              <a:t>agents</a:t>
            </a:r>
            <a:r>
              <a:rPr lang="de-DE" sz="2400" dirty="0"/>
              <a:t> </a:t>
            </a:r>
            <a:r>
              <a:rPr lang="de-DE" sz="2400" dirty="0" err="1"/>
              <a:t>based</a:t>
            </a:r>
            <a:r>
              <a:rPr lang="de-DE" sz="2400" dirty="0"/>
              <a:t> on </a:t>
            </a:r>
            <a:r>
              <a:rPr lang="de-DE" sz="2400" dirty="0" err="1"/>
              <a:t>their</a:t>
            </a:r>
            <a:r>
              <a:rPr lang="de-DE" sz="2400" dirty="0"/>
              <a:t> </a:t>
            </a:r>
            <a:r>
              <a:rPr lang="de-DE" sz="2400" dirty="0" err="1"/>
              <a:t>history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cooperation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network</a:t>
            </a:r>
            <a:endParaRPr lang="de-DE" sz="2200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               </a:t>
            </a:r>
            <a:r>
              <a:rPr lang="de-DE" dirty="0" err="1"/>
              <a:t>TrustChain</a:t>
            </a:r>
            <a:r>
              <a:rPr lang="de-DE" dirty="0"/>
              <a:t> Data </a:t>
            </a:r>
            <a:r>
              <a:rPr lang="de-DE" dirty="0" err="1"/>
              <a:t>Structure</a:t>
            </a:r>
            <a:endParaRPr lang="de-DE" dirty="0"/>
          </a:p>
        </p:txBody>
      </p:sp>
      <p:cxnSp>
        <p:nvCxnSpPr>
          <p:cNvPr id="6" name="Verbinder: gewinkelt 20">
            <a:extLst>
              <a:ext uri="{FF2B5EF4-FFF2-40B4-BE49-F238E27FC236}">
                <a16:creationId xmlns:a16="http://schemas.microsoft.com/office/drawing/2014/main" id="{BD832A6E-D18B-4CA8-B829-FABEC06DFE4C}"/>
              </a:ext>
            </a:extLst>
          </p:cNvPr>
          <p:cNvCxnSpPr>
            <a:cxnSpLocks/>
          </p:cNvCxnSpPr>
          <p:nvPr/>
        </p:nvCxnSpPr>
        <p:spPr>
          <a:xfrm>
            <a:off x="2218055" y="2538094"/>
            <a:ext cx="680085" cy="476885"/>
          </a:xfrm>
          <a:prstGeom prst="bentConnector3">
            <a:avLst>
              <a:gd name="adj1" fmla="val -4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Verbinder: gewinkelt 20">
            <a:extLst>
              <a:ext uri="{FF2B5EF4-FFF2-40B4-BE49-F238E27FC236}">
                <a16:creationId xmlns:a16="http://schemas.microsoft.com/office/drawing/2014/main" id="{A1B2CE45-9CCF-4FC7-81D5-8761949A3C14}"/>
              </a:ext>
            </a:extLst>
          </p:cNvPr>
          <p:cNvCxnSpPr>
            <a:cxnSpLocks/>
          </p:cNvCxnSpPr>
          <p:nvPr/>
        </p:nvCxnSpPr>
        <p:spPr>
          <a:xfrm>
            <a:off x="2218055" y="5415877"/>
            <a:ext cx="680085" cy="476885"/>
          </a:xfrm>
          <a:prstGeom prst="bentConnector3">
            <a:avLst>
              <a:gd name="adj1" fmla="val -4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1B0E-623E-4B99-8EA7-9F3C5737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Accounting </a:t>
            </a:r>
            <a:r>
              <a:rPr lang="de-DE" dirty="0" err="1"/>
              <a:t>Mechanisms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3E1F-4509-41AD-ABE5-0363851C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Freeriding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Misreports</a:t>
            </a:r>
            <a:endParaRPr lang="de-DE" dirty="0"/>
          </a:p>
          <a:p>
            <a:endParaRPr lang="de-DE" dirty="0"/>
          </a:p>
          <a:p>
            <a:r>
              <a:rPr lang="de-DE" dirty="0"/>
              <a:t>Sybil </a:t>
            </a:r>
            <a:r>
              <a:rPr lang="de-DE" dirty="0" err="1"/>
              <a:t>Attacks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Research Question:</a:t>
            </a:r>
            <a:endParaRPr lang="de-DE" i="1" dirty="0"/>
          </a:p>
          <a:p>
            <a:pPr marL="0" indent="0">
              <a:buNone/>
            </a:pPr>
            <a:r>
              <a:rPr lang="de-DE" i="1" dirty="0" err="1"/>
              <a:t>What</a:t>
            </a:r>
            <a:r>
              <a:rPr lang="de-DE" i="1" dirty="0"/>
              <a:t> </a:t>
            </a:r>
            <a:r>
              <a:rPr lang="de-DE" i="1" dirty="0" err="1"/>
              <a:t>requirements</a:t>
            </a:r>
            <a:r>
              <a:rPr lang="de-DE" i="1" dirty="0"/>
              <a:t> </a:t>
            </a:r>
            <a:r>
              <a:rPr lang="de-DE" i="1" dirty="0" err="1"/>
              <a:t>does</a:t>
            </a:r>
            <a:r>
              <a:rPr lang="de-DE" i="1" dirty="0"/>
              <a:t> an </a:t>
            </a:r>
            <a:r>
              <a:rPr lang="de-DE" i="1" dirty="0" err="1"/>
              <a:t>accounting</a:t>
            </a:r>
            <a:r>
              <a:rPr lang="de-DE" i="1" dirty="0"/>
              <a:t> </a:t>
            </a:r>
            <a:r>
              <a:rPr lang="de-DE" i="1" dirty="0" err="1"/>
              <a:t>mechanism</a:t>
            </a:r>
            <a:r>
              <a:rPr lang="de-DE" i="1" dirty="0"/>
              <a:t> </a:t>
            </a:r>
            <a:r>
              <a:rPr lang="de-DE" i="1" dirty="0" err="1"/>
              <a:t>need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satisfy</a:t>
            </a:r>
            <a:r>
              <a:rPr lang="de-DE" i="1" dirty="0"/>
              <a:t> in </a:t>
            </a:r>
            <a:r>
              <a:rPr lang="de-DE" i="1" dirty="0" err="1"/>
              <a:t>order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effectively</a:t>
            </a:r>
            <a:r>
              <a:rPr lang="de-DE" i="1" dirty="0"/>
              <a:t> </a:t>
            </a:r>
            <a:r>
              <a:rPr lang="de-DE" i="1" dirty="0" err="1"/>
              <a:t>incentivise</a:t>
            </a:r>
            <a:r>
              <a:rPr lang="de-DE" i="1" dirty="0"/>
              <a:t> </a:t>
            </a:r>
            <a:r>
              <a:rPr lang="de-DE" i="1" dirty="0" err="1"/>
              <a:t>cooperation</a:t>
            </a:r>
            <a:r>
              <a:rPr lang="de-DE" i="1" dirty="0"/>
              <a:t> and </a:t>
            </a:r>
            <a:r>
              <a:rPr lang="de-DE" i="1" dirty="0" err="1"/>
              <a:t>prevent</a:t>
            </a:r>
            <a:r>
              <a:rPr lang="de-DE" i="1" dirty="0"/>
              <a:t> </a:t>
            </a:r>
            <a:r>
              <a:rPr lang="de-DE" i="1" dirty="0" err="1"/>
              <a:t>lazy</a:t>
            </a:r>
            <a:r>
              <a:rPr lang="de-DE" i="1" dirty="0"/>
              <a:t> </a:t>
            </a:r>
            <a:r>
              <a:rPr lang="de-DE" i="1" dirty="0" err="1"/>
              <a:t>freeriding</a:t>
            </a:r>
            <a:r>
              <a:rPr lang="de-DE" i="1" dirty="0"/>
              <a:t>, </a:t>
            </a:r>
            <a:r>
              <a:rPr lang="de-DE" i="1" dirty="0" err="1"/>
              <a:t>while</a:t>
            </a:r>
            <a:r>
              <a:rPr lang="de-DE" i="1" dirty="0"/>
              <a:t> </a:t>
            </a:r>
            <a:r>
              <a:rPr lang="de-DE" i="1" dirty="0" err="1"/>
              <a:t>being</a:t>
            </a:r>
            <a:r>
              <a:rPr lang="de-DE" i="1" dirty="0"/>
              <a:t> </a:t>
            </a:r>
            <a:r>
              <a:rPr lang="de-DE" i="1" dirty="0" err="1"/>
              <a:t>resistant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misreport</a:t>
            </a:r>
            <a:r>
              <a:rPr lang="de-DE" i="1" dirty="0"/>
              <a:t> </a:t>
            </a:r>
            <a:r>
              <a:rPr lang="de-DE" i="1" dirty="0" err="1"/>
              <a:t>attacks</a:t>
            </a:r>
            <a:r>
              <a:rPr lang="de-DE" i="1" dirty="0"/>
              <a:t> and </a:t>
            </a:r>
            <a:r>
              <a:rPr lang="de-DE" i="1" dirty="0" err="1"/>
              <a:t>mitigating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effects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sybil</a:t>
            </a:r>
            <a:r>
              <a:rPr lang="de-DE" i="1" dirty="0"/>
              <a:t> </a:t>
            </a:r>
            <a:r>
              <a:rPr lang="de-DE" i="1" dirty="0" err="1"/>
              <a:t>attacks</a:t>
            </a:r>
            <a:r>
              <a:rPr lang="de-DE" i="1" dirty="0"/>
              <a:t>?</a:t>
            </a:r>
          </a:p>
          <a:p>
            <a:endParaRPr lang="de-DE" dirty="0"/>
          </a:p>
          <a:p>
            <a:endParaRPr lang="LID4096" dirty="0"/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6259EF12-D71B-4C60-909D-77E019B59BEC}"/>
              </a:ext>
            </a:extLst>
          </p:cNvPr>
          <p:cNvSpPr txBox="1"/>
          <p:nvPr/>
        </p:nvSpPr>
        <p:spPr>
          <a:xfrm>
            <a:off x="8662946" y="599917"/>
            <a:ext cx="548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2"/>
                </a:solidFill>
              </a:rPr>
              <a:t>[1]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FDE065-9C40-4C6C-9E84-7082910B6AB1}"/>
              </a:ext>
            </a:extLst>
          </p:cNvPr>
          <p:cNvSpPr/>
          <p:nvPr/>
        </p:nvSpPr>
        <p:spPr>
          <a:xfrm>
            <a:off x="1888439" y="6488459"/>
            <a:ext cx="65916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defTabSz="914400">
              <a:buFont typeface="+mj-lt"/>
              <a:buAutoNum type="arabicPeriod"/>
              <a:defRPr/>
            </a:pPr>
            <a:r>
              <a:rPr lang="en-US" sz="900" dirty="0" err="1"/>
              <a:t>Seuken</a:t>
            </a:r>
            <a:r>
              <a:rPr lang="en-US" sz="900" dirty="0"/>
              <a:t>, Sven, </a:t>
            </a:r>
            <a:r>
              <a:rPr lang="en-US" sz="900" dirty="0" err="1"/>
              <a:t>Jie</a:t>
            </a:r>
            <a:r>
              <a:rPr lang="en-US" sz="900" dirty="0"/>
              <a:t> Tang, and David C. Parkes. "Accounting mechanisms for distributed work systems." </a:t>
            </a:r>
            <a:r>
              <a:rPr lang="en-US" sz="900" i="1" dirty="0"/>
              <a:t>Twenty-Fourth AAAI Conference on Artificial Intelligence</a:t>
            </a:r>
            <a:r>
              <a:rPr lang="en-US" sz="900" dirty="0"/>
              <a:t>. 2010.</a:t>
            </a:r>
          </a:p>
        </p:txBody>
      </p:sp>
    </p:spTree>
    <p:extLst>
      <p:ext uri="{BB962C8B-B14F-4D97-AF65-F5344CB8AC3E}">
        <p14:creationId xmlns:p14="http://schemas.microsoft.com/office/powerpoint/2010/main" val="297145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1794</Words>
  <Application>Microsoft Office PowerPoint</Application>
  <PresentationFormat>On-screen Show (4:3)</PresentationFormat>
  <Paragraphs>462</Paragraphs>
  <Slides>67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Cambria Math</vt:lpstr>
      <vt:lpstr>Tahoma</vt:lpstr>
      <vt:lpstr>1_Office Theme</vt:lpstr>
      <vt:lpstr>Office Theme</vt:lpstr>
      <vt:lpstr>Custom Design</vt:lpstr>
      <vt:lpstr>On the Sybil-Proofness of Accounting Mechanisms in P2P Networks</vt:lpstr>
      <vt:lpstr>The Evolution of Social Cooperation </vt:lpstr>
      <vt:lpstr>Cooperation in P2P File Sharing Networks</vt:lpstr>
      <vt:lpstr>Problem</vt:lpstr>
      <vt:lpstr>5 Mechanisms to enforce Cooperation</vt:lpstr>
      <vt:lpstr>BitTorrent &amp; Direct Reciprocity</vt:lpstr>
      <vt:lpstr>Problem with Direct Reciprocity</vt:lpstr>
      <vt:lpstr>Tribler and Indirect Reciprocity</vt:lpstr>
      <vt:lpstr>Cooperation through Accounting Mechanisms</vt:lpstr>
      <vt:lpstr>Mathematical Framework</vt:lpstr>
      <vt:lpstr>Work Graph</vt:lpstr>
      <vt:lpstr>Example Work Graph</vt:lpstr>
      <vt:lpstr>Agent Information &amp; Subjective Work Graphs</vt:lpstr>
      <vt:lpstr>Subjective Work Graph</vt:lpstr>
      <vt:lpstr>Example Subjective Work Graph</vt:lpstr>
      <vt:lpstr>Accounting Mechanisms &amp; Allocation Policies</vt:lpstr>
      <vt:lpstr>A trivial approach</vt:lpstr>
      <vt:lpstr>Sybil Attacks</vt:lpstr>
      <vt:lpstr>Sybil Attacks</vt:lpstr>
      <vt:lpstr>Example Sybil Attack</vt:lpstr>
      <vt:lpstr>Provisional Solution</vt:lpstr>
      <vt:lpstr>Active vs. Passive Attacks</vt:lpstr>
      <vt:lpstr>Mathematical Framework for Sybil Attack Gain</vt:lpstr>
      <vt:lpstr>Sybil Attack Cost &amp; Profit</vt:lpstr>
      <vt:lpstr>Interaction Model</vt:lpstr>
      <vt:lpstr>Sybil Attack Profit</vt:lpstr>
      <vt:lpstr>Choosing an Allocation Policy</vt:lpstr>
      <vt:lpstr>Choosing an Allocation Policy</vt:lpstr>
      <vt:lpstr>Propositions and Theorems</vt:lpstr>
      <vt:lpstr>Largest Expected Profit of a Sybil Attack</vt:lpstr>
      <vt:lpstr>PowerPoint Presentation</vt:lpstr>
      <vt:lpstr>Sybil Attack Profit</vt:lpstr>
      <vt:lpstr>Redefining Sybil Attack Benefit</vt:lpstr>
      <vt:lpstr>ω_+^n(rep)</vt:lpstr>
      <vt:lpstr>ω_-^n(rep)</vt:lpstr>
      <vt:lpstr>PowerPoint Presentation</vt:lpstr>
      <vt:lpstr>Recap of Cost &amp; Profit</vt:lpstr>
      <vt:lpstr>Question</vt:lpstr>
      <vt:lpstr>Counterexample PageRank</vt:lpstr>
      <vt:lpstr>Representativeness of Accounting Mechanisms</vt:lpstr>
      <vt:lpstr>Theorem</vt:lpstr>
      <vt:lpstr>Seuken &amp; Parkes Impossibility Result</vt:lpstr>
      <vt:lpstr>Seuken &amp; Parkes Impossibility Result</vt:lpstr>
      <vt:lpstr>We disagree with this result</vt:lpstr>
      <vt:lpstr>Improving Impossibility Results</vt:lpstr>
      <vt:lpstr>Parallel-report Responsiveness</vt:lpstr>
      <vt:lpstr>Parallel-report Responsiveness</vt:lpstr>
      <vt:lpstr>Weak Parallel-report Responsiveness</vt:lpstr>
      <vt:lpstr>Extension of Results</vt:lpstr>
      <vt:lpstr>Serial-Report Responsiveness</vt:lpstr>
      <vt:lpstr>Weak Serial-Report Responsiveness</vt:lpstr>
      <vt:lpstr>Sybil-Proofness of Accounting Mechanisms</vt:lpstr>
      <vt:lpstr>Resistance to Parallel Attacks</vt:lpstr>
      <vt:lpstr>Resistance to Serial Attacks</vt:lpstr>
      <vt:lpstr>Pyramid Sybil Attack</vt:lpstr>
      <vt:lpstr>How can we upperbound generic sybil attacks by pyramid attacks?</vt:lpstr>
      <vt:lpstr>Multiple-Path Response Bound</vt:lpstr>
      <vt:lpstr>Proposition</vt:lpstr>
      <vt:lpstr>Final Theorem</vt:lpstr>
      <vt:lpstr>Example</vt:lpstr>
      <vt:lpstr>Conclusion</vt:lpstr>
      <vt:lpstr>Conclusion</vt:lpstr>
      <vt:lpstr>Appendix</vt:lpstr>
      <vt:lpstr>Lazy Freeriding</vt:lpstr>
      <vt:lpstr>Misreports</vt:lpstr>
      <vt:lpstr>Misreports</vt:lpstr>
      <vt:lpstr>Misreports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Sybil-Proofness of Accounting Mechanisms in P2P Networks</dc:title>
  <dc:creator>Alexander Stannat</dc:creator>
  <cp:lastModifiedBy>Alexander Stannat</cp:lastModifiedBy>
  <cp:revision>114</cp:revision>
  <dcterms:created xsi:type="dcterms:W3CDTF">2020-03-31T14:04:25Z</dcterms:created>
  <dcterms:modified xsi:type="dcterms:W3CDTF">2020-04-04T14:56:31Z</dcterms:modified>
</cp:coreProperties>
</file>