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Metadata/metadata.xml" ContentType="application/vnd.titus.tmi.metadata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openxmlformats.org/officeDocument/2006/relationships/custom-properties" Target="docProps/custom.xml" Id="R3fdc954bdae7418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3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7" r:id="rId11"/>
    <p:sldId id="328" r:id="rId12"/>
    <p:sldId id="329" r:id="rId13"/>
    <p:sldId id="330" r:id="rId14"/>
    <p:sldId id="334" r:id="rId15"/>
    <p:sldId id="333" r:id="rId16"/>
    <p:sldId id="331" r:id="rId17"/>
    <p:sldId id="335" r:id="rId18"/>
    <p:sldId id="338" r:id="rId19"/>
    <p:sldId id="337" r:id="rId20"/>
    <p:sldId id="336" r:id="rId21"/>
    <p:sldId id="340" r:id="rId22"/>
    <p:sldId id="341" r:id="rId23"/>
    <p:sldId id="339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orient="horz" pos="2208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DEE7D1"/>
    <a:srgbClr val="E8D0D0"/>
    <a:srgbClr val="D0E3EA"/>
    <a:srgbClr val="4F81BD"/>
    <a:srgbClr val="9BBB59"/>
    <a:srgbClr val="C0504D"/>
    <a:srgbClr val="4BACC6"/>
    <a:srgbClr val="C46BE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4452" autoAdjust="0"/>
  </p:normalViewPr>
  <p:slideViewPr>
    <p:cSldViewPr snapToObjects="1">
      <p:cViewPr varScale="1">
        <p:scale>
          <a:sx n="40" d="100"/>
          <a:sy n="40" d="100"/>
        </p:scale>
        <p:origin x="984" y="38"/>
      </p:cViewPr>
      <p:guideLst>
        <p:guide orient="horz" pos="480"/>
        <p:guide pos="1296"/>
        <p:guide orient="horz" pos="2208"/>
      </p:guideLst>
    </p:cSldViewPr>
  </p:slideViewPr>
  <p:outlineViewPr>
    <p:cViewPr>
      <p:scale>
        <a:sx n="33" d="100"/>
        <a:sy n="33" d="100"/>
      </p:scale>
      <p:origin x="0" y="3509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4" d="100"/>
          <a:sy n="64" d="100"/>
        </p:scale>
        <p:origin x="-313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2128-CCA9-4381-8844-CFDCA5F95632}" type="datetimeFigureOut">
              <a:rPr lang="en-US" smtClean="0"/>
              <a:t>12/24/2014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C80C0-2E06-4E6A-8BB8-B3DC3F2514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67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CB28-BA73-4483-9C49-6E318589E5BA}" type="datetimeFigureOut">
              <a:rPr lang="en-US" smtClean="0"/>
              <a:t>12/24/2014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84DB5-2F3A-4250-917D-AECDC04C01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15239-6E27-417F-B07B-99A14D54CA4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8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61C08-62C2-41A0-9161-1546B3D9BC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E856A-034D-4079-89DE-D9A017F05A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8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C5875-375F-4841-83DA-3FF321C7C7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3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0231E-5EF8-42E1-A80B-1F0B5514C2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9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E3ACB-FA1F-4433-A4D9-3E003E1635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0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3A2A6-F01F-4157-8569-C5E96F1851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8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597E7-5524-4CD4-BFF5-1A502EEE1E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1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547B0-82A9-49C5-98DF-8DE971F8B3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52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820CE-D003-405C-AF89-6F5B30F310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3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B01D4-E44D-46E2-89A6-63024F813B9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9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D51CD-4C52-42D5-9037-DF8FFCEED2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7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6A74C-98C9-4F9A-A5E7-0D9AF854C6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2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672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00777D-5F8B-4F3E-BF41-3CFFE3EE17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CPU Organization Course</a:t>
            </a:r>
            <a:br>
              <a:rPr lang="en-US" dirty="0" smtClean="0"/>
            </a:br>
            <a:r>
              <a:rPr lang="en-US" sz="1100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4000" dirty="0" smtClean="0"/>
              <a:t>day 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Titov</a:t>
            </a:r>
          </a:p>
          <a:p>
            <a:r>
              <a:rPr lang="en-US" sz="2800" dirty="0" smtClean="0"/>
              <a:t>2</a:t>
            </a:r>
            <a:r>
              <a:rPr lang="en-US" sz="2800" dirty="0"/>
              <a:t>4</a:t>
            </a:r>
            <a:r>
              <a:rPr lang="en-US" sz="2800" dirty="0" smtClean="0"/>
              <a:t> December 2014</a:t>
            </a:r>
          </a:p>
        </p:txBody>
      </p:sp>
    </p:spTree>
    <p:extLst>
      <p:ext uri="{BB962C8B-B14F-4D97-AF65-F5344CB8AC3E}">
        <p14:creationId xmlns:p14="http://schemas.microsoft.com/office/powerpoint/2010/main" val="31212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550915" y="2336800"/>
            <a:ext cx="1503391" cy="685632"/>
            <a:chOff x="6116320" y="2290312"/>
            <a:chExt cx="1503391" cy="6856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6116320" y="2290312"/>
              <a:ext cx="1480531" cy="0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39180" y="2975944"/>
              <a:ext cx="1480531" cy="0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4395558" y="2360776"/>
            <a:ext cx="189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Sequential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hardware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70946" y="2289671"/>
            <a:ext cx="1628005" cy="759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23727"/>
            <a:ext cx="8229600" cy="1839877"/>
          </a:xfrm>
        </p:spPr>
        <p:txBody>
          <a:bodyPr/>
          <a:lstStyle/>
          <a:p>
            <a:pPr marL="233363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600" dirty="0" smtClean="0"/>
              <a:t>Then, technology </a:t>
            </a:r>
            <a:r>
              <a:rPr lang="en-US" sz="2600" dirty="0"/>
              <a:t>allowed building wide </a:t>
            </a:r>
            <a:r>
              <a:rPr lang="en-US" sz="2600" dirty="0" smtClean="0"/>
              <a:t>HW, </a:t>
            </a:r>
            <a:r>
              <a:rPr lang="en-US" sz="2600" dirty="0"/>
              <a:t>but the code representation has stayed sequential</a:t>
            </a:r>
          </a:p>
          <a:p>
            <a:pPr marL="233363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600" b="1" dirty="0"/>
              <a:t>Decision: </a:t>
            </a:r>
            <a:r>
              <a:rPr lang="en-US" sz="2600" dirty="0"/>
              <a:t>extract parallelism back by means of </a:t>
            </a:r>
            <a:r>
              <a:rPr lang="en-US" sz="2600" dirty="0" smtClean="0"/>
              <a:t>HW</a:t>
            </a:r>
          </a:p>
          <a:p>
            <a:pPr marL="233363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600" dirty="0" smtClean="0"/>
              <a:t>Due to compatibility still need look like sequential HW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300" y="2268741"/>
            <a:ext cx="1581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b="1" dirty="0"/>
              <a:t>Parallel </a:t>
            </a:r>
            <a:r>
              <a:rPr lang="en-US" dirty="0"/>
              <a:t>algorithms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4196" y="1143000"/>
            <a:ext cx="1363876" cy="3098800"/>
            <a:chOff x="914400" y="1096512"/>
            <a:chExt cx="1805651" cy="3098800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>
              <a:off x="914400" y="1096512"/>
              <a:ext cx="1805651" cy="0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14400" y="4195312"/>
              <a:ext cx="1805651" cy="0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718493" y="2360776"/>
            <a:ext cx="155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Sequential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code (ISA)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878821" y="2336800"/>
            <a:ext cx="1699260" cy="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730741" y="1143000"/>
            <a:ext cx="1158240" cy="1193238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ln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9" idx="7"/>
          </p:cNvCxnSpPr>
          <p:nvPr/>
        </p:nvCxnSpPr>
        <p:spPr>
          <a:xfrm>
            <a:off x="2898852" y="3022600"/>
            <a:ext cx="1679229" cy="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 flipV="1">
            <a:off x="1740612" y="3022600"/>
            <a:ext cx="1158240" cy="122174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ln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599015">
            <a:off x="1948487" y="2009403"/>
            <a:ext cx="331865" cy="24658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9000985" flipV="1">
            <a:off x="1948487" y="3085533"/>
            <a:ext cx="331865" cy="24658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0419462" flipV="1">
            <a:off x="1859037" y="2757064"/>
            <a:ext cx="331865" cy="24658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180538">
            <a:off x="1859037" y="2344780"/>
            <a:ext cx="331865" cy="24658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411477" y="2585099"/>
            <a:ext cx="331865" cy="24658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15153" y="2573402"/>
            <a:ext cx="331865" cy="24658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flipH="1" flipV="1">
            <a:off x="4575672" y="3023528"/>
            <a:ext cx="2016020" cy="525780"/>
            <a:chOff x="5675100" y="1656080"/>
            <a:chExt cx="2016020" cy="1051560"/>
          </a:xfrm>
          <a:effectLst/>
        </p:grpSpPr>
        <p:cxnSp>
          <p:nvCxnSpPr>
            <p:cNvPr id="27" name="Straight Connector 26"/>
            <p:cNvCxnSpPr/>
            <p:nvPr/>
          </p:nvCxnSpPr>
          <p:spPr>
            <a:xfrm flipV="1">
              <a:off x="5675100" y="1656080"/>
              <a:ext cx="865110" cy="0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6532880" y="1656080"/>
              <a:ext cx="1158240" cy="1051560"/>
            </a:xfrm>
            <a:custGeom>
              <a:avLst/>
              <a:gdLst>
                <a:gd name="connsiteX0" fmla="*/ 0 w 1158240"/>
                <a:gd name="connsiteY0" fmla="*/ 0 h 1137920"/>
                <a:gd name="connsiteX1" fmla="*/ 162560 w 1158240"/>
                <a:gd name="connsiteY1" fmla="*/ 20320 h 1137920"/>
                <a:gd name="connsiteX2" fmla="*/ 243840 w 1158240"/>
                <a:gd name="connsiteY2" fmla="*/ 111760 h 1137920"/>
                <a:gd name="connsiteX3" fmla="*/ 365760 w 1158240"/>
                <a:gd name="connsiteY3" fmla="*/ 314960 h 1137920"/>
                <a:gd name="connsiteX4" fmla="*/ 731520 w 1158240"/>
                <a:gd name="connsiteY4" fmla="*/ 934720 h 1137920"/>
                <a:gd name="connsiteX5" fmla="*/ 863600 w 1158240"/>
                <a:gd name="connsiteY5" fmla="*/ 1076960 h 1137920"/>
                <a:gd name="connsiteX6" fmla="*/ 985520 w 1158240"/>
                <a:gd name="connsiteY6" fmla="*/ 1117600 h 1137920"/>
                <a:gd name="connsiteX7" fmla="*/ 1158240 w 1158240"/>
                <a:gd name="connsiteY7" fmla="*/ 1137920 h 11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240" h="1137920">
                  <a:moveTo>
                    <a:pt x="0" y="0"/>
                  </a:moveTo>
                  <a:cubicBezTo>
                    <a:pt x="60960" y="846"/>
                    <a:pt x="121920" y="1693"/>
                    <a:pt x="162560" y="20320"/>
                  </a:cubicBezTo>
                  <a:cubicBezTo>
                    <a:pt x="203200" y="38947"/>
                    <a:pt x="209973" y="62653"/>
                    <a:pt x="243840" y="111760"/>
                  </a:cubicBezTo>
                  <a:cubicBezTo>
                    <a:pt x="277707" y="160867"/>
                    <a:pt x="365760" y="314960"/>
                    <a:pt x="365760" y="314960"/>
                  </a:cubicBezTo>
                  <a:cubicBezTo>
                    <a:pt x="447040" y="452120"/>
                    <a:pt x="648547" y="807720"/>
                    <a:pt x="731520" y="934720"/>
                  </a:cubicBezTo>
                  <a:cubicBezTo>
                    <a:pt x="814493" y="1061720"/>
                    <a:pt x="821267" y="1046480"/>
                    <a:pt x="863600" y="1076960"/>
                  </a:cubicBezTo>
                  <a:cubicBezTo>
                    <a:pt x="905933" y="1107440"/>
                    <a:pt x="936413" y="1107440"/>
                    <a:pt x="985520" y="1117600"/>
                  </a:cubicBezTo>
                  <a:cubicBezTo>
                    <a:pt x="1034627" y="1127760"/>
                    <a:pt x="1096433" y="1132840"/>
                    <a:pt x="1158240" y="1137920"/>
                  </a:cubicBezTo>
                </a:path>
              </a:pathLst>
            </a:custGeom>
            <a:ln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4575729" y="1811821"/>
            <a:ext cx="1993103" cy="525780"/>
            <a:chOff x="5698017" y="1656080"/>
            <a:chExt cx="1993103" cy="1051560"/>
          </a:xfrm>
          <a:effectLst/>
        </p:grpSpPr>
        <p:cxnSp>
          <p:nvCxnSpPr>
            <p:cNvPr id="30" name="Straight Connector 29"/>
            <p:cNvCxnSpPr/>
            <p:nvPr/>
          </p:nvCxnSpPr>
          <p:spPr>
            <a:xfrm>
              <a:off x="5698017" y="1656080"/>
              <a:ext cx="842193" cy="0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6532880" y="1656080"/>
              <a:ext cx="1158240" cy="1051560"/>
            </a:xfrm>
            <a:custGeom>
              <a:avLst/>
              <a:gdLst>
                <a:gd name="connsiteX0" fmla="*/ 0 w 1158240"/>
                <a:gd name="connsiteY0" fmla="*/ 0 h 1137920"/>
                <a:gd name="connsiteX1" fmla="*/ 162560 w 1158240"/>
                <a:gd name="connsiteY1" fmla="*/ 20320 h 1137920"/>
                <a:gd name="connsiteX2" fmla="*/ 243840 w 1158240"/>
                <a:gd name="connsiteY2" fmla="*/ 111760 h 1137920"/>
                <a:gd name="connsiteX3" fmla="*/ 365760 w 1158240"/>
                <a:gd name="connsiteY3" fmla="*/ 314960 h 1137920"/>
                <a:gd name="connsiteX4" fmla="*/ 731520 w 1158240"/>
                <a:gd name="connsiteY4" fmla="*/ 934720 h 1137920"/>
                <a:gd name="connsiteX5" fmla="*/ 863600 w 1158240"/>
                <a:gd name="connsiteY5" fmla="*/ 1076960 h 1137920"/>
                <a:gd name="connsiteX6" fmla="*/ 985520 w 1158240"/>
                <a:gd name="connsiteY6" fmla="*/ 1117600 h 1137920"/>
                <a:gd name="connsiteX7" fmla="*/ 1158240 w 1158240"/>
                <a:gd name="connsiteY7" fmla="*/ 1137920 h 11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240" h="1137920">
                  <a:moveTo>
                    <a:pt x="0" y="0"/>
                  </a:moveTo>
                  <a:cubicBezTo>
                    <a:pt x="60960" y="846"/>
                    <a:pt x="121920" y="1693"/>
                    <a:pt x="162560" y="20320"/>
                  </a:cubicBezTo>
                  <a:cubicBezTo>
                    <a:pt x="203200" y="38947"/>
                    <a:pt x="209973" y="62653"/>
                    <a:pt x="243840" y="111760"/>
                  </a:cubicBezTo>
                  <a:cubicBezTo>
                    <a:pt x="277707" y="160867"/>
                    <a:pt x="365760" y="314960"/>
                    <a:pt x="365760" y="314960"/>
                  </a:cubicBezTo>
                  <a:cubicBezTo>
                    <a:pt x="447040" y="452120"/>
                    <a:pt x="648547" y="807720"/>
                    <a:pt x="731520" y="934720"/>
                  </a:cubicBezTo>
                  <a:cubicBezTo>
                    <a:pt x="814493" y="1061720"/>
                    <a:pt x="821267" y="1046480"/>
                    <a:pt x="863600" y="1076960"/>
                  </a:cubicBezTo>
                  <a:cubicBezTo>
                    <a:pt x="905933" y="1107440"/>
                    <a:pt x="936413" y="1107440"/>
                    <a:pt x="985520" y="1117600"/>
                  </a:cubicBezTo>
                  <a:cubicBezTo>
                    <a:pt x="1034627" y="1127760"/>
                    <a:pt x="1096433" y="1132840"/>
                    <a:pt x="1158240" y="1137920"/>
                  </a:cubicBezTo>
                </a:path>
              </a:pathLst>
            </a:custGeom>
            <a:ln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Arrow 32"/>
          <p:cNvSpPr/>
          <p:nvPr/>
        </p:nvSpPr>
        <p:spPr>
          <a:xfrm rot="20419462" flipV="1">
            <a:off x="4891011" y="2377856"/>
            <a:ext cx="331865" cy="24658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180538">
            <a:off x="4891011" y="2765044"/>
            <a:ext cx="331865" cy="24658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066205" y="2188864"/>
            <a:ext cx="1898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Sophisticated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parallel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hardware</a:t>
            </a:r>
          </a:p>
        </p:txBody>
      </p:sp>
      <p:sp>
        <p:nvSpPr>
          <p:cNvPr id="38" name="Freeform 37"/>
          <p:cNvSpPr/>
          <p:nvPr/>
        </p:nvSpPr>
        <p:spPr>
          <a:xfrm>
            <a:off x="6550876" y="1811821"/>
            <a:ext cx="832764" cy="52578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ln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flipV="1">
            <a:off x="6591692" y="3023528"/>
            <a:ext cx="832764" cy="52578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ln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16078" y="2354478"/>
            <a:ext cx="229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Visibility of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equential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HW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7380754" y="2336238"/>
            <a:ext cx="1344781" cy="207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422375" y="3024108"/>
            <a:ext cx="1303160" cy="8359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 rot="20419462" flipV="1">
            <a:off x="6796476" y="2766646"/>
            <a:ext cx="331865" cy="24658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180538">
            <a:off x="6796476" y="2354362"/>
            <a:ext cx="331865" cy="24658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3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34" grpId="0" animBg="1"/>
      <p:bldP spid="32" grpId="0"/>
      <p:bldP spid="38" grpId="0" animBg="1"/>
      <p:bldP spid="40" grpId="0" animBg="1"/>
      <p:bldP spid="41" grpId="0"/>
      <p:bldP spid="4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Is Order Important?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83163"/>
          </a:xfrm>
        </p:spPr>
        <p:txBody>
          <a:bodyPr/>
          <a:lstStyle/>
          <a:p>
            <a:r>
              <a:rPr lang="en-US" sz="2800" dirty="0" smtClean="0"/>
              <a:t>Many mechanisms rely on original program order</a:t>
            </a:r>
          </a:p>
          <a:p>
            <a:pPr lvl="1">
              <a:spcBef>
                <a:spcPts val="1200"/>
              </a:spcBef>
            </a:pPr>
            <a:r>
              <a:rPr lang="en-US" sz="2400" b="1" dirty="0" smtClean="0"/>
              <a:t>Precise exceptions: </a:t>
            </a:r>
            <a:r>
              <a:rPr lang="en-US" sz="2400" dirty="0" smtClean="0"/>
              <a:t>nothing after instruction caused an exception can be executed</a:t>
            </a:r>
            <a:endParaRPr lang="en-US" sz="1600" dirty="0" smtClean="0"/>
          </a:p>
          <a:p>
            <a:pPr marL="746125" indent="0">
              <a:spcBef>
                <a:spcPts val="6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r1 +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r2</a:t>
            </a:r>
            <a:endParaRPr lang="en-US" sz="20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6125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(2) r5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r4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6125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r7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endParaRPr lang="en-US" sz="2400" dirty="0" smtClean="0"/>
          </a:p>
          <a:p>
            <a:pPr lvl="1">
              <a:spcBef>
                <a:spcPts val="3000"/>
              </a:spcBef>
            </a:pPr>
            <a:r>
              <a:rPr lang="en-US" sz="2400" b="1" dirty="0" smtClean="0"/>
              <a:t>Memory model: </a:t>
            </a:r>
            <a:r>
              <a:rPr lang="en-US" sz="2400" dirty="0" smtClean="0"/>
              <a:t>inter-thread communication requires that the memory accesses are ordered</a:t>
            </a:r>
            <a:endParaRPr lang="en-US" sz="2400" b="1" dirty="0" smtClean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038600" y="2465137"/>
            <a:ext cx="3810000" cy="1176247"/>
          </a:xfrm>
          <a:prstGeom prst="wedgeRoundRectCallout">
            <a:avLst>
              <a:gd name="adj1" fmla="val -58524"/>
              <a:gd name="adj2" fmla="val -12413"/>
              <a:gd name="adj3" fmla="val 16667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fontAlgn="base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</a:rPr>
              <a:t>What if they are executed in the following order: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dirty="0">
                <a:latin typeface="Calibri" panose="020F0502020204030204" pitchFamily="34" charset="0"/>
                <a:cs typeface="Consolas" panose="020B0609020204030204" pitchFamily="49" charset="0"/>
              </a:rPr>
              <a:t> →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en-US" dirty="0">
                <a:latin typeface="Calibri" panose="020F0502020204030204" pitchFamily="34" charset="0"/>
                <a:cs typeface="Consolas" panose="020B0609020204030204" pitchFamily="49" charset="0"/>
              </a:rPr>
              <a:t> →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en-US" sz="2000" dirty="0">
              <a:solidFill>
                <a:prstClr val="black"/>
              </a:solidFill>
            </a:endParaRPr>
          </a:p>
          <a:p>
            <a:pPr marL="0" lvl="1" fontAlgn="base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</a:rPr>
              <a:t>and then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sz="2000" dirty="0">
                <a:solidFill>
                  <a:prstClr val="black"/>
                </a:solidFill>
              </a:rPr>
              <a:t> leads to exception?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4800600"/>
            <a:ext cx="3657600" cy="1334441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LD </a:t>
            </a:r>
            <a:r>
              <a:rPr lang="en-US" sz="2000" dirty="0">
                <a:solidFill>
                  <a:prstClr val="black"/>
                </a:solidFill>
              </a:rPr>
              <a:t>A		ST B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LD B		ST A</a:t>
            </a:r>
          </a:p>
          <a:p>
            <a:pPr lvl="0" algn="ctr"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 smtClean="0">
                <a:solidFill>
                  <a:prstClr val="black"/>
                </a:solidFill>
              </a:rPr>
              <a:t>Load A </a:t>
            </a:r>
            <a:r>
              <a:rPr lang="en-US" sz="2000" dirty="0">
                <a:solidFill>
                  <a:prstClr val="black"/>
                </a:solidFill>
              </a:rPr>
              <a:t>returns new data, Load B returns old data = </a:t>
            </a:r>
            <a:r>
              <a:rPr lang="en-US" sz="2000" b="1" dirty="0">
                <a:solidFill>
                  <a:srgbClr val="FF0000"/>
                </a:solidFill>
              </a:rPr>
              <a:t>NOT </a:t>
            </a:r>
            <a:r>
              <a:rPr lang="en-US" sz="2000" b="1" dirty="0" smtClean="0">
                <a:solidFill>
                  <a:srgbClr val="FF0000"/>
                </a:solidFill>
              </a:rPr>
              <a:t>ALLOWED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71872" y="4800600"/>
            <a:ext cx="3362528" cy="1335024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LD A		LD B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ST B		ST A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prstClr val="black"/>
                </a:solidFill>
              </a:rPr>
              <a:t>Both loads return new data = </a:t>
            </a:r>
            <a:r>
              <a:rPr lang="en-US" sz="2000" b="1" dirty="0">
                <a:solidFill>
                  <a:srgbClr val="FF0000"/>
                </a:solidFill>
              </a:rPr>
              <a:t>NOT ALLOWED</a:t>
            </a:r>
          </a:p>
        </p:txBody>
      </p:sp>
    </p:spTree>
    <p:extLst>
      <p:ext uri="{BB962C8B-B14F-4D97-AF65-F5344CB8AC3E}">
        <p14:creationId xmlns:p14="http://schemas.microsoft.com/office/powerpoint/2010/main" val="403416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Maintaining Arch State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8213"/>
            <a:ext cx="8229600" cy="3142787"/>
          </a:xfrm>
        </p:spPr>
        <p:txBody>
          <a:bodyPr/>
          <a:lstStyle/>
          <a:p>
            <a:r>
              <a:rPr lang="en-US" sz="2500" b="1" dirty="0" smtClean="0"/>
              <a:t>Solution: </a:t>
            </a:r>
            <a:r>
              <a:rPr lang="en-US" sz="2500" dirty="0" smtClean="0"/>
              <a:t>support two state, speculative and architectural</a:t>
            </a:r>
          </a:p>
          <a:p>
            <a:pPr>
              <a:spcBef>
                <a:spcPts val="1200"/>
              </a:spcBef>
            </a:pPr>
            <a:r>
              <a:rPr lang="en-US" sz="2500" dirty="0" smtClean="0"/>
              <a:t>Update arch state in program order using special buffer called ROB (</a:t>
            </a:r>
            <a:r>
              <a:rPr lang="en-US" sz="2500" b="1" dirty="0" smtClean="0"/>
              <a:t>r</a:t>
            </a:r>
            <a:r>
              <a:rPr lang="en-US" sz="2500" dirty="0" smtClean="0"/>
              <a:t>e</a:t>
            </a:r>
            <a:r>
              <a:rPr lang="en-US" sz="2500" b="1" dirty="0" smtClean="0"/>
              <a:t>o</a:t>
            </a:r>
            <a:r>
              <a:rPr lang="en-US" sz="2500" dirty="0" smtClean="0"/>
              <a:t>rder </a:t>
            </a:r>
            <a:r>
              <a:rPr lang="en-US" sz="2500" b="1" dirty="0" smtClean="0"/>
              <a:t>b</a:t>
            </a:r>
            <a:r>
              <a:rPr lang="en-US" sz="2500" dirty="0" smtClean="0"/>
              <a:t>uffer) or </a:t>
            </a:r>
            <a:r>
              <a:rPr lang="en-US" sz="2500" b="1" dirty="0" smtClean="0"/>
              <a:t>instruction window</a:t>
            </a:r>
          </a:p>
          <a:p>
            <a:pPr lvl="1"/>
            <a:r>
              <a:rPr lang="en-US" sz="2100" dirty="0" smtClean="0"/>
              <a:t>Instructions written and stored in-order</a:t>
            </a:r>
          </a:p>
          <a:p>
            <a:pPr lvl="1"/>
            <a:r>
              <a:rPr lang="en-US" sz="2100" dirty="0" smtClean="0"/>
              <a:t>Instruction leaves ROB (retired) and update arch state only if it is the oldest one and has been executed</a:t>
            </a:r>
            <a:endParaRPr lang="ru-RU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ircular Arrow 6"/>
          <p:cNvSpPr/>
          <p:nvPr/>
        </p:nvSpPr>
        <p:spPr>
          <a:xfrm rot="17318471" flipH="1">
            <a:off x="4229544" y="4754850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ular Arrow 7"/>
          <p:cNvSpPr/>
          <p:nvPr/>
        </p:nvSpPr>
        <p:spPr>
          <a:xfrm rot="17571999" flipV="1">
            <a:off x="4150466" y="4802327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 rot="17318471" flipH="1">
            <a:off x="4228438" y="4750810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17571999" flipV="1">
            <a:off x="4155286" y="4805674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156341" y="4399658"/>
            <a:ext cx="392050" cy="16802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21565" y="4050365"/>
            <a:ext cx="1253102" cy="866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Retirement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1967" y="4042296"/>
            <a:ext cx="1448409" cy="880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nstruction window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1967" y="5393057"/>
            <a:ext cx="1446583" cy="881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Out-of-order execution 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355243" y="4399658"/>
            <a:ext cx="392050" cy="16802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11663" y="4050365"/>
            <a:ext cx="1253102" cy="866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Fetch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Decode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4222" y="4159413"/>
            <a:ext cx="129538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Sequential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code</a:t>
            </a:r>
          </a:p>
        </p:txBody>
      </p:sp>
      <p:sp>
        <p:nvSpPr>
          <p:cNvPr id="18" name="Notched Right Arrow 56"/>
          <p:cNvSpPr/>
          <p:nvPr/>
        </p:nvSpPr>
        <p:spPr>
          <a:xfrm>
            <a:off x="1779608" y="4350427"/>
            <a:ext cx="336526" cy="266483"/>
          </a:xfrm>
          <a:custGeom>
            <a:avLst/>
            <a:gdLst>
              <a:gd name="connsiteX0" fmla="*/ 0 w 469901"/>
              <a:gd name="connsiteY0" fmla="*/ 92319 h 369277"/>
              <a:gd name="connsiteX1" fmla="*/ 285263 w 469901"/>
              <a:gd name="connsiteY1" fmla="*/ 92319 h 369277"/>
              <a:gd name="connsiteX2" fmla="*/ 285263 w 469901"/>
              <a:gd name="connsiteY2" fmla="*/ 0 h 369277"/>
              <a:gd name="connsiteX3" fmla="*/ 469901 w 469901"/>
              <a:gd name="connsiteY3" fmla="*/ 184639 h 369277"/>
              <a:gd name="connsiteX4" fmla="*/ 285263 w 469901"/>
              <a:gd name="connsiteY4" fmla="*/ 369277 h 369277"/>
              <a:gd name="connsiteX5" fmla="*/ 285263 w 469901"/>
              <a:gd name="connsiteY5" fmla="*/ 276958 h 369277"/>
              <a:gd name="connsiteX6" fmla="*/ 0 w 469901"/>
              <a:gd name="connsiteY6" fmla="*/ 276958 h 369277"/>
              <a:gd name="connsiteX7" fmla="*/ 92319 w 469901"/>
              <a:gd name="connsiteY7" fmla="*/ 184639 h 369277"/>
              <a:gd name="connsiteX8" fmla="*/ 0 w 469901"/>
              <a:gd name="connsiteY8" fmla="*/ 92319 h 369277"/>
              <a:gd name="connsiteX0" fmla="*/ 7620 w 469901"/>
              <a:gd name="connsiteY0" fmla="*/ 0 h 381098"/>
              <a:gd name="connsiteX1" fmla="*/ 285263 w 469901"/>
              <a:gd name="connsiteY1" fmla="*/ 104140 h 381098"/>
              <a:gd name="connsiteX2" fmla="*/ 285263 w 469901"/>
              <a:gd name="connsiteY2" fmla="*/ 11821 h 381098"/>
              <a:gd name="connsiteX3" fmla="*/ 469901 w 469901"/>
              <a:gd name="connsiteY3" fmla="*/ 196460 h 381098"/>
              <a:gd name="connsiteX4" fmla="*/ 285263 w 469901"/>
              <a:gd name="connsiteY4" fmla="*/ 381098 h 381098"/>
              <a:gd name="connsiteX5" fmla="*/ 285263 w 469901"/>
              <a:gd name="connsiteY5" fmla="*/ 288779 h 381098"/>
              <a:gd name="connsiteX6" fmla="*/ 0 w 469901"/>
              <a:gd name="connsiteY6" fmla="*/ 288779 h 381098"/>
              <a:gd name="connsiteX7" fmla="*/ 92319 w 469901"/>
              <a:gd name="connsiteY7" fmla="*/ 196460 h 381098"/>
              <a:gd name="connsiteX8" fmla="*/ 7620 w 469901"/>
              <a:gd name="connsiteY8" fmla="*/ 0 h 381098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84699 w 462281"/>
              <a:gd name="connsiteY0" fmla="*/ 196460 h 420859"/>
              <a:gd name="connsiteX1" fmla="*/ 0 w 462281"/>
              <a:gd name="connsiteY1" fmla="*/ 0 h 420859"/>
              <a:gd name="connsiteX2" fmla="*/ 277643 w 462281"/>
              <a:gd name="connsiteY2" fmla="*/ 104140 h 420859"/>
              <a:gd name="connsiteX3" fmla="*/ 277643 w 462281"/>
              <a:gd name="connsiteY3" fmla="*/ 11821 h 420859"/>
              <a:gd name="connsiteX4" fmla="*/ 462281 w 462281"/>
              <a:gd name="connsiteY4" fmla="*/ 196460 h 420859"/>
              <a:gd name="connsiteX5" fmla="*/ 277643 w 462281"/>
              <a:gd name="connsiteY5" fmla="*/ 381098 h 420859"/>
              <a:gd name="connsiteX6" fmla="*/ 277643 w 462281"/>
              <a:gd name="connsiteY6" fmla="*/ 288779 h 420859"/>
              <a:gd name="connsiteX7" fmla="*/ 0 w 462281"/>
              <a:gd name="connsiteY7" fmla="*/ 420859 h 420859"/>
              <a:gd name="connsiteX8" fmla="*/ 176139 w 462281"/>
              <a:gd name="connsiteY8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176139 w 462281"/>
              <a:gd name="connsiteY7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21641"/>
              <a:gd name="connsiteY0" fmla="*/ 0 h 420859"/>
              <a:gd name="connsiteX1" fmla="*/ 277643 w 421641"/>
              <a:gd name="connsiteY1" fmla="*/ 104140 h 420859"/>
              <a:gd name="connsiteX2" fmla="*/ 277643 w 421641"/>
              <a:gd name="connsiteY2" fmla="*/ 11821 h 420859"/>
              <a:gd name="connsiteX3" fmla="*/ 421641 w 421641"/>
              <a:gd name="connsiteY3" fmla="*/ 196460 h 420859"/>
              <a:gd name="connsiteX4" fmla="*/ 277643 w 421641"/>
              <a:gd name="connsiteY4" fmla="*/ 381098 h 420859"/>
              <a:gd name="connsiteX5" fmla="*/ 277643 w 421641"/>
              <a:gd name="connsiteY5" fmla="*/ 288779 h 420859"/>
              <a:gd name="connsiteX6" fmla="*/ 0 w 421641"/>
              <a:gd name="connsiteY6" fmla="*/ 420859 h 42085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62403 w 424181"/>
              <a:gd name="connsiteY2" fmla="*/ 3976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181" h="451339">
                <a:moveTo>
                  <a:pt x="0" y="0"/>
                </a:moveTo>
                <a:cubicBezTo>
                  <a:pt x="107788" y="98213"/>
                  <a:pt x="182555" y="122767"/>
                  <a:pt x="280183" y="134620"/>
                </a:cubicBezTo>
                <a:lnTo>
                  <a:pt x="262403" y="39761"/>
                </a:lnTo>
                <a:lnTo>
                  <a:pt x="424181" y="226940"/>
                </a:lnTo>
                <a:lnTo>
                  <a:pt x="257323" y="411578"/>
                </a:lnTo>
                <a:lnTo>
                  <a:pt x="280183" y="319259"/>
                </a:lnTo>
                <a:cubicBezTo>
                  <a:pt x="177475" y="330266"/>
                  <a:pt x="117948" y="341272"/>
                  <a:pt x="2540" y="451339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93458" y="4038600"/>
            <a:ext cx="139318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Visibility of </a:t>
            </a:r>
          </a:p>
          <a:p>
            <a:pPr algn="ctr"/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equential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execution</a:t>
            </a:r>
          </a:p>
        </p:txBody>
      </p:sp>
      <p:sp>
        <p:nvSpPr>
          <p:cNvPr id="20" name="Notched Right Arrow 56"/>
          <p:cNvSpPr/>
          <p:nvPr/>
        </p:nvSpPr>
        <p:spPr>
          <a:xfrm>
            <a:off x="6988031" y="4350427"/>
            <a:ext cx="336526" cy="266483"/>
          </a:xfrm>
          <a:custGeom>
            <a:avLst/>
            <a:gdLst>
              <a:gd name="connsiteX0" fmla="*/ 0 w 469901"/>
              <a:gd name="connsiteY0" fmla="*/ 92319 h 369277"/>
              <a:gd name="connsiteX1" fmla="*/ 285263 w 469901"/>
              <a:gd name="connsiteY1" fmla="*/ 92319 h 369277"/>
              <a:gd name="connsiteX2" fmla="*/ 285263 w 469901"/>
              <a:gd name="connsiteY2" fmla="*/ 0 h 369277"/>
              <a:gd name="connsiteX3" fmla="*/ 469901 w 469901"/>
              <a:gd name="connsiteY3" fmla="*/ 184639 h 369277"/>
              <a:gd name="connsiteX4" fmla="*/ 285263 w 469901"/>
              <a:gd name="connsiteY4" fmla="*/ 369277 h 369277"/>
              <a:gd name="connsiteX5" fmla="*/ 285263 w 469901"/>
              <a:gd name="connsiteY5" fmla="*/ 276958 h 369277"/>
              <a:gd name="connsiteX6" fmla="*/ 0 w 469901"/>
              <a:gd name="connsiteY6" fmla="*/ 276958 h 369277"/>
              <a:gd name="connsiteX7" fmla="*/ 92319 w 469901"/>
              <a:gd name="connsiteY7" fmla="*/ 184639 h 369277"/>
              <a:gd name="connsiteX8" fmla="*/ 0 w 469901"/>
              <a:gd name="connsiteY8" fmla="*/ 92319 h 369277"/>
              <a:gd name="connsiteX0" fmla="*/ 7620 w 469901"/>
              <a:gd name="connsiteY0" fmla="*/ 0 h 381098"/>
              <a:gd name="connsiteX1" fmla="*/ 285263 w 469901"/>
              <a:gd name="connsiteY1" fmla="*/ 104140 h 381098"/>
              <a:gd name="connsiteX2" fmla="*/ 285263 w 469901"/>
              <a:gd name="connsiteY2" fmla="*/ 11821 h 381098"/>
              <a:gd name="connsiteX3" fmla="*/ 469901 w 469901"/>
              <a:gd name="connsiteY3" fmla="*/ 196460 h 381098"/>
              <a:gd name="connsiteX4" fmla="*/ 285263 w 469901"/>
              <a:gd name="connsiteY4" fmla="*/ 381098 h 381098"/>
              <a:gd name="connsiteX5" fmla="*/ 285263 w 469901"/>
              <a:gd name="connsiteY5" fmla="*/ 288779 h 381098"/>
              <a:gd name="connsiteX6" fmla="*/ 0 w 469901"/>
              <a:gd name="connsiteY6" fmla="*/ 288779 h 381098"/>
              <a:gd name="connsiteX7" fmla="*/ 92319 w 469901"/>
              <a:gd name="connsiteY7" fmla="*/ 196460 h 381098"/>
              <a:gd name="connsiteX8" fmla="*/ 7620 w 469901"/>
              <a:gd name="connsiteY8" fmla="*/ 0 h 381098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84699 w 462281"/>
              <a:gd name="connsiteY0" fmla="*/ 196460 h 420859"/>
              <a:gd name="connsiteX1" fmla="*/ 0 w 462281"/>
              <a:gd name="connsiteY1" fmla="*/ 0 h 420859"/>
              <a:gd name="connsiteX2" fmla="*/ 277643 w 462281"/>
              <a:gd name="connsiteY2" fmla="*/ 104140 h 420859"/>
              <a:gd name="connsiteX3" fmla="*/ 277643 w 462281"/>
              <a:gd name="connsiteY3" fmla="*/ 11821 h 420859"/>
              <a:gd name="connsiteX4" fmla="*/ 462281 w 462281"/>
              <a:gd name="connsiteY4" fmla="*/ 196460 h 420859"/>
              <a:gd name="connsiteX5" fmla="*/ 277643 w 462281"/>
              <a:gd name="connsiteY5" fmla="*/ 381098 h 420859"/>
              <a:gd name="connsiteX6" fmla="*/ 277643 w 462281"/>
              <a:gd name="connsiteY6" fmla="*/ 288779 h 420859"/>
              <a:gd name="connsiteX7" fmla="*/ 0 w 462281"/>
              <a:gd name="connsiteY7" fmla="*/ 420859 h 420859"/>
              <a:gd name="connsiteX8" fmla="*/ 176139 w 462281"/>
              <a:gd name="connsiteY8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176139 w 462281"/>
              <a:gd name="connsiteY7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21641"/>
              <a:gd name="connsiteY0" fmla="*/ 0 h 420859"/>
              <a:gd name="connsiteX1" fmla="*/ 277643 w 421641"/>
              <a:gd name="connsiteY1" fmla="*/ 104140 h 420859"/>
              <a:gd name="connsiteX2" fmla="*/ 277643 w 421641"/>
              <a:gd name="connsiteY2" fmla="*/ 11821 h 420859"/>
              <a:gd name="connsiteX3" fmla="*/ 421641 w 421641"/>
              <a:gd name="connsiteY3" fmla="*/ 196460 h 420859"/>
              <a:gd name="connsiteX4" fmla="*/ 277643 w 421641"/>
              <a:gd name="connsiteY4" fmla="*/ 381098 h 420859"/>
              <a:gd name="connsiteX5" fmla="*/ 277643 w 421641"/>
              <a:gd name="connsiteY5" fmla="*/ 288779 h 420859"/>
              <a:gd name="connsiteX6" fmla="*/ 0 w 421641"/>
              <a:gd name="connsiteY6" fmla="*/ 420859 h 42085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62403 w 424181"/>
              <a:gd name="connsiteY2" fmla="*/ 3976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181" h="451339">
                <a:moveTo>
                  <a:pt x="0" y="0"/>
                </a:moveTo>
                <a:cubicBezTo>
                  <a:pt x="107788" y="98213"/>
                  <a:pt x="182555" y="122767"/>
                  <a:pt x="280183" y="134620"/>
                </a:cubicBezTo>
                <a:lnTo>
                  <a:pt x="262403" y="39761"/>
                </a:lnTo>
                <a:lnTo>
                  <a:pt x="424181" y="226940"/>
                </a:lnTo>
                <a:lnTo>
                  <a:pt x="257323" y="411578"/>
                </a:lnTo>
                <a:lnTo>
                  <a:pt x="280183" y="319259"/>
                </a:lnTo>
                <a:cubicBezTo>
                  <a:pt x="177475" y="330266"/>
                  <a:pt x="117948" y="341272"/>
                  <a:pt x="2540" y="451339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467600" y="5710363"/>
            <a:ext cx="1507078" cy="869944"/>
            <a:chOff x="7554441" y="5615506"/>
            <a:chExt cx="1507078" cy="869944"/>
          </a:xfrm>
        </p:grpSpPr>
        <p:grpSp>
          <p:nvGrpSpPr>
            <p:cNvPr id="22" name="Group 21"/>
            <p:cNvGrpSpPr/>
            <p:nvPr/>
          </p:nvGrpSpPr>
          <p:grpSpPr>
            <a:xfrm>
              <a:off x="7662433" y="5916633"/>
              <a:ext cx="1399086" cy="568817"/>
              <a:chOff x="1446813" y="5423102"/>
              <a:chExt cx="2369411" cy="96331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46813" y="5453245"/>
                <a:ext cx="629393" cy="36715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46813" y="5955269"/>
                <a:ext cx="629393" cy="3671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152406" y="5423102"/>
                <a:ext cx="1663818" cy="469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Out-of-order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137165" y="5917308"/>
                <a:ext cx="1172448" cy="469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In-order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554441" y="5615506"/>
              <a:ext cx="7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Legend:</a:t>
              </a:r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2073999" y="5565392"/>
            <a:ext cx="1463681" cy="746936"/>
          </a:xfrm>
          <a:prstGeom prst="wedgeRoundRectCallout">
            <a:avLst>
              <a:gd name="adj1" fmla="val 74425"/>
              <a:gd name="adj2" fmla="val -28397"/>
              <a:gd name="adj3" fmla="val 16667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Speculative state</a:t>
            </a:r>
            <a:endParaRPr lang="ru-RU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5746730" y="5226903"/>
            <a:ext cx="1463681" cy="746936"/>
          </a:xfrm>
          <a:prstGeom prst="wedgeRoundRectCallout">
            <a:avLst>
              <a:gd name="adj1" fmla="val -28378"/>
              <a:gd name="adj2" fmla="val -110527"/>
              <a:gd name="adj3" fmla="val 16667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Architectural state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9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Dependency Check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3753598"/>
            <a:ext cx="6444673" cy="460441"/>
          </a:xfrm>
        </p:spPr>
        <p:txBody>
          <a:bodyPr/>
          <a:lstStyle/>
          <a:p>
            <a:r>
              <a:rPr lang="en-US" sz="2400" dirty="0" smtClean="0"/>
              <a:t>For each source check its previous producer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03534" y="1672259"/>
            <a:ext cx="7406640" cy="768096"/>
          </a:xfrm>
          <a:prstGeom prst="roundRect">
            <a:avLst>
              <a:gd name="adj" fmla="val 940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52601" y="1941499"/>
            <a:ext cx="413738" cy="2364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397008" y="1945213"/>
            <a:ext cx="413738" cy="2364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185" y="1629833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Fetch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3859" y="1595781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Retire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4141" y="987436"/>
            <a:ext cx="29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HW instruction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window (ROB)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416048" y="1731955"/>
            <a:ext cx="5828877" cy="660400"/>
            <a:chOff x="2416048" y="1915890"/>
            <a:chExt cx="5828877" cy="660400"/>
          </a:xfrm>
        </p:grpSpPr>
        <p:sp>
          <p:nvSpPr>
            <p:cNvPr id="17" name="Rectangle 16"/>
            <p:cNvSpPr/>
            <p:nvPr/>
          </p:nvSpPr>
          <p:spPr>
            <a:xfrm>
              <a:off x="6359174" y="1915890"/>
              <a:ext cx="314960" cy="660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8074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35194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47794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29965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65982" y="1915890"/>
              <a:ext cx="314960" cy="660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72282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41494" y="1915890"/>
              <a:ext cx="314960" cy="660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83303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93761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88532" y="1915890"/>
              <a:ext cx="314960" cy="660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98990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4219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09240" y="1915890"/>
              <a:ext cx="314960" cy="660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16048" y="1915890"/>
              <a:ext cx="314960" cy="660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56968" y="3159001"/>
            <a:ext cx="2215285" cy="1184399"/>
            <a:chOff x="6939135" y="2923316"/>
            <a:chExt cx="2215285" cy="1184399"/>
          </a:xfrm>
        </p:grpSpPr>
        <p:sp>
          <p:nvSpPr>
            <p:cNvPr id="37" name="Rectangle 36"/>
            <p:cNvSpPr/>
            <p:nvPr/>
          </p:nvSpPr>
          <p:spPr>
            <a:xfrm>
              <a:off x="7047127" y="3242242"/>
              <a:ext cx="371643" cy="216796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47127" y="3538676"/>
              <a:ext cx="371643" cy="216796"/>
            </a:xfrm>
            <a:prstGeom prst="rect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63764" y="3224443"/>
              <a:ext cx="1690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Ready, but not executed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65328" y="3516261"/>
              <a:ext cx="733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Executes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39135" y="2923316"/>
              <a:ext cx="7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Legend: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47127" y="3863927"/>
              <a:ext cx="371643" cy="2167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67334" y="3830716"/>
              <a:ext cx="12099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Not ready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023201" y="1731955"/>
            <a:ext cx="314960" cy="660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09543" y="2605891"/>
            <a:ext cx="1709238" cy="1002064"/>
          </a:xfrm>
          <a:prstGeom prst="wedgeRoundRectCallout">
            <a:avLst>
              <a:gd name="adj1" fmla="val 37830"/>
              <a:gd name="adj2" fmla="val -68462"/>
              <a:gd name="adj3" fmla="val 16667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endParaRPr lang="en-US" sz="7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3045311" y="2594803"/>
            <a:ext cx="1092118" cy="421009"/>
          </a:xfrm>
          <a:prstGeom prst="wedgeRoundRectCallout">
            <a:avLst>
              <a:gd name="adj1" fmla="val 36493"/>
              <a:gd name="adj2" fmla="val -97421"/>
              <a:gd name="adj3" fmla="val 16667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5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408428" y="1293399"/>
            <a:ext cx="5828877" cy="353768"/>
            <a:chOff x="2408428" y="1477334"/>
            <a:chExt cx="5828877" cy="353768"/>
          </a:xfrm>
        </p:grpSpPr>
        <p:sp>
          <p:nvSpPr>
            <p:cNvPr id="47" name="Rectangle 46"/>
            <p:cNvSpPr/>
            <p:nvPr/>
          </p:nvSpPr>
          <p:spPr>
            <a:xfrm>
              <a:off x="6351554" y="1477334"/>
              <a:ext cx="314960" cy="3537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70454" y="1477334"/>
              <a:ext cx="314960" cy="3537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27574" y="1477334"/>
              <a:ext cx="314960" cy="3537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740174" y="1477334"/>
              <a:ext cx="314960" cy="3537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922345" y="1477334"/>
              <a:ext cx="314960" cy="3537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58362" y="1477334"/>
              <a:ext cx="314960" cy="3537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64662" y="1477334"/>
              <a:ext cx="314960" cy="3537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133874" y="1477334"/>
              <a:ext cx="314960" cy="3537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75683" y="1477334"/>
              <a:ext cx="314960" cy="3537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86141" y="1477334"/>
              <a:ext cx="314960" cy="3537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380912" y="1477334"/>
              <a:ext cx="314960" cy="3537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91370" y="1477334"/>
              <a:ext cx="314960" cy="3537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196599" y="1477334"/>
              <a:ext cx="314960" cy="3537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01620" y="1477334"/>
              <a:ext cx="314960" cy="3537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408428" y="1477334"/>
              <a:ext cx="314960" cy="3537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015581" y="1293399"/>
            <a:ext cx="314960" cy="353768"/>
          </a:xfrm>
          <a:prstGeom prst="rect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Rounded Rectangular Callout 63"/>
          <p:cNvSpPr/>
          <p:nvPr/>
        </p:nvSpPr>
        <p:spPr>
          <a:xfrm>
            <a:off x="6610642" y="2585703"/>
            <a:ext cx="1092118" cy="421009"/>
          </a:xfrm>
          <a:prstGeom prst="wedgeRoundRectCallout">
            <a:avLst>
              <a:gd name="adj1" fmla="val 36493"/>
              <a:gd name="adj2" fmla="val -97421"/>
              <a:gd name="adj3" fmla="val 16667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5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Rounded Rectangular Callout 65"/>
          <p:cNvSpPr/>
          <p:nvPr/>
        </p:nvSpPr>
        <p:spPr>
          <a:xfrm>
            <a:off x="4462264" y="2596563"/>
            <a:ext cx="1765410" cy="793934"/>
          </a:xfrm>
          <a:prstGeom prst="wedgeRoundRectCallout">
            <a:avLst>
              <a:gd name="adj1" fmla="val 35672"/>
              <a:gd name="adj2" fmla="val -75180"/>
              <a:gd name="adj3" fmla="val 16667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7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15864" y="3016465"/>
            <a:ext cx="668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ready</a:t>
            </a:r>
            <a:endParaRPr lang="ru-RU" sz="1600" b="1" dirty="0">
              <a:solidFill>
                <a:srgbClr val="92D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15864" y="3247771"/>
            <a:ext cx="1006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E46C0A"/>
                </a:solidFill>
              </a:rPr>
              <a:t>not ready</a:t>
            </a:r>
            <a:endParaRPr lang="ru-RU" sz="1600" b="1" dirty="0">
              <a:solidFill>
                <a:srgbClr val="E46C0A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33722" y="2988026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.., #15</a:t>
            </a:r>
            <a:endParaRPr lang="ru-RU" sz="1600" dirty="0"/>
          </a:p>
        </p:txBody>
      </p:sp>
      <p:sp>
        <p:nvSpPr>
          <p:cNvPr id="70" name="Rectangle 69"/>
          <p:cNvSpPr/>
          <p:nvPr/>
        </p:nvSpPr>
        <p:spPr>
          <a:xfrm>
            <a:off x="559953" y="3006343"/>
            <a:ext cx="643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4BACC6">
                    <a:lumMod val="75000"/>
                  </a:srgbClr>
                </a:solidFill>
                <a:cs typeface="Consolas" panose="020B0609020204030204" pitchFamily="49" charset="0"/>
              </a:rPr>
              <a:t>Src1:</a:t>
            </a:r>
          </a:p>
          <a:p>
            <a:pPr lvl="0"/>
            <a:r>
              <a:rPr lang="en-US" sz="1600" dirty="0">
                <a:solidFill>
                  <a:srgbClr val="8064A2">
                    <a:lumMod val="75000"/>
                  </a:srgbClr>
                </a:solidFill>
                <a:cs typeface="Consolas" panose="020B0609020204030204" pitchFamily="49" charset="0"/>
              </a:rPr>
              <a:t>Src2: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499832" y="2991920"/>
            <a:ext cx="11496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dirty="0">
                <a:solidFill>
                  <a:srgbClr val="604A7B"/>
                </a:solidFill>
                <a:cs typeface="Consolas" panose="020B0609020204030204" pitchFamily="49" charset="0"/>
              </a:rPr>
              <a:t>Consumers:</a:t>
            </a:r>
            <a:r>
              <a:rPr lang="en-US" sz="1500" dirty="0">
                <a:solidFill>
                  <a:srgbClr val="7030A0"/>
                </a:solidFill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4" name="Rectangle 73" hidden="1"/>
          <p:cNvSpPr/>
          <p:nvPr/>
        </p:nvSpPr>
        <p:spPr>
          <a:xfrm>
            <a:off x="2023201" y="1731955"/>
            <a:ext cx="314960" cy="660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04799" y="4214039"/>
            <a:ext cx="86674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If both sources are ready then instruction is ready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If a source is </a:t>
            </a:r>
            <a:r>
              <a:rPr lang="en-US" sz="2000" dirty="0" smtClean="0">
                <a:solidFill>
                  <a:prstClr val="black"/>
                </a:solidFill>
              </a:rPr>
              <a:t>not ready, write the instr# into the consumer list of producer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76" name="Content Placeholder 2"/>
          <p:cNvSpPr txBox="1">
            <a:spLocks/>
          </p:cNvSpPr>
          <p:nvPr/>
        </p:nvSpPr>
        <p:spPr bwMode="auto">
          <a:xfrm>
            <a:off x="352601" y="5012657"/>
            <a:ext cx="8142507" cy="13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When an instruction becomes ready, send a signal to all consumers that their sources become ready too</a:t>
            </a:r>
          </a:p>
        </p:txBody>
      </p:sp>
      <p:sp>
        <p:nvSpPr>
          <p:cNvPr id="77" name="Content Placeholder 2"/>
          <p:cNvSpPr txBox="1">
            <a:spLocks/>
          </p:cNvSpPr>
          <p:nvPr/>
        </p:nvSpPr>
        <p:spPr bwMode="auto">
          <a:xfrm>
            <a:off x="356667" y="5852795"/>
            <a:ext cx="8142507" cy="46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For loads need also to check addresses of all previous stores</a:t>
            </a:r>
          </a:p>
        </p:txBody>
      </p:sp>
    </p:spTree>
    <p:extLst>
      <p:ext uri="{BB962C8B-B14F-4D97-AF65-F5344CB8AC3E}">
        <p14:creationId xmlns:p14="http://schemas.microsoft.com/office/powerpoint/2010/main" val="132557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/>
      <p:bldP spid="13" grpId="0"/>
      <p:bldP spid="44" grpId="0" animBg="1"/>
      <p:bldP spid="45" grpId="0" animBg="1"/>
      <p:bldP spid="46" grpId="0" animBg="1"/>
      <p:bldP spid="62" grpId="0" animBg="1"/>
      <p:bldP spid="64" grpId="0" animBg="1"/>
      <p:bldP spid="66" grpId="0" animBg="1"/>
      <p:bldP spid="67" grpId="0"/>
      <p:bldP spid="68" grpId="0"/>
      <p:bldP spid="69" grpId="0"/>
      <p:bldP spid="70" grpId="0"/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Large Is Window Needed?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26075"/>
          </a:xfrm>
        </p:spPr>
        <p:txBody>
          <a:bodyPr/>
          <a:lstStyle/>
          <a:p>
            <a:r>
              <a:rPr lang="en-US" sz="2800" dirty="0" smtClean="0"/>
              <a:t>In short, the large window </a:t>
            </a:r>
            <a:r>
              <a:rPr lang="en-US" sz="2800" dirty="0" smtClean="0">
                <a:latin typeface="Calibri" panose="020F0502020204030204" pitchFamily="34" charset="0"/>
              </a:rPr>
              <a:t>→ the better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Find more independent instructions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Hide longer </a:t>
            </a:r>
            <a:r>
              <a:rPr lang="en-US" sz="2400" dirty="0"/>
              <a:t>latencies (e.g., </a:t>
            </a:r>
            <a:r>
              <a:rPr lang="en-US" sz="2400" dirty="0" smtClean="0"/>
              <a:t>cache misses, long operations)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Example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The modern </a:t>
            </a:r>
            <a:r>
              <a:rPr lang="en-US" sz="2400" dirty="0" smtClean="0"/>
              <a:t>CPU has </a:t>
            </a:r>
            <a:r>
              <a:rPr lang="en-US" sz="2400" dirty="0"/>
              <a:t>a window of 200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If we want execute 4 instruction per cycle, then we can hide latency of 50 cycles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It is enough to hide L1 and L2 misses, but not L3 miss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800" dirty="0" smtClean="0"/>
              <a:t>But, there are limitation to find independent instructions in a large window:</a:t>
            </a:r>
          </a:p>
          <a:p>
            <a:pPr lvl="1">
              <a:spcBef>
                <a:spcPts val="600"/>
              </a:spcBef>
            </a:pPr>
            <a:r>
              <a:rPr lang="en-US" b="1" dirty="0" smtClean="0"/>
              <a:t>branches</a:t>
            </a:r>
            <a:r>
              <a:rPr lang="en-US" dirty="0" smtClean="0"/>
              <a:t> and </a:t>
            </a:r>
            <a:r>
              <a:rPr lang="en-US" b="1" dirty="0" smtClean="0"/>
              <a:t>false dependencies</a:t>
            </a:r>
            <a:endParaRPr lang="en-US" b="1" dirty="0"/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/>
          <p:cNvSpPr/>
          <p:nvPr/>
        </p:nvSpPr>
        <p:spPr>
          <a:xfrm>
            <a:off x="5885534" y="1598847"/>
            <a:ext cx="818807" cy="751778"/>
          </a:xfrm>
          <a:prstGeom prst="arc">
            <a:avLst>
              <a:gd name="adj1" fmla="val 10826372"/>
              <a:gd name="adj2" fmla="val 0"/>
            </a:avLst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Limitation: False Dependencies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815" y="1605678"/>
            <a:ext cx="3543185" cy="22703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r4 / r7   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20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r2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r5 + 1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0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r6 – r3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 </a:t>
            </a:r>
            <a:r>
              <a:rPr lang="en-US" sz="2000" dirty="0" smtClean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lang="en-US" sz="20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lang="en-US" sz="20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lang="en-US" sz="2000" dirty="0" smtClean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r4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Rectangle 46"/>
          <p:cNvSpPr>
            <a:spLocks noChangeArrowheads="1"/>
          </p:cNvSpPr>
          <p:nvPr/>
        </p:nvSpPr>
        <p:spPr bwMode="auto">
          <a:xfrm>
            <a:off x="613401" y="4047310"/>
            <a:ext cx="35519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latin typeface="+mj-lt"/>
              </a:rPr>
              <a:t>Out-of-order execution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3982" y="1082458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Example:</a:t>
            </a:r>
            <a:endParaRPr lang="ru-RU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4959205" y="1082458"/>
            <a:ext cx="3049589" cy="2803742"/>
            <a:chOff x="4959205" y="1082458"/>
            <a:chExt cx="3049589" cy="2803742"/>
          </a:xfrm>
        </p:grpSpPr>
        <p:sp>
          <p:nvSpPr>
            <p:cNvPr id="54" name="Oval 53"/>
            <p:cNvSpPr/>
            <p:nvPr/>
          </p:nvSpPr>
          <p:spPr>
            <a:xfrm>
              <a:off x="5708497" y="1979456"/>
              <a:ext cx="347741" cy="3477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</a:t>
              </a:r>
              <a:endParaRPr lang="ru-RU" sz="20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6635906" y="1979456"/>
              <a:ext cx="347741" cy="3477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</a:t>
              </a:r>
              <a:endParaRPr lang="ru-RU" sz="20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7563315" y="1979456"/>
              <a:ext cx="347741" cy="3477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4</a:t>
              </a:r>
              <a:endParaRPr lang="ru-RU" sz="2000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6139949" y="2758957"/>
              <a:ext cx="347741" cy="3477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</a:t>
              </a:r>
              <a:endParaRPr lang="ru-RU" sz="20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7131863" y="2758957"/>
              <a:ext cx="347741" cy="3477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5</a:t>
              </a:r>
              <a:endParaRPr lang="ru-RU" sz="20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635906" y="3538459"/>
              <a:ext cx="347741" cy="3477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6</a:t>
              </a:r>
              <a:endParaRPr lang="ru-RU" sz="2000" dirty="0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5676529" y="2336957"/>
              <a:ext cx="543299" cy="463871"/>
              <a:chOff x="5676529" y="2125986"/>
              <a:chExt cx="543299" cy="463871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>
                <a:off x="5972350" y="2125986"/>
                <a:ext cx="247478" cy="439967"/>
              </a:xfrm>
              <a:prstGeom prst="straightConnector1">
                <a:avLst/>
              </a:prstGeom>
              <a:ln w="1270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5676529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endParaRPr lang="ru-RU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654890" y="2318990"/>
              <a:ext cx="554561" cy="481838"/>
              <a:chOff x="6654890" y="2108019"/>
              <a:chExt cx="554561" cy="481838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>
                <a:off x="6961973" y="2108019"/>
                <a:ext cx="247478" cy="439967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6654890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r5</a:t>
                </a:r>
                <a:endParaRPr lang="ru-RU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402580" y="2362965"/>
              <a:ext cx="606214" cy="437863"/>
              <a:chOff x="7402580" y="2151994"/>
              <a:chExt cx="606214" cy="437863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 flipH="1">
                <a:off x="7402580" y="2151994"/>
                <a:ext cx="264841" cy="387949"/>
              </a:xfrm>
              <a:prstGeom prst="straightConnector1">
                <a:avLst/>
              </a:prstGeom>
              <a:ln w="127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7570854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r6</a:t>
                </a:r>
                <a:endParaRPr lang="ru-RU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933996" y="3123273"/>
              <a:ext cx="570785" cy="501745"/>
              <a:chOff x="6933996" y="2912302"/>
              <a:chExt cx="570785" cy="501745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flipH="1">
                <a:off x="6933996" y="2912302"/>
                <a:ext cx="274090" cy="430308"/>
              </a:xfrm>
              <a:prstGeom prst="straightConnector1">
                <a:avLst/>
              </a:prstGeom>
              <a:ln w="12700">
                <a:solidFill>
                  <a:srgbClr val="99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7066841" y="304471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9900CC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r4</a:t>
                </a:r>
                <a:endParaRPr lang="ru-RU" dirty="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6069987" y="3105415"/>
              <a:ext cx="615493" cy="519603"/>
              <a:chOff x="6069987" y="2894444"/>
              <a:chExt cx="615493" cy="519603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>
                <a:off x="6438002" y="2894444"/>
                <a:ext cx="247478" cy="439967"/>
              </a:xfrm>
              <a:prstGeom prst="straightConnector1">
                <a:avLst/>
              </a:prstGeom>
              <a:ln w="12700">
                <a:solidFill>
                  <a:srgbClr val="0CCE0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/>
              <p:cNvSpPr/>
              <p:nvPr/>
            </p:nvSpPr>
            <p:spPr>
              <a:xfrm>
                <a:off x="6069987" y="304471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CC00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r8</a:t>
                </a:r>
                <a:endParaRPr lang="ru-RU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4959205" y="1082458"/>
              <a:ext cx="2609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Data Flow Graph</a:t>
              </a:r>
              <a:endParaRPr lang="ru-RU" sz="2800" dirty="0"/>
            </a:p>
          </p:txBody>
        </p:sp>
      </p:grpSp>
      <p:sp>
        <p:nvSpPr>
          <p:cNvPr id="93" name="Text Box 33"/>
          <p:cNvSpPr txBox="1">
            <a:spLocks noChangeArrowheads="1"/>
          </p:cNvSpPr>
          <p:nvPr/>
        </p:nvSpPr>
        <p:spPr bwMode="auto">
          <a:xfrm>
            <a:off x="910830" y="5459330"/>
            <a:ext cx="379722" cy="325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itchFamily="34" charset="0"/>
              </a:rPr>
              <a:t>4</a:t>
            </a:r>
            <a:endParaRPr lang="en-US" sz="1600" b="1" dirty="0">
              <a:latin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0830" y="5132817"/>
            <a:ext cx="1989716" cy="327147"/>
            <a:chOff x="910830" y="5278739"/>
            <a:chExt cx="1989716" cy="327147"/>
          </a:xfrm>
        </p:grpSpPr>
        <p:sp>
          <p:nvSpPr>
            <p:cNvPr id="92" name="Text Box 32"/>
            <p:cNvSpPr txBox="1">
              <a:spLocks noChangeArrowheads="1"/>
            </p:cNvSpPr>
            <p:nvPr/>
          </p:nvSpPr>
          <p:spPr bwMode="auto">
            <a:xfrm>
              <a:off x="910830" y="5280449"/>
              <a:ext cx="379722" cy="32543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800" b="1" dirty="0">
                  <a:latin typeface="Arial" pitchFamily="34" charset="0"/>
                </a:rPr>
                <a:t>3</a:t>
              </a:r>
              <a:endParaRPr lang="en-US" sz="1600" b="1" dirty="0">
                <a:latin typeface="Arial" pitchFamily="34" charset="0"/>
              </a:endParaRPr>
            </a:p>
          </p:txBody>
        </p:sp>
        <p:sp>
          <p:nvSpPr>
            <p:cNvPr id="95" name="Text Box 36"/>
            <p:cNvSpPr txBox="1">
              <a:spLocks noChangeArrowheads="1"/>
            </p:cNvSpPr>
            <p:nvPr/>
          </p:nvSpPr>
          <p:spPr bwMode="auto">
            <a:xfrm>
              <a:off x="2520824" y="5279815"/>
              <a:ext cx="379722" cy="32543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800" b="1" dirty="0">
                  <a:latin typeface="Arial" pitchFamily="34" charset="0"/>
                </a:rPr>
                <a:t>6</a:t>
              </a:r>
              <a:endParaRPr lang="en-US" sz="1600" b="1" dirty="0">
                <a:latin typeface="Arial" pitchFamily="34" charset="0"/>
              </a:endParaRPr>
            </a:p>
          </p:txBody>
        </p: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1290663" y="5278739"/>
              <a:ext cx="1234463" cy="32543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800" b="1" dirty="0" smtClean="0">
                  <a:latin typeface="Arial" pitchFamily="34" charset="0"/>
                </a:rPr>
                <a:t>5</a:t>
              </a:r>
              <a:endParaRPr lang="en-US" sz="1600" b="1" dirty="0">
                <a:latin typeface="Arial" pitchFamily="34" charset="0"/>
              </a:endParaRPr>
            </a:p>
          </p:txBody>
        </p:sp>
      </p:grp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910830" y="4807185"/>
            <a:ext cx="1234463" cy="325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itchFamily="34" charset="0"/>
              </a:rPr>
              <a:t>1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45293" y="4807185"/>
            <a:ext cx="379722" cy="325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itchFamily="34" charset="0"/>
              </a:rPr>
              <a:t>2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0606" y="2313930"/>
            <a:ext cx="46679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ru-RU" sz="2000" b="1" dirty="0"/>
          </a:p>
        </p:txBody>
      </p:sp>
      <p:sp>
        <p:nvSpPr>
          <p:cNvPr id="45" name="Rectangle 44"/>
          <p:cNvSpPr/>
          <p:nvPr/>
        </p:nvSpPr>
        <p:spPr>
          <a:xfrm>
            <a:off x="3276600" y="3084870"/>
            <a:ext cx="46679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ru-RU" sz="20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6667139" y="2320411"/>
            <a:ext cx="543299" cy="463871"/>
            <a:chOff x="5676529" y="2125986"/>
            <a:chExt cx="543299" cy="463871"/>
          </a:xfrm>
        </p:grpSpPr>
        <p:sp>
          <p:nvSpPr>
            <p:cNvPr id="48" name="Rectangle 47"/>
            <p:cNvSpPr/>
            <p:nvPr/>
          </p:nvSpPr>
          <p:spPr>
            <a:xfrm>
              <a:off x="5676529" y="2220525"/>
              <a:ext cx="4379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Arc 49"/>
          <p:cNvSpPr/>
          <p:nvPr/>
        </p:nvSpPr>
        <p:spPr>
          <a:xfrm rot="17919816">
            <a:off x="6263803" y="2461169"/>
            <a:ext cx="589986" cy="191540"/>
          </a:xfrm>
          <a:prstGeom prst="arc">
            <a:avLst>
              <a:gd name="adj1" fmla="val 11376253"/>
              <a:gd name="adj2" fmla="val 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TextBox 89"/>
          <p:cNvSpPr txBox="1"/>
          <p:nvPr/>
        </p:nvSpPr>
        <p:spPr>
          <a:xfrm>
            <a:off x="4959205" y="403860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False Dependencies: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019965" y="4575453"/>
            <a:ext cx="38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Write-After-Write: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dirty="0" smtClean="0">
                <a:latin typeface="Calibri" panose="020F0502020204030204" pitchFamily="34" charset="0"/>
              </a:rPr>
              <a:t> →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43500" y="5015392"/>
            <a:ext cx="38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Write-After-Read: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dirty="0" smtClean="0">
                <a:latin typeface="Calibri" panose="020F0502020204030204" pitchFamily="34" charset="0"/>
              </a:rPr>
              <a:t> →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Rounded Rectangular Callout 107"/>
          <p:cNvSpPr/>
          <p:nvPr/>
        </p:nvSpPr>
        <p:spPr>
          <a:xfrm>
            <a:off x="4526926" y="5672523"/>
            <a:ext cx="3262898" cy="811642"/>
          </a:xfrm>
          <a:prstGeom prst="wedgeRoundRectCallout">
            <a:avLst>
              <a:gd name="adj1" fmla="val -50808"/>
              <a:gd name="adj2" fmla="val -76432"/>
              <a:gd name="adj3" fmla="val 16667"/>
            </a:avLst>
          </a:prstGeom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Significantly decrease performance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479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17622 -0.0002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build="p"/>
      <p:bldP spid="17" grpId="0"/>
      <p:bldP spid="83" grpId="0"/>
      <p:bldP spid="93" grpId="0" animBg="1"/>
      <p:bldP spid="91" grpId="0" animBg="1"/>
      <p:bldP spid="94" grpId="0" animBg="1"/>
      <p:bldP spid="7" grpId="0" animBg="1"/>
      <p:bldP spid="45" grpId="0" animBg="1"/>
      <p:bldP spid="50" grpId="0" animBg="1"/>
      <p:bldP spid="1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Register Renaming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091140"/>
          </a:xfrm>
        </p:spPr>
        <p:txBody>
          <a:bodyPr/>
          <a:lstStyle/>
          <a:p>
            <a:r>
              <a:rPr lang="en-US" sz="2800" dirty="0" smtClean="0"/>
              <a:t>Redo register allocation that was done by compiler</a:t>
            </a:r>
          </a:p>
          <a:p>
            <a:r>
              <a:rPr lang="en-US" sz="2800" dirty="0" smtClean="0"/>
              <a:t>Eliminate all false dependencies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2606438"/>
            <a:ext cx="4127768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   </a:t>
            </a:r>
            <a:r>
              <a:rPr lang="en-US" sz="20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r4 / r7   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(2)   </a:t>
            </a:r>
            <a:r>
              <a:rPr lang="en-US" sz="20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 r2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   </a:t>
            </a:r>
            <a:r>
              <a:rPr lang="en-US" sz="20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r5 + 1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(4)   </a:t>
            </a:r>
            <a:r>
              <a:rPr lang="en-US" sz="20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r6 – r3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   </a:t>
            </a:r>
            <a:r>
              <a:rPr lang="en-US" sz="2000" dirty="0" smtClean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load [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r1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lang="en-US" sz="20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r6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(6)   r7  </a:t>
            </a:r>
            <a:r>
              <a:rPr lang="en-US" sz="20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r8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*  </a:t>
            </a:r>
            <a:r>
              <a:rPr lang="en-US" sz="2000" dirty="0" smtClean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r4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13982" y="2083218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Example: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914482" y="2083218"/>
            <a:ext cx="163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Renaming</a:t>
            </a:r>
            <a:endParaRPr lang="ru-RU" sz="2800" dirty="0"/>
          </a:p>
        </p:txBody>
      </p:sp>
      <p:sp>
        <p:nvSpPr>
          <p:cNvPr id="12" name="Rectangle 11"/>
          <p:cNvSpPr/>
          <p:nvPr/>
        </p:nvSpPr>
        <p:spPr>
          <a:xfrm>
            <a:off x="5181600" y="2572683"/>
            <a:ext cx="152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 ≡ </a:t>
            </a:r>
            <a:r>
              <a:rPr lang="en-US" sz="20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pPr lvl="0">
              <a:lnSpc>
                <a:spcPct val="120000"/>
              </a:lnSpc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06213"/>
              </p:ext>
            </p:extLst>
          </p:nvPr>
        </p:nvGraphicFramePr>
        <p:xfrm>
          <a:off x="1196340" y="5532120"/>
          <a:ext cx="69342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590800" y="592478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7412152" y="592478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6720937" y="592121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4678680" y="592121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2590799" y="5921216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6045416" y="593799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1211580" y="2606438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28844" y="2957056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11580" y="2974768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97719" y="4399012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1580" y="3355907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62598" y="4047081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11580" y="3705266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67984" y="4047081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11580" y="4056097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9716" y="4415411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24200" y="5095069"/>
            <a:ext cx="3023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Register Aliases Table (RAT)</a:t>
            </a:r>
            <a:endParaRPr lang="ru-RU" sz="2000" dirty="0"/>
          </a:p>
        </p:txBody>
      </p:sp>
      <p:sp>
        <p:nvSpPr>
          <p:cNvPr id="33" name="Rectangle 32"/>
          <p:cNvSpPr/>
          <p:nvPr/>
        </p:nvSpPr>
        <p:spPr>
          <a:xfrm>
            <a:off x="1211580" y="4421006"/>
            <a:ext cx="748923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2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  <p:bldP spid="16" grpId="0"/>
      <p:bldP spid="17" grpId="0"/>
      <p:bldP spid="18" grpId="0" animBg="1"/>
      <p:bldP spid="19" grpId="0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Limitation: Branches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38861" y="914400"/>
            <a:ext cx="8245741" cy="150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How to fill a large window from a single sequential instruction stream in presence of branches?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90995" y="2601865"/>
            <a:ext cx="7406640" cy="768096"/>
          </a:xfrm>
          <a:prstGeom prst="roundRect">
            <a:avLst>
              <a:gd name="adj" fmla="val 940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16355" y="2648601"/>
            <a:ext cx="314960" cy="660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accent1">
                <a:lumMod val="40000"/>
                <a:lumOff val="60000"/>
              </a:schemeClr>
            </a:bgClr>
          </a:patt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40062" y="2871105"/>
            <a:ext cx="413738" cy="2364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384469" y="2874819"/>
            <a:ext cx="413738" cy="2364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646" y="2559439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Fetch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91320" y="2525387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Retire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22655" y="2648601"/>
            <a:ext cx="314960" cy="660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accent1">
                <a:lumMod val="40000"/>
                <a:lumOff val="60000"/>
              </a:schemeClr>
            </a:bgClr>
          </a:patt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28955" y="2648601"/>
            <a:ext cx="314960" cy="660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accent1">
                <a:lumMod val="40000"/>
                <a:lumOff val="60000"/>
              </a:schemeClr>
            </a:bgClr>
          </a:patt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46635" y="2648601"/>
            <a:ext cx="314960" cy="660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accent1">
                <a:lumMod val="40000"/>
                <a:lumOff val="60000"/>
              </a:schemeClr>
            </a:bgClr>
          </a:patt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52935" y="2648601"/>
            <a:ext cx="314960" cy="660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accent1">
                <a:lumMod val="40000"/>
                <a:lumOff val="60000"/>
              </a:schemeClr>
            </a:bgClr>
          </a:patt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59235" y="2648601"/>
            <a:ext cx="314960" cy="660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accent1">
                <a:lumMod val="40000"/>
                <a:lumOff val="60000"/>
              </a:schemeClr>
            </a:bgClr>
          </a:patt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65535" y="2648601"/>
            <a:ext cx="314960" cy="660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accent1">
                <a:lumMod val="40000"/>
                <a:lumOff val="60000"/>
              </a:schemeClr>
            </a:bgClr>
          </a:patt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39128" y="2647584"/>
            <a:ext cx="314960" cy="660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accent1">
                <a:lumMod val="40000"/>
                <a:lumOff val="60000"/>
              </a:schemeClr>
            </a:bgClr>
          </a:patt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39065" y="2648601"/>
            <a:ext cx="314960" cy="66040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17426" y="2648697"/>
            <a:ext cx="314960" cy="6604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28955" y="2647680"/>
            <a:ext cx="314960" cy="6604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22655" y="2647584"/>
            <a:ext cx="314960" cy="6604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2 (No Border) 24"/>
          <p:cNvSpPr/>
          <p:nvPr/>
        </p:nvSpPr>
        <p:spPr>
          <a:xfrm>
            <a:off x="5165535" y="1758554"/>
            <a:ext cx="1666994" cy="612648"/>
          </a:xfrm>
          <a:prstGeom prst="callout2">
            <a:avLst>
              <a:gd name="adj1" fmla="val 91554"/>
              <a:gd name="adj2" fmla="val 96171"/>
              <a:gd name="adj3" fmla="val 101836"/>
              <a:gd name="adj4" fmla="val 100380"/>
              <a:gd name="adj5" fmla="val 133975"/>
              <a:gd name="adj6" fmla="val 102167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Branch with unknown condition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66800" y="3954786"/>
            <a:ext cx="5594795" cy="738664"/>
            <a:chOff x="1066800" y="4099110"/>
            <a:chExt cx="5594795" cy="738664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1066800" y="4236720"/>
              <a:ext cx="5594795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663131" y="4099110"/>
              <a:ext cx="2659884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All subsequent instructions are fetch according to prediction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4773517" y="2648601"/>
            <a:ext cx="314960" cy="660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accent1">
                <a:lumMod val="40000"/>
                <a:lumOff val="60000"/>
              </a:schemeClr>
            </a:bgClr>
          </a:patt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79817" y="2648601"/>
            <a:ext cx="314960" cy="660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accent1">
                <a:lumMod val="40000"/>
                <a:lumOff val="60000"/>
              </a:schemeClr>
            </a:bgClr>
          </a:patt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86117" y="2648601"/>
            <a:ext cx="314960" cy="660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accent1">
                <a:lumMod val="40000"/>
                <a:lumOff val="60000"/>
              </a:schemeClr>
            </a:bgClr>
          </a:patt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92417" y="2648601"/>
            <a:ext cx="314960" cy="660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accent1">
                <a:lumMod val="40000"/>
                <a:lumOff val="60000"/>
              </a:schemeClr>
            </a:bgClr>
          </a:patt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76949" y="2408100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987358" y="2647680"/>
            <a:ext cx="2675478" cy="660400"/>
            <a:chOff x="3942969" y="5488902"/>
            <a:chExt cx="2675478" cy="660400"/>
          </a:xfrm>
        </p:grpSpPr>
        <p:sp>
          <p:nvSpPr>
            <p:cNvPr id="35" name="Rectangle 34"/>
            <p:cNvSpPr/>
            <p:nvPr/>
          </p:nvSpPr>
          <p:spPr>
            <a:xfrm>
              <a:off x="6303487" y="5488902"/>
              <a:ext cx="314960" cy="660400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16087" y="5488902"/>
              <a:ext cx="314960" cy="660400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22387" y="5488902"/>
              <a:ext cx="314960" cy="660400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36669" y="5488902"/>
              <a:ext cx="314960" cy="660400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42969" y="5488902"/>
              <a:ext cx="314960" cy="660400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1056641" y="3870490"/>
            <a:ext cx="5954818" cy="8331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ne Callout 2 (No Border) 40"/>
          <p:cNvSpPr/>
          <p:nvPr/>
        </p:nvSpPr>
        <p:spPr>
          <a:xfrm>
            <a:off x="5041939" y="4427258"/>
            <a:ext cx="1666994" cy="612648"/>
          </a:xfrm>
          <a:prstGeom prst="callout2">
            <a:avLst>
              <a:gd name="adj1" fmla="val -7948"/>
              <a:gd name="adj2" fmla="val 50582"/>
              <a:gd name="adj3" fmla="val -30172"/>
              <a:gd name="adj4" fmla="val 49428"/>
              <a:gd name="adj5" fmla="val -60055"/>
              <a:gd name="adj6" fmla="val 4499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Speculatively fetched instructions can be executed too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39065" y="2649489"/>
            <a:ext cx="314960" cy="6604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041939" y="4008576"/>
            <a:ext cx="1969520" cy="103133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ine Callout 2 (No Border) 43"/>
          <p:cNvSpPr/>
          <p:nvPr/>
        </p:nvSpPr>
        <p:spPr>
          <a:xfrm>
            <a:off x="6832529" y="4287050"/>
            <a:ext cx="1666994" cy="612648"/>
          </a:xfrm>
          <a:prstGeom prst="callout2">
            <a:avLst>
              <a:gd name="adj1" fmla="val -2973"/>
              <a:gd name="adj2" fmla="val 13556"/>
              <a:gd name="adj3" fmla="val -26440"/>
              <a:gd name="adj4" fmla="val 6916"/>
              <a:gd name="adj5" fmla="val -78712"/>
              <a:gd name="adj6" fmla="val 5687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Verify the branch prediction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 rot="5400000">
            <a:off x="3784375" y="1075493"/>
            <a:ext cx="185043" cy="5640513"/>
          </a:xfrm>
          <a:prstGeom prst="rightBrace">
            <a:avLst>
              <a:gd name="adj1" fmla="val 35786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6" name="Line Callout 2 (No Border) 45"/>
          <p:cNvSpPr/>
          <p:nvPr/>
        </p:nvSpPr>
        <p:spPr>
          <a:xfrm>
            <a:off x="2726689" y="4271810"/>
            <a:ext cx="2818576" cy="612648"/>
          </a:xfrm>
          <a:prstGeom prst="callout2">
            <a:avLst>
              <a:gd name="adj1" fmla="val 13507"/>
              <a:gd name="adj2" fmla="val 43362"/>
              <a:gd name="adj3" fmla="val -7784"/>
              <a:gd name="adj4" fmla="val 41251"/>
              <a:gd name="adj5" fmla="val -37668"/>
              <a:gd name="adj6" fmla="val 4101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prediction was wrong,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subsequent instructions are deleted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987762" y="2622783"/>
            <a:ext cx="3749040" cy="709116"/>
            <a:chOff x="2987762" y="3146604"/>
            <a:chExt cx="3749040" cy="709116"/>
          </a:xfrm>
        </p:grpSpPr>
        <p:sp>
          <p:nvSpPr>
            <p:cNvPr id="48" name="Rectangle 47"/>
            <p:cNvSpPr/>
            <p:nvPr/>
          </p:nvSpPr>
          <p:spPr>
            <a:xfrm>
              <a:off x="3093672" y="3146604"/>
              <a:ext cx="3577113" cy="709116"/>
            </a:xfrm>
            <a:prstGeom prst="rect">
              <a:avLst/>
            </a:prstGeom>
            <a:solidFill>
              <a:srgbClr val="B9CDE5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48"/>
            <p:cNvSpPr/>
            <p:nvPr/>
          </p:nvSpPr>
          <p:spPr>
            <a:xfrm flipH="1">
              <a:off x="2987762" y="3278086"/>
              <a:ext cx="3749040" cy="49286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deleted</a:t>
              </a:r>
              <a:endParaRPr lang="en-US" sz="1400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890995" y="3780330"/>
            <a:ext cx="7493474" cy="109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369461" y="3657599"/>
            <a:ext cx="8245741" cy="271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marL="342866" indent="-34286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76" indent="-28572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8" indent="-228577" algn="l" defTabSz="914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2" indent="-228577" algn="l" defTabSz="914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2" indent="-228577" algn="l" defTabSz="914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How harmful are </a:t>
            </a:r>
            <a:r>
              <a:rPr lang="en-US" sz="2800" dirty="0" smtClean="0"/>
              <a:t>branches?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 average, each 5th </a:t>
            </a:r>
            <a:r>
              <a:rPr lang="en-US" sz="2400" dirty="0"/>
              <a:t>instruction is a </a:t>
            </a:r>
            <a:r>
              <a:rPr lang="en-US" sz="2400" dirty="0" smtClean="0"/>
              <a:t>branch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If follow one branch path randomly, then accuracy is 50%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probability that 100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instruction in the window will not be removed is (50%)^20 = </a:t>
            </a:r>
            <a:r>
              <a:rPr lang="en-US" sz="2400" dirty="0" smtClean="0">
                <a:solidFill>
                  <a:srgbClr val="FF0000"/>
                </a:solidFill>
              </a:rPr>
              <a:t>0.0001%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Need significantly increase accuracy!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30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094 -0.00046 L 3.88889E-6 7.40741E-7 " pathEditMode="relative" rAng="0" ptsTypes="AA">
                                      <p:cBhvr>
                                        <p:cTn id="14" dur="3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38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71927 -0.00046 L -5.55556E-7 7.40741E-7 " pathEditMode="relative" rAng="0" ptsTypes="AA">
                                      <p:cBhvr>
                                        <p:cTn id="19" dur="3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55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67605 -0.00046 L 5E-6 7.40741E-7 " pathEditMode="relative" rAng="0" ptsTypes="AA">
                                      <p:cBhvr>
                                        <p:cTn id="24" dur="3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02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63941 -0.00046 L 3.33333E-6 7.40741E-7 " pathEditMode="relative" rAng="0" ptsTypes="AA">
                                      <p:cBhvr>
                                        <p:cTn id="29" dur="3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6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01 -0.00046 L -4.72222E-6 7.40741E-7 " pathEditMode="relative" rAng="0" ptsTypes="AA">
                                      <p:cBhvr>
                                        <p:cTn id="57" dur="3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97" y="2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55 -0.00046 L 8.33333E-7 7.40741E-7 " pathEditMode="relative" rAng="0" ptsTypes="AA">
                                      <p:cBhvr>
                                        <p:cTn id="62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50694 -0.00023 L -3.61111E-6 7.40741E-7 " pathEditMode="relative" rAng="0" ptsTypes="AA">
                                      <p:cBhvr>
                                        <p:cTn id="67" dur="3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46024 0.00116 L 1.94444E-6 7.40741E-7 " pathEditMode="relative" rAng="0" ptsTypes="AA">
                                      <p:cBhvr>
                                        <p:cTn id="72" dur="3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3" y="-6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42066 -0.00023 L 3.88889E-6 7.40741E-7 " pathEditMode="relative" rAng="0" ptsTypes="AA">
                                      <p:cBhvr>
                                        <p:cTn id="77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4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37778 -0.00023 L -5.55556E-7 7.40741E-7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0.33525 -0.00023 L 5E-6 7.40741E-7 " pathEditMode="relative" rAng="0" ptsTypes="AA">
                                      <p:cBhvr>
                                        <p:cTn id="87" dur="3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0.29201 0.00069 L 5.55556E-7 7.40741E-7 " pathEditMode="relative" rAng="0" ptsTypes="AA">
                                      <p:cBhvr>
                                        <p:cTn id="92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2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8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0.08333 7.40741E-7 " pathEditMode="relative" rAng="0" ptsTypes="AA">
                                      <p:cBhvr>
                                        <p:cTn id="133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9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7.40741E-7 L 0.12674 7.40741E-7 " pathEditMode="relative" rAng="0" ptsTypes="AA">
                                      <p:cBhvr>
                                        <p:cTn id="138" dur="1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5E-6 7.40741E-7 L 0.17084 7.40741E-7 " pathEditMode="relative" rAng="0" ptsTypes="AA">
                                      <p:cBhvr>
                                        <p:cTn id="143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Dynamic Branch Prediction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рямоугольник 29"/>
          <p:cNvSpPr/>
          <p:nvPr/>
        </p:nvSpPr>
        <p:spPr>
          <a:xfrm>
            <a:off x="228600" y="1000344"/>
            <a:ext cx="8839200" cy="3642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Dynamic branch prediction approach:</a:t>
            </a:r>
          </a:p>
          <a:p>
            <a:pPr marL="742950" lvl="1" indent="-285750" fontAlgn="base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</a:pPr>
            <a:r>
              <a:rPr lang="en-US" sz="2200" dirty="0"/>
              <a:t>As soon as branch is fetched (at IF stage) change the PC to the predicted path</a:t>
            </a:r>
          </a:p>
          <a:p>
            <a:pPr marL="742950" lvl="1" indent="-285750" fontAlgn="base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</a:pPr>
            <a:r>
              <a:rPr lang="en-US" sz="2200" dirty="0"/>
              <a:t>Switch to the right path after the branch execution if the prediction was wrong</a:t>
            </a:r>
          </a:p>
          <a:p>
            <a:pPr marL="342900" indent="-342900">
              <a:lnSpc>
                <a:spcPct val="95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It required complex hardware at IF stage that will predicts:</a:t>
            </a:r>
          </a:p>
          <a:p>
            <a:pPr marL="742950" lvl="1" indent="-285750" fontAlgn="base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</a:pPr>
            <a:r>
              <a:rPr lang="en-US" sz="2200" dirty="0"/>
              <a:t>I</a:t>
            </a:r>
            <a:r>
              <a:rPr lang="en-US" sz="2200" dirty="0" smtClean="0"/>
              <a:t>s it a </a:t>
            </a:r>
            <a:r>
              <a:rPr lang="en-US" sz="2200" dirty="0"/>
              <a:t>branch</a:t>
            </a:r>
          </a:p>
          <a:p>
            <a:pPr marL="742950" lvl="1" indent="-285750" fontAlgn="base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</a:pPr>
            <a:r>
              <a:rPr lang="en-US" sz="2200" dirty="0"/>
              <a:t>Branch taken or not</a:t>
            </a:r>
          </a:p>
          <a:p>
            <a:pPr marL="742950" lvl="1" indent="-285750" fontAlgn="base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</a:pPr>
            <a:r>
              <a:rPr lang="en-US" sz="2200" dirty="0"/>
              <a:t>Taken branch target</a:t>
            </a:r>
          </a:p>
        </p:txBody>
      </p:sp>
      <p:sp>
        <p:nvSpPr>
          <p:cNvPr id="8" name="Прямоугольник 31"/>
          <p:cNvSpPr/>
          <p:nvPr/>
        </p:nvSpPr>
        <p:spPr>
          <a:xfrm>
            <a:off x="265253" y="4782275"/>
            <a:ext cx="3418573" cy="123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Structure performs such function is called </a:t>
            </a:r>
            <a:r>
              <a:rPr lang="en-US" sz="2600" dirty="0" smtClean="0">
                <a:latin typeface="+mj-lt"/>
              </a:rPr>
              <a:t>BPU</a:t>
            </a:r>
            <a:endParaRPr lang="en-US" sz="26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301" y="3686860"/>
            <a:ext cx="4084899" cy="301874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9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To Predict Branch Outcome?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938" y="1571962"/>
            <a:ext cx="3295650" cy="1695450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851" y="1588837"/>
            <a:ext cx="5372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68313" y="3200400"/>
            <a:ext cx="783748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0" tIns="45702" rIns="91400" bIns="45702"/>
          <a:lstStyle/>
          <a:p>
            <a:pPr marL="342900" indent="-342900">
              <a:lnSpc>
                <a:spcPct val="95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Why four states?</a:t>
            </a:r>
          </a:p>
          <a:p>
            <a:pPr marL="742950" lvl="1" indent="-285750" fontAlgn="base">
              <a:lnSpc>
                <a:spcPct val="95000"/>
              </a:lnSpc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</a:pPr>
            <a:r>
              <a:rPr lang="en-GB" sz="2000" dirty="0"/>
              <a:t>Bimodal predictor make only one mistake on a loop back branch (on the loop exit)</a:t>
            </a:r>
          </a:p>
          <a:p>
            <a:pPr marL="342900" indent="-342900">
              <a:lnSpc>
                <a:spcPct val="95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Advantages:</a:t>
            </a:r>
          </a:p>
          <a:p>
            <a:pPr marL="742950" lvl="1" indent="-285750" fontAlgn="base">
              <a:lnSpc>
                <a:spcPct val="95000"/>
              </a:lnSpc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</a:pPr>
            <a:r>
              <a:rPr lang="en-GB" sz="2000" dirty="0"/>
              <a:t>Small – only 2 bits per </a:t>
            </a:r>
            <a:r>
              <a:rPr lang="en-GB" sz="2000" dirty="0" smtClean="0"/>
              <a:t>branch</a:t>
            </a:r>
            <a:endParaRPr lang="en-GB" sz="2000" dirty="0"/>
          </a:p>
          <a:p>
            <a:pPr marL="742950" lvl="1" indent="-285750" fontAlgn="base">
              <a:lnSpc>
                <a:spcPct val="95000"/>
              </a:lnSpc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</a:pPr>
            <a:r>
              <a:rPr lang="en-GB" sz="2000" dirty="0"/>
              <a:t>Predicts well branches with stable behaviour</a:t>
            </a:r>
          </a:p>
          <a:p>
            <a:pPr marL="342900" indent="-342900">
              <a:lnSpc>
                <a:spcPct val="95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Disadvantages</a:t>
            </a:r>
          </a:p>
          <a:p>
            <a:pPr marL="742950" lvl="1" indent="-285750" fontAlgn="base">
              <a:lnSpc>
                <a:spcPct val="95000"/>
              </a:lnSpc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</a:pPr>
            <a:r>
              <a:rPr lang="en-GB" sz="2000" dirty="0"/>
              <a:t>Cannot predict well branches which often change their outcome:</a:t>
            </a:r>
          </a:p>
          <a:p>
            <a:pPr marL="1257300" lvl="2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e</a:t>
            </a:r>
            <a:r>
              <a:rPr lang="en-GB" dirty="0" smtClean="0">
                <a:latin typeface="+mj-lt"/>
              </a:rPr>
              <a:t>.g. </a:t>
            </a:r>
            <a:r>
              <a:rPr lang="en-GB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GB" dirty="0" smtClean="0">
                <a:latin typeface="+mj-lt"/>
              </a:rPr>
              <a:t>, </a:t>
            </a:r>
            <a:r>
              <a:rPr lang="en-GB" dirty="0" smtClean="0">
                <a:solidFill>
                  <a:srgbClr val="00B050"/>
                </a:solidFill>
                <a:latin typeface="+mj-lt"/>
              </a:rPr>
              <a:t>NT</a:t>
            </a:r>
            <a:r>
              <a:rPr lang="en-GB" dirty="0" smtClean="0">
                <a:latin typeface="+mj-lt"/>
              </a:rPr>
              <a:t>, </a:t>
            </a:r>
            <a:r>
              <a:rPr lang="en-GB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GB" dirty="0" smtClean="0">
                <a:latin typeface="+mj-lt"/>
              </a:rPr>
              <a:t>, </a:t>
            </a:r>
            <a:r>
              <a:rPr lang="en-GB" dirty="0" smtClean="0">
                <a:solidFill>
                  <a:srgbClr val="00B050"/>
                </a:solidFill>
                <a:latin typeface="+mj-lt"/>
              </a:rPr>
              <a:t>NT</a:t>
            </a:r>
            <a:r>
              <a:rPr lang="en-GB" dirty="0" smtClean="0">
                <a:latin typeface="+mj-lt"/>
              </a:rPr>
              <a:t>, </a:t>
            </a:r>
            <a:r>
              <a:rPr lang="en-GB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GB" dirty="0" smtClean="0">
                <a:latin typeface="+mj-lt"/>
              </a:rPr>
              <a:t>, </a:t>
            </a:r>
            <a:r>
              <a:rPr lang="en-GB" dirty="0" smtClean="0">
                <a:solidFill>
                  <a:srgbClr val="00B050"/>
                </a:solidFill>
                <a:latin typeface="+mj-lt"/>
              </a:rPr>
              <a:t>NT</a:t>
            </a:r>
            <a:r>
              <a:rPr lang="en-GB" dirty="0" smtClean="0">
                <a:latin typeface="+mj-lt"/>
              </a:rPr>
              <a:t>, </a:t>
            </a:r>
            <a:r>
              <a:rPr lang="en-GB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GB" dirty="0" smtClean="0">
                <a:latin typeface="+mj-lt"/>
              </a:rPr>
              <a:t>, </a:t>
            </a:r>
            <a:r>
              <a:rPr lang="en-GB" dirty="0" smtClean="0">
                <a:solidFill>
                  <a:srgbClr val="00B050"/>
                </a:solidFill>
                <a:latin typeface="+mj-lt"/>
              </a:rPr>
              <a:t>NT</a:t>
            </a:r>
            <a:r>
              <a:rPr lang="en-GB" dirty="0" smtClean="0">
                <a:latin typeface="+mj-lt"/>
              </a:rPr>
              <a:t>, </a:t>
            </a:r>
            <a:r>
              <a:rPr lang="en-GB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GB" dirty="0" smtClean="0">
                <a:latin typeface="+mj-lt"/>
              </a:rPr>
              <a:t>, …</a:t>
            </a:r>
            <a:endParaRPr lang="en-GB" dirty="0"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66713" y="989366"/>
            <a:ext cx="8407400" cy="584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lnSpc>
                <a:spcPct val="95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cs typeface="+mn-cs"/>
              </a:rPr>
              <a:t>A saturating counter or bimodal predictor is a state machine with four states: </a:t>
            </a:r>
            <a:endParaRPr lang="ru-RU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34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Course Roadmap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Day 1</a:t>
            </a:r>
          </a:p>
          <a:p>
            <a:pPr lvl="1"/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Memory Hierarchy (Caches)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Out-of-order execution</a:t>
            </a:r>
          </a:p>
          <a:p>
            <a:pPr lvl="1"/>
            <a:r>
              <a:rPr lang="en-US" dirty="0" smtClean="0"/>
              <a:t>Branch prediction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Day 3</a:t>
            </a:r>
          </a:p>
          <a:p>
            <a:pPr lvl="1"/>
            <a:r>
              <a:rPr lang="en-US" dirty="0" smtClean="0"/>
              <a:t>Real example: Haswell Microarchitecture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066800"/>
            <a:ext cx="8686800" cy="1828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28600" y="4572000"/>
            <a:ext cx="8686800" cy="1828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Using History Patterns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93"/>
          <p:cNvSpPr txBox="1">
            <a:spLocks noChangeArrowheads="1"/>
          </p:cNvSpPr>
          <p:nvPr/>
        </p:nvSpPr>
        <p:spPr bwMode="auto">
          <a:xfrm>
            <a:off x="-1230313" y="3348038"/>
            <a:ext cx="374332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Consolas" pitchFamily="49" charset="0"/>
              </a:rPr>
              <a:t>1 0 0 1 0 0 1 0 0</a:t>
            </a:r>
            <a:endParaRPr lang="ru-RU" sz="2800" smtClean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tangle 122"/>
          <p:cNvSpPr>
            <a:spLocks noChangeArrowheads="1"/>
          </p:cNvSpPr>
          <p:nvPr/>
        </p:nvSpPr>
        <p:spPr bwMode="auto">
          <a:xfrm>
            <a:off x="4716463" y="3095625"/>
            <a:ext cx="827087" cy="720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" name="Text Box 113"/>
          <p:cNvSpPr txBox="1">
            <a:spLocks noChangeArrowheads="1"/>
          </p:cNvSpPr>
          <p:nvPr/>
        </p:nvSpPr>
        <p:spPr bwMode="auto">
          <a:xfrm>
            <a:off x="3205163" y="5113338"/>
            <a:ext cx="3743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Consolas" pitchFamily="49" charset="0"/>
              </a:rPr>
              <a:t>0 0 0 0 0 1 0 0 0</a:t>
            </a:r>
            <a:endParaRPr lang="ru-RU" sz="2800" smtClean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Rectangle 121"/>
          <p:cNvSpPr>
            <a:spLocks noChangeArrowheads="1"/>
          </p:cNvSpPr>
          <p:nvPr/>
        </p:nvSpPr>
        <p:spPr bwMode="auto">
          <a:xfrm>
            <a:off x="3132138" y="4968875"/>
            <a:ext cx="1655762" cy="792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187450" y="2706688"/>
            <a:ext cx="1008063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268538" y="2417763"/>
            <a:ext cx="0" cy="1470025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68538" y="3421063"/>
            <a:ext cx="719137" cy="431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268538" y="2706688"/>
            <a:ext cx="935037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771775" y="2346325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past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900113" y="2346325"/>
            <a:ext cx="935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future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836738" y="2057400"/>
            <a:ext cx="865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present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266950" y="3852863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History buffer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5511800" y="2590800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6438900" y="26924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5715000" y="26924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7881938" y="26924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7159625" y="26924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4787900" y="2590800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Arial" charset="0"/>
              </a:rPr>
              <a:t>00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Arial" charset="0"/>
            </a:endParaRPr>
          </a:p>
        </p:txBody>
      </p:sp>
      <p:sp>
        <p:nvSpPr>
          <p:cNvPr id="25" name="Rectangle 72"/>
          <p:cNvSpPr>
            <a:spLocks noChangeArrowheads="1"/>
          </p:cNvSpPr>
          <p:nvPr/>
        </p:nvSpPr>
        <p:spPr bwMode="auto">
          <a:xfrm>
            <a:off x="5511800" y="3521075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Oval 73"/>
          <p:cNvSpPr>
            <a:spLocks noChangeArrowheads="1"/>
          </p:cNvSpPr>
          <p:nvPr/>
        </p:nvSpPr>
        <p:spPr bwMode="auto">
          <a:xfrm>
            <a:off x="6438900" y="36226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Oval 74"/>
          <p:cNvSpPr>
            <a:spLocks noChangeArrowheads="1"/>
          </p:cNvSpPr>
          <p:nvPr/>
        </p:nvSpPr>
        <p:spPr bwMode="auto">
          <a:xfrm>
            <a:off x="5715000" y="36226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Oval 75"/>
          <p:cNvSpPr>
            <a:spLocks noChangeArrowheads="1"/>
          </p:cNvSpPr>
          <p:nvPr/>
        </p:nvSpPr>
        <p:spPr bwMode="auto">
          <a:xfrm>
            <a:off x="7881938" y="36226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9" name="Oval 76"/>
          <p:cNvSpPr>
            <a:spLocks noChangeArrowheads="1"/>
          </p:cNvSpPr>
          <p:nvPr/>
        </p:nvSpPr>
        <p:spPr bwMode="auto">
          <a:xfrm>
            <a:off x="7159625" y="36226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0" name="Rectangle 77"/>
          <p:cNvSpPr>
            <a:spLocks noChangeArrowheads="1"/>
          </p:cNvSpPr>
          <p:nvPr/>
        </p:nvSpPr>
        <p:spPr bwMode="auto">
          <a:xfrm>
            <a:off x="4787900" y="3521075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Arial" charset="0"/>
              </a:rPr>
              <a:t>01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Arial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511800" y="4448175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438900" y="45497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715000" y="45497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7881938" y="45497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7159625" y="45497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787900" y="4448175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Arial" charset="0"/>
              </a:rPr>
              <a:t>10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Arial" charset="0"/>
            </a:endParaRP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787900" y="5378450"/>
            <a:ext cx="3817938" cy="927100"/>
            <a:chOff x="2017" y="1752"/>
            <a:chExt cx="2405" cy="584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473" y="1752"/>
              <a:ext cx="1949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057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weakly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60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strongly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966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strongly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51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weakly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017" y="1752"/>
              <a:ext cx="456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itchFamily="49" charset="0"/>
                  <a:cs typeface="Arial" charset="0"/>
                </a:rPr>
                <a:t>11</a:t>
              </a:r>
              <a:endPara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Arial" charset="0"/>
              </a:endParaRPr>
            </a:p>
          </p:txBody>
        </p:sp>
      </p:grpSp>
      <p:sp>
        <p:nvSpPr>
          <p:cNvPr id="44" name="Oval 66"/>
          <p:cNvSpPr>
            <a:spLocks noChangeArrowheads="1"/>
          </p:cNvSpPr>
          <p:nvPr/>
        </p:nvSpPr>
        <p:spPr bwMode="auto">
          <a:xfrm>
            <a:off x="6437313" y="2689225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45" name="AutoShape 98"/>
          <p:cNvSpPr>
            <a:spLocks noChangeArrowheads="1"/>
          </p:cNvSpPr>
          <p:nvPr/>
        </p:nvSpPr>
        <p:spPr bwMode="auto">
          <a:xfrm>
            <a:off x="3132138" y="4002088"/>
            <a:ext cx="1223962" cy="1614487"/>
          </a:xfrm>
          <a:prstGeom prst="curvedLeftArrow">
            <a:avLst>
              <a:gd name="adj1" fmla="val 14723"/>
              <a:gd name="adj2" fmla="val 41105"/>
              <a:gd name="adj3" fmla="val 33333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6" name="Text Box 114"/>
          <p:cNvSpPr txBox="1">
            <a:spLocks noChangeArrowheads="1"/>
          </p:cNvSpPr>
          <p:nvPr/>
        </p:nvSpPr>
        <p:spPr bwMode="auto">
          <a:xfrm>
            <a:off x="600075" y="5184775"/>
            <a:ext cx="22320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Prediction:</a:t>
            </a: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7" name="Text Box 115"/>
          <p:cNvSpPr txBox="1">
            <a:spLocks noChangeArrowheads="1"/>
          </p:cNvSpPr>
          <p:nvPr/>
        </p:nvSpPr>
        <p:spPr bwMode="auto">
          <a:xfrm>
            <a:off x="2355850" y="5732463"/>
            <a:ext cx="14414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charset="0"/>
                <a:cs typeface="Arial" charset="0"/>
              </a:rPr>
              <a:t>TRUE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8" name="Text Box 116"/>
          <p:cNvSpPr txBox="1">
            <a:spLocks noChangeArrowheads="1"/>
          </p:cNvSpPr>
          <p:nvPr/>
        </p:nvSpPr>
        <p:spPr bwMode="auto">
          <a:xfrm>
            <a:off x="1563688" y="5803900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Result:</a:t>
            </a: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9" name="Text Box 117"/>
          <p:cNvSpPr txBox="1">
            <a:spLocks noChangeArrowheads="1"/>
          </p:cNvSpPr>
          <p:nvPr/>
        </p:nvSpPr>
        <p:spPr bwMode="auto">
          <a:xfrm>
            <a:off x="2427288" y="5732463"/>
            <a:ext cx="14414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5C00"/>
                </a:solidFill>
                <a:effectLst/>
                <a:uLnTx/>
                <a:uFillTx/>
                <a:latin typeface="Arial" charset="0"/>
                <a:cs typeface="Arial" charset="0"/>
              </a:rPr>
              <a:t>FALSE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FF5C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0" name="Oval 118"/>
          <p:cNvSpPr>
            <a:spLocks noChangeArrowheads="1"/>
          </p:cNvSpPr>
          <p:nvPr/>
        </p:nvSpPr>
        <p:spPr bwMode="auto">
          <a:xfrm>
            <a:off x="6437313" y="3617913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51" name="Oval 119"/>
          <p:cNvSpPr>
            <a:spLocks noChangeArrowheads="1"/>
          </p:cNvSpPr>
          <p:nvPr/>
        </p:nvSpPr>
        <p:spPr bwMode="auto">
          <a:xfrm>
            <a:off x="6437313" y="5478463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52" name="Oval 120"/>
          <p:cNvSpPr>
            <a:spLocks noChangeArrowheads="1"/>
          </p:cNvSpPr>
          <p:nvPr/>
        </p:nvSpPr>
        <p:spPr bwMode="auto">
          <a:xfrm>
            <a:off x="6437313" y="4554538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53" name="Text Box 124"/>
          <p:cNvSpPr txBox="1">
            <a:spLocks noChangeArrowheads="1"/>
          </p:cNvSpPr>
          <p:nvPr/>
        </p:nvSpPr>
        <p:spPr bwMode="auto">
          <a:xfrm>
            <a:off x="4716463" y="2225675"/>
            <a:ext cx="223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Pattern history table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4" name="Text Box 126"/>
          <p:cNvSpPr txBox="1">
            <a:spLocks noChangeArrowheads="1"/>
          </p:cNvSpPr>
          <p:nvPr/>
        </p:nvSpPr>
        <p:spPr bwMode="auto">
          <a:xfrm>
            <a:off x="34925" y="2849563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Branch sequence: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3678" y="990600"/>
            <a:ext cx="7890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/>
              <a:t>Remember not just most often outcome, but most often outcome after certain history patterns</a:t>
            </a:r>
            <a:endParaRPr lang="ru-RU" sz="2800" dirty="0"/>
          </a:p>
        </p:txBody>
      </p:sp>
      <p:sp>
        <p:nvSpPr>
          <p:cNvPr id="56" name="Rectangle 55"/>
          <p:cNvSpPr/>
          <p:nvPr/>
        </p:nvSpPr>
        <p:spPr>
          <a:xfrm>
            <a:off x="-1371600" y="2057400"/>
            <a:ext cx="10505872" cy="4435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77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0474 -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0.04062 4.0740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-3.33333E-6 L -0.09462 -3.33333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62 4.07407E-6 L 0.08055 4.07407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2 -3.33333E-6 L -0.13212 0.0009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55 4.07407E-6 L 0.12274 4.07407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07916 2.59259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12 0.00093 L -0.17882 0.0009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74 4.07407E-6 L 0.16996 4.07407E-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-0.07865 1.85185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2 0.00093 L -0.22066 0.00093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96 4.07407E-6 L 0.20868 4.07407E-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-0.079 -4.07407E-6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66 0.00093 L -0.25695 0.00093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2.59259E-6 L 0.15937 2.59259E-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9" grpId="0"/>
      <p:bldP spid="9" grpId="1"/>
      <p:bldP spid="9" grpId="2"/>
      <p:bldP spid="9" grpId="3"/>
      <p:bldP spid="9" grpId="4"/>
      <p:bldP spid="9" grpId="5"/>
      <p:bldP spid="44" grpId="0" animBg="1"/>
      <p:bldP spid="44" grpId="1" animBg="1"/>
      <p:bldP spid="47" grpId="0"/>
      <p:bldP spid="47" grpId="1"/>
      <p:bldP spid="47" grpId="2"/>
      <p:bldP spid="47" grpId="3"/>
      <p:bldP spid="47" grpId="4"/>
      <p:bldP spid="47" grpId="5"/>
      <p:bldP spid="47" grpId="6"/>
      <p:bldP spid="47" grpId="7"/>
      <p:bldP spid="47" grpId="8"/>
      <p:bldP spid="49" grpId="0" animBg="1"/>
      <p:bldP spid="49" grpId="1" animBg="1"/>
      <p:bldP spid="50" grpId="0" animBg="1"/>
      <p:bldP spid="52" grpId="0" animBg="1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Local Predictor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/>
              <a:t>Local branch predictor has a separate history buffer </a:t>
            </a:r>
            <a:r>
              <a:rPr lang="en-US" sz="2800" dirty="0" smtClean="0"/>
              <a:t>and pattern table for </a:t>
            </a:r>
            <a:r>
              <a:rPr lang="en-US" sz="2800" dirty="0"/>
              <a:t>each </a:t>
            </a:r>
            <a:r>
              <a:rPr lang="en-US" sz="2800" dirty="0" smtClean="0"/>
              <a:t>branch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Large HW </a:t>
            </a:r>
            <a:r>
              <a:rPr lang="en-US" sz="2800" dirty="0" smtClean="0">
                <a:latin typeface="Calibri" panose="020F0502020204030204" pitchFamily="34" charset="0"/>
              </a:rPr>
              <a:t>→ hard to implement local predictor with large history</a:t>
            </a:r>
            <a:r>
              <a:rPr lang="en-US" sz="2800" dirty="0" smtClean="0"/>
              <a:t> 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80604"/>
              </p:ext>
            </p:extLst>
          </p:nvPr>
        </p:nvGraphicFramePr>
        <p:xfrm>
          <a:off x="2057400" y="2651601"/>
          <a:ext cx="1409700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History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>
                    <a:solidFill>
                      <a:srgbClr val="D0E3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>
                    <a:solidFill>
                      <a:srgbClr val="DEE7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24700" y="3439180"/>
            <a:ext cx="20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Prediction</a:t>
            </a:r>
            <a:endParaRPr lang="ru-RU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01901"/>
              </p:ext>
            </p:extLst>
          </p:nvPr>
        </p:nvGraphicFramePr>
        <p:xfrm>
          <a:off x="4498340" y="2478881"/>
          <a:ext cx="1409700" cy="194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97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24694"/>
              </p:ext>
            </p:extLst>
          </p:nvPr>
        </p:nvGraphicFramePr>
        <p:xfrm>
          <a:off x="4681220" y="2631281"/>
          <a:ext cx="1409700" cy="194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97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07814"/>
              </p:ext>
            </p:extLst>
          </p:nvPr>
        </p:nvGraphicFramePr>
        <p:xfrm>
          <a:off x="4879340" y="2860040"/>
          <a:ext cx="1409700" cy="1940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97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00"/>
              </p:ext>
            </p:extLst>
          </p:nvPr>
        </p:nvGraphicFramePr>
        <p:xfrm>
          <a:off x="5067300" y="3012440"/>
          <a:ext cx="1409700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Patterns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1371600" y="3525987"/>
            <a:ext cx="3810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ight Arrow 13"/>
          <p:cNvSpPr/>
          <p:nvPr/>
        </p:nvSpPr>
        <p:spPr>
          <a:xfrm>
            <a:off x="3810000" y="3535680"/>
            <a:ext cx="3810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ight Arrow 14"/>
          <p:cNvSpPr/>
          <p:nvPr/>
        </p:nvSpPr>
        <p:spPr>
          <a:xfrm>
            <a:off x="6705600" y="3579168"/>
            <a:ext cx="3810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62000" y="3352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626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Global Predictor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524000"/>
          </a:xfrm>
        </p:spPr>
        <p:txBody>
          <a:bodyPr/>
          <a:lstStyle/>
          <a:p>
            <a:r>
              <a:rPr lang="en-US" sz="2600" dirty="0" smtClean="0"/>
              <a:t>Global predictor have common history and pattern table for all branches</a:t>
            </a:r>
          </a:p>
          <a:p>
            <a:r>
              <a:rPr lang="en-US" sz="2600" dirty="0" smtClean="0"/>
              <a:t>Can have very large history</a:t>
            </a:r>
          </a:p>
          <a:p>
            <a:endParaRPr lang="en-US" sz="2400" dirty="0"/>
          </a:p>
          <a:p>
            <a:endParaRPr lang="ru-R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1752600"/>
            <a:ext cx="2667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(a == 3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(a &gt; 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646689"/>
            <a:ext cx="5943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Can see correlation among different branches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050" dirty="0">
              <a:solidFill>
                <a:prstClr val="black"/>
              </a:solidFill>
            </a:endParaRPr>
          </a:p>
          <a:p>
            <a:pPr marL="342900" lvl="0" indent="-342900" fontAlgn="base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The real branch predictor is a combination of different local, global and more sophisticated predictors</a:t>
            </a:r>
          </a:p>
        </p:txBody>
      </p:sp>
    </p:spTree>
    <p:extLst>
      <p:ext uri="{BB962C8B-B14F-4D97-AF65-F5344CB8AC3E}">
        <p14:creationId xmlns:p14="http://schemas.microsoft.com/office/powerpoint/2010/main" val="40384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952" y="1219200"/>
            <a:ext cx="8229600" cy="4876800"/>
          </a:xfrm>
        </p:spPr>
        <p:txBody>
          <a:bodyPr/>
          <a:lstStyle/>
          <a:p>
            <a:r>
              <a:rPr lang="en-US" sz="2800" dirty="0" smtClean="0"/>
              <a:t>Advantages of OOO Execution</a:t>
            </a:r>
            <a:endParaRPr lang="en-US" sz="2800" dirty="0"/>
          </a:p>
          <a:p>
            <a:pPr lvl="1"/>
            <a:r>
              <a:rPr lang="en-US" sz="2400" dirty="0"/>
              <a:t>Help </a:t>
            </a:r>
            <a:r>
              <a:rPr lang="en-US" sz="2400" dirty="0" smtClean="0"/>
              <a:t>to exploit </a:t>
            </a:r>
            <a:r>
              <a:rPr lang="en-US" sz="2400" dirty="0"/>
              <a:t>Instruction Level Parallelism (ILP)</a:t>
            </a:r>
          </a:p>
          <a:p>
            <a:pPr lvl="1"/>
            <a:r>
              <a:rPr lang="en-US" sz="2400" dirty="0"/>
              <a:t>Help </a:t>
            </a:r>
            <a:r>
              <a:rPr lang="en-US" sz="2400" dirty="0" smtClean="0"/>
              <a:t>to hide </a:t>
            </a:r>
            <a:r>
              <a:rPr lang="en-US" sz="2400" dirty="0"/>
              <a:t>latencies (e.g., cache miss, divide)</a:t>
            </a:r>
          </a:p>
          <a:p>
            <a:pPr lvl="1"/>
            <a:r>
              <a:rPr lang="en-US" sz="2400" dirty="0"/>
              <a:t>Superior/complementary to </a:t>
            </a:r>
            <a:r>
              <a:rPr lang="en-US" sz="2400" dirty="0" smtClean="0"/>
              <a:t>the compiler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 smtClean="0"/>
              <a:t>Complex HW</a:t>
            </a:r>
            <a:endParaRPr lang="en-US" sz="2800" dirty="0"/>
          </a:p>
          <a:p>
            <a:pPr lvl="1"/>
            <a:r>
              <a:rPr lang="en-US" sz="2400" dirty="0" smtClean="0"/>
              <a:t>Requires reconstruction of original order</a:t>
            </a:r>
            <a:endParaRPr lang="en-US" sz="2400" dirty="0"/>
          </a:p>
          <a:p>
            <a:pPr lvl="1"/>
            <a:r>
              <a:rPr lang="en-US" sz="2400" dirty="0" smtClean="0"/>
              <a:t>Complex dependency check logic</a:t>
            </a:r>
            <a:endParaRPr lang="en-US" sz="2400" dirty="0"/>
          </a:p>
          <a:p>
            <a:pPr lvl="1"/>
            <a:r>
              <a:rPr lang="en-US" sz="2400" dirty="0" smtClean="0"/>
              <a:t>Register renaming</a:t>
            </a:r>
          </a:p>
          <a:p>
            <a:pPr lvl="1"/>
            <a:r>
              <a:rPr lang="en-US" sz="2400" dirty="0" smtClean="0"/>
              <a:t>Branch prediction and Speculative </a:t>
            </a:r>
            <a:r>
              <a:rPr lang="en-US" sz="2400" dirty="0"/>
              <a:t>Execution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6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 &amp; A</a:t>
            </a:r>
            <a:endParaRPr lang="en-US" sz="4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Refresher: Pipeline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800" b="1" dirty="0" smtClean="0"/>
              <a:t>Pipeline</a:t>
            </a:r>
            <a:r>
              <a:rPr lang="en-US" sz="2800" dirty="0" smtClean="0"/>
              <a:t> improves throughput of CPU by overlapping instruction processing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Max speed </a:t>
            </a:r>
            <a:r>
              <a:rPr lang="en-US" sz="2400" dirty="0" smtClean="0"/>
              <a:t>is </a:t>
            </a:r>
            <a:r>
              <a:rPr lang="en-US" sz="2400" dirty="0"/>
              <a:t>one instruction per </a:t>
            </a:r>
            <a:r>
              <a:rPr lang="en-US" sz="2400" dirty="0" smtClean="0"/>
              <a:t>clock </a:t>
            </a:r>
            <a:r>
              <a:rPr lang="en-U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(IPC = 1; CPI = 1/IPC)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The real speed is less due to dependencies among instructions (both data and control) and in-order execution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30983"/>
              </p:ext>
            </p:extLst>
          </p:nvPr>
        </p:nvGraphicFramePr>
        <p:xfrm>
          <a:off x="1504950" y="4840650"/>
          <a:ext cx="4878340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99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99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371600" y="3581400"/>
            <a:ext cx="67818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83567"/>
              </p:ext>
            </p:extLst>
          </p:nvPr>
        </p:nvGraphicFramePr>
        <p:xfrm>
          <a:off x="1504950" y="3678570"/>
          <a:ext cx="4878340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99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35926"/>
              </p:ext>
            </p:extLst>
          </p:nvPr>
        </p:nvGraphicFramePr>
        <p:xfrm>
          <a:off x="2971800" y="4841905"/>
          <a:ext cx="1951336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Stall</a:t>
                      </a:r>
                      <a:endParaRPr lang="ru-RU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 smtClean="0">
                        <a:latin typeface="+mj-lt"/>
                      </a:endParaRPr>
                    </a:p>
                  </a:txBody>
                  <a:tcPr marL="94216" marR="94216" marT="47109" marB="47109" anchor="ctr"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 smtClean="0">
                        <a:latin typeface="+mj-lt"/>
                      </a:endParaRPr>
                    </a:p>
                  </a:txBody>
                  <a:tcPr marL="94216" marR="94216" marT="47109" marB="47109" anchor="ctr"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26904"/>
              </p:ext>
            </p:extLst>
          </p:nvPr>
        </p:nvGraphicFramePr>
        <p:xfrm>
          <a:off x="4924425" y="4843175"/>
          <a:ext cx="2927004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44118"/>
              </p:ext>
            </p:extLst>
          </p:nvPr>
        </p:nvGraphicFramePr>
        <p:xfrm>
          <a:off x="3948565" y="4450105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1951336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W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3657600" y="4648200"/>
            <a:ext cx="990600" cy="381000"/>
          </a:xfrm>
          <a:prstGeom prst="straightConnector1">
            <a:avLst/>
          </a:prstGeom>
          <a:ln>
            <a:headEnd type="oval" w="sm" len="sm"/>
            <a:tailEnd type="arrow" w="med" len="med"/>
          </a:ln>
          <a:effectLst>
            <a:glow rad="88900">
              <a:schemeClr val="bg1">
                <a:alpha val="86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7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Refresher: Memory Hierarchy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926"/>
            <a:ext cx="5721175" cy="156546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 smtClean="0"/>
              <a:t>Main memory is large, but too slow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Luckily, there are </a:t>
            </a:r>
            <a:r>
              <a:rPr lang="en-US" sz="2800" b="1" dirty="0" smtClean="0"/>
              <a:t>temporal</a:t>
            </a:r>
            <a:r>
              <a:rPr lang="en-US" sz="2800" dirty="0" smtClean="0"/>
              <a:t> and </a:t>
            </a:r>
            <a:r>
              <a:rPr lang="en-US" sz="2800" b="1" dirty="0" smtClean="0"/>
              <a:t>spatial</a:t>
            </a:r>
            <a:r>
              <a:rPr lang="en-US" sz="2800" dirty="0" smtClean="0"/>
              <a:t> locality in our workloads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030" y="1172917"/>
            <a:ext cx="2752212" cy="162298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848289"/>
            <a:ext cx="7924800" cy="991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Memory hierarchy provides visibility that memory is usually fast</a:t>
            </a:r>
            <a:endParaRPr lang="ru-RU" sz="28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2148225" y="3742183"/>
            <a:ext cx="5633544" cy="1761291"/>
            <a:chOff x="2148225" y="3742183"/>
            <a:chExt cx="5633544" cy="1761291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014876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/>
              <a:r>
                <a:rPr lang="en-US" sz="1800" dirty="0" smtClean="0">
                  <a:latin typeface="+mj-lt"/>
                  <a:cs typeface="Arial" charset="0"/>
                </a:rPr>
                <a:t>L1</a:t>
              </a:r>
              <a:endParaRPr lang="en-US" sz="1800" dirty="0">
                <a:latin typeface="+mj-lt"/>
                <a:cs typeface="Arial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47322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/>
              <a:endParaRPr lang="en-US" sz="1800" dirty="0">
                <a:latin typeface="+mj-lt"/>
                <a:cs typeface="Arial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927286" y="4289091"/>
              <a:ext cx="803460" cy="743699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/>
              <a:r>
                <a:rPr lang="en-US" sz="1800" dirty="0" smtClean="0">
                  <a:latin typeface="+mj-lt"/>
                  <a:cs typeface="Arial" charset="0"/>
                </a:rPr>
                <a:t>L2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066157" y="4128262"/>
              <a:ext cx="1100529" cy="10186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/>
              <a:r>
                <a:rPr lang="en-US" sz="2000" dirty="0">
                  <a:latin typeface="+mj-lt"/>
                  <a:cs typeface="Arial" charset="0"/>
                </a:rPr>
                <a:t>L3</a:t>
              </a:r>
            </a:p>
            <a:p>
              <a:pPr algn="ctr"/>
              <a:r>
                <a:rPr lang="en-US" sz="2000" dirty="0">
                  <a:latin typeface="+mj-lt"/>
                  <a:cs typeface="Arial" charset="0"/>
                </a:rPr>
                <a:t>Cache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02341" y="4545338"/>
              <a:ext cx="210799" cy="254982"/>
              <a:chOff x="2138998" y="4419600"/>
              <a:chExt cx="437515" cy="304800"/>
            </a:xfrm>
          </p:grpSpPr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2138998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2154238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638122" y="4545338"/>
              <a:ext cx="275302" cy="254982"/>
              <a:chOff x="3558052" y="4419600"/>
              <a:chExt cx="432435" cy="304800"/>
            </a:xfrm>
          </p:grpSpPr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3558052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568212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730745" y="4545338"/>
              <a:ext cx="329955" cy="254982"/>
              <a:chOff x="4619539" y="4419600"/>
              <a:chExt cx="432435" cy="304800"/>
            </a:xfrm>
          </p:grpSpPr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endParaRPr lang="en-US" dirty="0">
                  <a:latin typeface="+mj-lt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148225" y="4494879"/>
              <a:ext cx="5741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 smtClean="0"/>
                <a:t>CPU</a:t>
              </a:r>
              <a:endParaRPr lang="ru-RU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endParaRPr lang="en-US" dirty="0">
                  <a:latin typeface="+mj-lt"/>
                </a:endParaRPr>
              </a:p>
            </p:txBody>
          </p:sp>
        </p:grp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 rot="10800000">
              <a:off x="6502094" y="3742183"/>
              <a:ext cx="83334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74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0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/>
              <a:endParaRPr lang="en-US" sz="1800" dirty="0">
                <a:latin typeface="+mj-lt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59730" y="4223395"/>
              <a:ext cx="112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Main Memory</a:t>
              </a:r>
              <a:endParaRPr lang="ru-RU" sz="2000" dirty="0"/>
            </a:p>
          </p:txBody>
        </p:sp>
      </p:grpSp>
      <p:sp>
        <p:nvSpPr>
          <p:cNvPr id="36" name="Rounded Rectangular Callout 35"/>
          <p:cNvSpPr/>
          <p:nvPr/>
        </p:nvSpPr>
        <p:spPr>
          <a:xfrm>
            <a:off x="2385164" y="5205254"/>
            <a:ext cx="1259426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mallest, but fastest</a:t>
            </a:r>
            <a:endParaRPr lang="ru-RU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760474" y="5709501"/>
            <a:ext cx="1240198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slowest, but largest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65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Refresher: Caches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sz="2800" dirty="0" smtClean="0"/>
              <a:t>Three types of caches</a:t>
            </a:r>
          </a:p>
          <a:p>
            <a:pPr lvl="1">
              <a:spcBef>
                <a:spcPts val="600"/>
              </a:spcBef>
            </a:pPr>
            <a:r>
              <a:rPr lang="en-US" sz="2400" b="1" dirty="0" smtClean="0"/>
              <a:t>Fully Associative</a:t>
            </a:r>
            <a:r>
              <a:rPr lang="en-US" sz="2400" dirty="0" smtClean="0"/>
              <a:t>: no conflict, but slow and complex HW</a:t>
            </a:r>
          </a:p>
          <a:p>
            <a:pPr lvl="1">
              <a:spcBef>
                <a:spcPts val="600"/>
              </a:spcBef>
            </a:pPr>
            <a:r>
              <a:rPr lang="en-US" sz="2400" b="1" dirty="0" smtClean="0"/>
              <a:t>Direct MAP</a:t>
            </a:r>
            <a:r>
              <a:rPr lang="en-US" sz="2400" dirty="0" smtClean="0"/>
              <a:t>: fast and simple HW, but many conflicts</a:t>
            </a:r>
          </a:p>
          <a:p>
            <a:pPr lvl="1">
              <a:spcBef>
                <a:spcPts val="600"/>
              </a:spcBef>
            </a:pPr>
            <a:r>
              <a:rPr lang="en-US" sz="2400" b="1" dirty="0" smtClean="0"/>
              <a:t>Multi-Way</a:t>
            </a:r>
            <a:r>
              <a:rPr lang="en-US" sz="2400" dirty="0" smtClean="0"/>
              <a:t>: something in between (more ways </a:t>
            </a:r>
            <a:r>
              <a:rPr lang="en-US" sz="2400" dirty="0" smtClean="0">
                <a:latin typeface="Calibri" panose="020F0502020204030204" pitchFamily="34" charset="0"/>
              </a:rPr>
              <a:t>→ closer to fully associative)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050" dirty="0">
                <a:latin typeface="Calibri" panose="020F0502020204030204" pitchFamily="34" charset="0"/>
              </a:rPr>
              <a:t> 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800" dirty="0" smtClean="0"/>
              <a:t>Example: </a:t>
            </a:r>
            <a:r>
              <a:rPr lang="en-US" sz="2400" dirty="0" smtClean="0"/>
              <a:t>32KB, 8 ways, 64B line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Replacement – LRU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Prefetch – predict future accesses 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The more levels </a:t>
            </a:r>
            <a:r>
              <a:rPr lang="en-US" sz="2800" dirty="0" smtClean="0">
                <a:latin typeface="Calibri" panose="020F0502020204030204" pitchFamily="34" charset="0"/>
              </a:rPr>
              <a:t>→ the shorter AMAT (but large HW)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844506"/>
              </p:ext>
            </p:extLst>
          </p:nvPr>
        </p:nvGraphicFramePr>
        <p:xfrm>
          <a:off x="5562600" y="3506748"/>
          <a:ext cx="3101195" cy="594360"/>
        </p:xfrm>
        <a:graphic>
          <a:graphicData uri="http://schemas.openxmlformats.org/drawingml/2006/table">
            <a:tbl>
              <a:tblPr/>
              <a:tblGrid>
                <a:gridCol w="1436401"/>
                <a:gridCol w="496753"/>
                <a:gridCol w="496753"/>
                <a:gridCol w="335644"/>
                <a:gridCol w="335644"/>
              </a:tblGrid>
              <a:tr h="23622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91135" y="4138434"/>
            <a:ext cx="2820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ay size = 32KB / 8 = 4KB</a:t>
            </a:r>
          </a:p>
          <a:p>
            <a:r>
              <a:rPr lang="en-US" sz="2000" dirty="0" smtClean="0"/>
              <a:t># of sets = 4KB / 64B = 64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604269" y="3137811"/>
            <a:ext cx="101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address</a:t>
            </a:r>
            <a:endParaRPr lang="ru-RU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5029200" y="3710994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→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9211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Superscalar: wide pipeline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2590800"/>
          </a:xfrm>
        </p:spPr>
        <p:txBody>
          <a:bodyPr/>
          <a:lstStyle/>
          <a:p>
            <a:r>
              <a:rPr lang="en-US" sz="2600" dirty="0" smtClean="0"/>
              <a:t>Pipeline exploits instruction level parallelism (ILP)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Can we do it better? 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Need to double HW structures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Max speedup is 2 instruction per cycle 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(IPC = 2)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The real speedup is </a:t>
            </a:r>
            <a:r>
              <a:rPr lang="en-US" sz="2200" dirty="0" smtClean="0"/>
              <a:t>less due to dependencies and in-order execution</a:t>
            </a:r>
            <a:endParaRPr lang="ru-RU" sz="2200" dirty="0"/>
          </a:p>
        </p:txBody>
      </p:sp>
      <p:graphicFrame>
        <p:nvGraphicFramePr>
          <p:cNvPr id="21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099138"/>
              </p:ext>
            </p:extLst>
          </p:nvPr>
        </p:nvGraphicFramePr>
        <p:xfrm>
          <a:off x="1504315" y="3913485"/>
          <a:ext cx="4878340" cy="38799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52509"/>
              </p:ext>
            </p:extLst>
          </p:nvPr>
        </p:nvGraphicFramePr>
        <p:xfrm>
          <a:off x="1504950" y="4299570"/>
          <a:ext cx="4878340" cy="77598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99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49620"/>
              </p:ext>
            </p:extLst>
          </p:nvPr>
        </p:nvGraphicFramePr>
        <p:xfrm>
          <a:off x="2971800" y="5078755"/>
          <a:ext cx="1951336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Stall</a:t>
                      </a:r>
                      <a:endParaRPr lang="ru-RU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 smtClean="0">
                        <a:latin typeface="+mj-lt"/>
                      </a:endParaRPr>
                    </a:p>
                  </a:txBody>
                  <a:tcPr marL="94216" marR="94216" marT="47109" marB="47109" anchor="ctr"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 smtClean="0">
                        <a:latin typeface="+mj-lt"/>
                      </a:endParaRPr>
                    </a:p>
                  </a:txBody>
                  <a:tcPr marL="94216" marR="94216" marT="47109" marB="47109" anchor="ctr"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24451"/>
              </p:ext>
            </p:extLst>
          </p:nvPr>
        </p:nvGraphicFramePr>
        <p:xfrm>
          <a:off x="4924425" y="5080025"/>
          <a:ext cx="2927004" cy="77598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24400" y="4885050"/>
            <a:ext cx="457200" cy="381000"/>
          </a:xfrm>
          <a:prstGeom prst="straightConnector1">
            <a:avLst/>
          </a:prstGeom>
          <a:ln>
            <a:headEnd type="oval" w="sm" len="sm"/>
            <a:tailEnd type="arrow" w="med" len="med"/>
          </a:ln>
          <a:effectLst>
            <a:glow rad="88900">
              <a:schemeClr val="bg1">
                <a:alpha val="86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07710"/>
              </p:ext>
            </p:extLst>
          </p:nvPr>
        </p:nvGraphicFramePr>
        <p:xfrm>
          <a:off x="4924425" y="5855330"/>
          <a:ext cx="2927004" cy="38799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955203"/>
              </p:ext>
            </p:extLst>
          </p:nvPr>
        </p:nvGraphicFramePr>
        <p:xfrm>
          <a:off x="1992630" y="5078755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1951336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Stall</a:t>
                      </a:r>
                      <a:endParaRPr lang="ru-RU" sz="1800" kern="1200" dirty="0" smtClean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581400" y="1590040"/>
            <a:ext cx="5410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</a:rPr>
              <a:t>– Yes, execute instructions in parallel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2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0533 0.0002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L -0.0533 0.0002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0533 0.0002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-0.0533 0.0002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0533 0.0002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3 0.00024 L -0.10694 0.0002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Is Superscalar Good Enough?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600" dirty="0" smtClean="0"/>
              <a:t>Theoretically can execute multiple instructions in parallel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Wide pipeline </a:t>
            </a:r>
            <a:r>
              <a:rPr lang="en-US" sz="2200" dirty="0" smtClean="0">
                <a:latin typeface="Calibri" panose="020F0502020204030204" pitchFamily="34" charset="0"/>
              </a:rPr>
              <a:t>→ more performance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600" dirty="0"/>
              <a:t>But…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Only independent subsequent instructions can be executed in parallel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Whereas subsequent instructions are often dependent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So the utilization of the second pipe is often low</a:t>
            </a:r>
          </a:p>
          <a:p>
            <a:pPr>
              <a:spcBef>
                <a:spcPts val="2400"/>
              </a:spcBef>
            </a:pPr>
            <a:r>
              <a:rPr lang="en-US" sz="2600" dirty="0"/>
              <a:t>Solution: </a:t>
            </a:r>
            <a:r>
              <a:rPr lang="en-US" sz="2600" b="1" dirty="0"/>
              <a:t>out-of-order execution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Execute instructions based on the “data flow” graph,</a:t>
            </a:r>
            <a:br>
              <a:rPr lang="en-US" sz="2200" dirty="0"/>
            </a:br>
            <a:r>
              <a:rPr lang="en-US" sz="2200" dirty="0"/>
              <a:t>(rather than program order)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Still need to keep the </a:t>
            </a:r>
            <a:r>
              <a:rPr lang="en-US" sz="2200" dirty="0" smtClean="0"/>
              <a:t>visibility of in-order execution</a:t>
            </a:r>
            <a:endParaRPr lang="en-US" sz="2200" dirty="0"/>
          </a:p>
          <a:p>
            <a:endParaRPr lang="ru-R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5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Flow Analysis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815" y="1605678"/>
            <a:ext cx="3543185" cy="22703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r4 / r7   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20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r2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r5 + 1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0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r6 – r3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 </a:t>
            </a:r>
            <a:r>
              <a:rPr lang="en-US" sz="2000" dirty="0" smtClean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lang="en-US" sz="20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lang="en-US" sz="20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lang="en-US" sz="2000" dirty="0" smtClean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r4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688137" y="4267200"/>
            <a:ext cx="287546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latin typeface="+mj-lt"/>
              </a:rPr>
              <a:t>In-order execution</a:t>
            </a:r>
          </a:p>
        </p:txBody>
      </p:sp>
      <p:sp>
        <p:nvSpPr>
          <p:cNvPr id="17" name="Rectangle 46"/>
          <p:cNvSpPr>
            <a:spLocks noChangeArrowheads="1"/>
          </p:cNvSpPr>
          <p:nvPr/>
        </p:nvSpPr>
        <p:spPr bwMode="auto">
          <a:xfrm>
            <a:off x="5238407" y="4267200"/>
            <a:ext cx="35519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latin typeface="+mj-lt"/>
              </a:rPr>
              <a:t>Out-of-order execution</a:t>
            </a:r>
          </a:p>
        </p:txBody>
      </p:sp>
      <p:sp>
        <p:nvSpPr>
          <p:cNvPr id="54" name="Oval 53"/>
          <p:cNvSpPr/>
          <p:nvPr/>
        </p:nvSpPr>
        <p:spPr>
          <a:xfrm>
            <a:off x="5708497" y="1768485"/>
            <a:ext cx="347741" cy="3477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55" name="Oval 54"/>
          <p:cNvSpPr/>
          <p:nvPr/>
        </p:nvSpPr>
        <p:spPr>
          <a:xfrm>
            <a:off x="6635906" y="1768485"/>
            <a:ext cx="347741" cy="3477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ru-RU" sz="2000" dirty="0"/>
          </a:p>
        </p:txBody>
      </p:sp>
      <p:sp>
        <p:nvSpPr>
          <p:cNvPr id="56" name="Oval 55"/>
          <p:cNvSpPr/>
          <p:nvPr/>
        </p:nvSpPr>
        <p:spPr>
          <a:xfrm>
            <a:off x="7563315" y="1768485"/>
            <a:ext cx="347741" cy="3477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  <a:endParaRPr lang="ru-RU" sz="2000" dirty="0"/>
          </a:p>
        </p:txBody>
      </p:sp>
      <p:sp>
        <p:nvSpPr>
          <p:cNvPr id="57" name="Oval 56"/>
          <p:cNvSpPr/>
          <p:nvPr/>
        </p:nvSpPr>
        <p:spPr>
          <a:xfrm>
            <a:off x="6139949" y="2547986"/>
            <a:ext cx="347741" cy="3477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  <a:endParaRPr lang="ru-RU" sz="2000" dirty="0"/>
          </a:p>
        </p:txBody>
      </p:sp>
      <p:sp>
        <p:nvSpPr>
          <p:cNvPr id="58" name="Oval 57"/>
          <p:cNvSpPr/>
          <p:nvPr/>
        </p:nvSpPr>
        <p:spPr>
          <a:xfrm>
            <a:off x="7131863" y="2547986"/>
            <a:ext cx="347741" cy="3477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ru-RU" sz="2000" dirty="0"/>
          </a:p>
        </p:txBody>
      </p:sp>
      <p:sp>
        <p:nvSpPr>
          <p:cNvPr id="59" name="Oval 58"/>
          <p:cNvSpPr/>
          <p:nvPr/>
        </p:nvSpPr>
        <p:spPr>
          <a:xfrm>
            <a:off x="6635906" y="3327488"/>
            <a:ext cx="347741" cy="3477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6</a:t>
            </a:r>
            <a:endParaRPr lang="ru-RU" sz="2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5676529" y="2125986"/>
            <a:ext cx="543299" cy="463871"/>
            <a:chOff x="5676529" y="2125986"/>
            <a:chExt cx="543299" cy="46387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5676529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54890" y="2108019"/>
            <a:ext cx="554561" cy="481838"/>
            <a:chOff x="6654890" y="2108019"/>
            <a:chExt cx="554561" cy="481838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61973" y="2108019"/>
              <a:ext cx="247478" cy="439967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6654890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r5</a:t>
              </a:r>
              <a:endParaRPr lang="ru-RU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402580" y="2151994"/>
            <a:ext cx="606214" cy="437863"/>
            <a:chOff x="7402580" y="2151994"/>
            <a:chExt cx="606214" cy="437863"/>
          </a:xfrm>
        </p:grpSpPr>
        <p:cxnSp>
          <p:nvCxnSpPr>
            <p:cNvPr id="74" name="Straight Arrow Connector 73"/>
            <p:cNvCxnSpPr/>
            <p:nvPr/>
          </p:nvCxnSpPr>
          <p:spPr>
            <a:xfrm flipH="1">
              <a:off x="7402580" y="2151994"/>
              <a:ext cx="264841" cy="387949"/>
            </a:xfrm>
            <a:prstGeom prst="straightConnector1">
              <a:avLst/>
            </a:prstGeom>
            <a:ln w="127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7570854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r6</a:t>
              </a:r>
              <a:endParaRPr lang="ru-RU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933996" y="2912302"/>
            <a:ext cx="570785" cy="501745"/>
            <a:chOff x="6933996" y="2912302"/>
            <a:chExt cx="570785" cy="501745"/>
          </a:xfrm>
        </p:grpSpPr>
        <p:cxnSp>
          <p:nvCxnSpPr>
            <p:cNvPr id="73" name="Straight Arrow Connector 72"/>
            <p:cNvCxnSpPr/>
            <p:nvPr/>
          </p:nvCxnSpPr>
          <p:spPr>
            <a:xfrm flipH="1">
              <a:off x="6933996" y="2912302"/>
              <a:ext cx="274090" cy="430308"/>
            </a:xfrm>
            <a:prstGeom prst="straightConnector1">
              <a:avLst/>
            </a:prstGeom>
            <a:ln w="12700">
              <a:solidFill>
                <a:srgbClr val="99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7066841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900CC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r4</a:t>
              </a:r>
              <a:endParaRPr lang="ru-RU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069987" y="2894444"/>
            <a:ext cx="615493" cy="519603"/>
            <a:chOff x="6069987" y="2894444"/>
            <a:chExt cx="615493" cy="519603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6438002" y="2894444"/>
              <a:ext cx="247478" cy="439967"/>
            </a:xfrm>
            <a:prstGeom prst="straightConnector1">
              <a:avLst/>
            </a:prstGeom>
            <a:ln w="12700">
              <a:solidFill>
                <a:srgbClr val="0CCE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069987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CC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r8</a:t>
              </a:r>
              <a:endParaRPr lang="ru-RU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613982" y="1082458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Example:</a:t>
            </a:r>
            <a:endParaRPr lang="ru-RU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5506720" y="1082458"/>
            <a:ext cx="2609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Flow Graph</a:t>
            </a:r>
            <a:endParaRPr lang="ru-RU" sz="2800" dirty="0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111900" y="5027075"/>
            <a:ext cx="1234463" cy="325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itchFamily="34" charset="0"/>
              </a:rPr>
              <a:t>1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2346363" y="5350802"/>
            <a:ext cx="379722" cy="325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itchFamily="34" charset="0"/>
              </a:rPr>
              <a:t>3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2346363" y="5677315"/>
            <a:ext cx="379722" cy="325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itchFamily="34" charset="0"/>
              </a:rPr>
              <a:t>4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2346363" y="5027075"/>
            <a:ext cx="379722" cy="325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itchFamily="34" charset="0"/>
              </a:rPr>
              <a:t>2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3956357" y="5350802"/>
            <a:ext cx="379722" cy="325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itchFamily="34" charset="0"/>
              </a:rPr>
              <a:t>6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2726196" y="5350802"/>
            <a:ext cx="1234463" cy="325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 smtClean="0">
                <a:latin typeface="Arial" pitchFamily="34" charset="0"/>
              </a:rPr>
              <a:t>5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5941870" y="5354417"/>
            <a:ext cx="379722" cy="325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itchFamily="34" charset="0"/>
              </a:rPr>
              <a:t>3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93" name="Text Box 33"/>
          <p:cNvSpPr txBox="1">
            <a:spLocks noChangeArrowheads="1"/>
          </p:cNvSpPr>
          <p:nvPr/>
        </p:nvSpPr>
        <p:spPr bwMode="auto">
          <a:xfrm>
            <a:off x="5941870" y="5679220"/>
            <a:ext cx="379722" cy="325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itchFamily="34" charset="0"/>
              </a:rPr>
              <a:t>4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95" name="Text Box 36"/>
          <p:cNvSpPr txBox="1">
            <a:spLocks noChangeArrowheads="1"/>
          </p:cNvSpPr>
          <p:nvPr/>
        </p:nvSpPr>
        <p:spPr bwMode="auto">
          <a:xfrm>
            <a:off x="7551864" y="5353783"/>
            <a:ext cx="379722" cy="325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itchFamily="34" charset="0"/>
              </a:rPr>
              <a:t>6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96" name="Text Box 31"/>
          <p:cNvSpPr txBox="1">
            <a:spLocks noChangeArrowheads="1"/>
          </p:cNvSpPr>
          <p:nvPr/>
        </p:nvSpPr>
        <p:spPr bwMode="auto">
          <a:xfrm>
            <a:off x="6321703" y="5352707"/>
            <a:ext cx="1234463" cy="325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 smtClean="0">
                <a:latin typeface="Arial" pitchFamily="34" charset="0"/>
              </a:rPr>
              <a:t>5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5941870" y="5027075"/>
            <a:ext cx="1234463" cy="325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itchFamily="34" charset="0"/>
              </a:rPr>
              <a:t>1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7176333" y="5027075"/>
            <a:ext cx="379722" cy="325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itchFamily="34" charset="0"/>
              </a:rPr>
              <a:t>2</a:t>
            </a:r>
            <a:endParaRPr lang="en-US" sz="16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1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7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3" grpId="0"/>
      <p:bldP spid="84" grpId="0"/>
      <p:bldP spid="8" grpId="0" animBg="1"/>
      <p:bldP spid="9" grpId="0" animBg="1"/>
      <p:bldP spid="10" grpId="0" animBg="1"/>
      <p:bldP spid="12" grpId="0" animBg="1"/>
      <p:bldP spid="13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1" grpId="0" animBg="1"/>
      <p:bldP spid="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7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24 December 2014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CPU Organization Course – Alexander Titov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3ACB-FA1F-4433-A4D9-3E003E1635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2300" y="2268741"/>
            <a:ext cx="1581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b="1" dirty="0"/>
              <a:t>Parallel </a:t>
            </a:r>
            <a:r>
              <a:rPr lang="en-US" dirty="0"/>
              <a:t>algorithms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95558" y="2360776"/>
            <a:ext cx="189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Sequential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hardware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74196" y="1143000"/>
            <a:ext cx="1363876" cy="3098800"/>
            <a:chOff x="914400" y="1096512"/>
            <a:chExt cx="1805651" cy="3098800"/>
          </a:xfrm>
          <a:effectLst/>
        </p:grpSpPr>
        <p:cxnSp>
          <p:nvCxnSpPr>
            <p:cNvPr id="46" name="Straight Connector 45"/>
            <p:cNvCxnSpPr/>
            <p:nvPr/>
          </p:nvCxnSpPr>
          <p:spPr>
            <a:xfrm>
              <a:off x="914400" y="1096512"/>
              <a:ext cx="1805651" cy="0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14400" y="4195312"/>
              <a:ext cx="1805651" cy="0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718493" y="2360776"/>
            <a:ext cx="155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Sequential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code (ISA)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2878821" y="2336800"/>
            <a:ext cx="1699260" cy="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730741" y="1143000"/>
            <a:ext cx="1158240" cy="1193238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ln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550915" y="2336800"/>
            <a:ext cx="1503391" cy="685632"/>
            <a:chOff x="6116320" y="2290312"/>
            <a:chExt cx="1503391" cy="6856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116320" y="2290312"/>
              <a:ext cx="1480531" cy="0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139180" y="2975944"/>
              <a:ext cx="1480531" cy="0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>
            <a:stCxn id="55" idx="7"/>
          </p:cNvCxnSpPr>
          <p:nvPr/>
        </p:nvCxnSpPr>
        <p:spPr>
          <a:xfrm>
            <a:off x="2898852" y="3022600"/>
            <a:ext cx="1679229" cy="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 flipV="1">
            <a:off x="1740612" y="3022600"/>
            <a:ext cx="1158240" cy="122174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ln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2599015">
            <a:off x="1948487" y="2009403"/>
            <a:ext cx="331865" cy="24658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9000985" flipV="1">
            <a:off x="1948487" y="3085533"/>
            <a:ext cx="331865" cy="24658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20419462" flipV="1">
            <a:off x="1859037" y="2757064"/>
            <a:ext cx="331865" cy="24658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180538">
            <a:off x="1859037" y="2344780"/>
            <a:ext cx="331865" cy="24658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2411477" y="2585099"/>
            <a:ext cx="331865" cy="24658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4315153" y="2573402"/>
            <a:ext cx="331865" cy="24658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ntent Placeholder 2"/>
          <p:cNvSpPr txBox="1">
            <a:spLocks/>
          </p:cNvSpPr>
          <p:nvPr/>
        </p:nvSpPr>
        <p:spPr bwMode="auto">
          <a:xfrm>
            <a:off x="457200" y="4423728"/>
            <a:ext cx="8229600" cy="170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600" dirty="0" smtClean="0"/>
              <a:t>Initially, HW was </a:t>
            </a:r>
            <a:r>
              <a:rPr lang="en-US" sz="2600" b="1" dirty="0" smtClean="0"/>
              <a:t>very</a:t>
            </a:r>
            <a:r>
              <a:rPr lang="en-US" sz="2600" dirty="0" smtClean="0"/>
              <a:t> simple: sequential execution, one instruction at a time</a:t>
            </a:r>
          </a:p>
          <a:p>
            <a:pPr marL="233363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600" dirty="0" smtClean="0"/>
              <a:t>The sequential code representation was natural and convenient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506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8" grpId="0"/>
      <p:bldP spid="5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Metadata/metadata.xml><?xml version="1.0" encoding="utf-8"?>
<metadata xmlns:m="MSOfficeCustom" id="c04d2009-6cb9-4f02-ae3f-87971596ba14">
  <m:CTPClassification value="CTP_NT">
    <alt>CTPClassification=CTP_NT</alt>
  </m:CTPClassification>
</metadata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4065</TotalTime>
  <Words>1925</Words>
  <Application>Microsoft Office PowerPoint</Application>
  <PresentationFormat>On-screen Show (4:3)</PresentationFormat>
  <Paragraphs>550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Neo Sans Intel</vt:lpstr>
      <vt:lpstr>Symbol</vt:lpstr>
      <vt:lpstr>Wingdings</vt:lpstr>
      <vt:lpstr>blank</vt:lpstr>
      <vt:lpstr>CPU Organization Course   day 2</vt:lpstr>
      <vt:lpstr>Course Roadmap</vt:lpstr>
      <vt:lpstr>Refresher: Pipeline</vt:lpstr>
      <vt:lpstr>Refresher: Memory Hierarchy</vt:lpstr>
      <vt:lpstr>Refresher: Caches</vt:lpstr>
      <vt:lpstr>Superscalar: wide pipeline</vt:lpstr>
      <vt:lpstr>Is Superscalar Good Enough?</vt:lpstr>
      <vt:lpstr>Data Flow Analysis</vt:lpstr>
      <vt:lpstr>PowerPoint Presentation</vt:lpstr>
      <vt:lpstr>PowerPoint Presentation</vt:lpstr>
      <vt:lpstr>Why Is Order Important?</vt:lpstr>
      <vt:lpstr>Maintaining Arch State</vt:lpstr>
      <vt:lpstr>Dependency Check</vt:lpstr>
      <vt:lpstr>How Large Is Window Needed?</vt:lpstr>
      <vt:lpstr>Limitation: False Dependencies</vt:lpstr>
      <vt:lpstr>Register Renaming</vt:lpstr>
      <vt:lpstr>Limitation: Branches</vt:lpstr>
      <vt:lpstr>Dynamic Branch Prediction</vt:lpstr>
      <vt:lpstr>How To Predict Branch Outcome?</vt:lpstr>
      <vt:lpstr>Using History Patterns</vt:lpstr>
      <vt:lpstr>Local Predictor</vt:lpstr>
      <vt:lpstr>Global Predictor</vt:lpstr>
      <vt:lpstr>Summary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subject</dc:title>
  <dc:creator>Titov, Alexandr</dc:creator>
  <cp:lastModifiedBy>Titov, Alexandr</cp:lastModifiedBy>
  <cp:revision>274</cp:revision>
  <dcterms:created xsi:type="dcterms:W3CDTF">2014-12-07T19:07:57Z</dcterms:created>
  <dcterms:modified xsi:type="dcterms:W3CDTF">2014-12-24T16:01:17Z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name="TitusGUID" fmtid="{D5CDD505-2E9C-101B-9397-08002B2CF9AE}" pid="2">
    <vt:lpwstr>c04d2009-6cb9-4f02-ae3f-87971596ba14</vt:lpwstr>
  </property>
  <property name="CTPClassification" fmtid="{D5CDD505-2E9C-101B-9397-08002B2CF9AE}" pid="3">
    <vt:lpwstr>CTP_NT</vt:lpwstr>
  </property>
</Properties>
</file>