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Metadata/metadata.xml" ContentType="application/vnd.titus.tmi.metadata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openxmlformats.org/officeDocument/2006/relationships/custom-properties" Target="docProps/custom.xml" Id="R6a584a6d34054f0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2" r:id="rId3"/>
    <p:sldId id="305" r:id="rId4"/>
    <p:sldId id="281" r:id="rId5"/>
    <p:sldId id="313" r:id="rId6"/>
    <p:sldId id="282" r:id="rId7"/>
    <p:sldId id="285" r:id="rId8"/>
    <p:sldId id="286" r:id="rId9"/>
    <p:sldId id="291" r:id="rId10"/>
    <p:sldId id="288" r:id="rId11"/>
    <p:sldId id="316" r:id="rId12"/>
    <p:sldId id="293" r:id="rId13"/>
    <p:sldId id="289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7" r:id="rId24"/>
    <p:sldId id="306" r:id="rId25"/>
    <p:sldId id="308" r:id="rId26"/>
    <p:sldId id="317" r:id="rId27"/>
    <p:sldId id="318" r:id="rId28"/>
    <p:sldId id="314" r:id="rId29"/>
    <p:sldId id="309" r:id="rId30"/>
    <p:sldId id="310" r:id="rId31"/>
    <p:sldId id="311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orient="horz" pos="1488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ABD"/>
    <a:srgbClr val="FFCC99"/>
    <a:srgbClr val="FFDA00"/>
    <a:srgbClr val="F2F2F2"/>
    <a:srgbClr val="0000FF"/>
    <a:srgbClr val="376092"/>
    <a:srgbClr val="F8F8F8"/>
    <a:srgbClr val="4F81BD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3" autoAdjust="0"/>
    <p:restoredTop sz="94452" autoAdjust="0"/>
  </p:normalViewPr>
  <p:slideViewPr>
    <p:cSldViewPr snapToObjects="1">
      <p:cViewPr varScale="1">
        <p:scale>
          <a:sx n="40" d="100"/>
          <a:sy n="40" d="100"/>
        </p:scale>
        <p:origin x="715" y="38"/>
      </p:cViewPr>
      <p:guideLst>
        <p:guide orient="horz" pos="480"/>
        <p:guide pos="1296"/>
        <p:guide orient="horz" pos="148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12/22/2014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672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00777D-5F8B-4F3E-BF41-3CFFE3EE17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Organization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Titov</a:t>
            </a:r>
          </a:p>
          <a:p>
            <a:r>
              <a:rPr lang="en-US" sz="2800" dirty="0" smtClean="0"/>
              <a:t>23 December 2014</a:t>
            </a:r>
          </a:p>
        </p:txBody>
      </p:sp>
    </p:spTree>
    <p:extLst>
      <p:ext uri="{BB962C8B-B14F-4D97-AF65-F5344CB8AC3E}">
        <p14:creationId xmlns:p14="http://schemas.microsoft.com/office/powerpoint/2010/main" val="31212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234315" y="4287520"/>
            <a:ext cx="4508445" cy="1808008"/>
            <a:chOff x="313574" y="3634168"/>
            <a:chExt cx="4508445" cy="1808008"/>
          </a:xfrm>
        </p:grpSpPr>
        <p:cxnSp>
          <p:nvCxnSpPr>
            <p:cNvPr id="73" name="Straight Connector 72"/>
            <p:cNvCxnSpPr/>
            <p:nvPr/>
          </p:nvCxnSpPr>
          <p:spPr bwMode="auto">
            <a:xfrm>
              <a:off x="1508675" y="4206068"/>
              <a:ext cx="0" cy="1197708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 rot="16200000">
              <a:off x="1647560" y="4289163"/>
              <a:ext cx="386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075347" y="4210795"/>
              <a:ext cx="432397" cy="38360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F</a:t>
              </a:r>
              <a:endPara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505145" y="4210795"/>
              <a:ext cx="233498" cy="38360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D</a:t>
              </a:r>
              <a:endPara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940446" y="4210795"/>
              <a:ext cx="432397" cy="38360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</a:t>
              </a:r>
              <a:endPara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16200000">
              <a:off x="2080460" y="4673686"/>
              <a:ext cx="386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940446" y="4595319"/>
              <a:ext cx="233498" cy="38360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D</a:t>
              </a:r>
              <a:endPara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940446" y="4979521"/>
              <a:ext cx="432397" cy="38360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F</a:t>
              </a:r>
              <a:endPara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3242887" y="4207047"/>
              <a:ext cx="0" cy="1197708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3673028" y="4207047"/>
              <a:ext cx="0" cy="1197708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7" name="Group 86"/>
            <p:cNvGrpSpPr/>
            <p:nvPr/>
          </p:nvGrpSpPr>
          <p:grpSpPr>
            <a:xfrm>
              <a:off x="3239701" y="4595319"/>
              <a:ext cx="453431" cy="767806"/>
              <a:chOff x="5072918" y="3135400"/>
              <a:chExt cx="741559" cy="1255703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5072918" y="3135400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W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 rot="16200000">
                <a:off x="5309554" y="3263304"/>
                <a:ext cx="632334" cy="37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wait</a:t>
                </a:r>
                <a:endParaRPr kumimoji="0" lang="ru-RU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5072918" y="3763740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M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91" name="Straight Connector 90"/>
            <p:cNvCxnSpPr/>
            <p:nvPr/>
          </p:nvCxnSpPr>
          <p:spPr bwMode="auto">
            <a:xfrm>
              <a:off x="4117344" y="4207047"/>
              <a:ext cx="0" cy="1197708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2" name="Group 91"/>
            <p:cNvGrpSpPr/>
            <p:nvPr/>
          </p:nvGrpSpPr>
          <p:grpSpPr>
            <a:xfrm>
              <a:off x="3672245" y="4979519"/>
              <a:ext cx="454596" cy="389275"/>
              <a:chOff x="5780329" y="3763740"/>
              <a:chExt cx="743467" cy="636637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5780329" y="3763740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W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 rot="16200000">
                <a:off x="6018874" y="3895455"/>
                <a:ext cx="632333" cy="377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wait</a:t>
                </a:r>
                <a:endParaRPr kumimoji="0" lang="ru-RU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13574" y="3634168"/>
              <a:ext cx="8034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 smtClean="0">
                  <a:solidFill>
                    <a:srgbClr val="C00000"/>
                  </a:solidFill>
                  <a:latin typeface="+mj-lt"/>
                  <a:cs typeface="Arial" charset="0"/>
                </a:rPr>
                <a:t>Sync signal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 smtClean="0">
                  <a:solidFill>
                    <a:srgbClr val="C00000"/>
                  </a:solidFill>
                  <a:latin typeface="+mj-lt"/>
                  <a:cs typeface="Arial" charset="0"/>
                </a:rPr>
                <a:t>(clocks) </a:t>
              </a:r>
              <a:endParaRPr lang="ru-RU" sz="1050" dirty="0" smtClean="0">
                <a:solidFill>
                  <a:srgbClr val="C00000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79441" y="3733929"/>
              <a:ext cx="430089" cy="250884"/>
              <a:chOff x="1539944" y="1726646"/>
              <a:chExt cx="703386" cy="410307"/>
            </a:xfrm>
          </p:grpSpPr>
          <p:sp>
            <p:nvSpPr>
              <p:cNvPr id="97" name="Freeform 96"/>
              <p:cNvSpPr/>
              <p:nvPr/>
            </p:nvSpPr>
            <p:spPr bwMode="auto">
              <a:xfrm>
                <a:off x="1539944" y="1726646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105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98" name="Straight Arrow Connector 97"/>
              <p:cNvCxnSpPr>
                <a:endCxn id="97" idx="4"/>
              </p:cNvCxnSpPr>
              <p:nvPr/>
            </p:nvCxnSpPr>
            <p:spPr>
              <a:xfrm flipH="1">
                <a:off x="2243329" y="1726646"/>
                <a:ext cx="1" cy="3985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1516695" y="3733929"/>
              <a:ext cx="430088" cy="250884"/>
              <a:chOff x="2255048" y="1726646"/>
              <a:chExt cx="703385" cy="410307"/>
            </a:xfrm>
          </p:grpSpPr>
          <p:sp>
            <p:nvSpPr>
              <p:cNvPr id="100" name="Freeform 99"/>
              <p:cNvSpPr/>
              <p:nvPr/>
            </p:nvSpPr>
            <p:spPr bwMode="auto">
              <a:xfrm>
                <a:off x="2255048" y="1726646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105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101" name="Straight Arrow Connector 100"/>
              <p:cNvCxnSpPr>
                <a:endCxn id="100" idx="4"/>
              </p:cNvCxnSpPr>
              <p:nvPr/>
            </p:nvCxnSpPr>
            <p:spPr>
              <a:xfrm>
                <a:off x="2958433" y="1726646"/>
                <a:ext cx="0" cy="3985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946785" y="3733929"/>
              <a:ext cx="430089" cy="250884"/>
              <a:chOff x="2958436" y="1726646"/>
              <a:chExt cx="703386" cy="410307"/>
            </a:xfrm>
          </p:grpSpPr>
          <p:sp>
            <p:nvSpPr>
              <p:cNvPr id="103" name="Freeform 102"/>
              <p:cNvSpPr/>
              <p:nvPr/>
            </p:nvSpPr>
            <p:spPr bwMode="auto">
              <a:xfrm>
                <a:off x="2958436" y="1726646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105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104" name="Straight Arrow Connector 103"/>
              <p:cNvCxnSpPr>
                <a:endCxn id="103" idx="4"/>
              </p:cNvCxnSpPr>
              <p:nvPr/>
            </p:nvCxnSpPr>
            <p:spPr>
              <a:xfrm flipH="1">
                <a:off x="3661821" y="1726646"/>
                <a:ext cx="1" cy="3985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2384039" y="3733929"/>
              <a:ext cx="430088" cy="250884"/>
              <a:chOff x="3673540" y="1726646"/>
              <a:chExt cx="703385" cy="410307"/>
            </a:xfrm>
          </p:grpSpPr>
          <p:sp>
            <p:nvSpPr>
              <p:cNvPr id="106" name="Freeform 105"/>
              <p:cNvSpPr/>
              <p:nvPr/>
            </p:nvSpPr>
            <p:spPr bwMode="auto">
              <a:xfrm>
                <a:off x="3673540" y="1726646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105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376925" y="1726646"/>
                <a:ext cx="0" cy="3985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2821297" y="3733929"/>
              <a:ext cx="430088" cy="250884"/>
              <a:chOff x="4388651" y="1726646"/>
              <a:chExt cx="703385" cy="410307"/>
            </a:xfrm>
          </p:grpSpPr>
          <p:sp>
            <p:nvSpPr>
              <p:cNvPr id="109" name="Freeform 108"/>
              <p:cNvSpPr/>
              <p:nvPr/>
            </p:nvSpPr>
            <p:spPr bwMode="auto">
              <a:xfrm>
                <a:off x="4388651" y="1726646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105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5092036" y="1726646"/>
                <a:ext cx="0" cy="3985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3258551" y="3733929"/>
              <a:ext cx="430088" cy="250884"/>
              <a:chOff x="5103755" y="1726646"/>
              <a:chExt cx="703385" cy="410307"/>
            </a:xfrm>
          </p:grpSpPr>
          <p:sp>
            <p:nvSpPr>
              <p:cNvPr id="112" name="Freeform 111"/>
              <p:cNvSpPr/>
              <p:nvPr/>
            </p:nvSpPr>
            <p:spPr bwMode="auto">
              <a:xfrm>
                <a:off x="5103755" y="1726646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105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113" name="Straight Arrow Connector 112"/>
              <p:cNvCxnSpPr>
                <a:stCxn id="112" idx="3"/>
                <a:endCxn id="112" idx="4"/>
              </p:cNvCxnSpPr>
              <p:nvPr/>
            </p:nvCxnSpPr>
            <p:spPr>
              <a:xfrm>
                <a:off x="5807140" y="1726646"/>
                <a:ext cx="0" cy="3985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3688641" y="3733929"/>
              <a:ext cx="430088" cy="250884"/>
              <a:chOff x="5807143" y="1726646"/>
              <a:chExt cx="703385" cy="410307"/>
            </a:xfrm>
          </p:grpSpPr>
          <p:sp>
            <p:nvSpPr>
              <p:cNvPr id="115" name="Freeform 114"/>
              <p:cNvSpPr/>
              <p:nvPr/>
            </p:nvSpPr>
            <p:spPr bwMode="auto">
              <a:xfrm>
                <a:off x="5807143" y="1726646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105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3"/>
                <a:endCxn id="115" idx="4"/>
              </p:cNvCxnSpPr>
              <p:nvPr/>
            </p:nvCxnSpPr>
            <p:spPr>
              <a:xfrm>
                <a:off x="6510528" y="1726646"/>
                <a:ext cx="0" cy="3985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 bwMode="auto">
            <a:xfrm>
              <a:off x="1505145" y="4595319"/>
              <a:ext cx="435301" cy="38360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F</a:t>
              </a:r>
              <a:endPara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373347" y="4210794"/>
              <a:ext cx="457200" cy="1158162"/>
              <a:chOff x="3656050" y="2506533"/>
              <a:chExt cx="747724" cy="1894109"/>
            </a:xfrm>
          </p:grpSpPr>
          <p:sp>
            <p:nvSpPr>
              <p:cNvPr id="120" name="Rectangle 119"/>
              <p:cNvSpPr/>
              <p:nvPr/>
            </p:nvSpPr>
            <p:spPr bwMode="auto">
              <a:xfrm>
                <a:off x="3656052" y="3135400"/>
                <a:ext cx="712158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E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16200000">
                <a:off x="3886364" y="3895719"/>
                <a:ext cx="632335" cy="37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wait</a:t>
                </a:r>
                <a:endParaRPr kumimoji="0" lang="ru-RU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3656052" y="3763740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D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3656050" y="2506533"/>
                <a:ext cx="747724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M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806800" y="4210795"/>
              <a:ext cx="453431" cy="1152330"/>
              <a:chOff x="4364935" y="2506533"/>
              <a:chExt cx="741559" cy="1884570"/>
            </a:xfrm>
          </p:grpSpPr>
          <p:sp>
            <p:nvSpPr>
              <p:cNvPr id="124" name="Rectangle 123"/>
              <p:cNvSpPr/>
              <p:nvPr/>
            </p:nvSpPr>
            <p:spPr bwMode="auto">
              <a:xfrm>
                <a:off x="4364935" y="2506533"/>
                <a:ext cx="379435" cy="627362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W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 rot="16200000">
                <a:off x="4601571" y="2634437"/>
                <a:ext cx="632334" cy="37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wait</a:t>
                </a:r>
                <a:endParaRPr kumimoji="0" lang="ru-RU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4364935" y="3135400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M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4364935" y="3763740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E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51093" y="3975743"/>
              <a:ext cx="4470926" cy="1466433"/>
              <a:chOff x="348772" y="2122118"/>
              <a:chExt cx="7311946" cy="2398268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1537938" y="2122118"/>
                <a:ext cx="6122780" cy="465401"/>
                <a:chOff x="1545440" y="2770371"/>
                <a:chExt cx="6122780" cy="465401"/>
              </a:xfrm>
            </p:grpSpPr>
            <p:cxnSp>
              <p:nvCxnSpPr>
                <p:cNvPr id="137" name="Straight Arrow Connector 136"/>
                <p:cNvCxnSpPr/>
                <p:nvPr/>
              </p:nvCxnSpPr>
              <p:spPr bwMode="auto">
                <a:xfrm>
                  <a:off x="1545440" y="3160023"/>
                  <a:ext cx="61227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stealth" w="lg" len="lg"/>
                </a:ln>
                <a:effectLst/>
              </p:spPr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6822682" y="2770371"/>
                  <a:ext cx="729336" cy="4278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time</a:t>
                  </a:r>
                  <a:endParaRPr kumimoji="0" lang="ru-RU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2641834" y="2805584"/>
                  <a:ext cx="629714" cy="427849"/>
                  <a:chOff x="5207597" y="3647495"/>
                  <a:chExt cx="629714" cy="427849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>
                    <a:off x="5484437" y="3965392"/>
                    <a:ext cx="74353" cy="74353"/>
                  </a:xfrm>
                  <a:prstGeom prst="ellipse">
                    <a:avLst/>
                  </a:prstGeom>
                  <a:solidFill>
                    <a:srgbClr val="061922"/>
                  </a:solidFill>
                  <a:ln w="3175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pitchFamily="34" charset="0"/>
                    </a:endParaRPr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5207597" y="3647495"/>
                    <a:ext cx="629714" cy="4278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latin typeface="+mj-lt"/>
                        <a:cs typeface="Arial" charset="0"/>
                      </a:rPr>
                      <a:t>4ns</a:t>
                    </a:r>
                    <a:endParaRPr kumimoji="0" lang="ru-RU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endParaRPr>
                  </a:p>
                </p:txBody>
              </p: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4090227" y="2807924"/>
                  <a:ext cx="629714" cy="427848"/>
                  <a:chOff x="5230456" y="3647495"/>
                  <a:chExt cx="629714" cy="427848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5473986" y="3959244"/>
                    <a:ext cx="74353" cy="74353"/>
                  </a:xfrm>
                  <a:prstGeom prst="ellipse">
                    <a:avLst/>
                  </a:prstGeom>
                  <a:solidFill>
                    <a:srgbClr val="061922"/>
                  </a:solidFill>
                  <a:ln w="3175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pitchFamily="34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230456" y="3647495"/>
                    <a:ext cx="629714" cy="427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latin typeface="+mj-lt"/>
                        <a:cs typeface="Arial" charset="0"/>
                      </a:rPr>
                      <a:t>8ns</a:t>
                    </a:r>
                    <a:endParaRPr kumimoji="0" lang="ru-RU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endParaRP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5419969" y="2794814"/>
                  <a:ext cx="747687" cy="427848"/>
                  <a:chOff x="5134184" y="3647495"/>
                  <a:chExt cx="747687" cy="427848"/>
                </a:xfrm>
              </p:grpSpPr>
              <p:sp>
                <p:nvSpPr>
                  <p:cNvPr id="145" name="Oval 144"/>
                  <p:cNvSpPr/>
                  <p:nvPr/>
                </p:nvSpPr>
                <p:spPr bwMode="auto">
                  <a:xfrm>
                    <a:off x="5469197" y="3967297"/>
                    <a:ext cx="74353" cy="74353"/>
                  </a:xfrm>
                  <a:prstGeom prst="ellipse">
                    <a:avLst/>
                  </a:prstGeom>
                  <a:solidFill>
                    <a:srgbClr val="061922"/>
                  </a:solidFill>
                  <a:ln w="3175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pitchFamily="34" charset="0"/>
                    </a:endParaRP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5134184" y="3647495"/>
                    <a:ext cx="747687" cy="427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latin typeface="+mj-lt"/>
                        <a:cs typeface="Arial" charset="0"/>
                      </a:rPr>
                      <a:t>12ns</a:t>
                    </a:r>
                    <a:endParaRPr kumimoji="0" lang="ru-RU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30" name="Group 129"/>
              <p:cNvGrpSpPr/>
              <p:nvPr/>
            </p:nvGrpSpPr>
            <p:grpSpPr>
              <a:xfrm>
                <a:off x="348772" y="2502533"/>
                <a:ext cx="1572481" cy="2017853"/>
                <a:chOff x="105985" y="2305587"/>
                <a:chExt cx="1572481" cy="2017853"/>
              </a:xfrm>
            </p:grpSpPr>
            <p:sp>
              <p:nvSpPr>
                <p:cNvPr id="131" name="TextBox 130"/>
                <p:cNvSpPr txBox="1"/>
                <p:nvPr/>
              </p:nvSpPr>
              <p:spPr>
                <a:xfrm>
                  <a:off x="210338" y="2393913"/>
                  <a:ext cx="928046" cy="4278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 smtClean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instr </a:t>
                  </a:r>
                  <a:r>
                    <a:rPr lang="en-US" sz="1100" b="1" dirty="0" smtClean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0</a:t>
                  </a:r>
                  <a:endParaRPr lang="ru-RU" sz="1100" b="1" dirty="0" smtClean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05985" y="3024535"/>
                  <a:ext cx="1032395" cy="4278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i</a:t>
                  </a:r>
                  <a:r>
                    <a:rPr lang="en-US" sz="1100" dirty="0" smtClean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nstr </a:t>
                  </a:r>
                  <a:r>
                    <a:rPr lang="en-US" sz="1100" b="1" dirty="0" smtClean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1</a:t>
                  </a:r>
                  <a:endParaRPr lang="ru-RU" sz="1100" b="1" dirty="0" smtClean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105985" y="3682253"/>
                  <a:ext cx="1032395" cy="4278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i</a:t>
                  </a:r>
                  <a:r>
                    <a:rPr lang="en-US" sz="1100" dirty="0" smtClean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nstr </a:t>
                  </a:r>
                  <a:r>
                    <a:rPr lang="en-US" sz="1100" b="1" dirty="0" smtClean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2</a:t>
                  </a:r>
                  <a:endParaRPr lang="ru-RU" sz="1100" dirty="0" smtClean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1263202" y="2305587"/>
                  <a:ext cx="415264" cy="2017853"/>
                  <a:chOff x="1263202" y="2305587"/>
                  <a:chExt cx="415264" cy="2017853"/>
                </a:xfrm>
              </p:grpSpPr>
              <p:cxnSp>
                <p:nvCxnSpPr>
                  <p:cNvPr id="135" name="Straight Arrow Connector 134"/>
                  <p:cNvCxnSpPr/>
                  <p:nvPr/>
                </p:nvCxnSpPr>
                <p:spPr bwMode="auto">
                  <a:xfrm>
                    <a:off x="1290871" y="2305587"/>
                    <a:ext cx="0" cy="1885346"/>
                  </a:xfrm>
                  <a:prstGeom prst="straightConnector1">
                    <a:avLst/>
                  </a:prstGeom>
                  <a:solidFill>
                    <a:srgbClr val="FFFFFF"/>
                  </a:solidFill>
                  <a:ln w="19050" cap="flat" cmpd="sng" algn="ctr">
                    <a:solidFill>
                      <a:srgbClr val="061922"/>
                    </a:solidFill>
                    <a:prstDash val="solid"/>
                    <a:round/>
                    <a:headEnd type="none" w="sm" len="sm"/>
                    <a:tailEnd type="stealth" w="lg" len="lg"/>
                  </a:ln>
                  <a:effectLst/>
                </p:spPr>
              </p:cxnSp>
              <p:sp>
                <p:nvSpPr>
                  <p:cNvPr id="136" name="TextBox 135"/>
                  <p:cNvSpPr txBox="1"/>
                  <p:nvPr/>
                </p:nvSpPr>
                <p:spPr>
                  <a:xfrm rot="16200000">
                    <a:off x="794193" y="3439168"/>
                    <a:ext cx="1353281" cy="4152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dirty="0" smtClean="0">
                        <a:solidFill>
                          <a:srgbClr val="061922"/>
                        </a:solidFill>
                        <a:latin typeface="+mj-lt"/>
                        <a:cs typeface="Arial" charset="0"/>
                      </a:rPr>
                      <a:t>instructions</a:t>
                    </a:r>
                    <a:endParaRPr lang="ru-RU" sz="1000" dirty="0" smtClean="0">
                      <a:solidFill>
                        <a:srgbClr val="061922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</p:grpSp>
      </p:grpSp>
      <p:grpSp>
        <p:nvGrpSpPr>
          <p:cNvPr id="34" name="Group 33"/>
          <p:cNvGrpSpPr/>
          <p:nvPr/>
        </p:nvGrpSpPr>
        <p:grpSpPr>
          <a:xfrm>
            <a:off x="234315" y="954601"/>
            <a:ext cx="6018242" cy="2409984"/>
            <a:chOff x="234315" y="954601"/>
            <a:chExt cx="6018242" cy="2409984"/>
          </a:xfrm>
        </p:grpSpPr>
        <p:sp>
          <p:nvSpPr>
            <p:cNvPr id="8" name="TextBox 7"/>
            <p:cNvSpPr txBox="1"/>
            <p:nvPr/>
          </p:nvSpPr>
          <p:spPr>
            <a:xfrm>
              <a:off x="3255878" y="2559138"/>
              <a:ext cx="63126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61922"/>
                  </a:solidFill>
                  <a:latin typeface="+mj-lt"/>
                  <a:cs typeface="Arial" charset="0"/>
                </a:rPr>
                <a:t>i</a:t>
              </a:r>
              <a:r>
                <a:rPr lang="en-US" sz="1100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nstr </a:t>
              </a:r>
              <a:r>
                <a:rPr lang="en-US" sz="1100" b="1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1</a:t>
              </a:r>
              <a:endParaRPr lang="ru-RU" sz="1100" b="1" dirty="0" smtClean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93316" y="2123768"/>
              <a:ext cx="1752302" cy="383604"/>
              <a:chOff x="1557163" y="1836495"/>
              <a:chExt cx="2865791" cy="627363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1557163" y="1836495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F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260074" y="1836495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D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637696" y="1836495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E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340607" y="1836495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M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4043519" y="1836495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W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0" name="Freeform 39"/>
            <p:cNvSpPr/>
            <p:nvPr/>
          </p:nvSpPr>
          <p:spPr bwMode="auto">
            <a:xfrm>
              <a:off x="992318" y="1623264"/>
              <a:ext cx="4023054" cy="280821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1050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4315" y="1524705"/>
              <a:ext cx="8034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 smtClean="0">
                  <a:solidFill>
                    <a:srgbClr val="C00000"/>
                  </a:solidFill>
                  <a:latin typeface="+mj-lt"/>
                  <a:cs typeface="Arial" charset="0"/>
                </a:rPr>
                <a:t>Sync signal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 smtClean="0">
                  <a:solidFill>
                    <a:srgbClr val="C00000"/>
                  </a:solidFill>
                  <a:latin typeface="+mj-lt"/>
                  <a:cs typeface="Arial" charset="0"/>
                </a:rPr>
                <a:t>(clocks) </a:t>
              </a:r>
              <a:endParaRPr lang="ru-RU" sz="1050" dirty="0" smtClean="0">
                <a:solidFill>
                  <a:srgbClr val="C00000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68812" y="2123768"/>
              <a:ext cx="961500" cy="1240817"/>
              <a:chOff x="105985" y="2294157"/>
              <a:chExt cx="1572479" cy="202928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10338" y="2393915"/>
                <a:ext cx="928047" cy="4278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instr </a:t>
                </a:r>
                <a:r>
                  <a:rPr lang="en-US" sz="1100" b="1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0</a:t>
                </a:r>
                <a:endParaRPr lang="ru-RU" sz="1100" b="1" dirty="0" smtClean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5985" y="3024533"/>
                <a:ext cx="1032397" cy="4278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61922"/>
                    </a:solidFill>
                    <a:latin typeface="+mj-lt"/>
                    <a:cs typeface="Arial" charset="0"/>
                  </a:rPr>
                  <a:t>i</a:t>
                </a:r>
                <a:r>
                  <a:rPr lang="en-US" sz="1100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nstr </a:t>
                </a:r>
                <a:r>
                  <a:rPr lang="en-US" sz="1100" b="1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1</a:t>
                </a:r>
                <a:endParaRPr lang="ru-RU" sz="1100" b="1" dirty="0" smtClean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5985" y="3682254"/>
                <a:ext cx="1032397" cy="4278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61922"/>
                    </a:solidFill>
                    <a:latin typeface="+mj-lt"/>
                    <a:cs typeface="Arial" charset="0"/>
                  </a:rPr>
                  <a:t>i</a:t>
                </a:r>
                <a:r>
                  <a:rPr lang="en-US" sz="1100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nstr </a:t>
                </a:r>
                <a:r>
                  <a:rPr lang="en-US" sz="1100" b="1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2</a:t>
                </a:r>
                <a:endParaRPr lang="ru-RU" sz="1100" dirty="0" smtClean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263198" y="2294157"/>
                <a:ext cx="415266" cy="2029285"/>
                <a:chOff x="1263198" y="2294157"/>
                <a:chExt cx="415266" cy="2029285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 bwMode="auto">
                <a:xfrm>
                  <a:off x="1290871" y="2294157"/>
                  <a:ext cx="0" cy="1885346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stealth" w="lg" len="lg"/>
                </a:ln>
                <a:effectLst/>
              </p:spPr>
            </p:cxnSp>
            <p:sp>
              <p:nvSpPr>
                <p:cNvPr id="48" name="TextBox 47"/>
                <p:cNvSpPr txBox="1"/>
                <p:nvPr/>
              </p:nvSpPr>
              <p:spPr>
                <a:xfrm rot="16200000">
                  <a:off x="794190" y="3439168"/>
                  <a:ext cx="1353282" cy="41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 smtClean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instructions</a:t>
                  </a:r>
                  <a:endParaRPr lang="ru-RU" sz="1000" dirty="0" smtClean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993316" y="1892681"/>
              <a:ext cx="4540277" cy="284572"/>
              <a:chOff x="1290871" y="1916228"/>
              <a:chExt cx="7425365" cy="465401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1290871" y="2305880"/>
                <a:ext cx="7292547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51" name="TextBox 50"/>
              <p:cNvSpPr txBox="1"/>
              <p:nvPr/>
            </p:nvSpPr>
            <p:spPr>
              <a:xfrm>
                <a:off x="7986900" y="1916228"/>
                <a:ext cx="729336" cy="427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time</a:t>
                </a:r>
                <a:endParaRPr lang="ru-RU" sz="1050" dirty="0" smtClean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410125" y="1951441"/>
                <a:ext cx="629714" cy="427848"/>
                <a:chOff x="5230457" y="3647495"/>
                <a:chExt cx="629714" cy="427848"/>
              </a:xfrm>
            </p:grpSpPr>
            <p:sp>
              <p:nvSpPr>
                <p:cNvPr id="62" name="Oval 61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230457" y="3647495"/>
                  <a:ext cx="629714" cy="42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4ns</a:t>
                  </a:r>
                  <a:endParaRPr kumimoji="0" lang="ru-RU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47381" y="1953781"/>
                <a:ext cx="629714" cy="427848"/>
                <a:chOff x="5230456" y="3647495"/>
                <a:chExt cx="629714" cy="427848"/>
              </a:xfrm>
            </p:grpSpPr>
            <p:sp>
              <p:nvSpPr>
                <p:cNvPr id="60" name="Oval 59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230456" y="3647495"/>
                  <a:ext cx="629714" cy="42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8ns</a:t>
                  </a:r>
                  <a:endParaRPr kumimoji="0" lang="ru-RU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5226134" y="1940671"/>
                <a:ext cx="747687" cy="427848"/>
                <a:chOff x="5171472" y="3647495"/>
                <a:chExt cx="747687" cy="427848"/>
              </a:xfrm>
            </p:grpSpPr>
            <p:sp>
              <p:nvSpPr>
                <p:cNvPr id="58" name="Oval 57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171472" y="3647495"/>
                  <a:ext cx="747687" cy="42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12ns</a:t>
                  </a:r>
                  <a:endParaRPr kumimoji="0" lang="ru-RU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675186" y="1945125"/>
                <a:ext cx="747687" cy="427848"/>
                <a:chOff x="5171472" y="3647495"/>
                <a:chExt cx="747687" cy="427848"/>
              </a:xfrm>
            </p:grpSpPr>
            <p:sp>
              <p:nvSpPr>
                <p:cNvPr id="56" name="Oval 55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171472" y="3647495"/>
                  <a:ext cx="747687" cy="42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16ns</a:t>
                  </a:r>
                  <a:endParaRPr kumimoji="0" lang="ru-RU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</p:grpSp>
        <p:cxnSp>
          <p:nvCxnSpPr>
            <p:cNvPr id="65" name="Straight Arrow Connector 64"/>
            <p:cNvCxnSpPr>
              <a:stCxn id="40" idx="3"/>
              <a:endCxn id="40" idx="4"/>
            </p:cNvCxnSpPr>
            <p:nvPr/>
          </p:nvCxnSpPr>
          <p:spPr>
            <a:xfrm>
              <a:off x="2740354" y="1623264"/>
              <a:ext cx="0" cy="28082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0" idx="7"/>
              <a:endCxn id="40" idx="8"/>
            </p:cNvCxnSpPr>
            <p:nvPr/>
          </p:nvCxnSpPr>
          <p:spPr>
            <a:xfrm>
              <a:off x="4514097" y="1628562"/>
              <a:ext cx="0" cy="2755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2745618" y="2509364"/>
              <a:ext cx="1752302" cy="383604"/>
              <a:chOff x="1557162" y="2070884"/>
              <a:chExt cx="2865791" cy="627363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F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D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E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M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W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500255" y="2892969"/>
              <a:ext cx="1752302" cy="383604"/>
              <a:chOff x="1557162" y="2070884"/>
              <a:chExt cx="2865791" cy="627363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F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D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E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M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W</a:t>
                </a:r>
                <a:endParaRPr kumimoji="0" lang="ru-R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76713" y="954601"/>
              <a:ext cx="2260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Non-Pipelined</a:t>
              </a:r>
              <a:endParaRPr lang="ru-RU" sz="2800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Pipeline vs. non-pipeline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924560" y="1371600"/>
            <a:ext cx="5704840" cy="4800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Freeform 169"/>
          <p:cNvSpPr/>
          <p:nvPr/>
        </p:nvSpPr>
        <p:spPr>
          <a:xfrm>
            <a:off x="990600" y="2123440"/>
            <a:ext cx="5476240" cy="1158240"/>
          </a:xfrm>
          <a:custGeom>
            <a:avLst/>
            <a:gdLst>
              <a:gd name="connsiteX0" fmla="*/ 0 w 5476240"/>
              <a:gd name="connsiteY0" fmla="*/ 0 h 1158240"/>
              <a:gd name="connsiteX1" fmla="*/ 1752600 w 5476240"/>
              <a:gd name="connsiteY1" fmla="*/ 0 h 1158240"/>
              <a:gd name="connsiteX2" fmla="*/ 1752600 w 5476240"/>
              <a:gd name="connsiteY2" fmla="*/ 381000 h 1158240"/>
              <a:gd name="connsiteX3" fmla="*/ 3505200 w 5476240"/>
              <a:gd name="connsiteY3" fmla="*/ 381000 h 1158240"/>
              <a:gd name="connsiteX4" fmla="*/ 3505200 w 5476240"/>
              <a:gd name="connsiteY4" fmla="*/ 767080 h 1158240"/>
              <a:gd name="connsiteX5" fmla="*/ 5267960 w 5476240"/>
              <a:gd name="connsiteY5" fmla="*/ 767080 h 1158240"/>
              <a:gd name="connsiteX6" fmla="*/ 5267960 w 5476240"/>
              <a:gd name="connsiteY6" fmla="*/ 1153160 h 1158240"/>
              <a:gd name="connsiteX7" fmla="*/ 5476240 w 5476240"/>
              <a:gd name="connsiteY7" fmla="*/ 1153160 h 1158240"/>
              <a:gd name="connsiteX8" fmla="*/ 5476240 w 5476240"/>
              <a:gd name="connsiteY8" fmla="*/ 1158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6240" h="1158240">
                <a:moveTo>
                  <a:pt x="0" y="0"/>
                </a:moveTo>
                <a:lnTo>
                  <a:pt x="1752600" y="0"/>
                </a:lnTo>
                <a:lnTo>
                  <a:pt x="1752600" y="381000"/>
                </a:lnTo>
                <a:lnTo>
                  <a:pt x="3505200" y="381000"/>
                </a:lnTo>
                <a:lnTo>
                  <a:pt x="3505200" y="767080"/>
                </a:lnTo>
                <a:lnTo>
                  <a:pt x="5267960" y="767080"/>
                </a:lnTo>
                <a:lnTo>
                  <a:pt x="5267960" y="1153160"/>
                </a:lnTo>
                <a:lnTo>
                  <a:pt x="5476240" y="1153160"/>
                </a:lnTo>
                <a:lnTo>
                  <a:pt x="5476240" y="115824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1" name="Freeform 170"/>
          <p:cNvSpPr/>
          <p:nvPr/>
        </p:nvSpPr>
        <p:spPr>
          <a:xfrm>
            <a:off x="990600" y="4864672"/>
            <a:ext cx="3312160" cy="1153160"/>
          </a:xfrm>
          <a:custGeom>
            <a:avLst/>
            <a:gdLst>
              <a:gd name="connsiteX0" fmla="*/ 0 w 3317240"/>
              <a:gd name="connsiteY0" fmla="*/ 0 h 1153160"/>
              <a:gd name="connsiteX1" fmla="*/ 2174240 w 3317240"/>
              <a:gd name="connsiteY1" fmla="*/ 0 h 1153160"/>
              <a:gd name="connsiteX2" fmla="*/ 2174240 w 3317240"/>
              <a:gd name="connsiteY2" fmla="*/ 391160 h 1153160"/>
              <a:gd name="connsiteX3" fmla="*/ 2600960 w 3317240"/>
              <a:gd name="connsiteY3" fmla="*/ 391160 h 1153160"/>
              <a:gd name="connsiteX4" fmla="*/ 2600960 w 3317240"/>
              <a:gd name="connsiteY4" fmla="*/ 772160 h 1153160"/>
              <a:gd name="connsiteX5" fmla="*/ 3037840 w 3317240"/>
              <a:gd name="connsiteY5" fmla="*/ 772160 h 1153160"/>
              <a:gd name="connsiteX6" fmla="*/ 3037840 w 3317240"/>
              <a:gd name="connsiteY6" fmla="*/ 1153160 h 1153160"/>
              <a:gd name="connsiteX7" fmla="*/ 3312160 w 3317240"/>
              <a:gd name="connsiteY7" fmla="*/ 1153160 h 1153160"/>
              <a:gd name="connsiteX8" fmla="*/ 3317240 w 3317240"/>
              <a:gd name="connsiteY8" fmla="*/ 1148080 h 1153160"/>
              <a:gd name="connsiteX0" fmla="*/ 0 w 3312160"/>
              <a:gd name="connsiteY0" fmla="*/ 0 h 1153160"/>
              <a:gd name="connsiteX1" fmla="*/ 2174240 w 3312160"/>
              <a:gd name="connsiteY1" fmla="*/ 0 h 1153160"/>
              <a:gd name="connsiteX2" fmla="*/ 2174240 w 3312160"/>
              <a:gd name="connsiteY2" fmla="*/ 391160 h 1153160"/>
              <a:gd name="connsiteX3" fmla="*/ 2600960 w 3312160"/>
              <a:gd name="connsiteY3" fmla="*/ 391160 h 1153160"/>
              <a:gd name="connsiteX4" fmla="*/ 2600960 w 3312160"/>
              <a:gd name="connsiteY4" fmla="*/ 772160 h 1153160"/>
              <a:gd name="connsiteX5" fmla="*/ 3037840 w 3312160"/>
              <a:gd name="connsiteY5" fmla="*/ 772160 h 1153160"/>
              <a:gd name="connsiteX6" fmla="*/ 3037840 w 3312160"/>
              <a:gd name="connsiteY6" fmla="*/ 1153160 h 1153160"/>
              <a:gd name="connsiteX7" fmla="*/ 3312160 w 3312160"/>
              <a:gd name="connsiteY7" fmla="*/ 1153160 h 115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2160" h="1153160">
                <a:moveTo>
                  <a:pt x="0" y="0"/>
                </a:moveTo>
                <a:lnTo>
                  <a:pt x="2174240" y="0"/>
                </a:lnTo>
                <a:lnTo>
                  <a:pt x="2174240" y="391160"/>
                </a:lnTo>
                <a:lnTo>
                  <a:pt x="2600960" y="391160"/>
                </a:lnTo>
                <a:lnTo>
                  <a:pt x="2600960" y="772160"/>
                </a:lnTo>
                <a:lnTo>
                  <a:pt x="3037840" y="772160"/>
                </a:lnTo>
                <a:lnTo>
                  <a:pt x="3037840" y="1153160"/>
                </a:lnTo>
                <a:lnTo>
                  <a:pt x="3312160" y="115316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1000182" y="4867350"/>
            <a:ext cx="1723271" cy="0"/>
          </a:xfrm>
          <a:prstGeom prst="line">
            <a:avLst/>
          </a:prstGeom>
          <a:noFill/>
          <a:ln w="38100">
            <a:solidFill>
              <a:srgbClr val="CE1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6" name="TextBox 175"/>
          <p:cNvSpPr txBox="1"/>
          <p:nvPr/>
        </p:nvSpPr>
        <p:spPr>
          <a:xfrm>
            <a:off x="1076960" y="4834712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</a:rPr>
              <a:t>ipeline fill</a:t>
            </a:r>
            <a:endParaRPr lang="ru-RU" sz="2400" dirty="0">
              <a:solidFill>
                <a:srgbClr val="FF0000"/>
              </a:solidFill>
              <a:effectLst>
                <a:glow rad="190500">
                  <a:schemeClr val="bg1">
                    <a:alpha val="70000"/>
                  </a:schemeClr>
                </a:glow>
              </a:effectLst>
            </a:endParaRPr>
          </a:p>
        </p:txBody>
      </p:sp>
      <p:sp>
        <p:nvSpPr>
          <p:cNvPr id="177" name="TextBox 176"/>
          <p:cNvSpPr txBox="1"/>
          <p:nvPr/>
        </p:nvSpPr>
        <p:spPr>
          <a:xfrm rot="2540447">
            <a:off x="2507521" y="5450236"/>
            <a:ext cx="1685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FF0000"/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steady state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434309" y="2228743"/>
            <a:ext cx="484427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8 ns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191441" y="2602923"/>
            <a:ext cx="484427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8 ns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49122" y="498487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</a:t>
            </a:r>
            <a:r>
              <a:rPr lang="en-US" sz="1400" b="1" dirty="0" smtClean="0">
                <a:solidFill>
                  <a:srgbClr val="00B050"/>
                </a:solidFill>
              </a:rPr>
              <a:t> ns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575772" y="536119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</a:t>
            </a:r>
            <a:r>
              <a:rPr lang="en-US" sz="1400" b="1" dirty="0" smtClean="0">
                <a:solidFill>
                  <a:srgbClr val="00B050"/>
                </a:solidFill>
              </a:rPr>
              <a:t> ns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2820" y="3657600"/>
            <a:ext cx="3926380" cy="2718161"/>
          </a:xfrm>
        </p:spPr>
        <p:txBody>
          <a:bodyPr/>
          <a:lstStyle/>
          <a:p>
            <a:r>
              <a:rPr lang="en-US" sz="2400" dirty="0" smtClean="0"/>
              <a:t>Pipeline improves throughput, not latency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Effective time to process instruction is one clock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Clock length is defined by the longest stage</a:t>
            </a:r>
            <a:endParaRPr lang="ru-RU" sz="2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76713" y="3630839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Pipelined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47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70" grpId="0" animBg="1"/>
      <p:bldP spid="171" grpId="0" animBg="1"/>
      <p:bldP spid="176" grpId="0"/>
      <p:bldP spid="177" grpId="0"/>
      <p:bldP spid="179" grpId="0"/>
      <p:bldP spid="180" grpId="0"/>
      <p:bldP spid="182" grpId="0"/>
      <p:bldP spid="183" grpId="0"/>
      <p:bldP spid="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39643"/>
              </p:ext>
            </p:extLst>
          </p:nvPr>
        </p:nvGraphicFramePr>
        <p:xfrm>
          <a:off x="1504950" y="484065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371600" y="3581400"/>
            <a:ext cx="67818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Pipeline Limitations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sz="2800" dirty="0" smtClean="0"/>
              <a:t>Max speed of the pipeline is one instruction per clock</a:t>
            </a:r>
          </a:p>
          <a:p>
            <a:r>
              <a:rPr lang="en-US" sz="2800" dirty="0" smtClean="0"/>
              <a:t>It is rare achievable due to dependencies among instructions (either </a:t>
            </a:r>
            <a:r>
              <a:rPr lang="en-US" sz="2800" b="1" dirty="0" smtClean="0"/>
              <a:t>data </a:t>
            </a:r>
            <a:r>
              <a:rPr lang="en-US" sz="2800" dirty="0" smtClean="0"/>
              <a:t>or </a:t>
            </a:r>
            <a:r>
              <a:rPr lang="en-US" sz="2800" b="1" dirty="0" smtClean="0"/>
              <a:t>control</a:t>
            </a:r>
            <a:r>
              <a:rPr lang="en-US" sz="2800" dirty="0" smtClean="0"/>
              <a:t>) and in-order processing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3746"/>
              </p:ext>
            </p:extLst>
          </p:nvPr>
        </p:nvGraphicFramePr>
        <p:xfrm>
          <a:off x="1504950" y="367857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03331"/>
              </p:ext>
            </p:extLst>
          </p:nvPr>
        </p:nvGraphicFramePr>
        <p:xfrm>
          <a:off x="2971800" y="484190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99341"/>
              </p:ext>
            </p:extLst>
          </p:nvPr>
        </p:nvGraphicFramePr>
        <p:xfrm>
          <a:off x="4924425" y="4843175"/>
          <a:ext cx="2927004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51656"/>
              </p:ext>
            </p:extLst>
          </p:nvPr>
        </p:nvGraphicFramePr>
        <p:xfrm>
          <a:off x="3948565" y="445010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1951336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W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3657600" y="4648200"/>
            <a:ext cx="990600" cy="381000"/>
          </a:xfrm>
          <a:prstGeom prst="straightConnector1">
            <a:avLst/>
          </a:prstGeom>
          <a:ln>
            <a:headEnd type="oval" w="sm" len="sm"/>
            <a:tailEnd type="arrow" w="med" len="med"/>
          </a:ln>
          <a:effectLst>
            <a:glow rad="88900">
              <a:schemeClr val="bg1">
                <a:alpha val="86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sz="4800" dirty="0" smtClean="0"/>
              <a:t>Memory Hierarchy</a:t>
            </a:r>
            <a:endParaRPr lang="ru-RU" sz="4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 December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CPU Organization Course – Alexander Titov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20CE-D003-405C-AF89-6F5B30F3102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Memory Hierarchy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6" y="1486627"/>
            <a:ext cx="7810488" cy="4609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4909" y="1929498"/>
            <a:ext cx="87876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 smtClean="0"/>
              <a:t>CPU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4374178"/>
            <a:ext cx="12490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 smtClean="0"/>
              <a:t>DRAM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52714" y="2249576"/>
            <a:ext cx="246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60% per year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(Doubles every 1.5 year)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368" y="4230469"/>
            <a:ext cx="240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% per year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(Doubles every 10 year)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389637" y="3443580"/>
            <a:ext cx="1959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Performance gap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9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Memory Tradeoffs</a:t>
            </a:r>
            <a:endParaRPr lang="ru-RU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749550"/>
          </a:xfrm>
        </p:spPr>
        <p:txBody>
          <a:bodyPr/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Large </a:t>
            </a:r>
            <a:r>
              <a:rPr lang="en-US" sz="2600" dirty="0" smtClean="0"/>
              <a:t>memories </a:t>
            </a:r>
            <a:r>
              <a:rPr lang="en-US" sz="2600" dirty="0"/>
              <a:t>are slow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Small memories are fast, but expensive </a:t>
            </a:r>
            <a:r>
              <a:rPr lang="en-US" sz="2600" dirty="0"/>
              <a:t>and consume high power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Goal: </a:t>
            </a:r>
            <a:r>
              <a:rPr lang="en-US" sz="2600" dirty="0"/>
              <a:t>give the processor a feeling that it has a memory which is </a:t>
            </a:r>
            <a:r>
              <a:rPr lang="en-US" sz="2600" dirty="0" smtClean="0"/>
              <a:t>fast, large, </a:t>
            </a:r>
            <a:r>
              <a:rPr lang="en-US" sz="2600" dirty="0"/>
              <a:t>consumes low </a:t>
            </a:r>
            <a:r>
              <a:rPr lang="en-US" sz="2600" dirty="0" smtClean="0"/>
              <a:t>power </a:t>
            </a:r>
            <a:r>
              <a:rPr lang="en-US" sz="2600" dirty="0"/>
              <a:t>and cheap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Solution: </a:t>
            </a:r>
            <a:r>
              <a:rPr lang="en-US" sz="2600" dirty="0">
                <a:solidFill>
                  <a:srgbClr val="0070C0"/>
                </a:solidFill>
              </a:rPr>
              <a:t>a Hierarchy of </a:t>
            </a:r>
            <a:r>
              <a:rPr lang="en-US" sz="2600" dirty="0" smtClean="0">
                <a:solidFill>
                  <a:srgbClr val="0070C0"/>
                </a:solidFill>
              </a:rPr>
              <a:t>memories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329" y="5143409"/>
            <a:ext cx="1586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Speed:</a:t>
            </a:r>
          </a:p>
          <a:p>
            <a:pPr algn="r"/>
            <a:r>
              <a:rPr lang="en-US" dirty="0" smtClean="0"/>
              <a:t>Capacity (size):</a:t>
            </a:r>
          </a:p>
          <a:p>
            <a:pPr algn="r"/>
            <a:r>
              <a:rPr lang="en-US" dirty="0" smtClean="0"/>
              <a:t>Cost:</a:t>
            </a:r>
          </a:p>
          <a:p>
            <a:pPr algn="r"/>
            <a:r>
              <a:rPr lang="en-US" dirty="0" smtClean="0"/>
              <a:t>Power: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597369" y="5130709"/>
            <a:ext cx="970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Fastest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Smallest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Highest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Highest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8051" y="5130708"/>
            <a:ext cx="906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Slowest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Biggest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Lowest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Lowest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49237" y="5316537"/>
            <a:ext cx="3008800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9237" y="5588220"/>
            <a:ext cx="3008800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49237" y="5859903"/>
            <a:ext cx="3008800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49237" y="6131587"/>
            <a:ext cx="3008800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73163" y="4114800"/>
            <a:ext cx="6583362" cy="896937"/>
            <a:chOff x="1173163" y="4114800"/>
            <a:chExt cx="6583362" cy="8969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89213" y="4116387"/>
              <a:ext cx="960437" cy="889000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r>
                <a:rPr lang="en-US" sz="2000" dirty="0">
                  <a:latin typeface="+mj-lt"/>
                  <a:cs typeface="Arial" charset="0"/>
                </a:rPr>
                <a:t>L1</a:t>
              </a:r>
            </a:p>
            <a:p>
              <a:pPr algn="ctr"/>
              <a:r>
                <a:rPr lang="en-US" sz="2000" dirty="0">
                  <a:latin typeface="+mj-lt"/>
                  <a:cs typeface="Arial" charset="0"/>
                </a:rPr>
                <a:t>Cache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2138998" y="472440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endParaRPr lang="en-US" sz="1600" dirty="0">
                <a:latin typeface="+mj-lt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73163" y="4122737"/>
              <a:ext cx="960437" cy="889000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r>
                <a:rPr lang="en-US" sz="2000" dirty="0">
                  <a:latin typeface="+mj-lt"/>
                  <a:cs typeface="Arial" charset="0"/>
                </a:rPr>
                <a:t>CPU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92563" y="4122737"/>
              <a:ext cx="960437" cy="8890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r>
                <a:rPr lang="en-US" sz="2000" dirty="0">
                  <a:latin typeface="+mj-lt"/>
                  <a:cs typeface="Arial" charset="0"/>
                </a:rPr>
                <a:t>L2</a:t>
              </a:r>
            </a:p>
            <a:p>
              <a:pPr algn="ctr"/>
              <a:r>
                <a:rPr lang="en-US" sz="2000" dirty="0">
                  <a:latin typeface="+mj-lt"/>
                  <a:cs typeface="Arial" charset="0"/>
                </a:rPr>
                <a:t>Cache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392738" y="4114800"/>
              <a:ext cx="960437" cy="889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r>
                <a:rPr lang="en-US" sz="2000" dirty="0">
                  <a:latin typeface="+mj-lt"/>
                  <a:cs typeface="Arial" charset="0"/>
                </a:rPr>
                <a:t>L3</a:t>
              </a:r>
            </a:p>
            <a:p>
              <a:pPr algn="ctr"/>
              <a:r>
                <a:rPr lang="en-US" sz="2000" dirty="0">
                  <a:latin typeface="+mj-lt"/>
                  <a:cs typeface="Arial" charset="0"/>
                </a:rPr>
                <a:t>Cache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96088" y="4121150"/>
              <a:ext cx="960437" cy="88900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r>
                <a:rPr lang="en-US" sz="2000" dirty="0">
                  <a:latin typeface="+mj-lt"/>
                  <a:cs typeface="Arial" charset="0"/>
                </a:rPr>
                <a:t>Memory</a:t>
              </a:r>
            </a:p>
            <a:p>
              <a:pPr algn="ctr"/>
              <a:r>
                <a:rPr lang="en-US" sz="2000" dirty="0">
                  <a:latin typeface="+mj-lt"/>
                  <a:cs typeface="Arial" charset="0"/>
                </a:rPr>
                <a:t>(DRAM)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154238" y="441960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endParaRPr lang="en-US" sz="1600" dirty="0">
                <a:latin typeface="+mj-lt"/>
              </a:endParaRP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558052" y="472440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endParaRPr lang="en-US" sz="1600" dirty="0">
                <a:latin typeface="+mj-lt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3568212" y="441960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endParaRPr lang="en-US" sz="1600" dirty="0">
                <a:latin typeface="+mj-lt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4942840" y="472440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endParaRPr lang="en-US" sz="1600" dirty="0">
                <a:latin typeface="+mj-lt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953000" y="441960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endParaRPr lang="en-US" sz="1600" dirty="0">
                <a:latin typeface="+mj-lt"/>
              </a:endParaRPr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6353175" y="473456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endParaRPr lang="en-US" sz="1600" dirty="0">
                <a:latin typeface="+mj-lt"/>
              </a:endParaRPr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6363335" y="442976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2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Is It Works?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001000" cy="5135563"/>
          </a:xfrm>
        </p:spPr>
        <p:txBody>
          <a:bodyPr/>
          <a:lstStyle/>
          <a:p>
            <a:r>
              <a:rPr lang="en-US" sz="2800" dirty="0"/>
              <a:t>Temporal Locality (Locality in Time):</a:t>
            </a:r>
          </a:p>
          <a:p>
            <a:pPr marL="1082675" lvl="1"/>
            <a:r>
              <a:rPr lang="en-US" sz="2000" dirty="0"/>
              <a:t>If </a:t>
            </a:r>
            <a:r>
              <a:rPr lang="en-US" sz="2000" dirty="0" smtClean="0"/>
              <a:t>an item </a:t>
            </a:r>
            <a:r>
              <a:rPr lang="en-US" sz="2000" dirty="0"/>
              <a:t>is </a:t>
            </a:r>
            <a:r>
              <a:rPr lang="en-US" sz="2000" dirty="0" smtClean="0"/>
              <a:t>accessed, </a:t>
            </a:r>
            <a:r>
              <a:rPr lang="en-US" sz="2000" dirty="0"/>
              <a:t>it will </a:t>
            </a:r>
            <a:r>
              <a:rPr lang="en-US" sz="2000" dirty="0" smtClean="0"/>
              <a:t>tend to </a:t>
            </a:r>
            <a:r>
              <a:rPr lang="en-US" sz="2000" dirty="0"/>
              <a:t>be </a:t>
            </a:r>
            <a:r>
              <a:rPr lang="en-US" sz="2000" dirty="0" smtClean="0"/>
              <a:t>accessed </a:t>
            </a:r>
            <a:r>
              <a:rPr lang="en-US" sz="2000" dirty="0"/>
              <a:t>again soon</a:t>
            </a:r>
          </a:p>
          <a:p>
            <a:pPr marL="1082675" lvl="1"/>
            <a:r>
              <a:rPr lang="en-US" sz="2000" dirty="0"/>
              <a:t>Example: code and variables in loops</a:t>
            </a:r>
          </a:p>
          <a:p>
            <a:pPr marL="746125" indent="-350838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→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/>
              <a:t>Keep </a:t>
            </a:r>
            <a:r>
              <a:rPr lang="en-US" sz="2400" dirty="0"/>
              <a:t>recently accessed data closer to the </a:t>
            </a:r>
            <a:r>
              <a:rPr lang="en-US" sz="2400" dirty="0" smtClean="0"/>
              <a:t>processor</a:t>
            </a:r>
            <a:endParaRPr lang="en-US" sz="2800" dirty="0"/>
          </a:p>
          <a:p>
            <a:pPr>
              <a:spcBef>
                <a:spcPts val="240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Spatial Locality (Locality in Space):</a:t>
            </a:r>
          </a:p>
          <a:p>
            <a:pPr marL="1082675"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an item is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accessed,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nearby items tend to be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accessed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082675"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scanning an array</a:t>
            </a:r>
          </a:p>
          <a:p>
            <a:pPr marL="746125" indent="-350838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Move contiguous blocks closer to the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processor</a:t>
            </a:r>
          </a:p>
          <a:p>
            <a:pPr marL="746125" indent="-350838">
              <a:buNone/>
            </a:pPr>
            <a:endParaRPr lang="en-US" sz="1600" dirty="0"/>
          </a:p>
          <a:p>
            <a:pPr>
              <a:spcBef>
                <a:spcPts val="2400"/>
              </a:spcBef>
            </a:pPr>
            <a:r>
              <a:rPr lang="en-US" sz="2800" dirty="0"/>
              <a:t>Locality + smaller HW is faster </a:t>
            </a:r>
            <a:r>
              <a:rPr lang="en-US" sz="2800" dirty="0" smtClean="0"/>
              <a:t>memory </a:t>
            </a:r>
            <a:r>
              <a:rPr lang="en-US" sz="2800" dirty="0">
                <a:latin typeface="Calibri" panose="020F0502020204030204" pitchFamily="34" charset="0"/>
              </a:rPr>
              <a:t>→ </a:t>
            </a:r>
            <a:r>
              <a:rPr lang="en-US" sz="2800" dirty="0" smtClean="0"/>
              <a:t>hierarchy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6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316425"/>
              </p:ext>
            </p:extLst>
          </p:nvPr>
        </p:nvGraphicFramePr>
        <p:xfrm>
          <a:off x="6305932" y="3528060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457200" y="1065910"/>
            <a:ext cx="8229600" cy="1490779"/>
          </a:xfrm>
        </p:spPr>
        <p:txBody>
          <a:bodyPr/>
          <a:lstStyle/>
          <a:p>
            <a:r>
              <a:rPr lang="en-US" sz="2800" dirty="0"/>
              <a:t>The cache holds a small part of the entire memory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Need to map parts of the memory into the cache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Main memory is </a:t>
            </a:r>
            <a:r>
              <a:rPr lang="en-US" sz="2800" dirty="0" smtClean="0"/>
              <a:t>virtually </a:t>
            </a:r>
            <a:r>
              <a:rPr lang="en-US" sz="2800" dirty="0"/>
              <a:t>partitioned into </a:t>
            </a:r>
            <a:r>
              <a:rPr lang="en-US" sz="2800" dirty="0" smtClean="0"/>
              <a:t>lines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Typical block size is 32 to 64 </a:t>
            </a:r>
            <a:r>
              <a:rPr lang="en-US" sz="2400" dirty="0" smtClean="0"/>
              <a:t>bytes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Blocks </a:t>
            </a:r>
            <a:r>
              <a:rPr lang="en-US" sz="2400" dirty="0"/>
              <a:t>are aligned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Cache: Main Idea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 December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CPU Organization Course – Alexander Titov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ACB-FA1F-4433-A4D9-3E003E1635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45200" y="2857664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ru-RU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766756" y="382004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Cache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16600" y="320643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#line</a:t>
            </a:r>
            <a:endParaRPr lang="ru-RU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633730" y="416213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#line</a:t>
            </a:r>
            <a:endParaRPr lang="ru-RU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6972300" y="4044639"/>
            <a:ext cx="749300" cy="1336655"/>
            <a:chOff x="6972300" y="4044639"/>
            <a:chExt cx="749300" cy="133665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Content Placeholder 59"/>
          <p:cNvSpPr txBox="1">
            <a:spLocks/>
          </p:cNvSpPr>
          <p:nvPr/>
        </p:nvSpPr>
        <p:spPr bwMode="auto">
          <a:xfrm>
            <a:off x="457200" y="3738737"/>
            <a:ext cx="5105400" cy="263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cache holds data by lines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Only a subset of the blocks is mapped </a:t>
            </a:r>
            <a:r>
              <a:rPr lang="en-US" sz="2400" dirty="0" smtClean="0"/>
              <a:t>to </a:t>
            </a:r>
            <a:r>
              <a:rPr lang="en-US" sz="2400" dirty="0"/>
              <a:t>the cache at a given time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Address of lines is used as a key</a:t>
            </a:r>
          </a:p>
          <a:p>
            <a:endParaRPr lang="ru-RU" dirty="0"/>
          </a:p>
        </p:txBody>
      </p:sp>
      <p:graphicFrame>
        <p:nvGraphicFramePr>
          <p:cNvPr id="18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570238"/>
              </p:ext>
            </p:extLst>
          </p:nvPr>
        </p:nvGraphicFramePr>
        <p:xfrm>
          <a:off x="6305932" y="3528060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333120"/>
              </p:ext>
            </p:extLst>
          </p:nvPr>
        </p:nvGraphicFramePr>
        <p:xfrm>
          <a:off x="5988432" y="3528060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8464"/>
              </p:ext>
            </p:extLst>
          </p:nvPr>
        </p:nvGraphicFramePr>
        <p:xfrm>
          <a:off x="8122356" y="4493405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21871"/>
              </p:ext>
            </p:extLst>
          </p:nvPr>
        </p:nvGraphicFramePr>
        <p:xfrm>
          <a:off x="8122356" y="4493405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81409"/>
              </p:ext>
            </p:extLst>
          </p:nvPr>
        </p:nvGraphicFramePr>
        <p:xfrm>
          <a:off x="8122356" y="4493405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73576"/>
              </p:ext>
            </p:extLst>
          </p:nvPr>
        </p:nvGraphicFramePr>
        <p:xfrm>
          <a:off x="7766756" y="4493405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2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-Turn Arrow 16"/>
          <p:cNvSpPr/>
          <p:nvPr/>
        </p:nvSpPr>
        <p:spPr>
          <a:xfrm>
            <a:off x="7849821" y="4078772"/>
            <a:ext cx="678565" cy="880931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848"/>
            <a:ext cx="5071234" cy="5181600"/>
          </a:xfrm>
        </p:spPr>
        <p:txBody>
          <a:bodyPr/>
          <a:lstStyle/>
          <a:p>
            <a:r>
              <a:rPr lang="en-US" sz="2800" dirty="0" smtClean="0"/>
              <a:t>Case 1: </a:t>
            </a:r>
            <a:r>
              <a:rPr lang="en-US" sz="2800" dirty="0" smtClean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requested line is in the cache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cache returns the requested line (fast)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Case 2: </a:t>
            </a:r>
            <a:r>
              <a:rPr lang="en-US" sz="2800" dirty="0" smtClean="0">
                <a:solidFill>
                  <a:srgbClr val="FF0000"/>
                </a:solidFill>
              </a:rPr>
              <a:t>Cache Miss</a:t>
            </a:r>
          </a:p>
          <a:p>
            <a:pPr marL="457200" lvl="1" indent="0">
              <a:buNone/>
            </a:pPr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84205"/>
              </p:ext>
            </p:extLst>
          </p:nvPr>
        </p:nvGraphicFramePr>
        <p:xfrm>
          <a:off x="7665156" y="3464541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3600" y="18288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65156" y="279117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Cache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217757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#line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532130" y="313327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#line</a:t>
            </a:r>
            <a:endParaRPr lang="ru-RU" sz="1600" dirty="0"/>
          </a:p>
        </p:txBody>
      </p:sp>
      <p:graphicFrame>
        <p:nvGraphicFramePr>
          <p:cNvPr id="16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351495"/>
              </p:ext>
            </p:extLst>
          </p:nvPr>
        </p:nvGraphicFramePr>
        <p:xfrm>
          <a:off x="5886832" y="2499196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80017" y="4918784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4?</a:t>
            </a:r>
            <a:endParaRPr lang="ru-RU" sz="1600" dirty="0"/>
          </a:p>
        </p:txBody>
      </p:sp>
      <p:sp>
        <p:nvSpPr>
          <p:cNvPr id="19" name="Rectangle 18"/>
          <p:cNvSpPr/>
          <p:nvPr/>
        </p:nvSpPr>
        <p:spPr>
          <a:xfrm>
            <a:off x="7706949" y="381842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06637" y="3133274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31710" y="3868367"/>
            <a:ext cx="585216" cy="1851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5" name="Group 24"/>
          <p:cNvGrpSpPr/>
          <p:nvPr/>
        </p:nvGrpSpPr>
        <p:grpSpPr>
          <a:xfrm rot="922656">
            <a:off x="7641028" y="3772937"/>
            <a:ext cx="417585" cy="417585"/>
            <a:chOff x="7086600" y="3613666"/>
            <a:chExt cx="533400" cy="533400"/>
          </a:xfrm>
        </p:grpSpPr>
        <p:sp>
          <p:nvSpPr>
            <p:cNvPr id="23" name="Explosion 2 22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20664369">
              <a:off x="7091961" y="3670007"/>
              <a:ext cx="381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hit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72998" y="5197998"/>
            <a:ext cx="9900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CPU</a:t>
            </a:r>
          </a:p>
          <a:p>
            <a:endParaRPr lang="en-US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606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9" grpId="0"/>
      <p:bldP spid="10" grpId="0"/>
      <p:bldP spid="11" grpId="0"/>
      <p:bldP spid="18" grpId="0"/>
      <p:bldP spid="19" grpId="0"/>
      <p:bldP spid="19" grpId="1"/>
      <p:bldP spid="22" grpId="0" animBg="1"/>
      <p:bldP spid="22" grpId="1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U-Turn Arrow 38"/>
          <p:cNvSpPr/>
          <p:nvPr/>
        </p:nvSpPr>
        <p:spPr>
          <a:xfrm rot="16200000">
            <a:off x="6700766" y="3526700"/>
            <a:ext cx="549372" cy="529229"/>
          </a:xfrm>
          <a:prstGeom prst="uturnArrow">
            <a:avLst>
              <a:gd name="adj1" fmla="val 29722"/>
              <a:gd name="adj2" fmla="val 25000"/>
              <a:gd name="adj3" fmla="val 25000"/>
              <a:gd name="adj4" fmla="val 43750"/>
              <a:gd name="adj5" fmla="val 98263"/>
            </a:avLst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U-Turn Arrow 16"/>
          <p:cNvSpPr/>
          <p:nvPr/>
        </p:nvSpPr>
        <p:spPr>
          <a:xfrm>
            <a:off x="7849821" y="4078772"/>
            <a:ext cx="678565" cy="880931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1411"/>
              </p:ext>
            </p:extLst>
          </p:nvPr>
        </p:nvGraphicFramePr>
        <p:xfrm>
          <a:off x="7665156" y="3464541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3600" y="18288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65156" y="279117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Cache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217757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  <a:r>
              <a:rPr lang="en-US" sz="1600" dirty="0" smtClean="0"/>
              <a:t>ine#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532130" y="313327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  <a:r>
              <a:rPr lang="en-US" sz="1600" dirty="0" smtClean="0"/>
              <a:t>ine#</a:t>
            </a:r>
            <a:endParaRPr lang="ru-RU" sz="1600" dirty="0"/>
          </a:p>
        </p:txBody>
      </p:sp>
      <p:graphicFrame>
        <p:nvGraphicFramePr>
          <p:cNvPr id="16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545025"/>
              </p:ext>
            </p:extLst>
          </p:nvPr>
        </p:nvGraphicFramePr>
        <p:xfrm>
          <a:off x="5886832" y="2499196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25407" y="491878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93?</a:t>
            </a:r>
            <a:endParaRPr lang="ru-RU" sz="1600" dirty="0"/>
          </a:p>
        </p:txBody>
      </p:sp>
      <p:sp>
        <p:nvSpPr>
          <p:cNvPr id="19" name="Rectangle 18"/>
          <p:cNvSpPr/>
          <p:nvPr/>
        </p:nvSpPr>
        <p:spPr>
          <a:xfrm>
            <a:off x="7706949" y="382858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06637" y="3133274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31710" y="3868367"/>
            <a:ext cx="585216" cy="1851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 rot="180444">
            <a:off x="7558727" y="3611592"/>
            <a:ext cx="582187" cy="496391"/>
            <a:chOff x="7086600" y="3613666"/>
            <a:chExt cx="533400" cy="533400"/>
          </a:xfrm>
        </p:grpSpPr>
        <p:sp>
          <p:nvSpPr>
            <p:cNvPr id="30" name="Explosion 2 29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miss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8025995" y="3471192"/>
            <a:ext cx="596686" cy="1912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Rectangle 35"/>
          <p:cNvSpPr/>
          <p:nvPr/>
        </p:nvSpPr>
        <p:spPr>
          <a:xfrm>
            <a:off x="7748781" y="3472195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42200" y="3472690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93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1833" y="382130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93?</a:t>
            </a:r>
            <a:endParaRPr lang="ru-RU" sz="1600" dirty="0"/>
          </a:p>
        </p:txBody>
      </p:sp>
      <p:sp>
        <p:nvSpPr>
          <p:cNvPr id="41" name="Rectangle 40"/>
          <p:cNvSpPr/>
          <p:nvPr/>
        </p:nvSpPr>
        <p:spPr>
          <a:xfrm>
            <a:off x="6209880" y="4697014"/>
            <a:ext cx="596686" cy="1912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6209880" y="4697014"/>
            <a:ext cx="596686" cy="1912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7772998" y="5197998"/>
            <a:ext cx="9900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CPU</a:t>
            </a:r>
          </a:p>
          <a:p>
            <a:endParaRPr lang="en-US" sz="2400" b="1" dirty="0"/>
          </a:p>
          <a:p>
            <a:endParaRPr lang="ru-RU" sz="2400" b="1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5071234" cy="5181600"/>
          </a:xfrm>
        </p:spPr>
        <p:txBody>
          <a:bodyPr/>
          <a:lstStyle/>
          <a:p>
            <a:r>
              <a:rPr lang="en-US" sz="2800" dirty="0" smtClean="0"/>
              <a:t>Case 1: </a:t>
            </a:r>
            <a:r>
              <a:rPr lang="en-US" sz="2800" dirty="0" smtClean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requested line is in the cache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cache returns the requested line (fast)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Case 2: </a:t>
            </a:r>
            <a:r>
              <a:rPr lang="en-US" sz="2800" dirty="0" smtClean="0">
                <a:solidFill>
                  <a:srgbClr val="FF0000"/>
                </a:solidFill>
              </a:rPr>
              <a:t>Cache Miss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requested line is </a:t>
            </a:r>
            <a:r>
              <a:rPr lang="en-US" sz="2400" b="1" dirty="0" smtClean="0"/>
              <a:t>not </a:t>
            </a: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cache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Need to fetch it from the main memory (slow) and fill the cache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May need to evict another line from the cache to free space for the new one</a:t>
            </a:r>
            <a:endParaRPr lang="en-US" sz="2400" dirty="0"/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59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46 L 4.44444E-6 0.00023 L 4.44444E-6 -0.05926 C 4.44444E-6 -0.06967 0.00017 -0.08009 0.00034 -0.09051 C 0.00121 -0.10278 0.00225 -0.11481 0.00312 -0.12685 L 0.01076 -0.14282 L 0.01875 -0.1544 L 0.03333 -0.16342 L 0.05017 -0.16875 L 0.07326 -0.16944 C 0.0842 -0.1699 0.09513 -0.17824 0.11666 -0.18009 C 0.13802 -0.18194 0.18368 -0.18032 0.19809 -0.17963 " pathEditMode="relative" rAng="0" ptsTypes="AAAAAAAAAAAA">
                                      <p:cBhvr>
                                        <p:cTn id="6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09 -0.17963 L 0.19826 0.11505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/>
      <p:bldP spid="33" grpId="0" animBg="1"/>
      <p:bldP spid="36" grpId="0" animBg="1"/>
      <p:bldP spid="34" grpId="0" animBg="1"/>
      <p:bldP spid="40" grpId="0"/>
      <p:bldP spid="40" grpId="1"/>
      <p:bldP spid="41" grpId="0" animBg="1"/>
      <p:bldP spid="32" grpId="0" animBg="1"/>
      <p:bldP spid="32" grpId="1" animBg="1"/>
      <p:bldP spid="32" grpId="2" animBg="1"/>
      <p:bldP spid="32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90649"/>
              </p:ext>
            </p:extLst>
          </p:nvPr>
        </p:nvGraphicFramePr>
        <p:xfrm>
          <a:off x="7185660" y="2829241"/>
          <a:ext cx="1503680" cy="2312830"/>
        </p:xfrm>
        <a:graphic>
          <a:graphicData uri="http://schemas.openxmlformats.org/drawingml/2006/table">
            <a:tbl>
              <a:tblPr/>
              <a:tblGrid>
                <a:gridCol w="1503680"/>
              </a:tblGrid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118" name="Group 117"/>
          <p:cNvGrpSpPr/>
          <p:nvPr/>
        </p:nvGrpSpPr>
        <p:grpSpPr>
          <a:xfrm>
            <a:off x="7624942" y="5142070"/>
            <a:ext cx="599716" cy="1131335"/>
            <a:chOff x="3662542" y="5181597"/>
            <a:chExt cx="599716" cy="1131335"/>
          </a:xfrm>
        </p:grpSpPr>
        <p:sp>
          <p:nvSpPr>
            <p:cNvPr id="108" name="Line 128"/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8"/>
            <a:ext cx="8229600" cy="1143000"/>
          </a:xfrm>
        </p:spPr>
        <p:txBody>
          <a:bodyPr/>
          <a:lstStyle/>
          <a:p>
            <a:r>
              <a:rPr lang="en-US" dirty="0" smtClean="0"/>
              <a:t>Fully Associative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7280"/>
            <a:ext cx="4524787" cy="49726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Line may be mapped to any cache entry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Lookup line in all </a:t>
            </a:r>
            <a:r>
              <a:rPr lang="en-US" sz="2400" dirty="0" smtClean="0"/>
              <a:t>entries</a:t>
            </a:r>
            <a:endParaRPr lang="en-US" sz="2800" dirty="0" smtClean="0"/>
          </a:p>
          <a:p>
            <a:pPr>
              <a:spcBef>
                <a:spcPts val="1200"/>
              </a:spcBef>
            </a:pPr>
            <a:r>
              <a:rPr lang="en-US" sz="2800" dirty="0"/>
              <a:t>A</a:t>
            </a:r>
            <a:r>
              <a:rPr lang="en-US" sz="2800" dirty="0" smtClean="0"/>
              <a:t>ddress </a:t>
            </a:r>
            <a:r>
              <a:rPr lang="en-US" sz="2800" dirty="0"/>
              <a:t>is partitioned to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</a:t>
            </a:r>
            <a:r>
              <a:rPr lang="en-US" sz="2400" dirty="0" smtClean="0"/>
              <a:t>ffset </a:t>
            </a:r>
            <a:r>
              <a:rPr lang="en-US" sz="2400" dirty="0"/>
              <a:t>within </a:t>
            </a:r>
            <a:r>
              <a:rPr lang="en-US" sz="2400" dirty="0" smtClean="0"/>
              <a:t>a line (byte#)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Line # (so-called </a:t>
            </a:r>
            <a:r>
              <a:rPr lang="en-US" sz="2400" i="1" dirty="0" smtClean="0"/>
              <a:t>tag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2800" dirty="0" smtClean="0"/>
              <a:t>Each cache entry has a tag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All </a:t>
            </a:r>
            <a:r>
              <a:rPr lang="en-US" sz="2400" dirty="0"/>
              <a:t>tags are compared to the </a:t>
            </a:r>
            <a:r>
              <a:rPr lang="en-US" sz="2400" dirty="0" smtClean="0"/>
              <a:t>line# </a:t>
            </a:r>
            <a:r>
              <a:rPr lang="en-US" sz="2400" dirty="0"/>
              <a:t>in parallel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If </a:t>
            </a:r>
            <a:r>
              <a:rPr lang="en-US" sz="2400" dirty="0"/>
              <a:t>one of the tags matches the </a:t>
            </a:r>
            <a:r>
              <a:rPr lang="en-US" sz="2400" dirty="0" smtClean="0"/>
              <a:t>line#, </a:t>
            </a:r>
            <a:r>
              <a:rPr lang="en-US" sz="2400" dirty="0"/>
              <a:t>we have a </a:t>
            </a:r>
            <a:r>
              <a:rPr lang="en-US" sz="2400" dirty="0" smtClean="0"/>
              <a:t>hit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70929" y="25207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ru-RU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475739" y="25351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0</a:t>
            </a:r>
            <a:endParaRPr lang="ru-RU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405337" y="2863375"/>
            <a:ext cx="942887" cy="3410030"/>
            <a:chOff x="6405337" y="2863375"/>
            <a:chExt cx="942887" cy="3410030"/>
          </a:xfrm>
        </p:grpSpPr>
        <p:sp>
          <p:nvSpPr>
            <p:cNvPr id="89" name="Line 114"/>
            <p:cNvSpPr>
              <a:spLocks noChangeShapeType="1"/>
            </p:cNvSpPr>
            <p:nvPr/>
          </p:nvSpPr>
          <p:spPr bwMode="auto">
            <a:xfrm>
              <a:off x="6713060" y="2886553"/>
              <a:ext cx="0" cy="24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0" name="Line 115"/>
            <p:cNvSpPr>
              <a:spLocks noChangeShapeType="1"/>
            </p:cNvSpPr>
            <p:nvPr/>
          </p:nvSpPr>
          <p:spPr bwMode="auto">
            <a:xfrm>
              <a:off x="6780370" y="3115153"/>
              <a:ext cx="0" cy="22526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1" name="Line 116"/>
            <p:cNvSpPr>
              <a:spLocks noChangeShapeType="1"/>
            </p:cNvSpPr>
            <p:nvPr/>
          </p:nvSpPr>
          <p:spPr bwMode="auto">
            <a:xfrm flipH="1">
              <a:off x="6992597" y="4948715"/>
              <a:ext cx="0" cy="417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Oval 117"/>
            <p:cNvSpPr>
              <a:spLocks noChangeAspect="1" noChangeArrowheads="1"/>
            </p:cNvSpPr>
            <p:nvPr/>
          </p:nvSpPr>
          <p:spPr bwMode="auto">
            <a:xfrm>
              <a:off x="6686708" y="2863375"/>
              <a:ext cx="52388" cy="55563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Oval 118"/>
            <p:cNvSpPr>
              <a:spLocks noChangeAspect="1" noChangeArrowheads="1"/>
            </p:cNvSpPr>
            <p:nvPr/>
          </p:nvSpPr>
          <p:spPr bwMode="auto">
            <a:xfrm>
              <a:off x="6754335" y="3083403"/>
              <a:ext cx="50800" cy="55563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Oval 119"/>
            <p:cNvSpPr>
              <a:spLocks noChangeAspect="1" noChangeArrowheads="1"/>
            </p:cNvSpPr>
            <p:nvPr/>
          </p:nvSpPr>
          <p:spPr bwMode="auto">
            <a:xfrm>
              <a:off x="6965473" y="4916965"/>
              <a:ext cx="52388" cy="55563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1" name="Line 126"/>
            <p:cNvSpPr>
              <a:spLocks noChangeShapeType="1"/>
            </p:cNvSpPr>
            <p:nvPr/>
          </p:nvSpPr>
          <p:spPr bwMode="auto">
            <a:xfrm flipH="1" flipV="1">
              <a:off x="6862920" y="5657375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713061" y="49106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ru-RU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405337" y="5904073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hit/miss</a:t>
              </a:r>
              <a:endParaRPr lang="ru-RU" dirty="0"/>
            </a:p>
          </p:txBody>
        </p:sp>
        <p:sp>
          <p:nvSpPr>
            <p:cNvPr id="104" name="Flowchart: Delay 18"/>
            <p:cNvSpPr/>
            <p:nvPr/>
          </p:nvSpPr>
          <p:spPr bwMode="auto">
            <a:xfrm rot="5400000" flipH="1">
              <a:off x="6653742" y="5207498"/>
              <a:ext cx="393971" cy="51064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97098" y="1973423"/>
            <a:ext cx="1179647" cy="3089592"/>
            <a:chOff x="5997098" y="1973423"/>
            <a:chExt cx="1179647" cy="3089592"/>
          </a:xfrm>
        </p:grpSpPr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6219348" y="1973423"/>
              <a:ext cx="0" cy="2937193"/>
            </a:xfrm>
            <a:prstGeom prst="line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71" name="Group 96"/>
            <p:cNvGrpSpPr>
              <a:grpSpLocks/>
            </p:cNvGrpSpPr>
            <p:nvPr/>
          </p:nvGrpSpPr>
          <p:grpSpPr bwMode="auto">
            <a:xfrm>
              <a:off x="5997098" y="2777015"/>
              <a:ext cx="644525" cy="228600"/>
              <a:chOff x="3719" y="1824"/>
              <a:chExt cx="406" cy="144"/>
            </a:xfrm>
          </p:grpSpPr>
          <p:sp>
            <p:nvSpPr>
              <p:cNvPr id="72" name="AutoShape 97"/>
              <p:cNvSpPr>
                <a:spLocks noChangeArrowheads="1"/>
              </p:cNvSpPr>
              <p:nvPr/>
            </p:nvSpPr>
            <p:spPr bwMode="auto">
              <a:xfrm rot="5400000" flipV="1">
                <a:off x="4009" y="1851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+mj-lt"/>
                  </a:rPr>
                  <a:t>=</a:t>
                </a:r>
              </a:p>
            </p:txBody>
          </p:sp>
          <p:sp>
            <p:nvSpPr>
              <p:cNvPr id="73" name="Line 98"/>
              <p:cNvSpPr>
                <a:spLocks noChangeShapeType="1"/>
              </p:cNvSpPr>
              <p:nvPr/>
            </p:nvSpPr>
            <p:spPr bwMode="auto">
              <a:xfrm>
                <a:off x="3852" y="1852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74" name="Oval 99"/>
              <p:cNvSpPr>
                <a:spLocks noChangeAspect="1" noChangeArrowheads="1"/>
              </p:cNvSpPr>
              <p:nvPr/>
            </p:nvSpPr>
            <p:spPr bwMode="auto">
              <a:xfrm>
                <a:off x="3842" y="1834"/>
                <a:ext cx="32" cy="3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75" name="Line 100"/>
              <p:cNvSpPr>
                <a:spLocks noChangeShapeType="1"/>
              </p:cNvSpPr>
              <p:nvPr/>
            </p:nvSpPr>
            <p:spPr bwMode="auto">
              <a:xfrm>
                <a:off x="3719" y="1936"/>
                <a:ext cx="3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76" name="Group 101"/>
            <p:cNvGrpSpPr>
              <a:grpSpLocks/>
            </p:cNvGrpSpPr>
            <p:nvPr/>
          </p:nvGrpSpPr>
          <p:grpSpPr bwMode="auto">
            <a:xfrm>
              <a:off x="5997098" y="3005615"/>
              <a:ext cx="644525" cy="228600"/>
              <a:chOff x="3719" y="1968"/>
              <a:chExt cx="406" cy="144"/>
            </a:xfrm>
          </p:grpSpPr>
          <p:sp>
            <p:nvSpPr>
              <p:cNvPr id="77" name="AutoShape 102"/>
              <p:cNvSpPr>
                <a:spLocks noChangeArrowheads="1"/>
              </p:cNvSpPr>
              <p:nvPr/>
            </p:nvSpPr>
            <p:spPr bwMode="auto">
              <a:xfrm rot="5400000" flipV="1">
                <a:off x="4009" y="1995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 dirty="0">
                    <a:latin typeface="+mj-lt"/>
                  </a:rPr>
                  <a:t>=</a:t>
                </a:r>
              </a:p>
            </p:txBody>
          </p:sp>
          <p:sp>
            <p:nvSpPr>
              <p:cNvPr id="78" name="Line 103"/>
              <p:cNvSpPr>
                <a:spLocks noChangeShapeType="1"/>
              </p:cNvSpPr>
              <p:nvPr/>
            </p:nvSpPr>
            <p:spPr bwMode="auto">
              <a:xfrm>
                <a:off x="3852" y="1996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79" name="Oval 104"/>
              <p:cNvSpPr>
                <a:spLocks noChangeAspect="1" noChangeArrowheads="1"/>
              </p:cNvSpPr>
              <p:nvPr/>
            </p:nvSpPr>
            <p:spPr bwMode="auto">
              <a:xfrm>
                <a:off x="3841" y="1978"/>
                <a:ext cx="32" cy="3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80" name="Line 105"/>
              <p:cNvSpPr>
                <a:spLocks noChangeShapeType="1"/>
              </p:cNvSpPr>
              <p:nvPr/>
            </p:nvSpPr>
            <p:spPr bwMode="auto">
              <a:xfrm>
                <a:off x="3719" y="2080"/>
                <a:ext cx="3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81" name="Group 106"/>
            <p:cNvGrpSpPr>
              <a:grpSpLocks/>
            </p:cNvGrpSpPr>
            <p:nvPr/>
          </p:nvGrpSpPr>
          <p:grpSpPr bwMode="auto">
            <a:xfrm>
              <a:off x="5997098" y="4834415"/>
              <a:ext cx="644525" cy="228600"/>
              <a:chOff x="3719" y="3120"/>
              <a:chExt cx="406" cy="144"/>
            </a:xfrm>
          </p:grpSpPr>
          <p:sp>
            <p:nvSpPr>
              <p:cNvPr id="82" name="AutoShape 107"/>
              <p:cNvSpPr>
                <a:spLocks noChangeArrowheads="1"/>
              </p:cNvSpPr>
              <p:nvPr/>
            </p:nvSpPr>
            <p:spPr bwMode="auto">
              <a:xfrm rot="5400000" flipV="1">
                <a:off x="4009" y="3147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 dirty="0">
                    <a:latin typeface="+mj-lt"/>
                  </a:rPr>
                  <a:t>=</a:t>
                </a:r>
              </a:p>
            </p:txBody>
          </p:sp>
          <p:sp>
            <p:nvSpPr>
              <p:cNvPr id="83" name="Line 108"/>
              <p:cNvSpPr>
                <a:spLocks noChangeShapeType="1"/>
              </p:cNvSpPr>
              <p:nvPr/>
            </p:nvSpPr>
            <p:spPr bwMode="auto">
              <a:xfrm>
                <a:off x="3852" y="3158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84" name="Oval 109"/>
              <p:cNvSpPr>
                <a:spLocks noChangeAspect="1" noChangeArrowheads="1"/>
              </p:cNvSpPr>
              <p:nvPr/>
            </p:nvSpPr>
            <p:spPr bwMode="auto">
              <a:xfrm>
                <a:off x="3842" y="3141"/>
                <a:ext cx="32" cy="3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accent3">
                    <a:lumMod val="75000"/>
                  </a:scheme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85" name="Line 110"/>
              <p:cNvSpPr>
                <a:spLocks noChangeShapeType="1"/>
              </p:cNvSpPr>
              <p:nvPr/>
            </p:nvSpPr>
            <p:spPr bwMode="auto">
              <a:xfrm>
                <a:off x="3719" y="3232"/>
                <a:ext cx="3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86" name="Line 111"/>
            <p:cNvSpPr>
              <a:spLocks noChangeShapeType="1"/>
            </p:cNvSpPr>
            <p:nvPr/>
          </p:nvSpPr>
          <p:spPr bwMode="auto">
            <a:xfrm>
              <a:off x="6641623" y="4948715"/>
              <a:ext cx="528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7" name="Line 112"/>
            <p:cNvSpPr>
              <a:spLocks noChangeShapeType="1"/>
            </p:cNvSpPr>
            <p:nvPr/>
          </p:nvSpPr>
          <p:spPr bwMode="auto">
            <a:xfrm>
              <a:off x="6641623" y="2891315"/>
              <a:ext cx="528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8" name="Line 113"/>
            <p:cNvSpPr>
              <a:spLocks noChangeShapeType="1"/>
            </p:cNvSpPr>
            <p:nvPr/>
          </p:nvSpPr>
          <p:spPr bwMode="auto">
            <a:xfrm>
              <a:off x="6641623" y="3113565"/>
              <a:ext cx="528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24900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  <a:endParaRPr lang="ru-RU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68647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  <a:endParaRPr lang="ru-RU" sz="1400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33418" y="2112865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Tag</a:t>
            </a:r>
          </a:p>
          <a:p>
            <a:pPr algn="ctr"/>
            <a:r>
              <a:rPr lang="en-US" sz="2000" b="1" dirty="0" smtClean="0"/>
              <a:t>Array</a:t>
            </a:r>
            <a:endParaRPr lang="ru-RU" sz="2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7516608" y="2112865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</a:t>
            </a:r>
          </a:p>
          <a:p>
            <a:pPr algn="ctr"/>
            <a:r>
              <a:rPr lang="en-US" sz="2000" b="1" dirty="0" smtClean="0"/>
              <a:t>Array</a:t>
            </a:r>
            <a:endParaRPr lang="ru-RU" sz="2000" b="1" dirty="0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66687"/>
              </p:ext>
            </p:extLst>
          </p:nvPr>
        </p:nvGraphicFramePr>
        <p:xfrm>
          <a:off x="5344014" y="1457168"/>
          <a:ext cx="2933700" cy="510540"/>
        </p:xfrm>
        <a:graphic>
          <a:graphicData uri="http://schemas.openxmlformats.org/drawingml/2006/table">
            <a:tbl>
              <a:tblPr/>
              <a:tblGrid>
                <a:gridCol w="2311400"/>
                <a:gridCol w="317500"/>
                <a:gridCol w="304800"/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= line#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5871393" y="1179068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Address</a:t>
            </a:r>
            <a:endParaRPr lang="ru-RU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970520" y="1965959"/>
            <a:ext cx="449139" cy="3187542"/>
            <a:chOff x="7970520" y="1965959"/>
            <a:chExt cx="449139" cy="3187542"/>
          </a:xfrm>
        </p:grpSpPr>
        <p:cxnSp>
          <p:nvCxnSpPr>
            <p:cNvPr id="124" name="Elbow Connector 123"/>
            <p:cNvCxnSpPr/>
            <p:nvPr/>
          </p:nvCxnSpPr>
          <p:spPr>
            <a:xfrm rot="16200000" flipH="1">
              <a:off x="7767337" y="2169142"/>
              <a:ext cx="855505" cy="449139"/>
            </a:xfrm>
            <a:prstGeom prst="bentConnector3">
              <a:avLst>
                <a:gd name="adj1" fmla="val 19716"/>
              </a:avLst>
            </a:prstGeom>
            <a:ln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419659" y="2840000"/>
              <a:ext cx="0" cy="231350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20021"/>
              </p:ext>
            </p:extLst>
          </p:nvPr>
        </p:nvGraphicFramePr>
        <p:xfrm>
          <a:off x="5097780" y="2827817"/>
          <a:ext cx="901700" cy="2312830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</a:tblGrid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49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3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402"/>
            <a:ext cx="8382000" cy="4525963"/>
          </a:xfrm>
        </p:spPr>
        <p:txBody>
          <a:bodyPr/>
          <a:lstStyle/>
          <a:p>
            <a:r>
              <a:rPr lang="en-US" dirty="0" smtClean="0"/>
              <a:t>Who am I?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Hardware Architect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7 years in hardware industry (mostly </a:t>
            </a:r>
            <a:r>
              <a:rPr lang="en-US" sz="2400" dirty="0" err="1" smtClean="0"/>
              <a:t>RnD</a:t>
            </a:r>
            <a:r>
              <a:rPr lang="en-US" sz="2400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4 years of teaching experience</a:t>
            </a:r>
          </a:p>
          <a:p>
            <a:pPr lvl="1"/>
            <a:endParaRPr lang="en-US" dirty="0"/>
          </a:p>
          <a:p>
            <a:r>
              <a:rPr lang="en-US" dirty="0" smtClean="0"/>
              <a:t>Why are we here?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To better understand how microprocessor (CPU) works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8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Direct Map Cache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4353108" cy="5029200"/>
          </a:xfrm>
        </p:spPr>
        <p:txBody>
          <a:bodyPr/>
          <a:lstStyle/>
          <a:p>
            <a:r>
              <a:rPr lang="en-US" sz="2800" dirty="0" smtClean="0"/>
              <a:t>Line is mapped to the fixed entry only</a:t>
            </a:r>
          </a:p>
          <a:p>
            <a:pPr lvl="1"/>
            <a:r>
              <a:rPr lang="en-US" sz="2400" dirty="0" smtClean="0"/>
              <a:t>Lookup line in one entry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</a:t>
            </a:r>
            <a:r>
              <a:rPr lang="en-US" sz="2800" dirty="0" smtClean="0"/>
              <a:t>ddress </a:t>
            </a:r>
            <a:r>
              <a:rPr lang="en-US" sz="2800" dirty="0"/>
              <a:t>is partitioned to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Offset within a line (</a:t>
            </a:r>
            <a:r>
              <a:rPr lang="en-US" sz="2400" dirty="0" smtClean="0"/>
              <a:t>byte #)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Set (fixed cache entry #)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Tag (works as a key)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Conflicts are possible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several lines </a:t>
            </a:r>
            <a:r>
              <a:rPr lang="en-US" sz="2400" dirty="0"/>
              <a:t>are mapped to the same </a:t>
            </a:r>
            <a:r>
              <a:rPr lang="en-US" sz="2400" dirty="0" smtClean="0"/>
              <a:t>entry, </a:t>
            </a:r>
            <a:r>
              <a:rPr lang="en-US" sz="2400" dirty="0"/>
              <a:t>only one can reside in the cache</a:t>
            </a:r>
          </a:p>
          <a:p>
            <a:pPr marL="457200" lvl="1" indent="0">
              <a:buNone/>
            </a:pPr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874992" y="5056348"/>
            <a:ext cx="599716" cy="1217057"/>
            <a:chOff x="3662542" y="5095875"/>
            <a:chExt cx="599716" cy="1217057"/>
          </a:xfrm>
        </p:grpSpPr>
        <p:sp>
          <p:nvSpPr>
            <p:cNvPr id="37" name="Line 128"/>
            <p:cNvSpPr>
              <a:spLocks noChangeShapeType="1"/>
            </p:cNvSpPr>
            <p:nvPr/>
          </p:nvSpPr>
          <p:spPr bwMode="auto">
            <a:xfrm flipH="1" flipV="1">
              <a:off x="3962400" y="5095875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ru-RU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58719"/>
              </p:ext>
            </p:extLst>
          </p:nvPr>
        </p:nvGraphicFramePr>
        <p:xfrm>
          <a:off x="5355450" y="2829241"/>
          <a:ext cx="3352800" cy="2312830"/>
        </p:xfrm>
        <a:graphic>
          <a:graphicData uri="http://schemas.openxmlformats.org/drawingml/2006/table">
            <a:tbl>
              <a:tblPr/>
              <a:tblGrid>
                <a:gridCol w="609600"/>
                <a:gridCol w="533400"/>
                <a:gridCol w="934720"/>
                <a:gridCol w="1275080"/>
              </a:tblGrid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320979" y="25207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486962" y="25351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320466" y="2273808"/>
            <a:ext cx="16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Tag Array</a:t>
            </a:r>
            <a:endParaRPr lang="ru-RU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665058" y="2112865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</a:t>
            </a:r>
          </a:p>
          <a:p>
            <a:pPr algn="ctr"/>
            <a:r>
              <a:rPr lang="en-US" sz="2000" b="1" dirty="0" smtClean="0"/>
              <a:t>Array</a:t>
            </a:r>
            <a:endParaRPr lang="ru-RU" sz="2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121443" y="1179068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Address</a:t>
            </a:r>
            <a:endParaRPr lang="ru-RU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211425" y="1975104"/>
            <a:ext cx="224604" cy="3178397"/>
            <a:chOff x="8211425" y="1975104"/>
            <a:chExt cx="224604" cy="3178397"/>
          </a:xfrm>
        </p:grpSpPr>
        <p:cxnSp>
          <p:nvCxnSpPr>
            <p:cNvPr id="78" name="Elbow Connector 77"/>
            <p:cNvCxnSpPr/>
            <p:nvPr/>
          </p:nvCxnSpPr>
          <p:spPr>
            <a:xfrm rot="16200000" flipH="1">
              <a:off x="7900547" y="2285982"/>
              <a:ext cx="846360" cy="224603"/>
            </a:xfrm>
            <a:prstGeom prst="bentConnector3">
              <a:avLst>
                <a:gd name="adj1" fmla="val 17288"/>
              </a:avLst>
            </a:prstGeom>
            <a:ln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436029" y="2840000"/>
              <a:ext cx="0" cy="231350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6940"/>
              </p:ext>
            </p:extLst>
          </p:nvPr>
        </p:nvGraphicFramePr>
        <p:xfrm>
          <a:off x="5588408" y="1468120"/>
          <a:ext cx="2933554" cy="502920"/>
        </p:xfrm>
        <a:graphic>
          <a:graphicData uri="http://schemas.openxmlformats.org/drawingml/2006/table">
            <a:tbl>
              <a:tblPr/>
              <a:tblGrid>
                <a:gridCol w="1358754"/>
                <a:gridCol w="469900"/>
                <a:gridCol w="469900"/>
                <a:gridCol w="317500"/>
                <a:gridCol w="317500"/>
              </a:tblGrid>
              <a:tr h="23622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>
            <a:off x="5238232" y="2836102"/>
            <a:ext cx="453038" cy="2309750"/>
            <a:chOff x="4805302" y="2836102"/>
            <a:chExt cx="453038" cy="2309750"/>
          </a:xfrm>
        </p:grpSpPr>
        <p:sp>
          <p:nvSpPr>
            <p:cNvPr id="82" name="Trapezoid 81"/>
            <p:cNvSpPr/>
            <p:nvPr/>
          </p:nvSpPr>
          <p:spPr bwMode="auto">
            <a:xfrm rot="5400000" flipV="1">
              <a:off x="3730697" y="3910707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  <a:cs typeface="Arial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5046661"/>
              <a:ext cx="1577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7104520" y="32390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964354" y="2836102"/>
            <a:ext cx="445104" cy="2309750"/>
            <a:chOff x="6714304" y="2800381"/>
            <a:chExt cx="445104" cy="2309750"/>
          </a:xfrm>
        </p:grpSpPr>
        <p:sp>
          <p:nvSpPr>
            <p:cNvPr id="94" name="Trapezoid 93"/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  <a:cs typeface="Arial" charset="0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6874900" y="3149596"/>
              <a:ext cx="2845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 103"/>
          <p:cNvSpPr/>
          <p:nvPr/>
        </p:nvSpPr>
        <p:spPr>
          <a:xfrm>
            <a:off x="4923649" y="1972438"/>
            <a:ext cx="1327785" cy="3544457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chemeClr val="accent3">
                <a:lumMod val="7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2494" y="1974088"/>
            <a:ext cx="2340356" cy="2030984"/>
            <a:chOff x="5072494" y="1974088"/>
            <a:chExt cx="2340356" cy="2030984"/>
          </a:xfrm>
        </p:grpSpPr>
        <p:sp>
          <p:nvSpPr>
            <p:cNvPr id="105" name="Freeform 104"/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68032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7" name="Oval 119"/>
            <p:cNvSpPr>
              <a:spLocks noChangeAspect="1" noChangeArrowheads="1"/>
            </p:cNvSpPr>
            <p:nvPr/>
          </p:nvSpPr>
          <p:spPr bwMode="auto">
            <a:xfrm>
              <a:off x="6779343" y="2269238"/>
              <a:ext cx="52388" cy="555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54133" y="5425857"/>
            <a:ext cx="942887" cy="853779"/>
            <a:chOff x="5754133" y="5425857"/>
            <a:chExt cx="942887" cy="853779"/>
          </a:xfrm>
        </p:grpSpPr>
        <p:sp>
          <p:nvSpPr>
            <p:cNvPr id="56" name="Line 126"/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hit/miss</a:t>
              </a:r>
              <a:endParaRPr lang="ru-RU" dirty="0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62" name="AutoShape 107"/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=</a:t>
                </a:r>
                <a:endParaRPr lang="ru-RU" sz="1400" dirty="0"/>
              </a:p>
            </p:txBody>
          </p:sp>
        </p:grpSp>
      </p:grpSp>
      <p:sp>
        <p:nvSpPr>
          <p:cNvPr id="110" name="Line 126"/>
          <p:cNvSpPr>
            <a:spLocks noChangeShapeType="1"/>
          </p:cNvSpPr>
          <p:nvPr/>
        </p:nvSpPr>
        <p:spPr bwMode="auto">
          <a:xfrm flipH="1" flipV="1">
            <a:off x="6250800" y="5142071"/>
            <a:ext cx="0" cy="3748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85213" y="2578721"/>
            <a:ext cx="537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et#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614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74" grpId="0"/>
      <p:bldP spid="75" grpId="0"/>
      <p:bldP spid="77" grpId="0"/>
      <p:bldP spid="99" grpId="0"/>
      <p:bldP spid="104" grpId="0" animBg="1"/>
      <p:bldP spid="110" grpId="0" animBg="1"/>
      <p:bldP spid="1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40868"/>
              </p:ext>
            </p:extLst>
          </p:nvPr>
        </p:nvGraphicFramePr>
        <p:xfrm>
          <a:off x="7712775" y="2343563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56245"/>
              </p:ext>
            </p:extLst>
          </p:nvPr>
        </p:nvGraphicFramePr>
        <p:xfrm>
          <a:off x="7712775" y="2343563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55706"/>
              </p:ext>
            </p:extLst>
          </p:nvPr>
        </p:nvGraphicFramePr>
        <p:xfrm>
          <a:off x="6619240" y="1333500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/>
                <a:gridCol w="537914"/>
                <a:gridCol w="535020"/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407902" y="3909717"/>
            <a:ext cx="1130216" cy="253916"/>
            <a:chOff x="6407902" y="3909717"/>
            <a:chExt cx="1130216" cy="253916"/>
          </a:xfrm>
        </p:grpSpPr>
        <p:sp>
          <p:nvSpPr>
            <p:cNvPr id="82" name="Rectangle 81"/>
            <p:cNvSpPr/>
            <p:nvPr/>
          </p:nvSpPr>
          <p:spPr>
            <a:xfrm flipH="1">
              <a:off x="6407902" y="3909717"/>
              <a:ext cx="504689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tag#</a:t>
              </a:r>
              <a:endParaRPr lang="ru-RU" sz="1400" dirty="0"/>
            </a:p>
          </p:txBody>
        </p:sp>
        <p:cxnSp>
          <p:nvCxnSpPr>
            <p:cNvPr id="24" name="Straight Arrow Connector 23"/>
            <p:cNvCxnSpPr>
              <a:stCxn id="82" idx="1"/>
            </p:cNvCxnSpPr>
            <p:nvPr/>
          </p:nvCxnSpPr>
          <p:spPr>
            <a:xfrm>
              <a:off x="6912591" y="4036675"/>
              <a:ext cx="625527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6407902" y="3909717"/>
            <a:ext cx="1130216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160"/>
            <a:ext cx="8229600" cy="1143000"/>
          </a:xfrm>
        </p:spPr>
        <p:txBody>
          <a:bodyPr/>
          <a:lstStyle/>
          <a:p>
            <a:r>
              <a:rPr lang="en-US" dirty="0" smtClean="0"/>
              <a:t>Direct Map </a:t>
            </a:r>
            <a:r>
              <a:rPr lang="en-US" dirty="0" smtClean="0"/>
              <a:t>Memory Layout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1092517"/>
            <a:ext cx="5954168" cy="3647851"/>
          </a:xfrm>
        </p:spPr>
        <p:txBody>
          <a:bodyPr/>
          <a:lstStyle/>
          <a:p>
            <a:r>
              <a:rPr lang="en-US" sz="2800" dirty="0" smtClean="0"/>
              <a:t>Memory is virtually partitioned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i</a:t>
            </a:r>
            <a:r>
              <a:rPr lang="en-US" sz="2400" dirty="0" smtClean="0"/>
              <a:t>nto lines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line size = 2 ^ </a:t>
            </a:r>
            <a:r>
              <a:rPr lang="en-US" sz="2000" dirty="0" err="1" smtClean="0"/>
              <a:t>offset_size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en-US" sz="2400" dirty="0"/>
              <a:t>l</a:t>
            </a:r>
            <a:r>
              <a:rPr lang="en-US" sz="2400" dirty="0" smtClean="0"/>
              <a:t>ines grouped into slices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# of lines in slices = 2 ^ </a:t>
            </a:r>
            <a:r>
              <a:rPr lang="en-US" sz="2000" dirty="0" err="1" smtClean="0"/>
              <a:t>set_size</a:t>
            </a:r>
            <a:endParaRPr lang="en-US" sz="2000" dirty="0" smtClean="0"/>
          </a:p>
          <a:p>
            <a:pPr lvl="2">
              <a:spcBef>
                <a:spcPts val="600"/>
              </a:spcBef>
            </a:pPr>
            <a:r>
              <a:rPr lang="en-US" sz="2000" dirty="0" smtClean="0"/>
              <a:t>slice size = # of lines in slice * </a:t>
            </a:r>
            <a:r>
              <a:rPr lang="en-US" sz="2000" dirty="0" err="1" smtClean="0"/>
              <a:t>line_size</a:t>
            </a:r>
            <a:r>
              <a:rPr lang="en-US" sz="2000" dirty="0" smtClean="0"/>
              <a:t> = cache size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slice # =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tag </a:t>
            </a:r>
            <a:r>
              <a:rPr lang="en-US" sz="2400" dirty="0" smtClean="0"/>
              <a:t>value </a:t>
            </a: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line # inside a slice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set </a:t>
            </a:r>
            <a:r>
              <a:rPr lang="en-US" sz="2400" dirty="0" smtClean="0"/>
              <a:t>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31619"/>
              </p:ext>
            </p:extLst>
          </p:nvPr>
        </p:nvGraphicFramePr>
        <p:xfrm>
          <a:off x="7712775" y="2343563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 rot="16200000">
            <a:off x="7627289" y="487904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sz="2800" dirty="0"/>
          </a:p>
        </p:txBody>
      </p:sp>
      <p:sp>
        <p:nvSpPr>
          <p:cNvPr id="16" name="Rectangle 15"/>
          <p:cNvSpPr/>
          <p:nvPr/>
        </p:nvSpPr>
        <p:spPr>
          <a:xfrm>
            <a:off x="4441825" y="3244850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1825" y="3244850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41825" y="3244850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/>
              <a:t>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6273"/>
              </p:ext>
            </p:extLst>
          </p:nvPr>
        </p:nvGraphicFramePr>
        <p:xfrm>
          <a:off x="7712775" y="2869660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35748"/>
              </p:ext>
            </p:extLst>
          </p:nvPr>
        </p:nvGraphicFramePr>
        <p:xfrm>
          <a:off x="7712775" y="3711670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81465"/>
              </p:ext>
            </p:extLst>
          </p:nvPr>
        </p:nvGraphicFramePr>
        <p:xfrm>
          <a:off x="7712775" y="4555585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48601"/>
              </p:ext>
            </p:extLst>
          </p:nvPr>
        </p:nvGraphicFramePr>
        <p:xfrm>
          <a:off x="7712775" y="5922263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 flipH="1">
            <a:off x="8195375" y="2350675"/>
            <a:ext cx="852105" cy="791213"/>
            <a:chOff x="5229970" y="1474467"/>
            <a:chExt cx="852105" cy="791213"/>
          </a:xfrm>
        </p:grpSpPr>
        <p:sp>
          <p:nvSpPr>
            <p:cNvPr id="30" name="Left Brace 29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c</a:t>
              </a:r>
              <a:r>
                <a:rPr lang="en-US" sz="1400" dirty="0" smtClean="0"/>
                <a:t>ache size</a:t>
              </a:r>
              <a:endParaRPr lang="ru-RU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8195375" y="3203003"/>
            <a:ext cx="852105" cy="791213"/>
            <a:chOff x="5229970" y="1474467"/>
            <a:chExt cx="852105" cy="791213"/>
          </a:xfrm>
        </p:grpSpPr>
        <p:sp>
          <p:nvSpPr>
            <p:cNvPr id="42" name="Left Brace 41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c</a:t>
              </a:r>
              <a:r>
                <a:rPr lang="en-US" sz="1400" dirty="0" smtClean="0"/>
                <a:t>ache size</a:t>
              </a:r>
              <a:endParaRPr lang="ru-RU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8195375" y="4055331"/>
            <a:ext cx="852105" cy="791213"/>
            <a:chOff x="5229970" y="1474467"/>
            <a:chExt cx="852105" cy="791213"/>
          </a:xfrm>
        </p:grpSpPr>
        <p:sp>
          <p:nvSpPr>
            <p:cNvPr id="45" name="Left Brace 44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c</a:t>
              </a:r>
              <a:r>
                <a:rPr lang="en-US" sz="1400" dirty="0" smtClean="0"/>
                <a:t>ache size</a:t>
              </a:r>
              <a:endParaRPr lang="ru-RU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8195375" y="5421728"/>
            <a:ext cx="852105" cy="791213"/>
            <a:chOff x="5229970" y="1474467"/>
            <a:chExt cx="852105" cy="791213"/>
          </a:xfrm>
        </p:grpSpPr>
        <p:sp>
          <p:nvSpPr>
            <p:cNvPr id="48" name="Left Brace 47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c</a:t>
              </a:r>
              <a:r>
                <a:rPr lang="en-US" sz="1400" dirty="0" smtClean="0"/>
                <a:t>ache size</a:t>
              </a:r>
              <a:endParaRPr lang="ru-RU" sz="14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64134" y="1851116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 Space</a:t>
            </a:r>
            <a:endParaRPr lang="ru-RU" sz="2000" b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8246175" y="23435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 flipH="1">
            <a:off x="7105366" y="2350915"/>
            <a:ext cx="560699" cy="526097"/>
            <a:chOff x="7877175" y="1437958"/>
            <a:chExt cx="560699" cy="526097"/>
          </a:xfrm>
        </p:grpSpPr>
        <p:grpSp>
          <p:nvGrpSpPr>
            <p:cNvPr id="60" name="Group 5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ln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set#</a:t>
              </a:r>
              <a:endParaRPr lang="ru-R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 flipH="1">
            <a:off x="7105366" y="3190883"/>
            <a:ext cx="560699" cy="526097"/>
            <a:chOff x="7877175" y="1437958"/>
            <a:chExt cx="560699" cy="526097"/>
          </a:xfrm>
        </p:grpSpPr>
        <p:grpSp>
          <p:nvGrpSpPr>
            <p:cNvPr id="64" name="Group 63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ln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set#</a:t>
              </a:r>
              <a:endParaRPr lang="ru-RU" sz="1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 flipH="1">
            <a:off x="7105366" y="4036840"/>
            <a:ext cx="560699" cy="526097"/>
            <a:chOff x="7877175" y="1437958"/>
            <a:chExt cx="560699" cy="526097"/>
          </a:xfrm>
        </p:grpSpPr>
        <p:grpSp>
          <p:nvGrpSpPr>
            <p:cNvPr id="69" name="Group 68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ln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set#</a:t>
              </a:r>
              <a:endParaRPr lang="ru-RU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 flipH="1">
            <a:off x="7105366" y="5396011"/>
            <a:ext cx="560699" cy="526097"/>
            <a:chOff x="7877175" y="1437958"/>
            <a:chExt cx="560699" cy="526097"/>
          </a:xfrm>
        </p:grpSpPr>
        <p:grpSp>
          <p:nvGrpSpPr>
            <p:cNvPr id="74" name="Group 73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ln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set#</a:t>
              </a:r>
              <a:endParaRPr lang="ru-RU" sz="1400" dirty="0"/>
            </a:p>
          </p:txBody>
        </p:sp>
      </p:grpSp>
      <p:sp>
        <p:nvSpPr>
          <p:cNvPr id="86" name="Oval 85"/>
          <p:cNvSpPr/>
          <p:nvPr/>
        </p:nvSpPr>
        <p:spPr>
          <a:xfrm>
            <a:off x="7689915" y="2893842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2" name="Group 91"/>
          <p:cNvGrpSpPr/>
          <p:nvPr/>
        </p:nvGrpSpPr>
        <p:grpSpPr>
          <a:xfrm>
            <a:off x="5334000" y="4241235"/>
            <a:ext cx="1419863" cy="646331"/>
            <a:chOff x="5334000" y="3508350"/>
            <a:chExt cx="1419863" cy="646331"/>
          </a:xfrm>
        </p:grpSpPr>
        <p:sp>
          <p:nvSpPr>
            <p:cNvPr id="78" name="TextBox 77"/>
            <p:cNvSpPr txBox="1"/>
            <p:nvPr/>
          </p:nvSpPr>
          <p:spPr>
            <a:xfrm>
              <a:off x="5334000" y="3508350"/>
              <a:ext cx="1419863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Mapped to the same set</a:t>
              </a:r>
              <a:endParaRPr lang="ru-RU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6708144" y="3609660"/>
              <a:ext cx="45719" cy="397823"/>
              <a:chOff x="6708144" y="3628710"/>
              <a:chExt cx="45719" cy="397823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6708144" y="3628710"/>
                <a:ext cx="45719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708144" y="3746078"/>
                <a:ext cx="45719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6708144" y="3863446"/>
                <a:ext cx="45719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708144" y="3980814"/>
                <a:ext cx="45719" cy="4571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93" name="Oval 92"/>
          <p:cNvSpPr/>
          <p:nvPr/>
        </p:nvSpPr>
        <p:spPr>
          <a:xfrm>
            <a:off x="7689914" y="4587420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Elbow Connector 95"/>
          <p:cNvCxnSpPr>
            <a:stCxn id="86" idx="2"/>
            <a:endCxn id="87" idx="6"/>
          </p:cNvCxnSpPr>
          <p:nvPr/>
        </p:nvCxnSpPr>
        <p:spPr>
          <a:xfrm rot="10800000" flipV="1">
            <a:off x="6753863" y="2916701"/>
            <a:ext cx="936052" cy="1448703"/>
          </a:xfrm>
          <a:prstGeom prst="bentConnector3">
            <a:avLst>
              <a:gd name="adj1" fmla="val 7605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687438" y="3739414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Elbow Connector 99"/>
          <p:cNvCxnSpPr>
            <a:stCxn id="98" idx="2"/>
            <a:endCxn id="88" idx="6"/>
          </p:cNvCxnSpPr>
          <p:nvPr/>
        </p:nvCxnSpPr>
        <p:spPr>
          <a:xfrm rot="10800000" flipV="1">
            <a:off x="6753864" y="3762273"/>
            <a:ext cx="933575" cy="720499"/>
          </a:xfrm>
          <a:prstGeom prst="bentConnector3">
            <a:avLst>
              <a:gd name="adj1" fmla="val 6306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3" idx="2"/>
            <a:endCxn id="89" idx="6"/>
          </p:cNvCxnSpPr>
          <p:nvPr/>
        </p:nvCxnSpPr>
        <p:spPr>
          <a:xfrm flipH="1" flipV="1">
            <a:off x="6753863" y="4600141"/>
            <a:ext cx="936051" cy="101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2" idx="1"/>
            <a:endCxn id="90" idx="6"/>
          </p:cNvCxnSpPr>
          <p:nvPr/>
        </p:nvCxnSpPr>
        <p:spPr>
          <a:xfrm rot="10800000">
            <a:off x="6753863" y="4717510"/>
            <a:ext cx="958912" cy="1257381"/>
          </a:xfrm>
          <a:prstGeom prst="bentConnector3">
            <a:avLst>
              <a:gd name="adj1" fmla="val 7701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40677" y="861836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Address</a:t>
            </a:r>
            <a:endParaRPr lang="ru-RU" sz="2000" b="1" dirty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56650"/>
              </p:ext>
            </p:extLst>
          </p:nvPr>
        </p:nvGraphicFramePr>
        <p:xfrm>
          <a:off x="6619240" y="1333500"/>
          <a:ext cx="2215934" cy="266700"/>
        </p:xfrm>
        <a:graphic>
          <a:graphicData uri="http://schemas.openxmlformats.org/drawingml/2006/table">
            <a:tbl>
              <a:tblPr/>
              <a:tblGrid>
                <a:gridCol w="1680914"/>
                <a:gridCol w="535020"/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3328"/>
              </p:ext>
            </p:extLst>
          </p:nvPr>
        </p:nvGraphicFramePr>
        <p:xfrm>
          <a:off x="6619240" y="1333500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/>
                <a:gridCol w="537914"/>
                <a:gridCol w="535020"/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99882"/>
              </p:ext>
            </p:extLst>
          </p:nvPr>
        </p:nvGraphicFramePr>
        <p:xfrm>
          <a:off x="6619240" y="1333500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/>
                <a:gridCol w="537914"/>
                <a:gridCol w="535020"/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631618" y="1063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ru-RU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84734" y="10635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64</a:t>
            </a:r>
            <a:endParaRPr lang="ru-RU" sz="1400" dirty="0"/>
          </a:p>
        </p:txBody>
      </p:sp>
      <p:sp>
        <p:nvSpPr>
          <p:cNvPr id="33" name="Rectangle 32"/>
          <p:cNvSpPr/>
          <p:nvPr/>
        </p:nvSpPr>
        <p:spPr>
          <a:xfrm>
            <a:off x="457200" y="5279648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Disadvantage is line evictions due to set conflicts</a:t>
            </a:r>
          </a:p>
        </p:txBody>
      </p:sp>
    </p:spTree>
    <p:extLst>
      <p:ext uri="{BB962C8B-B14F-4D97-AF65-F5344CB8AC3E}">
        <p14:creationId xmlns:p14="http://schemas.microsoft.com/office/powerpoint/2010/main" val="13387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/>
      <p:bldP spid="50" grpId="0"/>
      <p:bldP spid="79" grpId="0"/>
      <p:bldP spid="32" grpId="0"/>
      <p:bldP spid="1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4933"/>
            <a:ext cx="8229600" cy="1718855"/>
          </a:xfrm>
        </p:spPr>
        <p:txBody>
          <a:bodyPr/>
          <a:lstStyle/>
          <a:p>
            <a:r>
              <a:rPr lang="en-US" sz="2800" dirty="0" smtClean="0"/>
              <a:t>Conflicts are harmful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2800" dirty="0"/>
              <a:t> multi-ways </a:t>
            </a:r>
            <a:r>
              <a:rPr lang="en-US" sz="2800" dirty="0" smtClean="0"/>
              <a:t>cache is a solution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set holds two </a:t>
            </a:r>
            <a:r>
              <a:rPr lang="en-US" sz="2800" dirty="0" smtClean="0"/>
              <a:t>entries </a:t>
            </a:r>
            <a:r>
              <a:rPr lang="en-US" sz="2800" dirty="0"/>
              <a:t>(way 0 and way 1)</a:t>
            </a:r>
          </a:p>
          <a:p>
            <a:pPr lvl="1"/>
            <a:r>
              <a:rPr lang="en-US" sz="2400" dirty="0"/>
              <a:t>Each </a:t>
            </a:r>
            <a:r>
              <a:rPr lang="en-US" sz="2400" dirty="0" smtClean="0"/>
              <a:t>line </a:t>
            </a:r>
            <a:r>
              <a:rPr lang="en-US" sz="2400" dirty="0"/>
              <a:t>can be mapped into one of two </a:t>
            </a:r>
            <a:r>
              <a:rPr lang="en-US" sz="2400" dirty="0" smtClean="0"/>
              <a:t>entries </a:t>
            </a:r>
            <a:r>
              <a:rPr lang="en-US" sz="2400" dirty="0"/>
              <a:t>in the appropriate set</a:t>
            </a:r>
          </a:p>
          <a:p>
            <a:endParaRPr 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5276" y="2755398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Address</a:t>
            </a:r>
            <a:endParaRPr lang="ru-RU" sz="20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47725"/>
              </p:ext>
            </p:extLst>
          </p:nvPr>
        </p:nvGraphicFramePr>
        <p:xfrm>
          <a:off x="2892241" y="3044450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/>
                <a:gridCol w="309012"/>
                <a:gridCol w="469900"/>
                <a:gridCol w="317500"/>
                <a:gridCol w="317500"/>
              </a:tblGrid>
              <a:tr h="23622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30159"/>
              </p:ext>
            </p:extLst>
          </p:nvPr>
        </p:nvGraphicFramePr>
        <p:xfrm>
          <a:off x="4448966" y="4762935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  <a:gridCol w="267372"/>
                <a:gridCol w="990600"/>
              </a:tblGrid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575705" y="44641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ru-R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383745" y="44742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57082" y="4147691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Tag Array</a:t>
            </a:r>
            <a:endParaRPr lang="ru-RU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528602" y="4193132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Array</a:t>
            </a:r>
            <a:endParaRPr lang="ru-RU" sz="1600" b="1" dirty="0"/>
          </a:p>
        </p:txBody>
      </p:sp>
      <p:sp>
        <p:nvSpPr>
          <p:cNvPr id="47" name="Left Brace 46"/>
          <p:cNvSpPr/>
          <p:nvPr/>
        </p:nvSpPr>
        <p:spPr>
          <a:xfrm rot="5400000">
            <a:off x="5513191" y="3115976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122596" y="3683652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</a:t>
            </a:r>
            <a:r>
              <a:rPr lang="en-US" b="1" dirty="0" smtClean="0"/>
              <a:t>ay #1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88162" y="4513857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et#</a:t>
            </a:r>
            <a:endParaRPr lang="ru-RU" sz="1400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9887"/>
              </p:ext>
            </p:extLst>
          </p:nvPr>
        </p:nvGraphicFramePr>
        <p:xfrm>
          <a:off x="1987653" y="4763315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  <a:gridCol w="267372"/>
                <a:gridCol w="990600"/>
              </a:tblGrid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114392" y="44645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ru-RU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922432" y="4474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195769" y="4148071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Tag Array</a:t>
            </a:r>
            <a:endParaRPr lang="ru-RU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067289" y="4193512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Array</a:t>
            </a:r>
            <a:endParaRPr lang="ru-RU" sz="1600" b="1" dirty="0"/>
          </a:p>
        </p:txBody>
      </p:sp>
      <p:sp>
        <p:nvSpPr>
          <p:cNvPr id="55" name="Left Brace 54"/>
          <p:cNvSpPr/>
          <p:nvPr/>
        </p:nvSpPr>
        <p:spPr>
          <a:xfrm rot="5400000">
            <a:off x="3051878" y="3115976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661283" y="3684032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</a:t>
            </a:r>
            <a:r>
              <a:rPr lang="en-US" b="1" dirty="0" smtClean="0"/>
              <a:t>ay #0</a:t>
            </a:r>
            <a:endParaRPr lang="ru-RU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926849" y="4514237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et#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437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1" grpId="0"/>
      <p:bldP spid="52" grpId="0"/>
      <p:bldP spid="53" grpId="0"/>
      <p:bldP spid="54" grpId="0"/>
      <p:bldP spid="55" grpId="0" animBg="1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0" y="-10081"/>
            <a:ext cx="8229600" cy="1143000"/>
          </a:xfrm>
        </p:spPr>
        <p:txBody>
          <a:bodyPr/>
          <a:lstStyle/>
          <a:p>
            <a:r>
              <a:rPr lang="en-US" dirty="0" smtClean="0"/>
              <a:t>Multi-way Memory Layout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85240"/>
            <a:ext cx="6096000" cy="4830763"/>
          </a:xfrm>
        </p:spPr>
        <p:txBody>
          <a:bodyPr/>
          <a:lstStyle/>
          <a:p>
            <a:r>
              <a:rPr lang="en-US" sz="2800" dirty="0" smtClean="0"/>
              <a:t>Memory is virtually partitioned almost the same as in direct map cache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The only difference is slice size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slice size = </a:t>
            </a:r>
            <a:r>
              <a:rPr lang="en-US" sz="2000" dirty="0" smtClean="0"/>
              <a:t>cache size / # of ways</a:t>
            </a:r>
          </a:p>
          <a:p>
            <a:pPr lvl="2"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800" dirty="0"/>
              <a:t>Compared to direct map cache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Decrease slice size </a:t>
            </a:r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/>
              <a:t>i</a:t>
            </a:r>
            <a:r>
              <a:rPr lang="en-US" sz="2400" dirty="0" smtClean="0"/>
              <a:t>ncrease # of slices</a:t>
            </a:r>
            <a:r>
              <a:rPr lang="en-US" dirty="0">
                <a:cs typeface="Tahoma" pitchFamily="34" charset="0"/>
                <a:sym typeface="Symbol" pitchFamily="18" charset="2"/>
              </a:rPr>
              <a:t/>
            </a:r>
            <a:br>
              <a:rPr lang="en-US" dirty="0">
                <a:cs typeface="Tahoma" pitchFamily="34" charset="0"/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→ </a:t>
            </a:r>
            <a:r>
              <a:rPr lang="en-US" sz="2400" dirty="0" smtClean="0">
                <a:sym typeface="Symbol" pitchFamily="18" charset="2"/>
              </a:rPr>
              <a:t>increase # of lines mapped </a:t>
            </a:r>
            <a:r>
              <a:rPr lang="en-US" sz="2400" dirty="0">
                <a:sym typeface="Symbol" pitchFamily="18" charset="2"/>
              </a:rPr>
              <a:t>to </a:t>
            </a:r>
            <a:r>
              <a:rPr lang="en-US" sz="2400" dirty="0" smtClean="0">
                <a:sym typeface="Symbol" pitchFamily="18" charset="2"/>
              </a:rPr>
              <a:t>the same set</a:t>
            </a:r>
            <a:endParaRPr lang="en-US" sz="2400" dirty="0">
              <a:sym typeface="Symbol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sz="2400" dirty="0">
                <a:sym typeface="Symbol" pitchFamily="18" charset="2"/>
              </a:rPr>
              <a:t>But in each set we can have </a:t>
            </a:r>
            <a:r>
              <a:rPr lang="en-US" sz="2400" dirty="0" smtClean="0">
                <a:sym typeface="Symbol" pitchFamily="18" charset="2"/>
              </a:rPr>
              <a:t>multiple lines (= # of ways) </a:t>
            </a:r>
            <a:r>
              <a:rPr lang="en-US" sz="2400" dirty="0">
                <a:sym typeface="Symbol" pitchFamily="18" charset="2"/>
              </a:rPr>
              <a:t>at a given time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57013"/>
              </p:ext>
            </p:extLst>
          </p:nvPr>
        </p:nvGraphicFramePr>
        <p:xfrm>
          <a:off x="7859041" y="1874835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 rot="16200000">
            <a:off x="7788450" y="397762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65919"/>
              </p:ext>
            </p:extLst>
          </p:nvPr>
        </p:nvGraphicFramePr>
        <p:xfrm>
          <a:off x="7859041" y="2085914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99426"/>
              </p:ext>
            </p:extLst>
          </p:nvPr>
        </p:nvGraphicFramePr>
        <p:xfrm>
          <a:off x="7859041" y="33481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67586"/>
              </p:ext>
            </p:extLst>
          </p:nvPr>
        </p:nvGraphicFramePr>
        <p:xfrm>
          <a:off x="7859041" y="250712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13113"/>
              </p:ext>
            </p:extLst>
          </p:nvPr>
        </p:nvGraphicFramePr>
        <p:xfrm>
          <a:off x="7858578" y="503307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8365771" y="1870539"/>
            <a:ext cx="665414" cy="429886"/>
            <a:chOff x="8365771" y="1870539"/>
            <a:chExt cx="665414" cy="429886"/>
          </a:xfrm>
        </p:grpSpPr>
        <p:sp>
          <p:nvSpPr>
            <p:cNvPr id="30" name="Left Brace 29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8476350" y="1878325"/>
              <a:ext cx="55483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way size</a:t>
              </a:r>
              <a:endParaRPr lang="ru-RU" sz="14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10400" y="138238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 Space</a:t>
            </a:r>
            <a:endParaRPr lang="ru-RU" sz="2000" b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8392441" y="18748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 flipH="1">
            <a:off x="7228427" y="1865692"/>
            <a:ext cx="560699" cy="253916"/>
            <a:chOff x="7877175" y="1436186"/>
            <a:chExt cx="560699" cy="253916"/>
          </a:xfrm>
        </p:grpSpPr>
        <p:grpSp>
          <p:nvGrpSpPr>
            <p:cNvPr id="60" name="Group 59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ln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43187" y="1436186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set#</a:t>
              </a:r>
              <a:endParaRPr lang="ru-RU" sz="1400" dirty="0"/>
            </a:p>
          </p:txBody>
        </p:sp>
      </p:grpSp>
      <p:sp>
        <p:nvSpPr>
          <p:cNvPr id="86" name="Oval 85"/>
          <p:cNvSpPr/>
          <p:nvPr/>
        </p:nvSpPr>
        <p:spPr>
          <a:xfrm>
            <a:off x="7838849" y="2112835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Oval 92"/>
          <p:cNvSpPr/>
          <p:nvPr/>
        </p:nvSpPr>
        <p:spPr>
          <a:xfrm>
            <a:off x="7840183" y="2958972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Oval 97"/>
          <p:cNvSpPr/>
          <p:nvPr/>
        </p:nvSpPr>
        <p:spPr>
          <a:xfrm>
            <a:off x="7859041" y="2536058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03227"/>
              </p:ext>
            </p:extLst>
          </p:nvPr>
        </p:nvGraphicFramePr>
        <p:xfrm>
          <a:off x="7859041" y="2927326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5638800" y="2927326"/>
            <a:ext cx="150407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Mapped to the same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7108013" y="2998005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Oval 87"/>
          <p:cNvSpPr/>
          <p:nvPr/>
        </p:nvSpPr>
        <p:spPr>
          <a:xfrm>
            <a:off x="7108013" y="310822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Oval 88"/>
          <p:cNvSpPr/>
          <p:nvPr/>
        </p:nvSpPr>
        <p:spPr>
          <a:xfrm>
            <a:off x="7108013" y="3218453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Oval 89"/>
          <p:cNvSpPr/>
          <p:nvPr/>
        </p:nvSpPr>
        <p:spPr>
          <a:xfrm>
            <a:off x="7108013" y="3328677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Oval 81"/>
          <p:cNvSpPr/>
          <p:nvPr/>
        </p:nvSpPr>
        <p:spPr>
          <a:xfrm>
            <a:off x="7108013" y="3438902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Group 25"/>
          <p:cNvGrpSpPr/>
          <p:nvPr/>
        </p:nvGrpSpPr>
        <p:grpSpPr>
          <a:xfrm>
            <a:off x="7153732" y="2135695"/>
            <a:ext cx="705310" cy="2950009"/>
            <a:chOff x="7153732" y="2135695"/>
            <a:chExt cx="705310" cy="2950009"/>
          </a:xfrm>
        </p:grpSpPr>
        <p:cxnSp>
          <p:nvCxnSpPr>
            <p:cNvPr id="96" name="Elbow Connector 95"/>
            <p:cNvCxnSpPr>
              <a:stCxn id="86" idx="2"/>
              <a:endCxn id="87" idx="6"/>
            </p:cNvCxnSpPr>
            <p:nvPr/>
          </p:nvCxnSpPr>
          <p:spPr>
            <a:xfrm rot="10800000" flipV="1">
              <a:off x="7153733" y="2135695"/>
              <a:ext cx="685117" cy="8851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98" idx="2"/>
              <a:endCxn id="88" idx="6"/>
            </p:cNvCxnSpPr>
            <p:nvPr/>
          </p:nvCxnSpPr>
          <p:spPr>
            <a:xfrm rot="10800000" flipV="1">
              <a:off x="7153733" y="2558917"/>
              <a:ext cx="705309" cy="572171"/>
            </a:xfrm>
            <a:prstGeom prst="bentConnector3">
              <a:avLst>
                <a:gd name="adj1" fmla="val 38116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20" idx="1"/>
              <a:endCxn id="90" idx="6"/>
            </p:cNvCxnSpPr>
            <p:nvPr/>
          </p:nvCxnSpPr>
          <p:spPr>
            <a:xfrm rot="10800000">
              <a:off x="7153733" y="3351538"/>
              <a:ext cx="705309" cy="49287"/>
            </a:xfrm>
            <a:prstGeom prst="bentConnector3">
              <a:avLst>
                <a:gd name="adj1" fmla="val 3631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79" idx="1"/>
              <a:endCxn id="89" idx="6"/>
            </p:cNvCxnSpPr>
            <p:nvPr/>
          </p:nvCxnSpPr>
          <p:spPr>
            <a:xfrm rot="10800000" flipV="1">
              <a:off x="7153733" y="2979953"/>
              <a:ext cx="705309" cy="261360"/>
            </a:xfrm>
            <a:prstGeom prst="bentConnector3">
              <a:avLst>
                <a:gd name="adj1" fmla="val 2191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2" idx="1"/>
              <a:endCxn id="82" idx="6"/>
            </p:cNvCxnSpPr>
            <p:nvPr/>
          </p:nvCxnSpPr>
          <p:spPr>
            <a:xfrm rot="10800000">
              <a:off x="7153732" y="3461762"/>
              <a:ext cx="704846" cy="16239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1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0" grpId="0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 126"/>
          <p:cNvSpPr>
            <a:spLocks noChangeShapeType="1"/>
          </p:cNvSpPr>
          <p:nvPr/>
        </p:nvSpPr>
        <p:spPr bwMode="auto">
          <a:xfrm flipH="1" flipV="1">
            <a:off x="3028720" y="564188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44" name="Line 126"/>
          <p:cNvSpPr>
            <a:spLocks noChangeShapeType="1"/>
          </p:cNvSpPr>
          <p:nvPr/>
        </p:nvSpPr>
        <p:spPr bwMode="auto">
          <a:xfrm flipH="1" flipV="1">
            <a:off x="2732577" y="4385856"/>
            <a:ext cx="0" cy="3748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81" name="Line 126"/>
          <p:cNvSpPr>
            <a:spLocks noChangeShapeType="1"/>
          </p:cNvSpPr>
          <p:nvPr/>
        </p:nvSpPr>
        <p:spPr bwMode="auto">
          <a:xfrm flipH="1" flipV="1">
            <a:off x="3419326" y="4380638"/>
            <a:ext cx="0" cy="3748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597" y="1226126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Address</a:t>
            </a:r>
            <a:endParaRPr lang="ru-RU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85571"/>
              </p:ext>
            </p:extLst>
          </p:nvPr>
        </p:nvGraphicFramePr>
        <p:xfrm>
          <a:off x="3229562" y="1515178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/>
                <a:gridCol w="309012"/>
                <a:gridCol w="469900"/>
                <a:gridCol w="317500"/>
                <a:gridCol w="317500"/>
              </a:tblGrid>
              <a:tr h="23622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31261"/>
              </p:ext>
            </p:extLst>
          </p:nvPr>
        </p:nvGraphicFramePr>
        <p:xfrm>
          <a:off x="2058274" y="3234043"/>
          <a:ext cx="901700" cy="1156415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</a:tblGrid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32648" y="2942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15041" y="29529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43530" y="2770920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/>
              <a:t>way #0</a:t>
            </a:r>
            <a:endParaRPr lang="ru-RU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62438" y="2770920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way #0</a:t>
            </a:r>
            <a:endParaRPr lang="ru-R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97470" y="2984965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et#</a:t>
            </a:r>
            <a:endParaRPr lang="ru-RU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688219" y="3223906"/>
            <a:ext cx="453037" cy="1159429"/>
            <a:chOff x="4805303" y="2836102"/>
            <a:chExt cx="453037" cy="1159429"/>
          </a:xfrm>
        </p:grpSpPr>
        <p:sp>
          <p:nvSpPr>
            <p:cNvPr id="25" name="Trapezoid 24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  <a:cs typeface="Arial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554737" y="586235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hit/miss</a:t>
            </a:r>
            <a:endParaRPr lang="ru-RU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42367" y="4669642"/>
            <a:ext cx="274434" cy="307777"/>
            <a:chOff x="5639090" y="5425857"/>
            <a:chExt cx="274434" cy="307777"/>
          </a:xfrm>
        </p:grpSpPr>
        <p:sp>
          <p:nvSpPr>
            <p:cNvPr id="4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sz="1200" b="1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=</a:t>
              </a:r>
              <a:endParaRPr lang="ru-RU" sz="1400" dirty="0"/>
            </a:p>
          </p:txBody>
        </p: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0907"/>
              </p:ext>
            </p:extLst>
          </p:nvPr>
        </p:nvGraphicFramePr>
        <p:xfrm>
          <a:off x="5345819" y="3229441"/>
          <a:ext cx="1371600" cy="1156415"/>
        </p:xfrm>
        <a:graphic>
          <a:graphicData uri="http://schemas.openxmlformats.org/drawingml/2006/table">
            <a:tbl>
              <a:tblPr/>
              <a:tblGrid>
                <a:gridCol w="375920"/>
                <a:gridCol w="995680"/>
              </a:tblGrid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242786" y="2977337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et#</a:t>
            </a:r>
            <a:endParaRPr lang="ru-RU" sz="1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4952505" y="3223906"/>
            <a:ext cx="453037" cy="1159429"/>
            <a:chOff x="4805303" y="2836102"/>
            <a:chExt cx="453037" cy="1159429"/>
          </a:xfrm>
        </p:grpSpPr>
        <p:sp>
          <p:nvSpPr>
            <p:cNvPr id="58" name="Trapezoid 57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  <a:cs typeface="Arial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13752"/>
              </p:ext>
            </p:extLst>
          </p:nvPr>
        </p:nvGraphicFramePr>
        <p:xfrm>
          <a:off x="3171745" y="3234043"/>
          <a:ext cx="482600" cy="1156415"/>
        </p:xfrm>
        <a:graphic>
          <a:graphicData uri="http://schemas.openxmlformats.org/drawingml/2006/table">
            <a:tbl>
              <a:tblPr/>
              <a:tblGrid>
                <a:gridCol w="482600"/>
              </a:tblGrid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975999" y="2770920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/>
              <a:t>way #1</a:t>
            </a:r>
            <a:endParaRPr lang="ru-RU" sz="16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3236736" y="4668234"/>
            <a:ext cx="274434" cy="307777"/>
            <a:chOff x="5639090" y="5425857"/>
            <a:chExt cx="274434" cy="307777"/>
          </a:xfrm>
        </p:grpSpPr>
        <p:sp>
          <p:nvSpPr>
            <p:cNvPr id="79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sz="1200" b="1" dirty="0">
                <a:latin typeface="+mj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=</a:t>
              </a:r>
              <a:endParaRPr lang="ru-RU" sz="14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46959" y="294879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ru-RU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703952" y="29589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869819" y="2770920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way #1</a:t>
            </a:r>
            <a:endParaRPr lang="ru-RU" sz="1600" b="1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94713"/>
              </p:ext>
            </p:extLst>
          </p:nvPr>
        </p:nvGraphicFramePr>
        <p:xfrm>
          <a:off x="6918079" y="3229441"/>
          <a:ext cx="995680" cy="1156415"/>
        </p:xfrm>
        <a:graphic>
          <a:graphicData uri="http://schemas.openxmlformats.org/drawingml/2006/table">
            <a:tbl>
              <a:tblPr/>
              <a:tblGrid>
                <a:gridCol w="995680"/>
              </a:tblGrid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465293" y="2445230"/>
            <a:ext cx="118905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/>
              <a:t>Tag Array</a:t>
            </a:r>
            <a:endParaRPr lang="ru-RU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035865" y="2445230"/>
            <a:ext cx="144355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/>
              <a:t>Data Array</a:t>
            </a:r>
            <a:endParaRPr lang="ru-RU" b="1" dirty="0"/>
          </a:p>
        </p:txBody>
      </p:sp>
      <p:sp>
        <p:nvSpPr>
          <p:cNvPr id="91" name="Freeform 90"/>
          <p:cNvSpPr/>
          <p:nvPr/>
        </p:nvSpPr>
        <p:spPr>
          <a:xfrm>
            <a:off x="1322459" y="2023041"/>
            <a:ext cx="2651760" cy="2735580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chemeClr val="accent3">
                <a:lumMod val="7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ru-RU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Oval 119"/>
          <p:cNvSpPr>
            <a:spLocks noChangeAspect="1" noChangeArrowheads="1"/>
          </p:cNvSpPr>
          <p:nvPr/>
        </p:nvSpPr>
        <p:spPr bwMode="auto">
          <a:xfrm>
            <a:off x="2590828" y="4556884"/>
            <a:ext cx="52388" cy="555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2606429" y="4583361"/>
            <a:ext cx="706755" cy="169545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chemeClr val="accent3">
                <a:lumMod val="7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ru-RU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517904" y="2018606"/>
            <a:ext cx="3639312" cy="1773936"/>
            <a:chOff x="1517904" y="2164080"/>
            <a:chExt cx="3639312" cy="1773936"/>
          </a:xfrm>
        </p:grpSpPr>
        <p:sp>
          <p:nvSpPr>
            <p:cNvPr id="95" name="Freeform 94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ru-RU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chemeClr val="accent1">
                    <a:lumMod val="75000"/>
                  </a:scheme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ru-RU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7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0626" y="4875477"/>
            <a:ext cx="888390" cy="331663"/>
            <a:chOff x="4618621" y="5065163"/>
            <a:chExt cx="745511" cy="278322"/>
          </a:xfrm>
        </p:grpSpPr>
        <p:sp>
          <p:nvSpPr>
            <p:cNvPr id="103" name="Trapezoid 102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spcBef>
                  <a:spcPct val="0"/>
                </a:spcBef>
              </a:pPr>
              <a:endParaRPr lang="en-US" sz="1200" b="1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18621" y="5065163"/>
              <a:ext cx="745511" cy="2783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smtClean="0"/>
                <a:t>MUX</a:t>
              </a:r>
              <a:endParaRPr lang="ru-RU" sz="1400" dirty="0"/>
            </a:p>
          </p:txBody>
        </p:sp>
      </p:grpSp>
      <p:sp>
        <p:nvSpPr>
          <p:cNvPr id="106" name="Freeform 105"/>
          <p:cNvSpPr/>
          <p:nvPr/>
        </p:nvSpPr>
        <p:spPr>
          <a:xfrm>
            <a:off x="6217920" y="4383853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ru-RU">
              <a:latin typeface="+mj-lt"/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6999132" y="4383853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ru-RU">
              <a:latin typeface="+mj-lt"/>
            </a:endParaRPr>
          </a:p>
        </p:txBody>
      </p:sp>
      <p:sp>
        <p:nvSpPr>
          <p:cNvPr id="108" name="Line 126"/>
          <p:cNvSpPr>
            <a:spLocks noChangeShapeType="1"/>
          </p:cNvSpPr>
          <p:nvPr/>
        </p:nvSpPr>
        <p:spPr bwMode="auto">
          <a:xfrm flipH="1" flipV="1">
            <a:off x="6844821" y="5164870"/>
            <a:ext cx="0" cy="705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534400" y="58623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110" name="Flowchart: Delay 18"/>
          <p:cNvSpPr/>
          <p:nvPr/>
        </p:nvSpPr>
        <p:spPr bwMode="auto">
          <a:xfrm rot="5400000" flipH="1">
            <a:off x="2824116" y="5279908"/>
            <a:ext cx="393971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682062" y="4904465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ru-RU">
              <a:latin typeface="+mj-lt"/>
            </a:endParaRPr>
          </a:p>
        </p:txBody>
      </p:sp>
      <p:sp>
        <p:nvSpPr>
          <p:cNvPr id="112" name="Freeform 111"/>
          <p:cNvSpPr/>
          <p:nvPr/>
        </p:nvSpPr>
        <p:spPr>
          <a:xfrm flipH="1">
            <a:off x="3116147" y="4904465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ru-RU">
              <a:latin typeface="+mj-lt"/>
            </a:endParaRPr>
          </a:p>
        </p:txBody>
      </p:sp>
      <p:sp>
        <p:nvSpPr>
          <p:cNvPr id="114" name="Oval 119"/>
          <p:cNvSpPr>
            <a:spLocks noChangeAspect="1" noChangeArrowheads="1"/>
          </p:cNvSpPr>
          <p:nvPr/>
        </p:nvSpPr>
        <p:spPr bwMode="auto">
          <a:xfrm>
            <a:off x="2656763" y="4962886"/>
            <a:ext cx="52388" cy="555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115" name="Oval 119"/>
          <p:cNvSpPr>
            <a:spLocks noChangeAspect="1" noChangeArrowheads="1"/>
          </p:cNvSpPr>
          <p:nvPr/>
        </p:nvSpPr>
        <p:spPr bwMode="auto">
          <a:xfrm>
            <a:off x="3343275" y="5087270"/>
            <a:ext cx="52388" cy="555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703436" y="4992573"/>
            <a:ext cx="376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6"/>
          </p:cNvCxnSpPr>
          <p:nvPr/>
        </p:nvCxnSpPr>
        <p:spPr>
          <a:xfrm>
            <a:off x="3395663" y="5115052"/>
            <a:ext cx="3138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Line Replacement Policies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8204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Direct map</a:t>
            </a:r>
          </a:p>
          <a:p>
            <a:pPr lvl="1"/>
            <a:r>
              <a:rPr lang="en-US" sz="2000" dirty="0"/>
              <a:t>A new block is mapped to a single line in the cache </a:t>
            </a:r>
          </a:p>
          <a:p>
            <a:pPr lvl="1"/>
            <a:r>
              <a:rPr lang="en-US" sz="2000" dirty="0"/>
              <a:t>Old line is evicted (re-written to memory if needed)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800" dirty="0"/>
              <a:t>N-way set associative cache</a:t>
            </a:r>
          </a:p>
          <a:p>
            <a:pPr lvl="1"/>
            <a:r>
              <a:rPr lang="en-US" sz="2000" dirty="0"/>
              <a:t>Choose a victim from all ways in the appropriate set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800" dirty="0"/>
              <a:t>Replacement algorithms</a:t>
            </a:r>
          </a:p>
          <a:p>
            <a:pPr lvl="1"/>
            <a:r>
              <a:rPr lang="en-US" sz="2000" dirty="0" smtClean="0"/>
              <a:t>FIFO (First </a:t>
            </a:r>
            <a:r>
              <a:rPr lang="en-US" sz="2000" dirty="0"/>
              <a:t>In First </a:t>
            </a:r>
            <a:r>
              <a:rPr lang="en-US" sz="2000" dirty="0" smtClean="0"/>
              <a:t>Out)</a:t>
            </a:r>
            <a:endParaRPr lang="en-US" sz="2000" dirty="0"/>
          </a:p>
          <a:p>
            <a:pPr lvl="1"/>
            <a:r>
              <a:rPr lang="en-US" sz="2000" dirty="0"/>
              <a:t>Random</a:t>
            </a:r>
          </a:p>
          <a:p>
            <a:pPr lvl="1"/>
            <a:r>
              <a:rPr lang="en-US" sz="2000" dirty="0"/>
              <a:t>LRU (</a:t>
            </a:r>
            <a:r>
              <a:rPr lang="en-US" sz="2000" dirty="0" smtClean="0"/>
              <a:t>Least </a:t>
            </a:r>
            <a:r>
              <a:rPr lang="en-US" sz="2000" dirty="0"/>
              <a:t>Recently </a:t>
            </a:r>
            <a:r>
              <a:rPr lang="en-US" sz="2000" dirty="0" smtClean="0"/>
              <a:t>used)</a:t>
            </a:r>
            <a:endParaRPr lang="en-US" sz="2000" dirty="0"/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sz="2800" dirty="0"/>
              <a:t>LRU is the best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but not that much better even than </a:t>
            </a:r>
            <a:r>
              <a:rPr lang="en-US" sz="2000" dirty="0" smtClean="0"/>
              <a:t>random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Cache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smtClean="0"/>
              <a:t>Terms: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Miss Rate = Misses / total CPU request 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Hit Rate = Hits / total CPU request = 1 – Miss Rate</a:t>
            </a:r>
            <a:endParaRPr lang="ru-RU" sz="2400" dirty="0"/>
          </a:p>
          <a:p>
            <a:pPr>
              <a:spcBef>
                <a:spcPts val="1800"/>
              </a:spcBef>
            </a:pPr>
            <a:r>
              <a:rPr lang="en-US" sz="2800" dirty="0"/>
              <a:t>Cache goal – decrease memory access time</a:t>
            </a:r>
          </a:p>
          <a:p>
            <a:pPr lvl="1">
              <a:lnSpc>
                <a:spcPct val="85000"/>
              </a:lnSpc>
            </a:pPr>
            <a:r>
              <a:rPr lang="ru-RU" sz="2400" dirty="0"/>
              <a:t>AMAT = </a:t>
            </a:r>
            <a:r>
              <a:rPr lang="en-US" sz="2400" dirty="0"/>
              <a:t>Hit Rate * </a:t>
            </a:r>
            <a:r>
              <a:rPr lang="ru-RU" sz="2400" dirty="0" err="1"/>
              <a:t>Hit</a:t>
            </a:r>
            <a:r>
              <a:rPr lang="ru-RU" sz="2400" dirty="0"/>
              <a:t> </a:t>
            </a:r>
            <a:r>
              <a:rPr lang="ru-RU" sz="2400" dirty="0" err="1"/>
              <a:t>Time</a:t>
            </a:r>
            <a:r>
              <a:rPr lang="ru-RU" sz="2400" dirty="0"/>
              <a:t> + </a:t>
            </a:r>
            <a:r>
              <a:rPr lang="ru-RU" sz="2400" dirty="0" err="1"/>
              <a:t>Miss</a:t>
            </a:r>
            <a:r>
              <a:rPr lang="ru-RU" sz="2400" dirty="0"/>
              <a:t> </a:t>
            </a:r>
            <a:r>
              <a:rPr lang="ru-RU" sz="2400" dirty="0" err="1"/>
              <a:t>Rate</a:t>
            </a:r>
            <a:r>
              <a:rPr lang="ru-RU" sz="2400" dirty="0"/>
              <a:t> * </a:t>
            </a:r>
            <a:r>
              <a:rPr lang="ru-RU" sz="2400" dirty="0" err="1"/>
              <a:t>Miss</a:t>
            </a:r>
            <a:r>
              <a:rPr lang="ru-RU" sz="2400" dirty="0"/>
              <a:t> </a:t>
            </a:r>
            <a:r>
              <a:rPr lang="ru-RU" sz="2400" dirty="0" err="1"/>
              <a:t>Penalt</a:t>
            </a:r>
            <a:r>
              <a:rPr lang="en-GB" sz="2400" dirty="0"/>
              <a:t>y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Example</a:t>
            </a:r>
            <a:r>
              <a:rPr lang="en-US" sz="2800" dirty="0" smtClean="0"/>
              <a:t>:</a:t>
            </a:r>
          </a:p>
          <a:p>
            <a:pPr lvl="1"/>
            <a:r>
              <a:rPr lang="en-GB" sz="2400" dirty="0" err="1"/>
              <a:t>HitRate</a:t>
            </a:r>
            <a:r>
              <a:rPr lang="en-GB" sz="2400" dirty="0"/>
              <a:t> ≈ 0.9, </a:t>
            </a:r>
            <a:r>
              <a:rPr lang="en-GB" sz="2400" dirty="0" err="1"/>
              <a:t>HitTime</a:t>
            </a:r>
            <a:r>
              <a:rPr lang="en-GB" sz="2400" dirty="0"/>
              <a:t> ≈ 4</a:t>
            </a:r>
            <a:r>
              <a:rPr lang="en-GB" sz="2400" dirty="0" smtClean="0"/>
              <a:t> </a:t>
            </a:r>
            <a:r>
              <a:rPr lang="en-GB" sz="2400" dirty="0"/>
              <a:t>clk, </a:t>
            </a:r>
            <a:r>
              <a:rPr lang="en-GB" sz="2400" dirty="0" err="1"/>
              <a:t>MissRate</a:t>
            </a:r>
            <a:r>
              <a:rPr lang="en-GB" sz="2400" dirty="0"/>
              <a:t> ≈ 0.1, </a:t>
            </a:r>
            <a:r>
              <a:rPr lang="en-GB" sz="2400" dirty="0" err="1"/>
              <a:t>MissPenalty</a:t>
            </a:r>
            <a:r>
              <a:rPr lang="en-GB" sz="2400" dirty="0"/>
              <a:t> ≈ 200 clk, </a:t>
            </a:r>
            <a:r>
              <a:rPr lang="en-GB" sz="2400" dirty="0" smtClean="0"/>
              <a:t>then</a:t>
            </a:r>
          </a:p>
          <a:p>
            <a:pPr lvl="1"/>
            <a:r>
              <a:rPr lang="en-GB" sz="2400" dirty="0" smtClean="0"/>
              <a:t>AMAT = 0.9 * 4 + 0.1 * 200 = 23.6 clk</a:t>
            </a:r>
          </a:p>
          <a:p>
            <a:pPr lvl="1"/>
            <a:r>
              <a:rPr lang="en-GB" sz="2400" dirty="0" smtClean="0"/>
              <a:t>AMAT w/o cache = 200 clk</a:t>
            </a:r>
          </a:p>
          <a:p>
            <a:pPr lvl="1"/>
            <a:r>
              <a:rPr lang="en-GB" sz="2400" dirty="0" smtClean="0"/>
              <a:t>About 10x improve!</a:t>
            </a:r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8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2-level Cache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smtClean="0"/>
              <a:t>Cache L1:</a:t>
            </a:r>
          </a:p>
          <a:p>
            <a:pPr lvl="1"/>
            <a:r>
              <a:rPr lang="ru-RU" sz="2400" dirty="0" smtClean="0"/>
              <a:t> </a:t>
            </a:r>
            <a:r>
              <a:rPr lang="ru-RU" sz="2400" dirty="0"/>
              <a:t>AMAT = HitTimeL1 + MissRateL1 * MissPenaltyL1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Now, cache L1 accesses not memory, but cache l2</a:t>
            </a:r>
          </a:p>
          <a:p>
            <a:pPr lvl="1"/>
            <a:r>
              <a:rPr lang="ru-RU" sz="2400" dirty="0"/>
              <a:t>MissPenaltyL1 = HitTimeL2 + MissRateL2 * MissPenaltyL2</a:t>
            </a:r>
          </a:p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769831"/>
            <a:ext cx="6509518" cy="25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0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Prefetching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42975"/>
            <a:ext cx="8229600" cy="4525963"/>
          </a:xfrm>
        </p:spPr>
        <p:txBody>
          <a:bodyPr/>
          <a:lstStyle/>
          <a:p>
            <a:r>
              <a:rPr lang="en-US" sz="2800" dirty="0" smtClean="0"/>
              <a:t>Prefetching – predict future memory accesses</a:t>
            </a:r>
          </a:p>
          <a:p>
            <a:pPr lvl="1"/>
            <a:r>
              <a:rPr lang="en-US" sz="2200" dirty="0" smtClean="0"/>
              <a:t>Instruction Prefetching </a:t>
            </a:r>
            <a:endParaRPr lang="en-US" sz="2200" dirty="0"/>
          </a:p>
          <a:p>
            <a:pPr lvl="2"/>
            <a:r>
              <a:rPr lang="en-US" sz="1600" dirty="0" smtClean="0"/>
              <a:t>On a cache miss, prefetch sequential cache line</a:t>
            </a:r>
          </a:p>
          <a:p>
            <a:pPr lvl="2"/>
            <a:r>
              <a:rPr lang="en-US" sz="1600" dirty="0" smtClean="0"/>
              <a:t>Branch predictor run ahead and can trigger prefetching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Data Prefetching </a:t>
            </a:r>
          </a:p>
          <a:p>
            <a:pPr lvl="2"/>
            <a:r>
              <a:rPr lang="en-US" sz="1600" b="1" dirty="0" smtClean="0"/>
              <a:t>Next </a:t>
            </a:r>
            <a:r>
              <a:rPr lang="en-US" sz="1600" b="1" dirty="0"/>
              <a:t>sequential: </a:t>
            </a:r>
            <a:r>
              <a:rPr lang="en-US" sz="1600" dirty="0"/>
              <a:t>on </a:t>
            </a:r>
            <a:r>
              <a:rPr lang="en-US" sz="1600" dirty="0"/>
              <a:t>a cache miss, prefetch sequential cache </a:t>
            </a:r>
            <a:r>
              <a:rPr lang="en-US" sz="1600" dirty="0"/>
              <a:t>line</a:t>
            </a:r>
          </a:p>
          <a:p>
            <a:pPr lvl="2"/>
            <a:r>
              <a:rPr lang="en-US" sz="1600" b="1" dirty="0" smtClean="0"/>
              <a:t>Stride:</a:t>
            </a:r>
            <a:r>
              <a:rPr lang="en-US" sz="1600" dirty="0" smtClean="0"/>
              <a:t> remember the repetitive step of a load and prefetch data in advance</a:t>
            </a:r>
            <a:endParaRPr lang="en-US" sz="1600" dirty="0"/>
          </a:p>
          <a:p>
            <a:pPr lvl="2"/>
            <a:r>
              <a:rPr lang="en-US" sz="1600" b="1" dirty="0"/>
              <a:t>General </a:t>
            </a:r>
            <a:r>
              <a:rPr lang="en-US" sz="1600" b="1" dirty="0" smtClean="0"/>
              <a:t>pattern: </a:t>
            </a:r>
            <a:r>
              <a:rPr lang="en-US" sz="1600" dirty="0" smtClean="0"/>
              <a:t>even if there is no fixed stride can understand general direction and prefetch along it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2200" dirty="0"/>
              <a:t>Software Prefetching </a:t>
            </a:r>
          </a:p>
          <a:p>
            <a:pPr lvl="2"/>
            <a:r>
              <a:rPr lang="en-US" sz="1600" dirty="0"/>
              <a:t>Special prefetching instructions that cannot cause faults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Prefetch Limitations</a:t>
            </a:r>
          </a:p>
          <a:p>
            <a:pPr lvl="1"/>
            <a:r>
              <a:rPr lang="en-US" sz="2200" dirty="0" smtClean="0"/>
              <a:t>Prefetching </a:t>
            </a:r>
            <a:r>
              <a:rPr lang="en-US" sz="2200" dirty="0"/>
              <a:t>relies on extra memory bandwidth </a:t>
            </a:r>
          </a:p>
          <a:p>
            <a:pPr lvl="1"/>
            <a:r>
              <a:rPr lang="en-US" sz="2200" dirty="0"/>
              <a:t>Too aggressive / inaccurate prefetching slows down demand </a:t>
            </a:r>
            <a:r>
              <a:rPr lang="en-US" sz="2200" dirty="0" smtClean="0"/>
              <a:t>fetches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8"/>
            <a:ext cx="8229600" cy="1143000"/>
          </a:xfrm>
        </p:spPr>
        <p:txBody>
          <a:bodyPr/>
          <a:lstStyle/>
          <a:p>
            <a:r>
              <a:rPr lang="en-US" dirty="0" smtClean="0"/>
              <a:t>Code Optimization: Merging Arrays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717"/>
            <a:ext cx="8229600" cy="5059363"/>
          </a:xfrm>
        </p:spPr>
        <p:txBody>
          <a:bodyPr/>
          <a:lstStyle/>
          <a:p>
            <a:r>
              <a:rPr lang="en-US" sz="2800" dirty="0"/>
              <a:t>Merge </a:t>
            </a:r>
            <a:r>
              <a:rPr lang="en-US" sz="2800" dirty="0" smtClean="0"/>
              <a:t>arrays </a:t>
            </a:r>
            <a:r>
              <a:rPr lang="en-US" sz="2800" dirty="0"/>
              <a:t>into </a:t>
            </a:r>
            <a:r>
              <a:rPr lang="en-US" sz="2800" dirty="0" smtClean="0"/>
              <a:t>an array </a:t>
            </a:r>
            <a:r>
              <a:rPr lang="en-US" sz="2800" dirty="0"/>
              <a:t>of compound </a:t>
            </a:r>
            <a:r>
              <a:rPr lang="en-US" sz="2800" dirty="0" smtClean="0"/>
              <a:t>elements</a:t>
            </a:r>
          </a:p>
          <a:p>
            <a:pPr lvl="1"/>
            <a:r>
              <a:rPr lang="en-US" sz="2400" dirty="0" smtClean="0">
                <a:latin typeface="+mj-lt"/>
              </a:rPr>
              <a:t>Before</a:t>
            </a:r>
            <a:r>
              <a:rPr lang="en-US" sz="2400" dirty="0">
                <a:latin typeface="+mj-lt"/>
              </a:rPr>
              <a:t>: two sequential </a:t>
            </a:r>
            <a:r>
              <a:rPr lang="en-US" sz="2400" dirty="0" smtClean="0">
                <a:latin typeface="+mj-lt"/>
              </a:rPr>
              <a:t>arrays</a:t>
            </a:r>
            <a:endParaRPr lang="en-US" sz="2400" dirty="0">
              <a:latin typeface="+mj-lt"/>
            </a:endParaRPr>
          </a:p>
          <a:p>
            <a:pPr marL="1198563" indent="0">
              <a:spcBef>
                <a:spcPts val="1200"/>
              </a:spcBef>
              <a:buFont typeface="Monotype Sorts" pitchFamily="2" charset="2"/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val[SIZE];</a:t>
            </a:r>
          </a:p>
          <a:p>
            <a:pPr marL="1198563" indent="0">
              <a:buFont typeface="Monotype Sorts" pitchFamily="2" charset="2"/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key[SIZE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+mj-lt"/>
              </a:rPr>
              <a:t>After: One array of structures</a:t>
            </a:r>
          </a:p>
          <a:p>
            <a:pPr marL="1198563" indent="0">
              <a:spcBef>
                <a:spcPts val="1200"/>
              </a:spcBef>
              <a:buFont typeface="Monotype Sorts" pitchFamily="2" charset="2"/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merge {</a:t>
            </a:r>
          </a:p>
          <a:p>
            <a:pPr marL="1198563" indent="0">
              <a:buFont typeface="Monotype Sort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val;</a:t>
            </a:r>
          </a:p>
          <a:p>
            <a:pPr marL="1198563" indent="0">
              <a:buFont typeface="Monotype Sort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key;</a:t>
            </a:r>
          </a:p>
          <a:p>
            <a:pPr marL="1198563" indent="0">
              <a:buFont typeface="Monotype Sort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merged_array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Reduce conflicts between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800" dirty="0"/>
              <a:t>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Improves spatial </a:t>
            </a:r>
            <a:r>
              <a:rPr lang="en-US" sz="2800" dirty="0" smtClean="0"/>
              <a:t>locality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0179" y="609600"/>
            <a:ext cx="7128682" cy="5562600"/>
            <a:chOff x="990179" y="609600"/>
            <a:chExt cx="7128682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ONE DOES NOT SIMPLY</a:t>
              </a:r>
              <a:endPara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179" y="5341203"/>
              <a:ext cx="712868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STUDY MICROPROCESSORS</a:t>
              </a:r>
              <a:endPara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419966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8"/>
            <a:ext cx="8229600" cy="1143000"/>
          </a:xfrm>
        </p:spPr>
        <p:txBody>
          <a:bodyPr/>
          <a:lstStyle/>
          <a:p>
            <a:r>
              <a:rPr lang="en-US" dirty="0" smtClean="0"/>
              <a:t>Code Optimization: Loop Fusion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717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Combine </a:t>
            </a:r>
            <a:r>
              <a:rPr lang="en-US" sz="2800" dirty="0" smtClean="0"/>
              <a:t>loops </a:t>
            </a:r>
            <a:r>
              <a:rPr lang="en-US" sz="2800" dirty="0"/>
              <a:t>that have same looping and </a:t>
            </a:r>
            <a:r>
              <a:rPr lang="en-US" sz="2800" dirty="0" smtClean="0"/>
              <a:t>work with the same memory</a:t>
            </a:r>
            <a:endParaRPr lang="en-US" sz="2800" dirty="0">
              <a:cs typeface="Arial" charset="0"/>
            </a:endParaRPr>
          </a:p>
          <a:p>
            <a:pPr lvl="1"/>
            <a:r>
              <a:rPr lang="en-US" sz="2400" dirty="0">
                <a:latin typeface="+mj-lt"/>
              </a:rPr>
              <a:t>Assume each element </a:t>
            </a:r>
            <a:r>
              <a:rPr lang="en-US" sz="2400" dirty="0" smtClean="0">
                <a:latin typeface="+mj-lt"/>
              </a:rPr>
              <a:t>is 8 </a:t>
            </a:r>
            <a:r>
              <a:rPr lang="en-US" sz="2400" dirty="0">
                <a:latin typeface="+mj-lt"/>
              </a:rPr>
              <a:t>bytes, 32KB cache, </a:t>
            </a:r>
            <a:r>
              <a:rPr lang="en-US" sz="2400" dirty="0" smtClean="0">
                <a:latin typeface="+mj-lt"/>
              </a:rPr>
              <a:t>64 B/line</a:t>
            </a:r>
            <a:endParaRPr lang="en-US" sz="2400" dirty="0">
              <a:latin typeface="+mj-lt"/>
            </a:endParaRPr>
          </a:p>
          <a:p>
            <a:pPr marL="1260475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6047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60475" lvl="1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+mj-lt"/>
              </a:rPr>
              <a:t>Fuse the loops </a:t>
            </a:r>
          </a:p>
          <a:p>
            <a:pPr marL="1260475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260475" lvl="1" indent="0">
              <a:lnSpc>
                <a:spcPct val="9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lnSpc>
                <a:spcPct val="9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60475" lvl="1" indent="0">
              <a:lnSpc>
                <a:spcPct val="9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 smtClean="0"/>
              <a:t>Improves temporal locality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478"/>
            <a:ext cx="8686800" cy="1143000"/>
          </a:xfrm>
        </p:spPr>
        <p:txBody>
          <a:bodyPr/>
          <a:lstStyle/>
          <a:p>
            <a:r>
              <a:rPr lang="en-US" dirty="0" smtClean="0"/>
              <a:t>Code Optimization: Loop Interchange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717"/>
            <a:ext cx="8229600" cy="5059363"/>
          </a:xfrm>
        </p:spPr>
        <p:txBody>
          <a:bodyPr/>
          <a:lstStyle/>
          <a:p>
            <a:r>
              <a:rPr lang="en-US" sz="2800" dirty="0"/>
              <a:t>Change loops nesting to access data in order stored in memory</a:t>
            </a:r>
            <a:endParaRPr lang="en-US" sz="2800" dirty="0">
              <a:cs typeface="Arial" charset="0"/>
            </a:endParaRPr>
          </a:p>
          <a:p>
            <a:pPr lvl="1">
              <a:spcBef>
                <a:spcPts val="1200"/>
              </a:spcBef>
            </a:pPr>
            <a:r>
              <a:rPr lang="en-US" sz="2400" dirty="0">
                <a:cs typeface="Arial" charset="0"/>
              </a:rPr>
              <a:t>Two dimensional array in memory:</a:t>
            </a:r>
          </a:p>
          <a:p>
            <a:pPr marL="1262063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x[0][0] x[0][1] … x[0][99] x[1][0] x[1][1] …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Before:</a:t>
            </a:r>
          </a:p>
          <a:p>
            <a:pPr marL="741363" lvl="1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(j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x[i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x[i][j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</a:pPr>
            <a:r>
              <a:rPr lang="en-US" dirty="0"/>
              <a:t>Improves </a:t>
            </a:r>
            <a:r>
              <a:rPr lang="en-US" dirty="0" smtClean="0"/>
              <a:t>spatial locality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Sequential accesses instead of striding through memory every 100 words</a:t>
            </a:r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7920" y="3469280"/>
            <a:ext cx="36576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0300" y="3033939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After: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8280" y="3777074"/>
            <a:ext cx="320746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430" y="4108544"/>
            <a:ext cx="276550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 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947920" y="3469280"/>
            <a:ext cx="3657600" cy="984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</a:p>
        </p:txBody>
      </p:sp>
    </p:spTree>
    <p:extLst>
      <p:ext uri="{BB962C8B-B14F-4D97-AF65-F5344CB8AC3E}">
        <p14:creationId xmlns:p14="http://schemas.microsoft.com/office/powerpoint/2010/main" val="13788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493 0.043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219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4914 -0.0451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-22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12" grpId="0" animBg="1"/>
      <p:bldP spid="12" grpId="1" animBg="1"/>
      <p:bldP spid="1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 &amp; A</a:t>
            </a:r>
            <a:endParaRPr lang="en-US" sz="4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816520" y="5181600"/>
            <a:ext cx="5820797" cy="1501197"/>
            <a:chOff x="1816520" y="5181600"/>
            <a:chExt cx="5820797" cy="1501197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1816520" y="5181600"/>
              <a:ext cx="5727280" cy="1501197"/>
            </a:xfrm>
            <a:custGeom>
              <a:avLst/>
              <a:gdLst>
                <a:gd name="connsiteX0" fmla="*/ 0 w 4726265"/>
                <a:gd name="connsiteY0" fmla="*/ 152403 h 914400"/>
                <a:gd name="connsiteX1" fmla="*/ 152403 w 4726265"/>
                <a:gd name="connsiteY1" fmla="*/ 0 h 914400"/>
                <a:gd name="connsiteX2" fmla="*/ 787711 w 4726265"/>
                <a:gd name="connsiteY2" fmla="*/ 0 h 914400"/>
                <a:gd name="connsiteX3" fmla="*/ 787711 w 4726265"/>
                <a:gd name="connsiteY3" fmla="*/ 0 h 914400"/>
                <a:gd name="connsiteX4" fmla="*/ 1969277 w 4726265"/>
                <a:gd name="connsiteY4" fmla="*/ 0 h 914400"/>
                <a:gd name="connsiteX5" fmla="*/ 4573862 w 4726265"/>
                <a:gd name="connsiteY5" fmla="*/ 0 h 914400"/>
                <a:gd name="connsiteX6" fmla="*/ 4726265 w 4726265"/>
                <a:gd name="connsiteY6" fmla="*/ 152403 h 914400"/>
                <a:gd name="connsiteX7" fmla="*/ 4726265 w 4726265"/>
                <a:gd name="connsiteY7" fmla="*/ 533400 h 914400"/>
                <a:gd name="connsiteX8" fmla="*/ 4726265 w 4726265"/>
                <a:gd name="connsiteY8" fmla="*/ 533400 h 914400"/>
                <a:gd name="connsiteX9" fmla="*/ 4726265 w 4726265"/>
                <a:gd name="connsiteY9" fmla="*/ 762000 h 914400"/>
                <a:gd name="connsiteX10" fmla="*/ 4726265 w 4726265"/>
                <a:gd name="connsiteY10" fmla="*/ 761997 h 914400"/>
                <a:gd name="connsiteX11" fmla="*/ 4573862 w 4726265"/>
                <a:gd name="connsiteY11" fmla="*/ 914400 h 914400"/>
                <a:gd name="connsiteX12" fmla="*/ 1969277 w 4726265"/>
                <a:gd name="connsiteY12" fmla="*/ 914400 h 914400"/>
                <a:gd name="connsiteX13" fmla="*/ -419125 w 4726265"/>
                <a:gd name="connsiteY13" fmla="*/ 1246903 h 914400"/>
                <a:gd name="connsiteX14" fmla="*/ 787711 w 4726265"/>
                <a:gd name="connsiteY14" fmla="*/ 914400 h 914400"/>
                <a:gd name="connsiteX15" fmla="*/ 152403 w 4726265"/>
                <a:gd name="connsiteY15" fmla="*/ 914400 h 914400"/>
                <a:gd name="connsiteX16" fmla="*/ 0 w 4726265"/>
                <a:gd name="connsiteY16" fmla="*/ 761997 h 914400"/>
                <a:gd name="connsiteX17" fmla="*/ 0 w 4726265"/>
                <a:gd name="connsiteY17" fmla="*/ 762000 h 914400"/>
                <a:gd name="connsiteX18" fmla="*/ 0 w 4726265"/>
                <a:gd name="connsiteY18" fmla="*/ 533400 h 914400"/>
                <a:gd name="connsiteX19" fmla="*/ 0 w 4726265"/>
                <a:gd name="connsiteY19" fmla="*/ 533400 h 914400"/>
                <a:gd name="connsiteX20" fmla="*/ 0 w 4726265"/>
                <a:gd name="connsiteY20" fmla="*/ 152403 h 914400"/>
                <a:gd name="connsiteX0" fmla="*/ 419125 w 5145390"/>
                <a:gd name="connsiteY0" fmla="*/ 152403 h 1246903"/>
                <a:gd name="connsiteX1" fmla="*/ 571528 w 5145390"/>
                <a:gd name="connsiteY1" fmla="*/ 0 h 1246903"/>
                <a:gd name="connsiteX2" fmla="*/ 1206836 w 5145390"/>
                <a:gd name="connsiteY2" fmla="*/ 0 h 1246903"/>
                <a:gd name="connsiteX3" fmla="*/ 1206836 w 5145390"/>
                <a:gd name="connsiteY3" fmla="*/ 0 h 1246903"/>
                <a:gd name="connsiteX4" fmla="*/ 2388402 w 5145390"/>
                <a:gd name="connsiteY4" fmla="*/ 0 h 1246903"/>
                <a:gd name="connsiteX5" fmla="*/ 4992987 w 5145390"/>
                <a:gd name="connsiteY5" fmla="*/ 0 h 1246903"/>
                <a:gd name="connsiteX6" fmla="*/ 5145390 w 5145390"/>
                <a:gd name="connsiteY6" fmla="*/ 152403 h 1246903"/>
                <a:gd name="connsiteX7" fmla="*/ 5145390 w 5145390"/>
                <a:gd name="connsiteY7" fmla="*/ 533400 h 1246903"/>
                <a:gd name="connsiteX8" fmla="*/ 5145390 w 5145390"/>
                <a:gd name="connsiteY8" fmla="*/ 533400 h 1246903"/>
                <a:gd name="connsiteX9" fmla="*/ 5145390 w 5145390"/>
                <a:gd name="connsiteY9" fmla="*/ 762000 h 1246903"/>
                <a:gd name="connsiteX10" fmla="*/ 5145390 w 5145390"/>
                <a:gd name="connsiteY10" fmla="*/ 761997 h 1246903"/>
                <a:gd name="connsiteX11" fmla="*/ 4992987 w 5145390"/>
                <a:gd name="connsiteY11" fmla="*/ 914400 h 1246903"/>
                <a:gd name="connsiteX12" fmla="*/ 2388402 w 5145390"/>
                <a:gd name="connsiteY12" fmla="*/ 914400 h 1246903"/>
                <a:gd name="connsiteX13" fmla="*/ 0 w 5145390"/>
                <a:gd name="connsiteY13" fmla="*/ 1246903 h 1246903"/>
                <a:gd name="connsiteX14" fmla="*/ 571528 w 5145390"/>
                <a:gd name="connsiteY14" fmla="*/ 914400 h 1246903"/>
                <a:gd name="connsiteX15" fmla="*/ 419125 w 5145390"/>
                <a:gd name="connsiteY15" fmla="*/ 761997 h 1246903"/>
                <a:gd name="connsiteX16" fmla="*/ 419125 w 5145390"/>
                <a:gd name="connsiteY16" fmla="*/ 762000 h 1246903"/>
                <a:gd name="connsiteX17" fmla="*/ 419125 w 5145390"/>
                <a:gd name="connsiteY17" fmla="*/ 533400 h 1246903"/>
                <a:gd name="connsiteX18" fmla="*/ 419125 w 5145390"/>
                <a:gd name="connsiteY18" fmla="*/ 533400 h 1246903"/>
                <a:gd name="connsiteX19" fmla="*/ 419125 w 5145390"/>
                <a:gd name="connsiteY19" fmla="*/ 152403 h 1246903"/>
                <a:gd name="connsiteX0" fmla="*/ 419125 w 5145390"/>
                <a:gd name="connsiteY0" fmla="*/ 152403 h 1246903"/>
                <a:gd name="connsiteX1" fmla="*/ 571528 w 5145390"/>
                <a:gd name="connsiteY1" fmla="*/ 0 h 1246903"/>
                <a:gd name="connsiteX2" fmla="*/ 1206836 w 5145390"/>
                <a:gd name="connsiteY2" fmla="*/ 0 h 1246903"/>
                <a:gd name="connsiteX3" fmla="*/ 1206836 w 5145390"/>
                <a:gd name="connsiteY3" fmla="*/ 0 h 1246903"/>
                <a:gd name="connsiteX4" fmla="*/ 2388402 w 5145390"/>
                <a:gd name="connsiteY4" fmla="*/ 0 h 1246903"/>
                <a:gd name="connsiteX5" fmla="*/ 4992987 w 5145390"/>
                <a:gd name="connsiteY5" fmla="*/ 0 h 1246903"/>
                <a:gd name="connsiteX6" fmla="*/ 5145390 w 5145390"/>
                <a:gd name="connsiteY6" fmla="*/ 152403 h 1246903"/>
                <a:gd name="connsiteX7" fmla="*/ 5145390 w 5145390"/>
                <a:gd name="connsiteY7" fmla="*/ 533400 h 1246903"/>
                <a:gd name="connsiteX8" fmla="*/ 5145390 w 5145390"/>
                <a:gd name="connsiteY8" fmla="*/ 533400 h 1246903"/>
                <a:gd name="connsiteX9" fmla="*/ 5145390 w 5145390"/>
                <a:gd name="connsiteY9" fmla="*/ 762000 h 1246903"/>
                <a:gd name="connsiteX10" fmla="*/ 5145390 w 5145390"/>
                <a:gd name="connsiteY10" fmla="*/ 761997 h 1246903"/>
                <a:gd name="connsiteX11" fmla="*/ 4992987 w 5145390"/>
                <a:gd name="connsiteY11" fmla="*/ 914400 h 1246903"/>
                <a:gd name="connsiteX12" fmla="*/ 1266184 w 5145390"/>
                <a:gd name="connsiteY12" fmla="*/ 924791 h 1246903"/>
                <a:gd name="connsiteX13" fmla="*/ 0 w 5145390"/>
                <a:gd name="connsiteY13" fmla="*/ 1246903 h 1246903"/>
                <a:gd name="connsiteX14" fmla="*/ 571528 w 5145390"/>
                <a:gd name="connsiteY14" fmla="*/ 914400 h 1246903"/>
                <a:gd name="connsiteX15" fmla="*/ 419125 w 5145390"/>
                <a:gd name="connsiteY15" fmla="*/ 761997 h 1246903"/>
                <a:gd name="connsiteX16" fmla="*/ 419125 w 5145390"/>
                <a:gd name="connsiteY16" fmla="*/ 762000 h 1246903"/>
                <a:gd name="connsiteX17" fmla="*/ 419125 w 5145390"/>
                <a:gd name="connsiteY17" fmla="*/ 533400 h 1246903"/>
                <a:gd name="connsiteX18" fmla="*/ 419125 w 5145390"/>
                <a:gd name="connsiteY18" fmla="*/ 533400 h 1246903"/>
                <a:gd name="connsiteX19" fmla="*/ 419125 w 5145390"/>
                <a:gd name="connsiteY19" fmla="*/ 152403 h 1246903"/>
                <a:gd name="connsiteX0" fmla="*/ 437863 w 5164128"/>
                <a:gd name="connsiteY0" fmla="*/ 152403 h 1181479"/>
                <a:gd name="connsiteX1" fmla="*/ 590266 w 5164128"/>
                <a:gd name="connsiteY1" fmla="*/ 0 h 1181479"/>
                <a:gd name="connsiteX2" fmla="*/ 1225574 w 5164128"/>
                <a:gd name="connsiteY2" fmla="*/ 0 h 1181479"/>
                <a:gd name="connsiteX3" fmla="*/ 1225574 w 5164128"/>
                <a:gd name="connsiteY3" fmla="*/ 0 h 1181479"/>
                <a:gd name="connsiteX4" fmla="*/ 2407140 w 5164128"/>
                <a:gd name="connsiteY4" fmla="*/ 0 h 1181479"/>
                <a:gd name="connsiteX5" fmla="*/ 5011725 w 5164128"/>
                <a:gd name="connsiteY5" fmla="*/ 0 h 1181479"/>
                <a:gd name="connsiteX6" fmla="*/ 5164128 w 5164128"/>
                <a:gd name="connsiteY6" fmla="*/ 152403 h 1181479"/>
                <a:gd name="connsiteX7" fmla="*/ 5164128 w 5164128"/>
                <a:gd name="connsiteY7" fmla="*/ 533400 h 1181479"/>
                <a:gd name="connsiteX8" fmla="*/ 5164128 w 5164128"/>
                <a:gd name="connsiteY8" fmla="*/ 533400 h 1181479"/>
                <a:gd name="connsiteX9" fmla="*/ 5164128 w 5164128"/>
                <a:gd name="connsiteY9" fmla="*/ 762000 h 1181479"/>
                <a:gd name="connsiteX10" fmla="*/ 5164128 w 5164128"/>
                <a:gd name="connsiteY10" fmla="*/ 761997 h 1181479"/>
                <a:gd name="connsiteX11" fmla="*/ 5011725 w 5164128"/>
                <a:gd name="connsiteY11" fmla="*/ 914400 h 1181479"/>
                <a:gd name="connsiteX12" fmla="*/ 1284922 w 5164128"/>
                <a:gd name="connsiteY12" fmla="*/ 924791 h 1181479"/>
                <a:gd name="connsiteX13" fmla="*/ 0 w 5164128"/>
                <a:gd name="connsiteY13" fmla="*/ 1181479 h 1181479"/>
                <a:gd name="connsiteX14" fmla="*/ 590266 w 5164128"/>
                <a:gd name="connsiteY14" fmla="*/ 914400 h 1181479"/>
                <a:gd name="connsiteX15" fmla="*/ 437863 w 5164128"/>
                <a:gd name="connsiteY15" fmla="*/ 761997 h 1181479"/>
                <a:gd name="connsiteX16" fmla="*/ 437863 w 5164128"/>
                <a:gd name="connsiteY16" fmla="*/ 762000 h 1181479"/>
                <a:gd name="connsiteX17" fmla="*/ 437863 w 5164128"/>
                <a:gd name="connsiteY17" fmla="*/ 533400 h 1181479"/>
                <a:gd name="connsiteX18" fmla="*/ 437863 w 5164128"/>
                <a:gd name="connsiteY18" fmla="*/ 533400 h 1181479"/>
                <a:gd name="connsiteX19" fmla="*/ 437863 w 5164128"/>
                <a:gd name="connsiteY19" fmla="*/ 152403 h 118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64128" h="1181479">
                  <a:moveTo>
                    <a:pt x="437863" y="152403"/>
                  </a:moveTo>
                  <a:cubicBezTo>
                    <a:pt x="437863" y="68233"/>
                    <a:pt x="506096" y="0"/>
                    <a:pt x="590266" y="0"/>
                  </a:cubicBezTo>
                  <a:lnTo>
                    <a:pt x="1225574" y="0"/>
                  </a:lnTo>
                  <a:lnTo>
                    <a:pt x="1225574" y="0"/>
                  </a:lnTo>
                  <a:lnTo>
                    <a:pt x="2407140" y="0"/>
                  </a:lnTo>
                  <a:lnTo>
                    <a:pt x="5011725" y="0"/>
                  </a:lnTo>
                  <a:cubicBezTo>
                    <a:pt x="5095895" y="0"/>
                    <a:pt x="5164128" y="68233"/>
                    <a:pt x="5164128" y="152403"/>
                  </a:cubicBezTo>
                  <a:lnTo>
                    <a:pt x="5164128" y="533400"/>
                  </a:lnTo>
                  <a:lnTo>
                    <a:pt x="5164128" y="533400"/>
                  </a:lnTo>
                  <a:lnTo>
                    <a:pt x="5164128" y="762000"/>
                  </a:lnTo>
                  <a:lnTo>
                    <a:pt x="5164128" y="761997"/>
                  </a:lnTo>
                  <a:cubicBezTo>
                    <a:pt x="5164128" y="846167"/>
                    <a:pt x="5095895" y="914400"/>
                    <a:pt x="5011725" y="914400"/>
                  </a:cubicBezTo>
                  <a:lnTo>
                    <a:pt x="1284922" y="924791"/>
                  </a:lnTo>
                  <a:lnTo>
                    <a:pt x="0" y="1181479"/>
                  </a:lnTo>
                  <a:lnTo>
                    <a:pt x="590266" y="914400"/>
                  </a:lnTo>
                  <a:cubicBezTo>
                    <a:pt x="506096" y="914400"/>
                    <a:pt x="437863" y="846167"/>
                    <a:pt x="437863" y="761997"/>
                  </a:cubicBezTo>
                  <a:lnTo>
                    <a:pt x="437863" y="762000"/>
                  </a:lnTo>
                  <a:lnTo>
                    <a:pt x="437863" y="533400"/>
                  </a:lnTo>
                  <a:lnTo>
                    <a:pt x="437863" y="533400"/>
                  </a:lnTo>
                  <a:lnTo>
                    <a:pt x="437863" y="152403"/>
                  </a:lnTo>
                  <a:close/>
                </a:path>
              </a:pathLst>
            </a:custGeom>
            <a:solidFill>
              <a:srgbClr val="FBEB2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03317" y="5247382"/>
              <a:ext cx="53340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Processor Microarchitecture for </a:t>
              </a:r>
              <a:r>
                <a:rPr lang="en-US" sz="3200" dirty="0" smtClean="0"/>
                <a:t>SW </a:t>
              </a:r>
              <a:r>
                <a:rPr lang="en-US" sz="3200" dirty="0"/>
                <a:t>engineers </a:t>
              </a:r>
              <a:endParaRPr lang="ru-RU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Today’s Goal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650"/>
          <a:stretch/>
        </p:blipFill>
        <p:spPr>
          <a:xfrm>
            <a:off x="6292227" y="1598462"/>
            <a:ext cx="2838303" cy="268929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022997" y="1417638"/>
            <a:ext cx="1427838" cy="1444629"/>
            <a:chOff x="9064320" y="1400320"/>
            <a:chExt cx="1916661" cy="1939200"/>
          </a:xfrm>
        </p:grpSpPr>
        <p:sp>
          <p:nvSpPr>
            <p:cNvPr id="16" name="Oval 15"/>
            <p:cNvSpPr/>
            <p:nvPr/>
          </p:nvSpPr>
          <p:spPr>
            <a:xfrm>
              <a:off x="9264199" y="1617518"/>
              <a:ext cx="1522123" cy="152212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983191" y="2336510"/>
              <a:ext cx="84138" cy="8413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10025260" y="3139640"/>
              <a:ext cx="1" cy="1998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025260" y="1400320"/>
              <a:ext cx="1" cy="1998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10881040" y="2278638"/>
              <a:ext cx="1" cy="1998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9164259" y="2278638"/>
              <a:ext cx="1" cy="19988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04028" y="1433512"/>
            <a:ext cx="5975672" cy="352641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Try to hit the tip of the “iceberg”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Explain the main concepts only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Not enough to develop your own microprocessor…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But, allow better understanding behavior of your programs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637008" flipH="1">
            <a:off x="108171" y="538828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47 C 0.00451 0.0044 0.00642 0.00787 0.01076 0.00787 C 0.01527 0.00717 0.02343 0.00393 0.025 -0.00139 C 0.02656 -0.00672 0.01805 -0.01227 0.01527 -0.01898 C 0.01267 -0.02523 0.02031 -0.03797 0.01771 -0.04236 C 0.01632 -0.04723 0.0085 -0.03843 0.00538 -0.03889 C 0.00225 -0.03935 0.00243 -0.04514 -0.00087 -0.04514 C -0.00417 -0.04537 -0.00782 -0.03727 -0.01129 -0.03357 C -0.01459 -0.0301 -0.02292 -0.02894 -0.02118 -0.02338 C -0.02205 -0.02084 -0.01927 -0.01505 -0.01719 -0.01065 C -0.01528 -0.00648 -0.01216 0.00023 -0.00938 0.00185 C -0.0066 0.0037 -0.00434 -0.00255 -0.00087 -0.00047 Z " pathEditMode="relative" rAng="0" ptsTypes="AAAAAAAAAAAA">
                                      <p:cBhvr>
                                        <p:cTn id="21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Course Roadmap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Memory Hierarchy (Caches)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Out-of-order execution</a:t>
            </a:r>
          </a:p>
          <a:p>
            <a:pPr lvl="1"/>
            <a:r>
              <a:rPr lang="en-US" dirty="0" smtClean="0"/>
              <a:t>Branch prediction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Day 3</a:t>
            </a:r>
          </a:p>
          <a:p>
            <a:pPr lvl="1"/>
            <a:r>
              <a:rPr lang="en-US" dirty="0" smtClean="0"/>
              <a:t>Real example: Haswell Microarchitecture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0"/>
            <a:ext cx="8229600" cy="1143000"/>
          </a:xfrm>
        </p:spPr>
        <p:txBody>
          <a:bodyPr/>
          <a:lstStyle/>
          <a:p>
            <a:r>
              <a:rPr lang="en-US" dirty="0" smtClean="0"/>
              <a:t>Layers of Abstraction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300535" y="1374096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300535" y="1920882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00535" y="2467668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535" y="3014454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00535" y="3561240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300535" y="4108026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00535" y="4654812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535" y="5201598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300535" y="574838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16" name="Right Brace 15"/>
          <p:cNvSpPr/>
          <p:nvPr/>
        </p:nvSpPr>
        <p:spPr bwMode="auto">
          <a:xfrm>
            <a:off x="7055227" y="4108026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082119" y="1397019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5530" y="4930914"/>
            <a:ext cx="145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6AA3D"/>
                </a:solidFill>
                <a:latin typeface="+mj-lt"/>
              </a:rPr>
              <a:t>Hardware</a:t>
            </a:r>
            <a:r>
              <a:rPr lang="en-US" sz="1600" dirty="0" smtClean="0">
                <a:latin typeface="+mj-lt"/>
              </a:rPr>
              <a:t> 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5530" y="2286000"/>
            <a:ext cx="1434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77F24"/>
                </a:solidFill>
                <a:latin typeface="+mj-lt"/>
              </a:rPr>
              <a:t>Software</a:t>
            </a:r>
            <a:r>
              <a:rPr lang="en-US" sz="2000" dirty="0" smtClean="0">
                <a:solidFill>
                  <a:srgbClr val="E77F24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(SW)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305904" y="1371600"/>
            <a:ext cx="4632576" cy="2164222"/>
            <a:chOff x="2390180" y="1192303"/>
            <a:chExt cx="4632576" cy="2164222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25" name="Rounded Rectangle 24"/>
          <p:cNvSpPr/>
          <p:nvPr/>
        </p:nvSpPr>
        <p:spPr bwMode="auto">
          <a:xfrm>
            <a:off x="2305904" y="3565501"/>
            <a:ext cx="4632576" cy="523864"/>
          </a:xfrm>
          <a:prstGeom prst="roundRect">
            <a:avLst/>
          </a:prstGeom>
          <a:gradFill>
            <a:gsLst>
              <a:gs pos="0">
                <a:srgbClr val="C00000"/>
              </a:gs>
              <a:gs pos="80000">
                <a:srgbClr val="FF4F25"/>
              </a:gs>
              <a:gs pos="100000">
                <a:srgbClr val="FF714F"/>
              </a:gs>
            </a:gsLst>
          </a:gra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dirty="0" smtClean="0">
                <a:latin typeface="+mj-lt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6939" y="4107295"/>
            <a:ext cx="4632576" cy="2164221"/>
            <a:chOff x="2390180" y="3926233"/>
            <a:chExt cx="4632576" cy="2164221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4473" y="3227560"/>
            <a:ext cx="1685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E1208"/>
                </a:solidFill>
                <a:latin typeface="+mj-lt"/>
              </a:rPr>
              <a:t>Interface between HW and SW</a:t>
            </a:r>
            <a:endParaRPr lang="en-US" dirty="0" smtClean="0">
              <a:solidFill>
                <a:srgbClr val="CE1208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1712259" y="3827433"/>
            <a:ext cx="486069" cy="292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/>
      <p:bldP spid="19" grpId="0"/>
      <p:bldP spid="25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CPU Actions</a:t>
            </a:r>
            <a:endParaRPr lang="ru-RU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7816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>
                <a:cs typeface="Arial" pitchFamily="34" charset="0"/>
              </a:rPr>
              <a:t>Fetch </a:t>
            </a:r>
            <a:r>
              <a:rPr lang="en-US" sz="2800" dirty="0" smtClean="0">
                <a:cs typeface="Arial" pitchFamily="34" charset="0"/>
              </a:rPr>
              <a:t>instruction </a:t>
            </a:r>
            <a:r>
              <a:rPr lang="en-US" sz="2800" dirty="0">
                <a:cs typeface="Arial" pitchFamily="34" charset="0"/>
              </a:rPr>
              <a:t>by </a:t>
            </a:r>
            <a:r>
              <a:rPr lang="en-US" sz="2800" dirty="0" smtClean="0">
                <a:cs typeface="Arial" pitchFamily="34" charset="0"/>
              </a:rPr>
              <a:t>PC from memory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cs typeface="Arial" pitchFamily="34" charset="0"/>
              </a:rPr>
              <a:t>Decode it and read its operands from registers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cs typeface="Arial" pitchFamily="34" charset="0"/>
              </a:rPr>
              <a:t>Perform calculation </a:t>
            </a:r>
            <a:endParaRPr lang="ru-RU" sz="2800" dirty="0"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cs typeface="Arial" pitchFamily="34" charset="0"/>
              </a:rPr>
              <a:t>Read/write memory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cs typeface="Arial" pitchFamily="34" charset="0"/>
              </a:rPr>
              <a:t>Write the result into the registers and update PC </a:t>
            </a:r>
            <a:endParaRPr lang="en-US" sz="2800" dirty="0"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820CE-D003-405C-AF89-6F5B30F31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20545" y="1920527"/>
            <a:ext cx="850786" cy="754781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F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66218" y="1920527"/>
            <a:ext cx="459431" cy="754781"/>
          </a:xfrm>
          <a:prstGeom prst="rect">
            <a:avLst/>
          </a:prstGeom>
          <a:solidFill>
            <a:srgbClr val="00AEEF">
              <a:lumMod val="40000"/>
              <a:lumOff val="60000"/>
            </a:srgbClr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D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20535" y="1920527"/>
            <a:ext cx="850786" cy="754781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E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66208" y="1920527"/>
            <a:ext cx="850786" cy="754781"/>
          </a:xfrm>
          <a:prstGeom prst="rect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M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11882" y="1920527"/>
            <a:ext cx="456499" cy="754781"/>
          </a:xfrm>
          <a:prstGeom prst="rect">
            <a:avLst/>
          </a:prstGeom>
          <a:solidFill>
            <a:srgbClr val="B4BABD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W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620545" y="1327135"/>
            <a:ext cx="4702302" cy="531858"/>
            <a:chOff x="2620545" y="1327135"/>
            <a:chExt cx="4702302" cy="53185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2620545" y="1753562"/>
              <a:ext cx="47023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grpSp>
          <p:nvGrpSpPr>
            <p:cNvPr id="19" name="Group 18"/>
            <p:cNvGrpSpPr/>
            <p:nvPr/>
          </p:nvGrpSpPr>
          <p:grpSpPr>
            <a:xfrm>
              <a:off x="4034785" y="1327136"/>
              <a:ext cx="622286" cy="474208"/>
              <a:chOff x="5286698" y="3647495"/>
              <a:chExt cx="517235" cy="394155"/>
            </a:xfrm>
          </p:grpSpPr>
          <p:sp>
            <p:nvSpPr>
              <p:cNvPr id="20" name="Oval 1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800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86698" y="3647495"/>
                <a:ext cx="517235" cy="383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</a:rPr>
                  <a:t>4ns</a:t>
                </a:r>
                <a:endParaRPr lang="ru-RU" sz="2400" dirty="0" smtClean="0">
                  <a:latin typeface="+mj-l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763949" y="1329951"/>
              <a:ext cx="622286" cy="474208"/>
              <a:chOff x="5286697" y="3647495"/>
              <a:chExt cx="517235" cy="394155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800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86697" y="3647495"/>
                <a:ext cx="517235" cy="383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8</a:t>
                </a:r>
                <a:r>
                  <a:rPr lang="en-US" sz="2400" dirty="0" smtClean="0">
                    <a:latin typeface="+mj-lt"/>
                  </a:rPr>
                  <a:t>ns</a:t>
                </a:r>
                <a:endParaRPr lang="ru-RU" sz="2400" dirty="0" smtClean="0">
                  <a:latin typeface="+mj-lt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565909" y="1327135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time</a:t>
              </a:r>
              <a:endParaRPr lang="ru-RU" sz="2400" dirty="0" smtClean="0">
                <a:latin typeface="+mj-lt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2620545" y="1645920"/>
              <a:ext cx="0" cy="2130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69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4991161" y="2628611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+mj-lt"/>
                <a:cs typeface="Arial" charset="0"/>
              </a:rPr>
              <a:t>i</a:t>
            </a:r>
            <a:r>
              <a:rPr lang="en-US" sz="2000" dirty="0" smtClean="0">
                <a:solidFill>
                  <a:srgbClr val="061922"/>
                </a:solidFill>
                <a:latin typeface="+mj-lt"/>
                <a:cs typeface="Arial" charset="0"/>
              </a:rPr>
              <a:t>nstr </a:t>
            </a:r>
            <a:r>
              <a:rPr lang="en-US" sz="2000" b="1" dirty="0" smtClean="0">
                <a:solidFill>
                  <a:srgbClr val="061922"/>
                </a:solidFill>
                <a:latin typeface="+mj-lt"/>
                <a:cs typeface="Arial" charset="0"/>
              </a:rPr>
              <a:t>1</a:t>
            </a:r>
            <a:endParaRPr lang="ru-RU" sz="2000" b="1" dirty="0" smtClean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38945" y="2642426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+mj-lt"/>
                <a:cs typeface="Arial" charset="0"/>
              </a:rPr>
              <a:t>i</a:t>
            </a:r>
            <a:r>
              <a:rPr lang="en-US" sz="2000" dirty="0" smtClean="0">
                <a:solidFill>
                  <a:srgbClr val="061922"/>
                </a:solidFill>
                <a:latin typeface="+mj-lt"/>
                <a:cs typeface="Arial" charset="0"/>
              </a:rPr>
              <a:t>nstr </a:t>
            </a:r>
            <a:r>
              <a:rPr lang="en-US" sz="2000" b="1" dirty="0" smtClean="0">
                <a:solidFill>
                  <a:srgbClr val="061922"/>
                </a:solidFill>
                <a:latin typeface="+mj-lt"/>
                <a:cs typeface="Arial" charset="0"/>
              </a:rPr>
              <a:t>2</a:t>
            </a:r>
            <a:endParaRPr lang="ru-RU" sz="2000" dirty="0" smtClean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989710" y="2646964"/>
            <a:ext cx="990963" cy="381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Rectangle 83"/>
          <p:cNvSpPr/>
          <p:nvPr/>
        </p:nvSpPr>
        <p:spPr>
          <a:xfrm>
            <a:off x="5177092" y="2646964"/>
            <a:ext cx="990963" cy="381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0" name="Group 49"/>
          <p:cNvGrpSpPr/>
          <p:nvPr/>
        </p:nvGrpSpPr>
        <p:grpSpPr>
          <a:xfrm>
            <a:off x="4156661" y="1904687"/>
            <a:ext cx="2865791" cy="627363"/>
            <a:chOff x="1557162" y="2070884"/>
            <a:chExt cx="2865791" cy="62736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1557162" y="207088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F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60073" y="2070884"/>
              <a:ext cx="381872" cy="627363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D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637695" y="207088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340606" y="2070884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043518" y="2070884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W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209437" y="2630588"/>
            <a:ext cx="9280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+mj-lt"/>
                <a:cs typeface="Arial" charset="0"/>
              </a:rPr>
              <a:t>instr </a:t>
            </a:r>
            <a:r>
              <a:rPr lang="en-US" sz="2000" b="1" dirty="0" smtClean="0">
                <a:solidFill>
                  <a:srgbClr val="061922"/>
                </a:solidFill>
                <a:latin typeface="+mj-lt"/>
                <a:cs typeface="Arial" charset="0"/>
              </a:rPr>
              <a:t>0</a:t>
            </a:r>
            <a:endParaRPr lang="ru-RU" sz="2000" b="1" dirty="0" smtClean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022453" y="1790547"/>
            <a:ext cx="2676073" cy="915325"/>
            <a:chOff x="7288745" y="2980852"/>
            <a:chExt cx="2676073" cy="915325"/>
          </a:xfrm>
        </p:grpSpPr>
        <p:grpSp>
          <p:nvGrpSpPr>
            <p:cNvPr id="64" name="Group 63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F</a:t>
                </a: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D</a:t>
                </a: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E</a:t>
                </a: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M</a:t>
                </a: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43000">
                  <a:srgbClr val="FFFFFF"/>
                </a:gs>
                <a:gs pos="17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59612" y="1882144"/>
            <a:ext cx="5746388" cy="681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Non-pipelined Processing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17551"/>
          </a:xfrm>
        </p:spPr>
        <p:txBody>
          <a:bodyPr/>
          <a:lstStyle/>
          <a:p>
            <a:r>
              <a:rPr lang="en-US" sz="2700" dirty="0" smtClean="0"/>
              <a:t>Instructions are processed sequentially, one per cycle</a:t>
            </a:r>
            <a:endParaRPr lang="ru-RU" sz="2700" dirty="0" smtClean="0"/>
          </a:p>
          <a:p>
            <a:r>
              <a:rPr lang="en-US" sz="2700" dirty="0" smtClean="0"/>
              <a:t>How to speedup?</a:t>
            </a:r>
          </a:p>
          <a:p>
            <a:pPr marL="800100" lvl="2" indent="0">
              <a:buNone/>
            </a:pPr>
            <a:r>
              <a:rPr lang="en-US" sz="2600" dirty="0"/>
              <a:t>SW: </a:t>
            </a:r>
            <a:endParaRPr lang="en-US" sz="2600" dirty="0" smtClean="0"/>
          </a:p>
          <a:p>
            <a:pPr marL="800100" lvl="2" indent="0">
              <a:buNone/>
            </a:pPr>
            <a:r>
              <a:rPr lang="en-US" sz="2600" dirty="0" smtClean="0"/>
              <a:t>HW: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0871" y="1902718"/>
            <a:ext cx="2865791" cy="627363"/>
            <a:chOff x="1557163" y="1836495"/>
            <a:chExt cx="2865791" cy="627363"/>
          </a:xfrm>
        </p:grpSpPr>
        <p:sp>
          <p:nvSpPr>
            <p:cNvPr id="8" name="Rectangle 7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F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D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W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22453" y="3047075"/>
            <a:ext cx="2676073" cy="915325"/>
            <a:chOff x="7288745" y="2980852"/>
            <a:chExt cx="2676073" cy="915325"/>
          </a:xfrm>
        </p:grpSpPr>
        <p:grpSp>
          <p:nvGrpSpPr>
            <p:cNvPr id="22" name="Group 21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F</a:t>
                </a: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D</a:t>
                </a: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E</a:t>
                </a: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rPr>
                  <a:t>M</a:t>
                </a: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43000">
                  <a:srgbClr val="FFFFFF"/>
                </a:gs>
                <a:gs pos="17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Freeform 29"/>
          <p:cNvSpPr/>
          <p:nvPr/>
        </p:nvSpPr>
        <p:spPr bwMode="auto">
          <a:xfrm>
            <a:off x="1289239" y="1084172"/>
            <a:ext cx="6579476" cy="459266"/>
          </a:xfrm>
          <a:custGeom>
            <a:avLst/>
            <a:gdLst>
              <a:gd name="connsiteX0" fmla="*/ 0 w 6579476"/>
              <a:gd name="connsiteY0" fmla="*/ 536028 h 557048"/>
              <a:gd name="connsiteX1" fmla="*/ 1418897 w 6579476"/>
              <a:gd name="connsiteY1" fmla="*/ 536028 h 557048"/>
              <a:gd name="connsiteX2" fmla="*/ 1418897 w 6579476"/>
              <a:gd name="connsiteY2" fmla="*/ 0 h 557048"/>
              <a:gd name="connsiteX3" fmla="*/ 2858814 w 6579476"/>
              <a:gd name="connsiteY3" fmla="*/ 0 h 557048"/>
              <a:gd name="connsiteX4" fmla="*/ 2858814 w 6579476"/>
              <a:gd name="connsiteY4" fmla="*/ 557048 h 557048"/>
              <a:gd name="connsiteX5" fmla="*/ 4309241 w 6579476"/>
              <a:gd name="connsiteY5" fmla="*/ 557048 h 557048"/>
              <a:gd name="connsiteX6" fmla="*/ 4309241 w 6579476"/>
              <a:gd name="connsiteY6" fmla="*/ 10510 h 557048"/>
              <a:gd name="connsiteX7" fmla="*/ 5759669 w 6579476"/>
              <a:gd name="connsiteY7" fmla="*/ 10510 h 557048"/>
              <a:gd name="connsiteX8" fmla="*/ 5759669 w 6579476"/>
              <a:gd name="connsiteY8" fmla="*/ 557048 h 557048"/>
              <a:gd name="connsiteX9" fmla="*/ 6568966 w 6579476"/>
              <a:gd name="connsiteY9" fmla="*/ 557048 h 557048"/>
              <a:gd name="connsiteX10" fmla="*/ 6568966 w 6579476"/>
              <a:gd name="connsiteY10" fmla="*/ 546538 h 557048"/>
              <a:gd name="connsiteX11" fmla="*/ 6579476 w 6579476"/>
              <a:gd name="connsiteY11" fmla="*/ 546538 h 55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79476" h="557048">
                <a:moveTo>
                  <a:pt x="0" y="536028"/>
                </a:moveTo>
                <a:lnTo>
                  <a:pt x="1418897" y="536028"/>
                </a:lnTo>
                <a:lnTo>
                  <a:pt x="1418897" y="0"/>
                </a:lnTo>
                <a:lnTo>
                  <a:pt x="2858814" y="0"/>
                </a:lnTo>
                <a:lnTo>
                  <a:pt x="2858814" y="557048"/>
                </a:lnTo>
                <a:lnTo>
                  <a:pt x="4309241" y="557048"/>
                </a:lnTo>
                <a:lnTo>
                  <a:pt x="4309241" y="10510"/>
                </a:lnTo>
                <a:lnTo>
                  <a:pt x="5759669" y="10510"/>
                </a:lnTo>
                <a:lnTo>
                  <a:pt x="5759669" y="557048"/>
                </a:lnTo>
                <a:lnTo>
                  <a:pt x="6568966" y="557048"/>
                </a:lnTo>
                <a:lnTo>
                  <a:pt x="6568966" y="546538"/>
                </a:lnTo>
                <a:lnTo>
                  <a:pt x="6579476" y="546538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147" y="922985"/>
            <a:ext cx="120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C00000"/>
                </a:solidFill>
                <a:latin typeface="+mj-lt"/>
                <a:cs typeface="Arial" charset="0"/>
              </a:rPr>
              <a:t>Sync signal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C00000"/>
                </a:solidFill>
                <a:latin typeface="+mj-lt"/>
                <a:cs typeface="Arial" charset="0"/>
              </a:rPr>
              <a:t>(clocks) </a:t>
            </a:r>
            <a:endParaRPr lang="ru-RU" dirty="0" smtClean="0">
              <a:solidFill>
                <a:srgbClr val="C00000"/>
              </a:solidFill>
              <a:latin typeface="+mj-lt"/>
              <a:cs typeface="Arial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05985" y="1902718"/>
            <a:ext cx="1534124" cy="1934341"/>
            <a:chOff x="105985" y="2294157"/>
            <a:chExt cx="1534124" cy="1934341"/>
          </a:xfrm>
        </p:grpSpPr>
        <p:sp>
          <p:nvSpPr>
            <p:cNvPr id="13" name="TextBox 12"/>
            <p:cNvSpPr txBox="1"/>
            <p:nvPr/>
          </p:nvSpPr>
          <p:spPr>
            <a:xfrm>
              <a:off x="210338" y="2407783"/>
              <a:ext cx="92804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instr </a:t>
              </a:r>
              <a:r>
                <a:rPr lang="en-US" sz="2000" b="1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0</a:t>
              </a:r>
              <a:endParaRPr lang="ru-RU" sz="2000" b="1" dirty="0" smtClean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985" y="3038403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61922"/>
                  </a:solidFill>
                  <a:latin typeface="+mj-lt"/>
                  <a:cs typeface="Arial" charset="0"/>
                </a:rPr>
                <a:t>i</a:t>
              </a:r>
              <a:r>
                <a:rPr lang="en-US" sz="2000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nstr </a:t>
              </a:r>
              <a:r>
                <a:rPr lang="en-US" sz="2000" b="1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1</a:t>
              </a:r>
              <a:endParaRPr lang="ru-RU" sz="2000" b="1" dirty="0" smtClean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985" y="3696121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61922"/>
                  </a:solidFill>
                  <a:latin typeface="+mj-lt"/>
                  <a:cs typeface="Arial" charset="0"/>
                </a:rPr>
                <a:t>i</a:t>
              </a:r>
              <a:r>
                <a:rPr lang="en-US" sz="2000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nstr </a:t>
              </a:r>
              <a:r>
                <a:rPr lang="en-US" sz="2000" b="1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2</a:t>
              </a:r>
              <a:endParaRPr lang="ru-RU" sz="2000" dirty="0" smtClean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290871" y="2294157"/>
              <a:ext cx="349238" cy="1934341"/>
              <a:chOff x="1290871" y="2294157"/>
              <a:chExt cx="349238" cy="1934341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1290871" y="2294157"/>
                <a:ext cx="0" cy="1885346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34" name="TextBox 33"/>
              <p:cNvSpPr txBox="1"/>
              <p:nvPr/>
            </p:nvSpPr>
            <p:spPr>
              <a:xfrm rot="16200000">
                <a:off x="889134" y="3477524"/>
                <a:ext cx="1163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instructions</a:t>
                </a:r>
                <a:endParaRPr lang="ru-RU" sz="1600" dirty="0" smtClean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1290871" y="1524789"/>
            <a:ext cx="7315110" cy="431708"/>
            <a:chOff x="1290871" y="1916228"/>
            <a:chExt cx="7315110" cy="431708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290871" y="2305880"/>
              <a:ext cx="7292547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7986901" y="191622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time</a:t>
              </a:r>
              <a:endParaRPr lang="ru-RU" dirty="0" smtClean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68343" y="1951441"/>
              <a:ext cx="513281" cy="394155"/>
              <a:chOff x="5288675" y="3647495"/>
              <a:chExt cx="513281" cy="394155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88675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4ns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905599" y="1953781"/>
              <a:ext cx="513281" cy="394155"/>
              <a:chOff x="5288674" y="3647495"/>
              <a:chExt cx="513281" cy="394155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88674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8ns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84827" y="1940671"/>
              <a:ext cx="630301" cy="394155"/>
              <a:chOff x="5230165" y="3647495"/>
              <a:chExt cx="630301" cy="394155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12ns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33879" y="1945125"/>
              <a:ext cx="630301" cy="394155"/>
              <a:chOff x="5230165" y="3647495"/>
              <a:chExt cx="630301" cy="394155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16ns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</p:grpSp>
      </p:grpSp>
      <p:sp>
        <p:nvSpPr>
          <p:cNvPr id="74" name="Rectangle 73"/>
          <p:cNvSpPr/>
          <p:nvPr/>
        </p:nvSpPr>
        <p:spPr>
          <a:xfrm>
            <a:off x="2209437" y="2646964"/>
            <a:ext cx="990963" cy="381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7" name="Straight Arrow Connector 76"/>
          <p:cNvCxnSpPr>
            <a:stCxn id="30" idx="3"/>
            <a:endCxn id="30" idx="4"/>
          </p:cNvCxnSpPr>
          <p:nvPr/>
        </p:nvCxnSpPr>
        <p:spPr>
          <a:xfrm>
            <a:off x="4148053" y="1084172"/>
            <a:ext cx="0" cy="4592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0" idx="7"/>
            <a:endCxn id="30" idx="8"/>
          </p:cNvCxnSpPr>
          <p:nvPr/>
        </p:nvCxnSpPr>
        <p:spPr>
          <a:xfrm>
            <a:off x="7048908" y="1092837"/>
            <a:ext cx="0" cy="4506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56662" y="2533338"/>
            <a:ext cx="2865791" cy="627363"/>
            <a:chOff x="1557162" y="2070884"/>
            <a:chExt cx="2865791" cy="627363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57162" y="207088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F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260073" y="2070884"/>
              <a:ext cx="381872" cy="627363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D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637695" y="207088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340606" y="2070884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043518" y="2070884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W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129501" y="4977251"/>
            <a:ext cx="6941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decrease the number of instructions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29501" y="5451157"/>
            <a:ext cx="7442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decrease the time to process one instruction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128950" y="5885207"/>
            <a:ext cx="75822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fontAlgn="base">
              <a:spcBef>
                <a:spcPct val="2000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prstClr val="black"/>
                </a:solidFill>
              </a:rPr>
              <a:t>or overlap their processing, i.e. make </a:t>
            </a:r>
            <a:r>
              <a:rPr lang="en-US" sz="2700" b="1" dirty="0" smtClean="0">
                <a:solidFill>
                  <a:srgbClr val="0070C0"/>
                </a:solidFill>
              </a:rPr>
              <a:t>pipeline</a:t>
            </a:r>
            <a:endParaRPr lang="en-US"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2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00017 0.1833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5" grpId="0" animBg="1"/>
      <p:bldP spid="84" grpId="0" animBg="1"/>
      <p:bldP spid="71" grpId="0"/>
      <p:bldP spid="49" grpId="0" animBg="1"/>
      <p:bldP spid="30" grpId="0" animBg="1"/>
      <p:bldP spid="31" grpId="0"/>
      <p:bldP spid="74" grpId="0" animBg="1"/>
      <p:bldP spid="88" grpId="0"/>
      <p:bldP spid="89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5"/>
          <p:cNvCxnSpPr/>
          <p:nvPr/>
        </p:nvCxnSpPr>
        <p:spPr bwMode="auto">
          <a:xfrm>
            <a:off x="2241932" y="1773508"/>
            <a:ext cx="0" cy="74109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2954927" y="1773508"/>
            <a:ext cx="0" cy="74109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 rot="16200000">
            <a:off x="2526191" y="1944272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rPr>
              <a:t>wait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939598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1533248" y="1781239"/>
            <a:ext cx="707161" cy="627363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F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236159" y="1781239"/>
            <a:ext cx="381872" cy="627363"/>
          </a:xfrm>
          <a:prstGeom prst="rect">
            <a:avLst/>
          </a:prstGeom>
          <a:solidFill>
            <a:srgbClr val="00AEEF">
              <a:lumMod val="40000"/>
              <a:lumOff val="60000"/>
            </a:srgbClr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D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>
            <a:off x="3661896" y="1773508"/>
            <a:ext cx="0" cy="74109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Rectangle 131"/>
          <p:cNvSpPr/>
          <p:nvPr/>
        </p:nvSpPr>
        <p:spPr bwMode="auto">
          <a:xfrm>
            <a:off x="2948069" y="1781239"/>
            <a:ext cx="707161" cy="627363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E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>
            <a:off x="4370504" y="1773508"/>
            <a:ext cx="0" cy="74109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>
            <a:off x="5078138" y="1775108"/>
            <a:ext cx="0" cy="73949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35" name="Group 134"/>
          <p:cNvGrpSpPr/>
          <p:nvPr/>
        </p:nvGrpSpPr>
        <p:grpSpPr>
          <a:xfrm>
            <a:off x="1539944" y="1062312"/>
            <a:ext cx="703386" cy="410307"/>
            <a:chOff x="1539944" y="1726646"/>
            <a:chExt cx="703386" cy="410307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1539944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137" name="Straight Arrow Connector 136"/>
            <p:cNvCxnSpPr>
              <a:endCxn id="136" idx="4"/>
            </p:cNvCxnSpPr>
            <p:nvPr/>
          </p:nvCxnSpPr>
          <p:spPr>
            <a:xfrm flipH="1">
              <a:off x="2243329" y="1726646"/>
              <a:ext cx="1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2255048" y="1062312"/>
            <a:ext cx="703385" cy="410307"/>
            <a:chOff x="2255048" y="1726646"/>
            <a:chExt cx="703385" cy="410307"/>
          </a:xfrm>
        </p:grpSpPr>
        <p:sp>
          <p:nvSpPr>
            <p:cNvPr id="139" name="Freeform 138"/>
            <p:cNvSpPr/>
            <p:nvPr/>
          </p:nvSpPr>
          <p:spPr bwMode="auto">
            <a:xfrm>
              <a:off x="2255048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140" name="Straight Arrow Connector 139"/>
            <p:cNvCxnSpPr>
              <a:endCxn id="139" idx="4"/>
            </p:cNvCxnSpPr>
            <p:nvPr/>
          </p:nvCxnSpPr>
          <p:spPr>
            <a:xfrm>
              <a:off x="2958433" y="1726646"/>
              <a:ext cx="0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2958436" y="1062312"/>
            <a:ext cx="703386" cy="410307"/>
            <a:chOff x="2958436" y="1726646"/>
            <a:chExt cx="703386" cy="410307"/>
          </a:xfrm>
        </p:grpSpPr>
        <p:sp>
          <p:nvSpPr>
            <p:cNvPr id="142" name="Freeform 141"/>
            <p:cNvSpPr/>
            <p:nvPr/>
          </p:nvSpPr>
          <p:spPr bwMode="auto">
            <a:xfrm>
              <a:off x="2958436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143" name="Straight Arrow Connector 142"/>
            <p:cNvCxnSpPr>
              <a:endCxn id="142" idx="4"/>
            </p:cNvCxnSpPr>
            <p:nvPr/>
          </p:nvCxnSpPr>
          <p:spPr>
            <a:xfrm flipH="1">
              <a:off x="3661821" y="1726646"/>
              <a:ext cx="1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673540" y="1062312"/>
            <a:ext cx="703385" cy="410307"/>
            <a:chOff x="3673540" y="1726646"/>
            <a:chExt cx="703385" cy="410307"/>
          </a:xfrm>
        </p:grpSpPr>
        <p:sp>
          <p:nvSpPr>
            <p:cNvPr id="145" name="Freeform 144"/>
            <p:cNvSpPr/>
            <p:nvPr/>
          </p:nvSpPr>
          <p:spPr bwMode="auto">
            <a:xfrm>
              <a:off x="3673540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4376925" y="1726646"/>
              <a:ext cx="0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4388651" y="1062312"/>
            <a:ext cx="703385" cy="410307"/>
            <a:chOff x="4388651" y="1726646"/>
            <a:chExt cx="703385" cy="410307"/>
          </a:xfrm>
        </p:grpSpPr>
        <p:sp>
          <p:nvSpPr>
            <p:cNvPr id="148" name="Freeform 147"/>
            <p:cNvSpPr/>
            <p:nvPr/>
          </p:nvSpPr>
          <p:spPr bwMode="auto">
            <a:xfrm>
              <a:off x="4388651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5092036" y="1726646"/>
              <a:ext cx="0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 bwMode="auto">
          <a:xfrm>
            <a:off x="3656052" y="1781239"/>
            <a:ext cx="707161" cy="627363"/>
          </a:xfrm>
          <a:prstGeom prst="rect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M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4364935" y="1781239"/>
            <a:ext cx="706696" cy="627363"/>
            <a:chOff x="4364935" y="2506533"/>
            <a:chExt cx="706696" cy="627363"/>
          </a:xfrm>
        </p:grpSpPr>
        <p:sp>
          <p:nvSpPr>
            <p:cNvPr id="152" name="Rectangle 151"/>
            <p:cNvSpPr/>
            <p:nvPr/>
          </p:nvSpPr>
          <p:spPr bwMode="auto">
            <a:xfrm>
              <a:off x="4364935" y="2506533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W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 rot="16200000">
              <a:off x="4658697" y="266930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 bwMode="auto">
          <a:xfrm>
            <a:off x="2241932" y="1773508"/>
            <a:ext cx="0" cy="195878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954927" y="1773508"/>
            <a:ext cx="0" cy="195878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25" y="3859776"/>
            <a:ext cx="8229600" cy="2370078"/>
          </a:xfrm>
        </p:spPr>
        <p:txBody>
          <a:bodyPr/>
          <a:lstStyle/>
          <a:p>
            <a:r>
              <a:rPr lang="en-US" sz="2700" dirty="0" smtClean="0"/>
              <a:t>Processing is split into several steps called “stages”</a:t>
            </a:r>
          </a:p>
          <a:p>
            <a:pPr lvl="1"/>
            <a:r>
              <a:rPr lang="en-US" sz="2300" dirty="0" smtClean="0"/>
              <a:t>Each stage takes one clock cycle</a:t>
            </a:r>
          </a:p>
          <a:p>
            <a:pPr lvl="1"/>
            <a:r>
              <a:rPr lang="en-US" sz="2300" dirty="0" smtClean="0"/>
              <a:t>The clock cycle is determined by the longest stage</a:t>
            </a:r>
          </a:p>
          <a:p>
            <a:pPr>
              <a:spcBef>
                <a:spcPts val="1200"/>
              </a:spcBef>
            </a:pPr>
            <a:r>
              <a:rPr lang="en-US" sz="2700" dirty="0" smtClean="0"/>
              <a:t>Instructions are overlapped</a:t>
            </a:r>
          </a:p>
          <a:p>
            <a:pPr lvl="1"/>
            <a:r>
              <a:rPr lang="en-US" sz="2300" dirty="0"/>
              <a:t>A</a:t>
            </a:r>
            <a:r>
              <a:rPr lang="en-US" sz="2300" dirty="0" smtClean="0"/>
              <a:t> new instruction occupies a stage as soon as the previous one leaves it</a:t>
            </a:r>
            <a:endParaRPr lang="ru-RU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23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2526191" y="1944272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rPr>
              <a:t>wait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939598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33248" y="1781239"/>
            <a:ext cx="707161" cy="627363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F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36159" y="1781239"/>
            <a:ext cx="381872" cy="627363"/>
          </a:xfrm>
          <a:prstGeom prst="rect">
            <a:avLst/>
          </a:prstGeom>
          <a:solidFill>
            <a:srgbClr val="00AEEF">
              <a:lumMod val="40000"/>
              <a:lumOff val="60000"/>
            </a:srgbClr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D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3661896" y="1773508"/>
            <a:ext cx="0" cy="195878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2948069" y="1781239"/>
            <a:ext cx="707161" cy="1884570"/>
            <a:chOff x="2948069" y="2506533"/>
            <a:chExt cx="707161" cy="188457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948069" y="2506533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234174" y="3298433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948069" y="3135400"/>
              <a:ext cx="381872" cy="627363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D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948069" y="3763740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F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54" name="Straight Connector 53"/>
          <p:cNvCxnSpPr/>
          <p:nvPr/>
        </p:nvCxnSpPr>
        <p:spPr bwMode="auto">
          <a:xfrm>
            <a:off x="4370504" y="1773508"/>
            <a:ext cx="0" cy="195878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5078138" y="1775108"/>
            <a:ext cx="0" cy="195878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781608" y="1775108"/>
            <a:ext cx="0" cy="195878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5072918" y="2410106"/>
            <a:ext cx="707161" cy="1255703"/>
            <a:chOff x="5072918" y="3135400"/>
            <a:chExt cx="707161" cy="125570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072918" y="3135400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W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5366680" y="3298173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072918" y="3763740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 bwMode="auto">
          <a:xfrm>
            <a:off x="6508262" y="1775108"/>
            <a:ext cx="0" cy="195878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5780329" y="3038446"/>
            <a:ext cx="708601" cy="627363"/>
            <a:chOff x="5780329" y="3763740"/>
            <a:chExt cx="708601" cy="627363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780329" y="3763740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W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6075996" y="3930323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84214" y="899160"/>
            <a:ext cx="120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C00000"/>
                </a:solidFill>
                <a:latin typeface="+mj-lt"/>
                <a:cs typeface="Arial" charset="0"/>
              </a:rPr>
              <a:t>Sync signal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C00000"/>
                </a:solidFill>
                <a:latin typeface="+mj-lt"/>
                <a:cs typeface="Arial" charset="0"/>
              </a:rPr>
              <a:t>(clocks) </a:t>
            </a:r>
            <a:endParaRPr lang="ru-RU" dirty="0" smtClean="0">
              <a:solidFill>
                <a:srgbClr val="C00000"/>
              </a:solidFill>
              <a:latin typeface="+mj-lt"/>
              <a:cs typeface="Arial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539944" y="1062312"/>
            <a:ext cx="703386" cy="410307"/>
            <a:chOff x="1539944" y="1726646"/>
            <a:chExt cx="703386" cy="410307"/>
          </a:xfrm>
        </p:grpSpPr>
        <p:sp>
          <p:nvSpPr>
            <p:cNvPr id="64" name="Freeform 63"/>
            <p:cNvSpPr/>
            <p:nvPr/>
          </p:nvSpPr>
          <p:spPr bwMode="auto">
            <a:xfrm>
              <a:off x="1539944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79" name="Straight Arrow Connector 78"/>
            <p:cNvCxnSpPr>
              <a:endCxn id="64" idx="4"/>
            </p:cNvCxnSpPr>
            <p:nvPr/>
          </p:nvCxnSpPr>
          <p:spPr>
            <a:xfrm flipH="1">
              <a:off x="2243329" y="1726646"/>
              <a:ext cx="1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255048" y="1062312"/>
            <a:ext cx="703385" cy="410307"/>
            <a:chOff x="2255048" y="1726646"/>
            <a:chExt cx="703385" cy="410307"/>
          </a:xfrm>
        </p:grpSpPr>
        <p:sp>
          <p:nvSpPr>
            <p:cNvPr id="65" name="Freeform 64"/>
            <p:cNvSpPr/>
            <p:nvPr/>
          </p:nvSpPr>
          <p:spPr bwMode="auto">
            <a:xfrm>
              <a:off x="2255048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82" name="Straight Arrow Connector 81"/>
            <p:cNvCxnSpPr>
              <a:endCxn id="65" idx="4"/>
            </p:cNvCxnSpPr>
            <p:nvPr/>
          </p:nvCxnSpPr>
          <p:spPr>
            <a:xfrm>
              <a:off x="2958433" y="1726646"/>
              <a:ext cx="0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2958436" y="1062312"/>
            <a:ext cx="703386" cy="410307"/>
            <a:chOff x="2958436" y="1726646"/>
            <a:chExt cx="703386" cy="410307"/>
          </a:xfrm>
        </p:grpSpPr>
        <p:sp>
          <p:nvSpPr>
            <p:cNvPr id="66" name="Freeform 65"/>
            <p:cNvSpPr/>
            <p:nvPr/>
          </p:nvSpPr>
          <p:spPr bwMode="auto">
            <a:xfrm>
              <a:off x="2958436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85" name="Straight Arrow Connector 84"/>
            <p:cNvCxnSpPr>
              <a:endCxn id="66" idx="4"/>
            </p:cNvCxnSpPr>
            <p:nvPr/>
          </p:nvCxnSpPr>
          <p:spPr>
            <a:xfrm flipH="1">
              <a:off x="3661821" y="1726646"/>
              <a:ext cx="1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3673540" y="1062312"/>
            <a:ext cx="703385" cy="410307"/>
            <a:chOff x="3673540" y="1726646"/>
            <a:chExt cx="703385" cy="410307"/>
          </a:xfrm>
        </p:grpSpPr>
        <p:sp>
          <p:nvSpPr>
            <p:cNvPr id="67" name="Freeform 66"/>
            <p:cNvSpPr/>
            <p:nvPr/>
          </p:nvSpPr>
          <p:spPr bwMode="auto">
            <a:xfrm>
              <a:off x="3673540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376925" y="1726646"/>
              <a:ext cx="0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388651" y="1062312"/>
            <a:ext cx="703385" cy="410307"/>
            <a:chOff x="4388651" y="1726646"/>
            <a:chExt cx="703385" cy="410307"/>
          </a:xfrm>
        </p:grpSpPr>
        <p:sp>
          <p:nvSpPr>
            <p:cNvPr id="68" name="Freeform 67"/>
            <p:cNvSpPr/>
            <p:nvPr/>
          </p:nvSpPr>
          <p:spPr bwMode="auto">
            <a:xfrm>
              <a:off x="4388651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5092036" y="1726646"/>
              <a:ext cx="0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5103755" y="1062312"/>
            <a:ext cx="703385" cy="410307"/>
            <a:chOff x="5103755" y="1726646"/>
            <a:chExt cx="703385" cy="410307"/>
          </a:xfrm>
        </p:grpSpPr>
        <p:sp>
          <p:nvSpPr>
            <p:cNvPr id="69" name="Freeform 68"/>
            <p:cNvSpPr/>
            <p:nvPr/>
          </p:nvSpPr>
          <p:spPr bwMode="auto">
            <a:xfrm>
              <a:off x="5103755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94" name="Straight Arrow Connector 93"/>
            <p:cNvCxnSpPr>
              <a:stCxn id="69" idx="3"/>
              <a:endCxn id="69" idx="4"/>
            </p:cNvCxnSpPr>
            <p:nvPr/>
          </p:nvCxnSpPr>
          <p:spPr>
            <a:xfrm>
              <a:off x="5807140" y="1726646"/>
              <a:ext cx="0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807143" y="1062312"/>
            <a:ext cx="703385" cy="410307"/>
            <a:chOff x="5807143" y="1726646"/>
            <a:chExt cx="703385" cy="410307"/>
          </a:xfrm>
        </p:grpSpPr>
        <p:sp>
          <p:nvSpPr>
            <p:cNvPr id="70" name="Freeform 69"/>
            <p:cNvSpPr/>
            <p:nvPr/>
          </p:nvSpPr>
          <p:spPr bwMode="auto">
            <a:xfrm>
              <a:off x="5807143" y="1726646"/>
              <a:ext cx="703385" cy="410307"/>
            </a:xfrm>
            <a:custGeom>
              <a:avLst/>
              <a:gdLst>
                <a:gd name="connsiteX0" fmla="*/ 0 w 703385"/>
                <a:gd name="connsiteY0" fmla="*/ 410307 h 410307"/>
                <a:gd name="connsiteX1" fmla="*/ 351692 w 703385"/>
                <a:gd name="connsiteY1" fmla="*/ 410307 h 410307"/>
                <a:gd name="connsiteX2" fmla="*/ 351692 w 703385"/>
                <a:gd name="connsiteY2" fmla="*/ 0 h 410307"/>
                <a:gd name="connsiteX3" fmla="*/ 703385 w 703385"/>
                <a:gd name="connsiteY3" fmla="*/ 0 h 410307"/>
                <a:gd name="connsiteX4" fmla="*/ 703385 w 703385"/>
                <a:gd name="connsiteY4" fmla="*/ 398584 h 410307"/>
                <a:gd name="connsiteX5" fmla="*/ 691662 w 703385"/>
                <a:gd name="connsiteY5" fmla="*/ 410307 h 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385" h="410307">
                  <a:moveTo>
                    <a:pt x="0" y="410307"/>
                  </a:moveTo>
                  <a:lnTo>
                    <a:pt x="351692" y="410307"/>
                  </a:lnTo>
                  <a:lnTo>
                    <a:pt x="351692" y="0"/>
                  </a:lnTo>
                  <a:lnTo>
                    <a:pt x="703385" y="0"/>
                  </a:lnTo>
                  <a:lnTo>
                    <a:pt x="703385" y="398584"/>
                  </a:lnTo>
                  <a:lnTo>
                    <a:pt x="691662" y="41030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97" name="Straight Arrow Connector 96"/>
            <p:cNvCxnSpPr>
              <a:stCxn id="70" idx="3"/>
              <a:endCxn id="70" idx="4"/>
            </p:cNvCxnSpPr>
            <p:nvPr/>
          </p:nvCxnSpPr>
          <p:spPr>
            <a:xfrm>
              <a:off x="6510528" y="1726646"/>
              <a:ext cx="0" cy="3985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 bwMode="auto">
          <a:xfrm>
            <a:off x="2236159" y="2410106"/>
            <a:ext cx="711910" cy="627363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F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6052" y="1781239"/>
            <a:ext cx="712158" cy="1884570"/>
            <a:chOff x="3656052" y="2506533"/>
            <a:chExt cx="712158" cy="188457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656052" y="2506533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56052" y="3135400"/>
              <a:ext cx="712158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3943490" y="3930583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656052" y="3763740"/>
              <a:ext cx="381872" cy="627363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D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64935" y="1781239"/>
            <a:ext cx="707161" cy="1884570"/>
            <a:chOff x="4364935" y="2506533"/>
            <a:chExt cx="707161" cy="188457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364935" y="2506533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W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658697" y="266930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64935" y="3135400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64935" y="3763740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</a:t>
              </a:r>
              <a:endPara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3125" y="1396824"/>
            <a:ext cx="8399923" cy="2303326"/>
            <a:chOff x="453125" y="2122118"/>
            <a:chExt cx="8399923" cy="2303326"/>
          </a:xfrm>
        </p:grpSpPr>
        <p:grpSp>
          <p:nvGrpSpPr>
            <p:cNvPr id="35" name="Group 34"/>
            <p:cNvGrpSpPr/>
            <p:nvPr/>
          </p:nvGrpSpPr>
          <p:grpSpPr>
            <a:xfrm>
              <a:off x="1537938" y="2122118"/>
              <a:ext cx="7315110" cy="427463"/>
              <a:chOff x="1545440" y="2770371"/>
              <a:chExt cx="7315110" cy="427463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1545440" y="3160023"/>
                <a:ext cx="7292547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37" name="TextBox 36"/>
              <p:cNvSpPr txBox="1"/>
              <p:nvPr/>
            </p:nvSpPr>
            <p:spPr>
              <a:xfrm>
                <a:off x="8241470" y="2770371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time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2700052" y="2805584"/>
                <a:ext cx="513281" cy="392250"/>
                <a:chOff x="5265815" y="3647495"/>
                <a:chExt cx="513281" cy="392250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484437" y="3965392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265815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4ns</a:t>
                  </a:r>
                  <a:endParaRPr kumimoji="0" lang="ru-RU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148445" y="2807924"/>
                <a:ext cx="513281" cy="386102"/>
                <a:chOff x="5288674" y="3647495"/>
                <a:chExt cx="513281" cy="386102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473986" y="3959244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288674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8ns</a:t>
                  </a:r>
                  <a:endParaRPr kumimoji="0" lang="ru-RU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5478662" y="2794814"/>
                <a:ext cx="630301" cy="394155"/>
                <a:chOff x="5192877" y="3647495"/>
                <a:chExt cx="630301" cy="39415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46919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92877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12ns</a:t>
                  </a:r>
                  <a:endParaRPr kumimoji="0" lang="ru-RU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930419" y="2799268"/>
                <a:ext cx="630301" cy="394155"/>
                <a:chOff x="5207305" y="3647495"/>
                <a:chExt cx="630301" cy="39415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482532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20730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16ns</a:t>
                  </a:r>
                  <a:endParaRPr kumimoji="0" lang="ru-RU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</p:grpSp>
        <p:grpSp>
          <p:nvGrpSpPr>
            <p:cNvPr id="72" name="Group 71"/>
            <p:cNvGrpSpPr/>
            <p:nvPr/>
          </p:nvGrpSpPr>
          <p:grpSpPr>
            <a:xfrm>
              <a:off x="453125" y="2502533"/>
              <a:ext cx="1429771" cy="1922911"/>
              <a:chOff x="210338" y="2305587"/>
              <a:chExt cx="1429771" cy="1922911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210338" y="2407783"/>
                <a:ext cx="928044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instr </a:t>
                </a:r>
                <a:r>
                  <a:rPr lang="en-US" sz="2000" b="1" dirty="0" smtClean="0">
                    <a:solidFill>
                      <a:srgbClr val="061922"/>
                    </a:solidFill>
                    <a:latin typeface="+mj-lt"/>
                    <a:cs typeface="Arial" charset="0"/>
                  </a:rPr>
                  <a:t>0</a:t>
                </a:r>
                <a:endParaRPr lang="ru-RU" sz="2000" b="1" dirty="0" smtClean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290871" y="2305587"/>
                <a:ext cx="349238" cy="1922911"/>
                <a:chOff x="1290871" y="2305587"/>
                <a:chExt cx="349238" cy="1922911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 bwMode="auto">
                <a:xfrm>
                  <a:off x="1290871" y="2305587"/>
                  <a:ext cx="0" cy="1885346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stealth" w="lg" len="lg"/>
                </a:ln>
                <a:effectLst/>
              </p:spPr>
            </p:cxnSp>
            <p:sp>
              <p:nvSpPr>
                <p:cNvPr id="78" name="TextBox 77"/>
                <p:cNvSpPr txBox="1"/>
                <p:nvPr/>
              </p:nvSpPr>
              <p:spPr>
                <a:xfrm rot="16200000">
                  <a:off x="889134" y="3477524"/>
                  <a:ext cx="11633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 smtClean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instructions</a:t>
                  </a:r>
                  <a:endParaRPr lang="ru-RU" sz="1600" dirty="0" smtClean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</p:grpSp>
      <p:grpSp>
        <p:nvGrpSpPr>
          <p:cNvPr id="33" name="Group 32"/>
          <p:cNvGrpSpPr/>
          <p:nvPr/>
        </p:nvGrpSpPr>
        <p:grpSpPr>
          <a:xfrm>
            <a:off x="348772" y="2510055"/>
            <a:ext cx="1032397" cy="1057828"/>
            <a:chOff x="348772" y="2510055"/>
            <a:chExt cx="1032397" cy="1057828"/>
          </a:xfrm>
        </p:grpSpPr>
        <p:sp>
          <p:nvSpPr>
            <p:cNvPr id="154" name="TextBox 153"/>
            <p:cNvSpPr txBox="1"/>
            <p:nvPr/>
          </p:nvSpPr>
          <p:spPr>
            <a:xfrm>
              <a:off x="348772" y="2510055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61922"/>
                  </a:solidFill>
                  <a:latin typeface="+mj-lt"/>
                  <a:cs typeface="Arial" charset="0"/>
                </a:rPr>
                <a:t>i</a:t>
              </a:r>
              <a:r>
                <a:rPr lang="en-US" sz="2000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nstr </a:t>
              </a:r>
              <a:r>
                <a:rPr lang="en-US" sz="2000" b="1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1</a:t>
              </a:r>
              <a:endParaRPr lang="ru-RU" sz="2000" b="1" dirty="0" smtClean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48772" y="3167773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61922"/>
                  </a:solidFill>
                  <a:latin typeface="+mj-lt"/>
                  <a:cs typeface="Arial" charset="0"/>
                </a:rPr>
                <a:t>i</a:t>
              </a:r>
              <a:r>
                <a:rPr lang="en-US" sz="2000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nstr </a:t>
              </a:r>
              <a:r>
                <a:rPr lang="en-US" sz="2000" b="1" dirty="0" smtClean="0">
                  <a:solidFill>
                    <a:srgbClr val="061922"/>
                  </a:solidFill>
                  <a:latin typeface="+mj-lt"/>
                  <a:cs typeface="Arial" charset="0"/>
                </a:rPr>
                <a:t>2</a:t>
              </a:r>
              <a:endParaRPr lang="ru-RU" sz="2000" dirty="0" smtClean="0">
                <a:solidFill>
                  <a:srgbClr val="061922"/>
                </a:solidFill>
                <a:latin typeface="+mj-lt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6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8" grpId="1"/>
      <p:bldP spid="129" grpId="0" animBg="1"/>
      <p:bldP spid="129" grpId="1" animBg="1"/>
      <p:bldP spid="130" grpId="0" animBg="1"/>
      <p:bldP spid="130" grpId="1" animBg="1"/>
      <p:bldP spid="132" grpId="0" animBg="1"/>
      <p:bldP spid="132" grpId="1" animBg="1"/>
      <p:bldP spid="150" grpId="0" animBg="1"/>
      <p:bldP spid="150" grpId="1" animBg="1"/>
      <p:bldP spid="8" grpId="0"/>
      <p:bldP spid="9" grpId="0" animBg="1"/>
      <p:bldP spid="10" grpId="0" animBg="1"/>
      <p:bldP spid="17" grpId="0" animBg="1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Metadata/metadata.xml><?xml version="1.0" encoding="utf-8"?>
<metadata xmlns:m="MSOfficeCustom" id="e06d7068-5185-46b8-b603-66ad936a9848">
  <m:CTPClassification value="CTP_NT">
    <alt>CTPClassification=CTP_NT</alt>
  </m:CTPClassification>
</metadata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2767</TotalTime>
  <Words>2276</Words>
  <Application>Microsoft Office PowerPoint</Application>
  <PresentationFormat>On-screen Show (4:3)</PresentationFormat>
  <Paragraphs>1125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Monotype Sorts</vt:lpstr>
      <vt:lpstr>Neo Sans Intel</vt:lpstr>
      <vt:lpstr>Neo Sans Intel Medium</vt:lpstr>
      <vt:lpstr>Symbol</vt:lpstr>
      <vt:lpstr>Tahoma</vt:lpstr>
      <vt:lpstr>Wingdings</vt:lpstr>
      <vt:lpstr>blank</vt:lpstr>
      <vt:lpstr>CPU Organization Course</vt:lpstr>
      <vt:lpstr>Introduction</vt:lpstr>
      <vt:lpstr>PowerPoint Presentation</vt:lpstr>
      <vt:lpstr>Today’s Goal</vt:lpstr>
      <vt:lpstr>Course Roadmap</vt:lpstr>
      <vt:lpstr>Layers of Abstraction</vt:lpstr>
      <vt:lpstr>Basic CPU Actions</vt:lpstr>
      <vt:lpstr>Non-pipelined Processing</vt:lpstr>
      <vt:lpstr>Pipeline</vt:lpstr>
      <vt:lpstr>Pipeline vs. non-pipeline</vt:lpstr>
      <vt:lpstr>Pipeline Limitations</vt:lpstr>
      <vt:lpstr>Memory Hierarchy</vt:lpstr>
      <vt:lpstr>Motivation for Memory Hierarchy</vt:lpstr>
      <vt:lpstr>Memory Tradeoffs</vt:lpstr>
      <vt:lpstr>Why Is It Works?</vt:lpstr>
      <vt:lpstr>Cache: Main Idea</vt:lpstr>
      <vt:lpstr>Cache Lookup</vt:lpstr>
      <vt:lpstr>Cache Lookup</vt:lpstr>
      <vt:lpstr>Fully Associative Cache</vt:lpstr>
      <vt:lpstr>Direct Map Cache</vt:lpstr>
      <vt:lpstr>Direct Map Memory Layout</vt:lpstr>
      <vt:lpstr>2-Way Set Associative Cache</vt:lpstr>
      <vt:lpstr>Multi-way Memory Layout</vt:lpstr>
      <vt:lpstr>2-Way Set Associative Cache</vt:lpstr>
      <vt:lpstr>Line Replacement Policies</vt:lpstr>
      <vt:lpstr>Cache Performance</vt:lpstr>
      <vt:lpstr>2-level Cache Performance</vt:lpstr>
      <vt:lpstr>Prefetching</vt:lpstr>
      <vt:lpstr>Code Optimization: Merging Arrays</vt:lpstr>
      <vt:lpstr>Code Optimization: Loop Fusion</vt:lpstr>
      <vt:lpstr>Code Optimization: Loop Interchange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Titov, Alexandr</dc:creator>
  <cp:lastModifiedBy>Titov, Alexandr</cp:lastModifiedBy>
  <cp:revision>195</cp:revision>
  <dcterms:created xsi:type="dcterms:W3CDTF">2014-12-07T19:07:57Z</dcterms:created>
  <dcterms:modified xsi:type="dcterms:W3CDTF">2014-12-22T15:54:02Z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name="TitusGUID" fmtid="{D5CDD505-2E9C-101B-9397-08002B2CF9AE}" pid="2">
    <vt:lpwstr>e06d7068-5185-46b8-b603-66ad936a9848</vt:lpwstr>
  </property>
  <property name="CTPClassification" fmtid="{D5CDD505-2E9C-101B-9397-08002B2CF9AE}" pid="3">
    <vt:lpwstr>CTP_NT</vt:lpwstr>
  </property>
</Properties>
</file>