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90" r:id="rId11"/>
    <p:sldId id="288" r:id="rId12"/>
    <p:sldId id="289" r:id="rId13"/>
    <p:sldId id="291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 userDrawn="1">
          <p15:clr>
            <a:srgbClr val="A4A3A4"/>
          </p15:clr>
        </p15:guide>
        <p15:guide id="2" pos="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5B9BD5"/>
    <a:srgbClr val="FFFFFF"/>
    <a:srgbClr val="FDB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89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26" y="498"/>
      </p:cViewPr>
      <p:guideLst>
        <p:guide orient="horz" pos="816"/>
        <p:guide pos="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6AA0-880B-4B1C-A1E5-DBC0B3A6C8B7}" type="datetimeFigureOut">
              <a:rPr lang="ru-RU" smtClean="0"/>
              <a:t>22.10.2018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6489-09DB-4DAD-959B-377084FD54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7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6489-09DB-4DAD-959B-377084FD549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70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10/10/2018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#4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41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10/10/2018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89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10/10/2018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243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>
                <a:latin typeface="+mj-lt"/>
              </a:defRPr>
            </a:lvl1pPr>
            <a:lvl2pPr>
              <a:lnSpc>
                <a:spcPct val="100000"/>
              </a:lnSpc>
              <a:spcBef>
                <a:spcPts val="800"/>
              </a:spcBef>
              <a:defRPr>
                <a:latin typeface="+mj-lt"/>
              </a:defRPr>
            </a:lvl2pPr>
            <a:lvl3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3pPr>
            <a:lvl4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4pPr>
            <a:lvl5pPr>
              <a:lnSpc>
                <a:spcPct val="100000"/>
              </a:lnSpc>
              <a:spcBef>
                <a:spcPts val="600"/>
              </a:spcBef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10/10/2018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00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10/10/2018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10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10/10/2018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#4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9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10/10/2018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#4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2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10/10/2018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10/10/2018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#4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248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10/10/2018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#4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525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10/10/2018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#4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000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35510"/>
            <a:ext cx="10515600" cy="474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Click to edit Master text styles</a:t>
            </a:r>
          </a:p>
          <a:p>
            <a:pPr marL="747713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‒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10/10/2018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smtClean="0"/>
              <a:t>Alexander Titov -- Digital Integrated Circuits Design -- Lecture #4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F4B102C7-7866-43DB-9832-93724AD5A4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05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4488" marR="0" indent="-344488" algn="l" defTabSz="914400" rtl="0" eaLnBrk="1" fontAlgn="auto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7713" marR="0" indent="-290513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Calibri" panose="020F0502020204030204" pitchFamily="34" charset="0"/>
        <a:buChar char="‒"/>
        <a:tabLst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0" y="185156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Sequential Circuits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4331244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 smtClean="0"/>
              <a:t>Alexander Titov</a:t>
            </a:r>
            <a:endParaRPr lang="ru-RU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10/10/2018</a:t>
            </a:r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#4</a:t>
            </a:r>
            <a:endParaRPr lang="ru-RU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74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Flip-Flop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4107172"/>
            <a:ext cx="10515600" cy="1857298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>Unlike a latch, a flip-flop is open for write only at </a:t>
            </a:r>
            <a:r>
              <a:rPr lang="en-US" sz="2400" b="1" dirty="0" smtClean="0">
                <a:solidFill>
                  <a:prstClr val="black"/>
                </a:solidFill>
              </a:rPr>
              <a:t>switching</a:t>
            </a:r>
            <a:r>
              <a:rPr lang="en-US" sz="2400" dirty="0" smtClean="0">
                <a:solidFill>
                  <a:prstClr val="black"/>
                </a:solidFill>
              </a:rPr>
              <a:t> of the write </a:t>
            </a:r>
            <a:r>
              <a:rPr lang="en-US" sz="2400" dirty="0">
                <a:solidFill>
                  <a:prstClr val="black"/>
                </a:solidFill>
              </a:rPr>
              <a:t>enable signal </a:t>
            </a:r>
            <a:r>
              <a:rPr lang="en-US" sz="2400" dirty="0" smtClean="0">
                <a:solidFill>
                  <a:prstClr val="black"/>
                </a:solidFill>
              </a:rPr>
              <a:t>(from 0 to 1, or from 1 to 0, or both)</a:t>
            </a:r>
          </a:p>
          <a:p>
            <a:pPr lvl="0">
              <a:spcBef>
                <a:spcPts val="1200"/>
              </a:spcBef>
            </a:pPr>
            <a:r>
              <a:rPr lang="en-US" sz="2400" dirty="0" smtClean="0">
                <a:solidFill>
                  <a:prstClr val="black"/>
                </a:solidFill>
              </a:rPr>
              <a:t>More expense (2 D-latches), but extremely helpful in building a CPU pipeline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10/10/2018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10</a:t>
            </a:fld>
            <a:endParaRPr lang="ru-RU"/>
          </a:p>
        </p:txBody>
      </p:sp>
      <p:grpSp>
        <p:nvGrpSpPr>
          <p:cNvPr id="78" name="Group 77"/>
          <p:cNvGrpSpPr/>
          <p:nvPr/>
        </p:nvGrpSpPr>
        <p:grpSpPr>
          <a:xfrm>
            <a:off x="1233488" y="1806697"/>
            <a:ext cx="979364" cy="741085"/>
            <a:chOff x="1233488" y="1806697"/>
            <a:chExt cx="979364" cy="741085"/>
          </a:xfrm>
        </p:grpSpPr>
        <p:sp>
          <p:nvSpPr>
            <p:cNvPr id="23" name="Isosceles Triangle 22"/>
            <p:cNvSpPr/>
            <p:nvPr/>
          </p:nvSpPr>
          <p:spPr bwMode="auto">
            <a:xfrm rot="5400000">
              <a:off x="1519852" y="2169409"/>
              <a:ext cx="406400" cy="350345"/>
            </a:xfrm>
            <a:prstGeom prst="triangl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1892946" y="2304997"/>
              <a:ext cx="79169" cy="79169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1233488" y="1806697"/>
              <a:ext cx="979364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23" idx="3"/>
            </p:cNvCxnSpPr>
            <p:nvPr/>
          </p:nvCxnSpPr>
          <p:spPr>
            <a:xfrm flipH="1" flipV="1">
              <a:off x="1233488" y="2344581"/>
              <a:ext cx="314392" cy="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390684" y="1806697"/>
            <a:ext cx="2582387" cy="1158572"/>
            <a:chOff x="1390684" y="1806697"/>
            <a:chExt cx="2582387" cy="1158572"/>
          </a:xfrm>
        </p:grpSpPr>
        <p:grpSp>
          <p:nvGrpSpPr>
            <p:cNvPr id="79" name="Group 78"/>
            <p:cNvGrpSpPr/>
            <p:nvPr/>
          </p:nvGrpSpPr>
          <p:grpSpPr>
            <a:xfrm>
              <a:off x="1390684" y="2340647"/>
              <a:ext cx="2342584" cy="624622"/>
              <a:chOff x="1390684" y="2340647"/>
              <a:chExt cx="2342584" cy="624622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1390684" y="2340648"/>
                <a:ext cx="0" cy="62462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733268" y="2340647"/>
                <a:ext cx="0" cy="62462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390684" y="2965268"/>
                <a:ext cx="2342584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/>
            <p:nvPr/>
          </p:nvCxnSpPr>
          <p:spPr>
            <a:xfrm>
              <a:off x="3025275" y="1806697"/>
              <a:ext cx="94779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027539" y="1525446"/>
            <a:ext cx="1280121" cy="1093694"/>
            <a:chOff x="6315654" y="1408078"/>
            <a:chExt cx="1280121" cy="1093694"/>
          </a:xfrm>
        </p:grpSpPr>
        <p:grpSp>
          <p:nvGrpSpPr>
            <p:cNvPr id="48" name="Group 47"/>
            <p:cNvGrpSpPr/>
            <p:nvPr/>
          </p:nvGrpSpPr>
          <p:grpSpPr>
            <a:xfrm>
              <a:off x="6315654" y="1408078"/>
              <a:ext cx="1280121" cy="1093694"/>
              <a:chOff x="1618343" y="4455457"/>
              <a:chExt cx="2012764" cy="1093694"/>
            </a:xfrm>
          </p:grpSpPr>
          <p:sp>
            <p:nvSpPr>
              <p:cNvPr id="49" name="Rectangle 48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 smtClean="0">
                  <a:cs typeface="Arial" pitchFamily="34" charset="0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000470" y="4547707"/>
                <a:ext cx="4894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D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 bwMode="auto">
              <a:xfrm>
                <a:off x="1618343" y="4733655"/>
                <a:ext cx="380785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>
                <a:off x="1618343" y="5271539"/>
                <a:ext cx="38078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4" name="Rectangle 53"/>
              <p:cNvSpPr/>
              <p:nvPr/>
            </p:nvSpPr>
            <p:spPr>
              <a:xfrm>
                <a:off x="1995391" y="5098329"/>
                <a:ext cx="7048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we</a:t>
                </a:r>
                <a:endParaRPr lang="en-US" sz="1600" dirty="0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765672" y="4537702"/>
                <a:ext cx="5071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Q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949546" y="2184576"/>
              <a:ext cx="191622" cy="118264"/>
              <a:chOff x="6638364" y="3529811"/>
              <a:chExt cx="191622" cy="118264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>
                <a:off x="6638364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734175" y="3530609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6734175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3733268" y="1528499"/>
            <a:ext cx="1280121" cy="1093694"/>
            <a:chOff x="3733268" y="1404674"/>
            <a:chExt cx="1280121" cy="1093694"/>
          </a:xfrm>
        </p:grpSpPr>
        <p:grpSp>
          <p:nvGrpSpPr>
            <p:cNvPr id="30" name="Group 29"/>
            <p:cNvGrpSpPr/>
            <p:nvPr/>
          </p:nvGrpSpPr>
          <p:grpSpPr>
            <a:xfrm>
              <a:off x="3733268" y="1404674"/>
              <a:ext cx="1280121" cy="1093694"/>
              <a:chOff x="1618343" y="4455457"/>
              <a:chExt cx="2012764" cy="1093694"/>
            </a:xfrm>
          </p:grpSpPr>
          <p:sp>
            <p:nvSpPr>
              <p:cNvPr id="31" name="Rectangle 30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 smtClean="0">
                  <a:cs typeface="Arial" pitchFamily="34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000470" y="4547707"/>
                <a:ext cx="4894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D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 bwMode="auto">
              <a:xfrm>
                <a:off x="1618343" y="4733655"/>
                <a:ext cx="380785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1618343" y="5271539"/>
                <a:ext cx="38078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6" name="Rectangle 35"/>
              <p:cNvSpPr/>
              <p:nvPr/>
            </p:nvSpPr>
            <p:spPr>
              <a:xfrm>
                <a:off x="1995391" y="5098329"/>
                <a:ext cx="7048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we</a:t>
                </a:r>
                <a:endParaRPr lang="en-US" sz="16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765672" y="4537702"/>
                <a:ext cx="5071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Q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356845" y="2181172"/>
              <a:ext cx="287433" cy="118264"/>
              <a:chOff x="6638364" y="3529811"/>
              <a:chExt cx="287433" cy="118264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6638364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6734175" y="3530609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6829986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6734175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6829986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Group 74"/>
          <p:cNvGrpSpPr/>
          <p:nvPr/>
        </p:nvGrpSpPr>
        <p:grpSpPr>
          <a:xfrm>
            <a:off x="1973048" y="1528499"/>
            <a:ext cx="1280121" cy="1093694"/>
            <a:chOff x="1973048" y="1404674"/>
            <a:chExt cx="1280121" cy="1093694"/>
          </a:xfrm>
        </p:grpSpPr>
        <p:grpSp>
          <p:nvGrpSpPr>
            <p:cNvPr id="7" name="Group 6"/>
            <p:cNvGrpSpPr/>
            <p:nvPr/>
          </p:nvGrpSpPr>
          <p:grpSpPr>
            <a:xfrm>
              <a:off x="1973048" y="1404674"/>
              <a:ext cx="1280121" cy="1093694"/>
              <a:chOff x="1618343" y="4455457"/>
              <a:chExt cx="2012764" cy="1093694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 smtClean="0">
                  <a:cs typeface="Arial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000470" y="4547707"/>
                <a:ext cx="4894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D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 bwMode="auto">
              <a:xfrm>
                <a:off x="1618343" y="4733655"/>
                <a:ext cx="380785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/>
              <p:cNvCxnSpPr/>
              <p:nvPr/>
            </p:nvCxnSpPr>
            <p:spPr bwMode="auto">
              <a:xfrm>
                <a:off x="1618343" y="5271539"/>
                <a:ext cx="38078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Rectangle 12"/>
              <p:cNvSpPr/>
              <p:nvPr/>
            </p:nvSpPr>
            <p:spPr>
              <a:xfrm>
                <a:off x="1995391" y="5098329"/>
                <a:ext cx="7048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we</a:t>
                </a:r>
                <a:endParaRPr lang="en-US" sz="1600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765672" y="4537702"/>
                <a:ext cx="5071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Q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2596625" y="2172954"/>
              <a:ext cx="287433" cy="118264"/>
              <a:chOff x="6638364" y="3529811"/>
              <a:chExt cx="287433" cy="118264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6638364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734175" y="3530609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829986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6734175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6829986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393754"/>
              </p:ext>
            </p:extLst>
          </p:nvPr>
        </p:nvGraphicFramePr>
        <p:xfrm>
          <a:off x="8610600" y="1525446"/>
          <a:ext cx="2581276" cy="183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125"/>
                <a:gridCol w="657225"/>
                <a:gridCol w="665922"/>
                <a:gridCol w="639004"/>
              </a:tblGrid>
              <a:tr h="3688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D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we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Q</a:t>
                      </a:r>
                      <a:r>
                        <a:rPr lang="en-US" sz="1400" dirty="0" smtClean="0">
                          <a:latin typeface="+mn-lt"/>
                        </a:rPr>
                        <a:t>t-1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Q</a:t>
                      </a:r>
                      <a:r>
                        <a:rPr lang="en-US" sz="1400" dirty="0" err="1" smtClean="0">
                          <a:latin typeface="+mn-lt"/>
                        </a:rPr>
                        <a:t>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D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D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D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1→0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Consolas" pitchFamily="49" charset="0"/>
                        </a:rPr>
                        <a:t>D</a:t>
                      </a:r>
                      <a:endParaRPr lang="en-US" sz="1600" b="1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latin typeface="+mn-lt"/>
                          <a:cs typeface="Consolas" pitchFamily="49" charset="0"/>
                        </a:rPr>
                        <a:t>0→1</a:t>
                      </a:r>
                      <a:endParaRPr lang="en-US" sz="1600" b="1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</a:t>
                      </a:r>
                      <a:endParaRPr 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07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Arrays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10/10/2018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11</a:t>
            </a:fld>
            <a:endParaRPr lang="ru-RU"/>
          </a:p>
        </p:txBody>
      </p:sp>
      <p:sp>
        <p:nvSpPr>
          <p:cNvPr id="30" name="Flowchart: Manual Operation 29"/>
          <p:cNvSpPr/>
          <p:nvPr/>
        </p:nvSpPr>
        <p:spPr>
          <a:xfrm rot="5400000" flipH="1">
            <a:off x="382676" y="3732067"/>
            <a:ext cx="4177061" cy="49558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1241 w 10000"/>
              <a:gd name="connsiteY3" fmla="*/ 9880 h 10000"/>
              <a:gd name="connsiteX4" fmla="*/ 0 w 10000"/>
              <a:gd name="connsiteY4" fmla="*/ 0 h 10000"/>
              <a:gd name="connsiteX0" fmla="*/ 0 w 10000"/>
              <a:gd name="connsiteY0" fmla="*/ 0 h 9880"/>
              <a:gd name="connsiteX1" fmla="*/ 10000 w 10000"/>
              <a:gd name="connsiteY1" fmla="*/ 0 h 9880"/>
              <a:gd name="connsiteX2" fmla="*/ 8832 w 10000"/>
              <a:gd name="connsiteY2" fmla="*/ 9880 h 9880"/>
              <a:gd name="connsiteX3" fmla="*/ 1241 w 10000"/>
              <a:gd name="connsiteY3" fmla="*/ 9880 h 9880"/>
              <a:gd name="connsiteX4" fmla="*/ 0 w 10000"/>
              <a:gd name="connsiteY4" fmla="*/ 0 h 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880">
                <a:moveTo>
                  <a:pt x="0" y="0"/>
                </a:moveTo>
                <a:lnTo>
                  <a:pt x="10000" y="0"/>
                </a:lnTo>
                <a:lnTo>
                  <a:pt x="8832" y="9880"/>
                </a:lnTo>
                <a:lnTo>
                  <a:pt x="1241" y="9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718998" y="1982322"/>
            <a:ext cx="1562100" cy="749228"/>
            <a:chOff x="4709160" y="1724416"/>
            <a:chExt cx="1562100" cy="749228"/>
          </a:xfrm>
        </p:grpSpPr>
        <p:grpSp>
          <p:nvGrpSpPr>
            <p:cNvPr id="11" name="Group 10"/>
            <p:cNvGrpSpPr/>
            <p:nvPr/>
          </p:nvGrpSpPr>
          <p:grpSpPr>
            <a:xfrm>
              <a:off x="5086124" y="1724416"/>
              <a:ext cx="851770" cy="749228"/>
              <a:chOff x="4496844" y="2943616"/>
              <a:chExt cx="851770" cy="749228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496844" y="2943616"/>
                <a:ext cx="851770" cy="7390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496844" y="294380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</a:t>
                </a:r>
                <a:endParaRPr lang="ru-RU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840113" y="3313023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out</a:t>
                </a:r>
                <a:endParaRPr lang="ru-RU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502709" y="332351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ru-RU" dirty="0"/>
              </a:p>
            </p:txBody>
          </p:sp>
        </p:grpSp>
        <p:cxnSp>
          <p:nvCxnSpPr>
            <p:cNvPr id="13" name="Straight Connector 12"/>
            <p:cNvCxnSpPr>
              <a:stCxn id="9" idx="1"/>
            </p:cNvCxnSpPr>
            <p:nvPr/>
          </p:nvCxnSpPr>
          <p:spPr>
            <a:xfrm flipH="1">
              <a:off x="4709160" y="1909268"/>
              <a:ext cx="3769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942280" y="2278489"/>
              <a:ext cx="32898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1" idx="1"/>
            </p:cNvCxnSpPr>
            <p:nvPr/>
          </p:nvCxnSpPr>
          <p:spPr>
            <a:xfrm flipH="1">
              <a:off x="4709160" y="2288978"/>
              <a:ext cx="38282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718998" y="3094602"/>
            <a:ext cx="1562100" cy="749228"/>
            <a:chOff x="4709160" y="1724416"/>
            <a:chExt cx="1562100" cy="749228"/>
          </a:xfrm>
        </p:grpSpPr>
        <p:grpSp>
          <p:nvGrpSpPr>
            <p:cNvPr id="40" name="Group 39"/>
            <p:cNvGrpSpPr/>
            <p:nvPr/>
          </p:nvGrpSpPr>
          <p:grpSpPr>
            <a:xfrm>
              <a:off x="5086124" y="1724416"/>
              <a:ext cx="851770" cy="749228"/>
              <a:chOff x="4496844" y="2943616"/>
              <a:chExt cx="851770" cy="749228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4496844" y="2943616"/>
                <a:ext cx="851770" cy="7390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496844" y="294380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</a:t>
                </a:r>
                <a:endParaRPr lang="ru-RU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840113" y="3313023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out</a:t>
                </a:r>
                <a:endParaRPr lang="ru-RU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502709" y="332351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ru-RU" dirty="0"/>
              </a:p>
            </p:txBody>
          </p:sp>
        </p:grpSp>
        <p:cxnSp>
          <p:nvCxnSpPr>
            <p:cNvPr id="41" name="Straight Connector 40"/>
            <p:cNvCxnSpPr>
              <a:stCxn id="45" idx="1"/>
            </p:cNvCxnSpPr>
            <p:nvPr/>
          </p:nvCxnSpPr>
          <p:spPr>
            <a:xfrm flipH="1">
              <a:off x="4709160" y="1909268"/>
              <a:ext cx="3769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942280" y="2278489"/>
              <a:ext cx="32898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7" idx="1"/>
            </p:cNvCxnSpPr>
            <p:nvPr/>
          </p:nvCxnSpPr>
          <p:spPr>
            <a:xfrm flipH="1">
              <a:off x="4709160" y="2288978"/>
              <a:ext cx="38282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2718998" y="4206882"/>
            <a:ext cx="1562100" cy="749228"/>
            <a:chOff x="4709160" y="1724416"/>
            <a:chExt cx="1562100" cy="749228"/>
          </a:xfrm>
        </p:grpSpPr>
        <p:grpSp>
          <p:nvGrpSpPr>
            <p:cNvPr id="49" name="Group 48"/>
            <p:cNvGrpSpPr/>
            <p:nvPr/>
          </p:nvGrpSpPr>
          <p:grpSpPr>
            <a:xfrm>
              <a:off x="5086124" y="1724416"/>
              <a:ext cx="851770" cy="749228"/>
              <a:chOff x="4496844" y="2943616"/>
              <a:chExt cx="851770" cy="749228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4496844" y="2943616"/>
                <a:ext cx="851770" cy="7390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496844" y="294380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</a:t>
                </a:r>
                <a:endParaRPr lang="ru-RU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840113" y="3313023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out</a:t>
                </a:r>
                <a:endParaRPr lang="ru-RU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502709" y="332351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ru-RU" dirty="0"/>
              </a:p>
            </p:txBody>
          </p:sp>
        </p:grpSp>
        <p:cxnSp>
          <p:nvCxnSpPr>
            <p:cNvPr id="50" name="Straight Connector 49"/>
            <p:cNvCxnSpPr>
              <a:stCxn id="54" idx="1"/>
            </p:cNvCxnSpPr>
            <p:nvPr/>
          </p:nvCxnSpPr>
          <p:spPr>
            <a:xfrm flipH="1">
              <a:off x="4709160" y="1909268"/>
              <a:ext cx="3769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942280" y="2278489"/>
              <a:ext cx="32898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6" idx="1"/>
            </p:cNvCxnSpPr>
            <p:nvPr/>
          </p:nvCxnSpPr>
          <p:spPr>
            <a:xfrm flipH="1">
              <a:off x="4709160" y="2288978"/>
              <a:ext cx="38282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718998" y="5319161"/>
            <a:ext cx="1562100" cy="749228"/>
            <a:chOff x="4709160" y="1724416"/>
            <a:chExt cx="1562100" cy="749228"/>
          </a:xfrm>
        </p:grpSpPr>
        <p:grpSp>
          <p:nvGrpSpPr>
            <p:cNvPr id="58" name="Group 57"/>
            <p:cNvGrpSpPr/>
            <p:nvPr/>
          </p:nvGrpSpPr>
          <p:grpSpPr>
            <a:xfrm>
              <a:off x="5086124" y="1724416"/>
              <a:ext cx="851770" cy="749228"/>
              <a:chOff x="4496844" y="2943616"/>
              <a:chExt cx="851770" cy="749228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4496844" y="2943616"/>
                <a:ext cx="851770" cy="7390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496844" y="2943802"/>
                <a:ext cx="35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in</a:t>
                </a:r>
                <a:endParaRPr lang="ru-RU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840113" y="3313023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out</a:t>
                </a:r>
                <a:endParaRPr lang="ru-RU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502709" y="332351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ru-RU" dirty="0"/>
              </a:p>
            </p:txBody>
          </p:sp>
        </p:grpSp>
        <p:cxnSp>
          <p:nvCxnSpPr>
            <p:cNvPr id="59" name="Straight Connector 58"/>
            <p:cNvCxnSpPr>
              <a:stCxn id="63" idx="1"/>
            </p:cNvCxnSpPr>
            <p:nvPr/>
          </p:nvCxnSpPr>
          <p:spPr>
            <a:xfrm flipH="1">
              <a:off x="4709160" y="1909268"/>
              <a:ext cx="376964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942280" y="2278489"/>
              <a:ext cx="32898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65" idx="1"/>
            </p:cNvCxnSpPr>
            <p:nvPr/>
          </p:nvCxnSpPr>
          <p:spPr>
            <a:xfrm flipH="1">
              <a:off x="4709160" y="2288978"/>
              <a:ext cx="382829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/>
          <p:cNvSpPr txBox="1"/>
          <p:nvPr/>
        </p:nvSpPr>
        <p:spPr>
          <a:xfrm rot="16200000">
            <a:off x="1686694" y="3821547"/>
            <a:ext cx="149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demultiplexor</a:t>
            </a:r>
            <a:endParaRPr lang="ru-RU" dirty="0"/>
          </a:p>
        </p:txBody>
      </p:sp>
      <p:sp>
        <p:nvSpPr>
          <p:cNvPr id="68" name="Flowchart: Manual Operation 29"/>
          <p:cNvSpPr/>
          <p:nvPr/>
        </p:nvSpPr>
        <p:spPr>
          <a:xfrm rot="16200000" flipH="1">
            <a:off x="2446485" y="3732067"/>
            <a:ext cx="4177061" cy="49558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1241 w 10000"/>
              <a:gd name="connsiteY3" fmla="*/ 9880 h 10000"/>
              <a:gd name="connsiteX4" fmla="*/ 0 w 10000"/>
              <a:gd name="connsiteY4" fmla="*/ 0 h 10000"/>
              <a:gd name="connsiteX0" fmla="*/ 0 w 10000"/>
              <a:gd name="connsiteY0" fmla="*/ 0 h 9880"/>
              <a:gd name="connsiteX1" fmla="*/ 10000 w 10000"/>
              <a:gd name="connsiteY1" fmla="*/ 0 h 9880"/>
              <a:gd name="connsiteX2" fmla="*/ 8832 w 10000"/>
              <a:gd name="connsiteY2" fmla="*/ 9880 h 9880"/>
              <a:gd name="connsiteX3" fmla="*/ 1241 w 10000"/>
              <a:gd name="connsiteY3" fmla="*/ 9880 h 9880"/>
              <a:gd name="connsiteX4" fmla="*/ 0 w 10000"/>
              <a:gd name="connsiteY4" fmla="*/ 0 h 9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880">
                <a:moveTo>
                  <a:pt x="0" y="0"/>
                </a:moveTo>
                <a:lnTo>
                  <a:pt x="10000" y="0"/>
                </a:lnTo>
                <a:lnTo>
                  <a:pt x="8832" y="9880"/>
                </a:lnTo>
                <a:lnTo>
                  <a:pt x="1241" y="98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 rot="16200000">
            <a:off x="3900941" y="3821547"/>
            <a:ext cx="12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multiplexor</a:t>
            </a:r>
            <a:endParaRPr lang="ru-RU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4782806" y="4006212"/>
            <a:ext cx="5879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1643366" y="4006212"/>
            <a:ext cx="5879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346343" y="367370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5255759" y="364116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</a:t>
            </a:r>
            <a:endParaRPr lang="ru-RU" dirty="0"/>
          </a:p>
        </p:txBody>
      </p:sp>
      <p:grpSp>
        <p:nvGrpSpPr>
          <p:cNvPr id="75" name="Group 74"/>
          <p:cNvGrpSpPr/>
          <p:nvPr/>
        </p:nvGrpSpPr>
        <p:grpSpPr>
          <a:xfrm>
            <a:off x="6395413" y="2146718"/>
            <a:ext cx="5591237" cy="2743823"/>
            <a:chOff x="1895131" y="1538919"/>
            <a:chExt cx="5591237" cy="2743823"/>
          </a:xfrm>
        </p:grpSpPr>
        <p:sp>
          <p:nvSpPr>
            <p:cNvPr id="76" name="Rectangle 75"/>
            <p:cNvSpPr/>
            <p:nvPr/>
          </p:nvSpPr>
          <p:spPr bwMode="auto">
            <a:xfrm>
              <a:off x="3644685" y="2868898"/>
              <a:ext cx="2027808" cy="141384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800" b="1" dirty="0" smtClean="0">
                  <a:cs typeface="Arial" pitchFamily="34" charset="0"/>
                </a:rPr>
                <a:t>Memory</a:t>
              </a:r>
            </a:p>
            <a:p>
              <a:pPr algn="ctr" eaLnBrk="0" hangingPunct="0"/>
              <a:r>
                <a:rPr lang="en-US" sz="2800" b="1" dirty="0" smtClean="0">
                  <a:cs typeface="Arial" pitchFamily="34" charset="0"/>
                </a:rPr>
                <a:t>Array</a:t>
              </a:r>
            </a:p>
          </p:txBody>
        </p:sp>
        <p:cxnSp>
          <p:nvCxnSpPr>
            <p:cNvPr id="77" name="Straight Arrow Connector 76"/>
            <p:cNvCxnSpPr/>
            <p:nvPr/>
          </p:nvCxnSpPr>
          <p:spPr bwMode="auto">
            <a:xfrm>
              <a:off x="4727214" y="1908251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8" name="Rectangle 77"/>
            <p:cNvSpPr/>
            <p:nvPr/>
          </p:nvSpPr>
          <p:spPr>
            <a:xfrm>
              <a:off x="4264425" y="1538919"/>
              <a:ext cx="9446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cs typeface="Arial" pitchFamily="34" charset="0"/>
                </a:rPr>
                <a:t>address</a:t>
              </a:r>
              <a:endParaRPr lang="en-US" dirty="0">
                <a:cs typeface="Arial" pitchFamily="34" charset="0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 bwMode="auto">
            <a:xfrm rot="5400000" flipV="1">
              <a:off x="3164362" y="3316125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0" name="Rectangle 79"/>
            <p:cNvSpPr/>
            <p:nvPr/>
          </p:nvSpPr>
          <p:spPr>
            <a:xfrm>
              <a:off x="1895131" y="3881054"/>
              <a:ext cx="1175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cs typeface="Arial" pitchFamily="34" charset="0"/>
                </a:rPr>
                <a:t>input data</a:t>
              </a:r>
              <a:endParaRPr lang="en-US" dirty="0">
                <a:cs typeface="Arial" pitchFamily="34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 bwMode="auto">
            <a:xfrm rot="5400000" flipV="1">
              <a:off x="6154274" y="3339276"/>
              <a:ext cx="0" cy="960646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2" name="Rectangle 81"/>
            <p:cNvSpPr/>
            <p:nvPr/>
          </p:nvSpPr>
          <p:spPr>
            <a:xfrm>
              <a:off x="6152156" y="3904204"/>
              <a:ext cx="13342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cs typeface="Arial" pitchFamily="34" charset="0"/>
                </a:rPr>
                <a:t>output data</a:t>
              </a:r>
              <a:endParaRPr lang="en-US" dirty="0">
                <a:cs typeface="Arial" pitchFamily="34" charset="0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 flipV="1">
              <a:off x="4658589" y="2313142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4798077" y="201272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  <a:endParaRPr lang="ru-RU" sz="2400" dirty="0" err="1" smtClean="0"/>
            </a:p>
          </p:txBody>
        </p:sp>
        <p:cxnSp>
          <p:nvCxnSpPr>
            <p:cNvPr id="85" name="Straight Connector 84"/>
            <p:cNvCxnSpPr/>
            <p:nvPr/>
          </p:nvCxnSpPr>
          <p:spPr bwMode="auto">
            <a:xfrm flipV="1">
              <a:off x="3023998" y="3719369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6" name="TextBox 85"/>
            <p:cNvSpPr txBox="1"/>
            <p:nvPr/>
          </p:nvSpPr>
          <p:spPr>
            <a:xfrm>
              <a:off x="3163486" y="340737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ru-RU" sz="2400" dirty="0" err="1" smtClean="0"/>
            </a:p>
          </p:txBody>
        </p:sp>
        <p:cxnSp>
          <p:nvCxnSpPr>
            <p:cNvPr id="87" name="Straight Connector 86"/>
            <p:cNvCxnSpPr/>
            <p:nvPr/>
          </p:nvCxnSpPr>
          <p:spPr bwMode="auto">
            <a:xfrm flipV="1">
              <a:off x="5941721" y="3730944"/>
              <a:ext cx="139488" cy="139488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6081209" y="343052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ru-RU" sz="2400" dirty="0" err="1" smtClean="0"/>
            </a:p>
          </p:txBody>
        </p:sp>
        <p:sp>
          <p:nvSpPr>
            <p:cNvPr id="89" name="Rectangle 10"/>
            <p:cNvSpPr/>
            <p:nvPr/>
          </p:nvSpPr>
          <p:spPr>
            <a:xfrm>
              <a:off x="2042888" y="2545193"/>
              <a:ext cx="14173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cs typeface="Arial" pitchFamily="34" charset="0"/>
                </a:rPr>
                <a:t>Write enable</a:t>
              </a:r>
              <a:endParaRPr lang="en-US" dirty="0">
                <a:cs typeface="Arial" pitchFamily="34" charset="0"/>
              </a:endParaRPr>
            </a:p>
          </p:txBody>
        </p:sp>
        <p:cxnSp>
          <p:nvCxnSpPr>
            <p:cNvPr id="90" name="Соединительная линия уступом 5"/>
            <p:cNvCxnSpPr>
              <a:endCxn id="89" idx="2"/>
            </p:cNvCxnSpPr>
            <p:nvPr/>
          </p:nvCxnSpPr>
          <p:spPr bwMode="auto">
            <a:xfrm rot="10800000">
              <a:off x="2751577" y="2914526"/>
              <a:ext cx="884139" cy="171565"/>
            </a:xfrm>
            <a:prstGeom prst="bentConnector2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  <p:cxnSp>
        <p:nvCxnSpPr>
          <p:cNvPr id="91" name="Straight Arrow Connector 90"/>
          <p:cNvCxnSpPr/>
          <p:nvPr/>
        </p:nvCxnSpPr>
        <p:spPr>
          <a:xfrm>
            <a:off x="2394658" y="1584798"/>
            <a:ext cx="0" cy="5759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535974" y="1591255"/>
            <a:ext cx="0" cy="5759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085485" y="1141022"/>
            <a:ext cx="91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address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904646" y="1107887"/>
            <a:ext cx="91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address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58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67" grpId="0"/>
      <p:bldP spid="68" grpId="0" animBg="1"/>
      <p:bldP spid="69" grpId="0"/>
      <p:bldP spid="73" grpId="0"/>
      <p:bldP spid="74" grpId="0"/>
      <p:bldP spid="94" grpId="0"/>
      <p:bldP spid="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port 4x1 Memory Array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10/10/2018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12</a:t>
            </a:fld>
            <a:endParaRPr lang="ru-RU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97" y="1790548"/>
            <a:ext cx="8678789" cy="380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2487360" y="1295400"/>
            <a:ext cx="7196326" cy="1735567"/>
            <a:chOff x="1783976" y="1281953"/>
            <a:chExt cx="7196326" cy="1735567"/>
          </a:xfrm>
        </p:grpSpPr>
        <p:grpSp>
          <p:nvGrpSpPr>
            <p:cNvPr id="9" name="Group 8"/>
            <p:cNvGrpSpPr/>
            <p:nvPr/>
          </p:nvGrpSpPr>
          <p:grpSpPr>
            <a:xfrm>
              <a:off x="1783976" y="1281953"/>
              <a:ext cx="7196326" cy="1735567"/>
              <a:chOff x="1783976" y="1281953"/>
              <a:chExt cx="7196326" cy="1735567"/>
            </a:xfrm>
            <a:solidFill>
              <a:schemeClr val="accent6">
                <a:lumMod val="20000"/>
                <a:lumOff val="80000"/>
                <a:alpha val="60000"/>
              </a:schemeClr>
            </a:solidFill>
          </p:grpSpPr>
          <p:sp>
            <p:nvSpPr>
              <p:cNvPr id="11" name="Rectangle 10"/>
              <p:cNvSpPr/>
              <p:nvPr/>
            </p:nvSpPr>
            <p:spPr bwMode="auto">
              <a:xfrm>
                <a:off x="1783976" y="1281953"/>
                <a:ext cx="7196326" cy="1125967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dirty="0" smtClean="0">
                  <a:cs typeface="Arial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cs typeface="Arial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cs typeface="Arial" pitchFamily="34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7270376" y="1315436"/>
              <a:ext cx="1709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accent6"/>
                  </a:solidFill>
                </a:rPr>
                <a:t>Multiplexer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87360" y="4011706"/>
            <a:ext cx="5360895" cy="1582030"/>
            <a:chOff x="1783976" y="3998259"/>
            <a:chExt cx="5360895" cy="158203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1783976" y="3998259"/>
              <a:ext cx="5360895" cy="1582030"/>
            </a:xfrm>
            <a:prstGeom prst="rect">
              <a:avLst/>
            </a:prstGeom>
            <a:solidFill>
              <a:srgbClr val="EDF5D7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34945" y="5118624"/>
              <a:ext cx="17099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accent5">
                      <a:lumMod val="75000"/>
                    </a:schemeClr>
                  </a:solidFill>
                </a:rPr>
                <a:t>Decoder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05409" y="3411966"/>
            <a:ext cx="6642846" cy="2181770"/>
            <a:chOff x="502025" y="3398519"/>
            <a:chExt cx="6642846" cy="2181770"/>
          </a:xfrm>
        </p:grpSpPr>
        <p:grpSp>
          <p:nvGrpSpPr>
            <p:cNvPr id="18" name="Group 17"/>
            <p:cNvGrpSpPr/>
            <p:nvPr/>
          </p:nvGrpSpPr>
          <p:grpSpPr>
            <a:xfrm>
              <a:off x="502025" y="3398519"/>
              <a:ext cx="6642846" cy="2181770"/>
              <a:chOff x="502025" y="3398519"/>
              <a:chExt cx="6642846" cy="2181770"/>
            </a:xfrm>
            <a:solidFill>
              <a:srgbClr val="C0E4FF">
                <a:alpha val="60000"/>
              </a:srgbClr>
            </a:solidFill>
          </p:grpSpPr>
          <p:sp>
            <p:nvSpPr>
              <p:cNvPr id="20" name="Rectangle 19"/>
              <p:cNvSpPr/>
              <p:nvPr/>
            </p:nvSpPr>
            <p:spPr bwMode="auto">
              <a:xfrm>
                <a:off x="502025" y="3398519"/>
                <a:ext cx="6642846" cy="599739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cs typeface="Arial" pitchFamily="34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502025" y="3998259"/>
                <a:ext cx="1281952" cy="158203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 smtClean="0">
                  <a:cs typeface="Arial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 rot="16200000">
              <a:off x="-248119" y="4179022"/>
              <a:ext cx="1940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400" b="1" dirty="0" smtClean="0">
                  <a:solidFill>
                    <a:schemeClr val="accent2"/>
                  </a:solidFill>
                </a:rPr>
                <a:t>Write control</a:t>
              </a:r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39296"/>
              </p:ext>
            </p:extLst>
          </p:nvPr>
        </p:nvGraphicFramePr>
        <p:xfrm>
          <a:off x="8739756" y="4103913"/>
          <a:ext cx="2769414" cy="187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569"/>
                <a:gridCol w="461569"/>
                <a:gridCol w="461569"/>
                <a:gridCol w="461569"/>
                <a:gridCol w="461569"/>
                <a:gridCol w="461569"/>
              </a:tblGrid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d2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d3</a:t>
                      </a:r>
                      <a:endParaRPr lang="ru-RU" sz="1400" dirty="0"/>
                    </a:p>
                  </a:txBody>
                  <a:tcPr anchor="ctr"/>
                </a:tc>
              </a:tr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</a:tr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</a:tr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</a:tr>
              <a:tr h="374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ru-RU" sz="1400" dirty="0"/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717116" y="3711835"/>
            <a:ext cx="2636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Truth table of the </a:t>
            </a:r>
            <a:r>
              <a:rPr lang="en-US" dirty="0" smtClean="0"/>
              <a:t>Decoder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583551" y="55535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82745" y="55535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7631" y="555355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47630" y="39769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77516" y="39933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845701" y="399339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43772" y="40117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39721" y="278920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98442" y="27666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28770" y="27457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22170" y="274570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44522" y="17140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7788" y="21642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45132" y="25309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0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99236" y="2432888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48798" y="1933461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641967" y="220607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55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port </a:t>
            </a:r>
            <a:r>
              <a:rPr lang="en-US" dirty="0" smtClean="0"/>
              <a:t>4x2 </a:t>
            </a:r>
            <a:r>
              <a:rPr lang="en-US" dirty="0"/>
              <a:t>Memory Array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10/10/2018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13</a:t>
            </a:fld>
            <a:endParaRPr lang="ru-RU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923" y="1198239"/>
            <a:ext cx="8157846" cy="515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535694" y="2701927"/>
            <a:ext cx="7014081" cy="1411210"/>
            <a:chOff x="1783976" y="1477890"/>
            <a:chExt cx="7212360" cy="1539630"/>
          </a:xfrm>
        </p:grpSpPr>
        <p:grpSp>
          <p:nvGrpSpPr>
            <p:cNvPr id="8" name="Group 7"/>
            <p:cNvGrpSpPr/>
            <p:nvPr/>
          </p:nvGrpSpPr>
          <p:grpSpPr>
            <a:xfrm>
              <a:off x="1783976" y="1516684"/>
              <a:ext cx="7196326" cy="1500836"/>
              <a:chOff x="1783976" y="1516684"/>
              <a:chExt cx="7196326" cy="1500836"/>
            </a:xfrm>
            <a:solidFill>
              <a:srgbClr val="FDB813">
                <a:lumMod val="20000"/>
                <a:lumOff val="80000"/>
                <a:alpha val="60000"/>
              </a:srgbClr>
            </a:solidFill>
          </p:grpSpPr>
          <p:sp>
            <p:nvSpPr>
              <p:cNvPr id="10" name="Rectangle 9"/>
              <p:cNvSpPr/>
              <p:nvPr/>
            </p:nvSpPr>
            <p:spPr bwMode="auto">
              <a:xfrm>
                <a:off x="1783976" y="1516684"/>
                <a:ext cx="7196326" cy="891236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6903095" y="1477890"/>
              <a:ext cx="2093241" cy="402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DB813"/>
                  </a:solidFill>
                  <a:effectLst/>
                  <a:uLnTx/>
                  <a:uFillTx/>
                  <a:cs typeface="Arial" charset="0"/>
                </a:rPr>
                <a:t>Multiplexer bit[0]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7414" y="4994133"/>
            <a:ext cx="5213516" cy="1450071"/>
            <a:chOff x="1783976" y="3998259"/>
            <a:chExt cx="5360895" cy="158203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783976" y="3998259"/>
              <a:ext cx="5360895" cy="1582030"/>
            </a:xfrm>
            <a:prstGeom prst="rect">
              <a:avLst/>
            </a:prstGeom>
            <a:solidFill>
              <a:srgbClr val="EDF5D7">
                <a:alpha val="60000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smtClean="0">
                <a:solidFill>
                  <a:srgbClr val="061922"/>
                </a:solidFill>
                <a:latin typeface="Neo Sans Inte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34945" y="5118624"/>
              <a:ext cx="1709926" cy="436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rgbClr val="A6CE39">
                      <a:lumMod val="75000"/>
                    </a:srgbClr>
                  </a:solidFill>
                  <a:cs typeface="Arial" charset="0"/>
                </a:rPr>
                <a:t>Decoder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360706" y="4444418"/>
            <a:ext cx="6460224" cy="1999786"/>
            <a:chOff x="502025" y="3398519"/>
            <a:chExt cx="6642846" cy="2181770"/>
          </a:xfrm>
        </p:grpSpPr>
        <p:grpSp>
          <p:nvGrpSpPr>
            <p:cNvPr id="17" name="Group 16"/>
            <p:cNvGrpSpPr/>
            <p:nvPr/>
          </p:nvGrpSpPr>
          <p:grpSpPr>
            <a:xfrm>
              <a:off x="502025" y="3398519"/>
              <a:ext cx="6642846" cy="2181770"/>
              <a:chOff x="502025" y="3398519"/>
              <a:chExt cx="6642846" cy="2181770"/>
            </a:xfrm>
            <a:solidFill>
              <a:srgbClr val="C0E4FF">
                <a:alpha val="60000"/>
              </a:srgbClr>
            </a:solidFill>
          </p:grpSpPr>
          <p:sp>
            <p:nvSpPr>
              <p:cNvPr id="19" name="Rectangle 18"/>
              <p:cNvSpPr/>
              <p:nvPr/>
            </p:nvSpPr>
            <p:spPr bwMode="auto">
              <a:xfrm>
                <a:off x="502025" y="3398519"/>
                <a:ext cx="6642846" cy="599739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 smtClean="0">
                  <a:solidFill>
                    <a:srgbClr val="061922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502025" y="3998259"/>
                <a:ext cx="1281952" cy="158203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 smtClean="0">
                  <a:solidFill>
                    <a:srgbClr val="061922"/>
                  </a:solidFill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 rot="16200000">
              <a:off x="-248119" y="4173366"/>
              <a:ext cx="1940760" cy="411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fontAlgn="base">
                <a:lnSpc>
                  <a:spcPts val="2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 smtClean="0">
                  <a:solidFill>
                    <a:srgbClr val="00AEEF"/>
                  </a:solidFill>
                  <a:cs typeface="Arial" charset="0"/>
                </a:rPr>
                <a:t>Write control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35694" y="980703"/>
            <a:ext cx="7014081" cy="1411210"/>
            <a:chOff x="1783976" y="1477890"/>
            <a:chExt cx="7212360" cy="1539630"/>
          </a:xfrm>
        </p:grpSpPr>
        <p:grpSp>
          <p:nvGrpSpPr>
            <p:cNvPr id="22" name="Group 21"/>
            <p:cNvGrpSpPr/>
            <p:nvPr/>
          </p:nvGrpSpPr>
          <p:grpSpPr>
            <a:xfrm>
              <a:off x="1783976" y="1516684"/>
              <a:ext cx="7196326" cy="1500836"/>
              <a:chOff x="1783976" y="1516684"/>
              <a:chExt cx="7196326" cy="1500836"/>
            </a:xfrm>
            <a:solidFill>
              <a:srgbClr val="FDB813">
                <a:lumMod val="20000"/>
                <a:lumOff val="80000"/>
                <a:alpha val="60000"/>
              </a:srgbClr>
            </a:solidFill>
          </p:grpSpPr>
          <p:sp>
            <p:nvSpPr>
              <p:cNvPr id="24" name="Rectangle 23"/>
              <p:cNvSpPr/>
              <p:nvPr/>
            </p:nvSpPr>
            <p:spPr bwMode="auto">
              <a:xfrm>
                <a:off x="1783976" y="1516684"/>
                <a:ext cx="7196326" cy="891236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6595872" y="2407920"/>
                <a:ext cx="2384430" cy="60960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4798541" y="2407920"/>
                <a:ext cx="954559" cy="198120"/>
              </a:xfrm>
              <a:prstGeom prst="rect">
                <a:avLst/>
              </a:prstGeom>
              <a:grpFill/>
              <a:ln w="3175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latin typeface="Neo Sans Inte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6903095" y="1477890"/>
              <a:ext cx="2093241" cy="402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DB813"/>
                  </a:solidFill>
                  <a:effectLst/>
                  <a:uLnTx/>
                  <a:uFillTx/>
                  <a:cs typeface="Arial" charset="0"/>
                </a:rPr>
                <a:t>Multiplexer bit[1]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195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2804318"/>
            <a:ext cx="10515600" cy="1325563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10/10/2018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18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of </a:t>
            </a:r>
            <a:r>
              <a:rPr lang="en-US" dirty="0"/>
              <a:t>T</a:t>
            </a:r>
            <a:r>
              <a:rPr lang="en-US" dirty="0" smtClean="0"/>
              <a:t>he Lecture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10/10/2018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2</a:t>
            </a:fld>
            <a:endParaRPr lang="ru-RU"/>
          </a:p>
        </p:txBody>
      </p:sp>
      <p:grpSp>
        <p:nvGrpSpPr>
          <p:cNvPr id="16" name="Group 15"/>
          <p:cNvGrpSpPr/>
          <p:nvPr/>
        </p:nvGrpSpPr>
        <p:grpSpPr>
          <a:xfrm>
            <a:off x="4082768" y="1626461"/>
            <a:ext cx="3950264" cy="2582916"/>
            <a:chOff x="7733221" y="1616301"/>
            <a:chExt cx="3950264" cy="2582916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7733221" y="1616301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Register-Transfer Level (RTL)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733221" y="213730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 smtClean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Gates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auto">
            <a:xfrm>
              <a:off x="7733221" y="3179310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Devices (Transistors)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7733221" y="2658307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kern="0" dirty="0" smtClean="0">
                  <a:solidFill>
                    <a:srgbClr val="FFFFFF"/>
                  </a:solidFill>
                  <a:latin typeface="+mj-lt"/>
                  <a:cs typeface="Arial" pitchFamily="34" charset="0"/>
                </a:rPr>
                <a:t>Circuits</a:t>
              </a: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7733221" y="3700314"/>
              <a:ext cx="3950264" cy="498903"/>
            </a:xfrm>
            <a:prstGeom prst="roundRect">
              <a:avLst/>
            </a:prstGeom>
            <a:solidFill>
              <a:schemeClr val="accent6"/>
            </a:solidFill>
            <a:ln w="9525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j-lt"/>
                  <a:ea typeface="+mn-ea"/>
                  <a:cs typeface="Arial" pitchFamily="34" charset="0"/>
                </a:rPr>
                <a:t>Physics</a:t>
              </a:r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3979001" y="2646367"/>
            <a:ext cx="4127518" cy="1563010"/>
          </a:xfrm>
          <a:prstGeom prst="rect">
            <a:avLst/>
          </a:prstGeom>
          <a:gradFill>
            <a:gsLst>
              <a:gs pos="20000">
                <a:schemeClr val="bg1">
                  <a:alpha val="60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1"/>
          </a:gra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994141" y="1626461"/>
            <a:ext cx="4127518" cy="521004"/>
          </a:xfrm>
          <a:prstGeom prst="rect">
            <a:avLst/>
          </a:prstGeom>
          <a:solidFill>
            <a:srgbClr val="FFFFFF">
              <a:alpha val="74902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smtClean="0">
              <a:ln>
                <a:noFill/>
              </a:ln>
              <a:solidFill>
                <a:srgbClr val="061922"/>
              </a:solidFill>
              <a:effectLst/>
              <a:uLnTx/>
              <a:uFillTx/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24277" y="4388764"/>
            <a:ext cx="3667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Fig.: </a:t>
            </a:r>
            <a:r>
              <a:rPr lang="en-US" dirty="0" smtClean="0"/>
              <a:t>Position in the layers of abstraction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31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</p:bld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Combinational </a:t>
            </a:r>
            <a:r>
              <a:rPr lang="en-US" dirty="0" smtClean="0"/>
              <a:t>Circuits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151120"/>
          </a:xfrm>
        </p:spPr>
        <p:txBody>
          <a:bodyPr>
            <a:normAutofit/>
          </a:bodyPr>
          <a:lstStyle/>
          <a:p>
            <a:r>
              <a:rPr lang="en-US" sz="2800" dirty="0"/>
              <a:t>If the output of a function is completely defined by the current input then the function is called </a:t>
            </a:r>
            <a:r>
              <a:rPr lang="en-US" sz="2800" dirty="0">
                <a:latin typeface="+mn-lt"/>
              </a:rPr>
              <a:t>combinational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800" dirty="0"/>
              <a:t>Combinational circuit (scheme) is an implementation of a combinational function</a:t>
            </a:r>
          </a:p>
          <a:p>
            <a:r>
              <a:rPr lang="en-US" sz="2800" dirty="0"/>
              <a:t>A lot of things can be implemented using combinational circuits</a:t>
            </a:r>
          </a:p>
          <a:p>
            <a:pPr lvl="1"/>
            <a:r>
              <a:rPr lang="en-US" sz="2400" dirty="0" smtClean="0"/>
              <a:t>We </a:t>
            </a:r>
            <a:r>
              <a:rPr lang="en-US" sz="2400" dirty="0"/>
              <a:t>already know: </a:t>
            </a:r>
            <a:r>
              <a:rPr lang="en-US" sz="2400" dirty="0" smtClean="0"/>
              <a:t>comparator, multiplexer, adder</a:t>
            </a:r>
          </a:p>
          <a:p>
            <a:pPr lvl="1"/>
            <a:r>
              <a:rPr lang="en-US" sz="2400" dirty="0" smtClean="0"/>
              <a:t>We will see more in the next lectures</a:t>
            </a:r>
            <a:endParaRPr lang="en-US" sz="2400" dirty="0"/>
          </a:p>
          <a:p>
            <a:r>
              <a:rPr lang="en-US" sz="2800" dirty="0"/>
              <a:t>But, combinational circuits have a significant limitation:</a:t>
            </a:r>
          </a:p>
          <a:p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10/10/2018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3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479040" y="2043643"/>
            <a:ext cx="3157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solidFill>
                  <a:srgbClr val="061922"/>
                </a:solidFill>
                <a:cs typeface="Arial" charset="0"/>
              </a:rPr>
              <a:t>Q</a:t>
            </a:r>
            <a:r>
              <a:rPr lang="en-US" sz="2000" dirty="0" err="1" smtClean="0">
                <a:solidFill>
                  <a:srgbClr val="061922"/>
                </a:solidFill>
                <a:cs typeface="Arial" charset="0"/>
              </a:rPr>
              <a:t>t</a:t>
            </a:r>
            <a:r>
              <a:rPr lang="en-US" sz="2800" dirty="0" smtClean="0">
                <a:solidFill>
                  <a:srgbClr val="061922"/>
                </a:solidFill>
                <a:cs typeface="Arial" charset="0"/>
              </a:rPr>
              <a:t> = </a:t>
            </a:r>
            <a:r>
              <a:rPr lang="en-US" sz="2800" dirty="0">
                <a:solidFill>
                  <a:srgbClr val="061922"/>
                </a:solidFill>
                <a:cs typeface="Arial" charset="0"/>
              </a:rPr>
              <a:t>F</a:t>
            </a:r>
            <a:r>
              <a:rPr lang="en-US" sz="2800" dirty="0" smtClean="0">
                <a:solidFill>
                  <a:srgbClr val="061922"/>
                </a:solidFill>
                <a:cs typeface="Arial" charset="0"/>
              </a:rPr>
              <a:t>(</a:t>
            </a:r>
            <a:r>
              <a:rPr lang="en-US" sz="2800" dirty="0" err="1" smtClean="0">
                <a:solidFill>
                  <a:srgbClr val="061922"/>
                </a:solidFill>
                <a:cs typeface="Arial" charset="0"/>
              </a:rPr>
              <a:t>x</a:t>
            </a:r>
            <a:r>
              <a:rPr lang="en-US" dirty="0" err="1" smtClean="0">
                <a:solidFill>
                  <a:srgbClr val="061922"/>
                </a:solidFill>
                <a:cs typeface="Arial" charset="0"/>
              </a:rPr>
              <a:t>t</a:t>
            </a:r>
            <a:r>
              <a:rPr lang="en-US" sz="2800" dirty="0" smtClean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US" sz="2800" dirty="0" err="1" smtClean="0">
                <a:solidFill>
                  <a:srgbClr val="061922"/>
                </a:solidFill>
                <a:cs typeface="Arial" charset="0"/>
              </a:rPr>
              <a:t>y</a:t>
            </a:r>
            <a:r>
              <a:rPr lang="en-US" dirty="0" err="1">
                <a:solidFill>
                  <a:srgbClr val="061922"/>
                </a:solidFill>
                <a:cs typeface="Arial" charset="0"/>
              </a:rPr>
              <a:t>t</a:t>
            </a:r>
            <a:r>
              <a:rPr lang="en-US" sz="2800" dirty="0" smtClean="0">
                <a:solidFill>
                  <a:srgbClr val="061922"/>
                </a:solidFill>
                <a:cs typeface="Arial" charset="0"/>
              </a:rPr>
              <a:t>, </a:t>
            </a:r>
            <a:r>
              <a:rPr lang="en-US" sz="2800" dirty="0" err="1" smtClean="0">
                <a:solidFill>
                  <a:srgbClr val="061922"/>
                </a:solidFill>
                <a:cs typeface="Arial" charset="0"/>
              </a:rPr>
              <a:t>z</a:t>
            </a:r>
            <a:r>
              <a:rPr lang="en-US" dirty="0" err="1" smtClean="0">
                <a:solidFill>
                  <a:srgbClr val="061922"/>
                </a:solidFill>
                <a:cs typeface="Arial" charset="0"/>
              </a:rPr>
              <a:t>t</a:t>
            </a:r>
            <a:r>
              <a:rPr lang="en-US" sz="2800" dirty="0">
                <a:solidFill>
                  <a:srgbClr val="061922"/>
                </a:solidFill>
                <a:cs typeface="Arial" charset="0"/>
              </a:rPr>
              <a:t>, …</a:t>
            </a:r>
            <a:r>
              <a:rPr lang="en-US" sz="2800" dirty="0" smtClean="0">
                <a:solidFill>
                  <a:srgbClr val="061922"/>
                </a:solidFill>
                <a:cs typeface="Arial" charset="0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1535" y="5725180"/>
            <a:ext cx="5945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they cannot remember any information</a:t>
            </a:r>
          </a:p>
        </p:txBody>
      </p:sp>
    </p:spTree>
    <p:extLst>
      <p:ext uri="{BB962C8B-B14F-4D97-AF65-F5344CB8AC3E}">
        <p14:creationId xmlns:p14="http://schemas.microsoft.com/office/powerpoint/2010/main" val="261912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vs. Sequential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10/10/2018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4</a:t>
            </a:fld>
            <a:endParaRPr lang="ru-RU"/>
          </a:p>
        </p:txBody>
      </p:sp>
      <p:grpSp>
        <p:nvGrpSpPr>
          <p:cNvPr id="38" name="Group 37"/>
          <p:cNvGrpSpPr/>
          <p:nvPr/>
        </p:nvGrpSpPr>
        <p:grpSpPr>
          <a:xfrm>
            <a:off x="1130702" y="1518174"/>
            <a:ext cx="951472" cy="1642505"/>
            <a:chOff x="3448206" y="2876272"/>
            <a:chExt cx="1370556" cy="2365960"/>
          </a:xfrm>
        </p:grpSpPr>
        <p:sp>
          <p:nvSpPr>
            <p:cNvPr id="35" name="Cube 34"/>
            <p:cNvSpPr/>
            <p:nvPr/>
          </p:nvSpPr>
          <p:spPr>
            <a:xfrm>
              <a:off x="3448206" y="3964577"/>
              <a:ext cx="1370556" cy="1277655"/>
            </a:xfrm>
            <a:prstGeom prst="cub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5747" y="2876272"/>
              <a:ext cx="895475" cy="1362265"/>
            </a:xfrm>
            <a:prstGeom prst="rect">
              <a:avLst/>
            </a:prstGeom>
          </p:spPr>
        </p:pic>
        <p:sp>
          <p:nvSpPr>
            <p:cNvPr id="39" name="Cube 38"/>
            <p:cNvSpPr/>
            <p:nvPr/>
          </p:nvSpPr>
          <p:spPr>
            <a:xfrm>
              <a:off x="3708607" y="4560688"/>
              <a:ext cx="503977" cy="469816"/>
            </a:xfrm>
            <a:prstGeom prst="cube">
              <a:avLst>
                <a:gd name="adj" fmla="val 12025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543599"/>
              </p:ext>
            </p:extLst>
          </p:nvPr>
        </p:nvGraphicFramePr>
        <p:xfrm>
          <a:off x="4894480" y="1587842"/>
          <a:ext cx="7127436" cy="4315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7906"/>
                <a:gridCol w="1187906"/>
                <a:gridCol w="1978090"/>
                <a:gridCol w="1265128"/>
                <a:gridCol w="951978"/>
                <a:gridCol w="556428"/>
              </a:tblGrid>
              <a:tr h="271281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noFill/>
                  </a:tcPr>
                </a:tc>
              </a:tr>
              <a:tr h="488037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noFill/>
                  </a:tcPr>
                </a:tc>
              </a:tr>
              <a:tr h="3556234"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5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166718" y="1461747"/>
            <a:ext cx="1766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Button pressed</a:t>
            </a:r>
            <a:endParaRPr lang="ru-RU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3091376" y="2014937"/>
            <a:ext cx="1842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Button released</a:t>
            </a:r>
            <a:endParaRPr lang="ru-RU" sz="2000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0408918" y="1292167"/>
            <a:ext cx="112776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922940" y="9122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ru-RU" dirty="0"/>
          </a:p>
        </p:txBody>
      </p:sp>
      <p:grpSp>
        <p:nvGrpSpPr>
          <p:cNvPr id="59" name="Group 58"/>
          <p:cNvGrpSpPr/>
          <p:nvPr/>
        </p:nvGrpSpPr>
        <p:grpSpPr>
          <a:xfrm>
            <a:off x="5168376" y="2929115"/>
            <a:ext cx="542225" cy="824874"/>
            <a:chOff x="4789016" y="3631710"/>
            <a:chExt cx="621660" cy="945716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off</a:t>
              </a:r>
              <a:endParaRPr lang="ru-RU" sz="20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758689" y="4378417"/>
            <a:ext cx="1021644" cy="1071610"/>
            <a:chOff x="859787" y="3599031"/>
            <a:chExt cx="1021644" cy="1071610"/>
          </a:xfrm>
        </p:grpSpPr>
        <p:grpSp>
          <p:nvGrpSpPr>
            <p:cNvPr id="40" name="Group 39"/>
            <p:cNvGrpSpPr/>
            <p:nvPr/>
          </p:nvGrpSpPr>
          <p:grpSpPr>
            <a:xfrm>
              <a:off x="859787" y="3599031"/>
              <a:ext cx="1021644" cy="1071610"/>
              <a:chOff x="1095925" y="3778182"/>
              <a:chExt cx="1651415" cy="1732182"/>
            </a:xfrm>
          </p:grpSpPr>
          <p:pic>
            <p:nvPicPr>
              <p:cNvPr id="1026" name="Picture 2" descr="http://images.clipartpanda.com/light-clip-art-yellow-light-bulb-m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7244" y="4158020"/>
                <a:ext cx="890902" cy="135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5" name="Straight Connector 14"/>
              <p:cNvCxnSpPr/>
              <p:nvPr/>
            </p:nvCxnSpPr>
            <p:spPr>
              <a:xfrm>
                <a:off x="1922695" y="3778182"/>
                <a:ext cx="0" cy="242155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338080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095925" y="4604952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2327037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466670" y="4595347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2354934" y="4975186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1338079" y="5000341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1098467" y="3899904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on</a:t>
              </a:r>
              <a:endParaRPr lang="ru-RU" sz="20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39592" y="4378417"/>
            <a:ext cx="1021644" cy="1071610"/>
            <a:chOff x="859787" y="3599031"/>
            <a:chExt cx="1021644" cy="1071610"/>
          </a:xfrm>
        </p:grpSpPr>
        <p:grpSp>
          <p:nvGrpSpPr>
            <p:cNvPr id="71" name="Group 70"/>
            <p:cNvGrpSpPr/>
            <p:nvPr/>
          </p:nvGrpSpPr>
          <p:grpSpPr>
            <a:xfrm>
              <a:off x="859787" y="3599031"/>
              <a:ext cx="1021644" cy="1071610"/>
              <a:chOff x="1095925" y="3778182"/>
              <a:chExt cx="1651415" cy="1732182"/>
            </a:xfrm>
          </p:grpSpPr>
          <p:pic>
            <p:nvPicPr>
              <p:cNvPr id="73" name="Picture 2" descr="http://images.clipartpanda.com/light-clip-art-yellow-light-bulb-m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7244" y="4158020"/>
                <a:ext cx="890902" cy="135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4" name="Straight Connector 73"/>
              <p:cNvCxnSpPr/>
              <p:nvPr/>
            </p:nvCxnSpPr>
            <p:spPr>
              <a:xfrm>
                <a:off x="1922695" y="3778182"/>
                <a:ext cx="0" cy="242155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338080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095925" y="4604952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2327037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466670" y="4595347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354934" y="4975186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V="1">
                <a:off x="1338079" y="5000341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/>
            <p:cNvSpPr txBox="1"/>
            <p:nvPr/>
          </p:nvSpPr>
          <p:spPr>
            <a:xfrm>
              <a:off x="1098467" y="3899904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on</a:t>
              </a:r>
              <a:endParaRPr lang="ru-RU" sz="20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149475" y="2682379"/>
            <a:ext cx="1021644" cy="1071610"/>
            <a:chOff x="859787" y="3599031"/>
            <a:chExt cx="1021644" cy="1071610"/>
          </a:xfrm>
        </p:grpSpPr>
        <p:grpSp>
          <p:nvGrpSpPr>
            <p:cNvPr id="82" name="Group 81"/>
            <p:cNvGrpSpPr/>
            <p:nvPr/>
          </p:nvGrpSpPr>
          <p:grpSpPr>
            <a:xfrm>
              <a:off x="859787" y="3599031"/>
              <a:ext cx="1021644" cy="1071610"/>
              <a:chOff x="1095925" y="3778182"/>
              <a:chExt cx="1651415" cy="1732182"/>
            </a:xfrm>
          </p:grpSpPr>
          <p:pic>
            <p:nvPicPr>
              <p:cNvPr id="84" name="Picture 2" descr="http://images.clipartpanda.com/light-clip-art-yellow-light-bulb-m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7244" y="4158020"/>
                <a:ext cx="890902" cy="135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5" name="Straight Connector 84"/>
              <p:cNvCxnSpPr/>
              <p:nvPr/>
            </p:nvCxnSpPr>
            <p:spPr>
              <a:xfrm>
                <a:off x="1922695" y="3778182"/>
                <a:ext cx="0" cy="242155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338080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095925" y="4604952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V="1">
                <a:off x="2327037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466670" y="4595347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2354934" y="4975186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1338079" y="5000341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1098467" y="3899904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on</a:t>
              </a:r>
              <a:endParaRPr lang="ru-RU" sz="20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206180" y="4625153"/>
            <a:ext cx="542225" cy="824874"/>
            <a:chOff x="4789016" y="3631710"/>
            <a:chExt cx="621660" cy="94571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off</a:t>
              </a:r>
              <a:endParaRPr lang="ru-RU" sz="20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932325" y="2929115"/>
            <a:ext cx="542225" cy="824874"/>
            <a:chOff x="4789016" y="3631710"/>
            <a:chExt cx="621660" cy="945716"/>
          </a:xfrm>
        </p:grpSpPr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off</a:t>
              </a:r>
              <a:endParaRPr lang="ru-RU" sz="20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0922940" y="2929115"/>
            <a:ext cx="542225" cy="824874"/>
            <a:chOff x="4789016" y="3631710"/>
            <a:chExt cx="621660" cy="945716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100" name="TextBox 99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off</a:t>
              </a:r>
              <a:endParaRPr lang="ru-RU" sz="20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344545" y="2682379"/>
            <a:ext cx="1021644" cy="1071610"/>
            <a:chOff x="859787" y="3599031"/>
            <a:chExt cx="1021644" cy="107161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59787" y="3599031"/>
              <a:ext cx="1021644" cy="1071610"/>
              <a:chOff x="1095925" y="3778182"/>
              <a:chExt cx="1651415" cy="1732182"/>
            </a:xfrm>
          </p:grpSpPr>
          <p:pic>
            <p:nvPicPr>
              <p:cNvPr id="104" name="Picture 2" descr="http://images.clipartpanda.com/light-clip-art-yellow-light-bulb-md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7244" y="4158020"/>
                <a:ext cx="890902" cy="1352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5" name="Straight Connector 104"/>
              <p:cNvCxnSpPr/>
              <p:nvPr/>
            </p:nvCxnSpPr>
            <p:spPr>
              <a:xfrm>
                <a:off x="1922695" y="3778182"/>
                <a:ext cx="0" cy="242155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338080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1095925" y="4604952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2327037" y="4020337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2466670" y="4595347"/>
                <a:ext cx="280670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2354934" y="4975186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1338079" y="5000341"/>
                <a:ext cx="180273" cy="18027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1098467" y="3899904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on</a:t>
              </a:r>
              <a:endParaRPr lang="ru-RU" sz="2000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9599399" y="4625153"/>
            <a:ext cx="542225" cy="824874"/>
            <a:chOff x="4789016" y="3631710"/>
            <a:chExt cx="621660" cy="945716"/>
          </a:xfrm>
        </p:grpSpPr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114" name="TextBox 113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off</a:t>
              </a:r>
              <a:endParaRPr lang="ru-RU" sz="20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10952241" y="4625153"/>
            <a:ext cx="542225" cy="824874"/>
            <a:chOff x="4789016" y="3631710"/>
            <a:chExt cx="621660" cy="945716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016" y="3631710"/>
              <a:ext cx="621660" cy="945716"/>
            </a:xfrm>
            <a:prstGeom prst="rect">
              <a:avLst/>
            </a:prstGeom>
          </p:spPr>
        </p:pic>
        <p:sp>
          <p:nvSpPr>
            <p:cNvPr id="117" name="TextBox 116"/>
            <p:cNvSpPr txBox="1"/>
            <p:nvPr/>
          </p:nvSpPr>
          <p:spPr>
            <a:xfrm>
              <a:off x="4801348" y="3748840"/>
              <a:ext cx="5683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off</a:t>
              </a:r>
              <a:endParaRPr lang="ru-RU" sz="20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2483169" y="3074067"/>
            <a:ext cx="2313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Combinational</a:t>
            </a:r>
            <a:endParaRPr lang="ru-RU" sz="2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071471" y="4813068"/>
            <a:ext cx="172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Sequential</a:t>
            </a:r>
            <a:endParaRPr lang="ru-RU" sz="2800" dirty="0"/>
          </a:p>
        </p:txBody>
      </p:sp>
      <p:sp>
        <p:nvSpPr>
          <p:cNvPr id="118" name="Line Callout 1 (No Border) 117"/>
          <p:cNvSpPr/>
          <p:nvPr/>
        </p:nvSpPr>
        <p:spPr>
          <a:xfrm flipH="1">
            <a:off x="657038" y="1155602"/>
            <a:ext cx="654440" cy="505423"/>
          </a:xfrm>
          <a:prstGeom prst="callout1">
            <a:avLst>
              <a:gd name="adj1" fmla="val 53447"/>
              <a:gd name="adj2" fmla="val -3191"/>
              <a:gd name="adj3" fmla="val 112500"/>
              <a:gd name="adj4" fmla="val -38333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lamp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3" name="Line Callout 1 (No Border) 122"/>
          <p:cNvSpPr/>
          <p:nvPr/>
        </p:nvSpPr>
        <p:spPr>
          <a:xfrm>
            <a:off x="8904908" y="3497507"/>
            <a:ext cx="2018032" cy="1273276"/>
          </a:xfrm>
          <a:prstGeom prst="callout1">
            <a:avLst>
              <a:gd name="adj1" fmla="val 42538"/>
              <a:gd name="adj2" fmla="val -623"/>
              <a:gd name="adj3" fmla="val 6580"/>
              <a:gd name="adj4" fmla="val -26224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Strongly depends on input!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4" name="Line Callout 1 (No Border) 123"/>
          <p:cNvSpPr/>
          <p:nvPr/>
        </p:nvSpPr>
        <p:spPr>
          <a:xfrm>
            <a:off x="9084740" y="5368919"/>
            <a:ext cx="2367045" cy="1273276"/>
          </a:xfrm>
          <a:prstGeom prst="callout1">
            <a:avLst>
              <a:gd name="adj1" fmla="val 42538"/>
              <a:gd name="adj2" fmla="val -623"/>
              <a:gd name="adj3" fmla="val 6580"/>
              <a:gd name="adj4" fmla="val -26224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“Remember” that button was pressed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125" name="Line Callout 1 (No Border) 124"/>
          <p:cNvSpPr/>
          <p:nvPr/>
        </p:nvSpPr>
        <p:spPr>
          <a:xfrm flipH="1">
            <a:off x="198120" y="3169131"/>
            <a:ext cx="889535" cy="505423"/>
          </a:xfrm>
          <a:prstGeom prst="callout1">
            <a:avLst>
              <a:gd name="adj1" fmla="val 53447"/>
              <a:gd name="adj2" fmla="val -3191"/>
              <a:gd name="adj3" fmla="val -47310"/>
              <a:gd name="adj4" fmla="val -4620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button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6" name="Line Callout 1 (No Border) 125"/>
          <p:cNvSpPr/>
          <p:nvPr/>
        </p:nvSpPr>
        <p:spPr>
          <a:xfrm>
            <a:off x="4857363" y="1015732"/>
            <a:ext cx="2519691" cy="360175"/>
          </a:xfrm>
          <a:prstGeom prst="callout1">
            <a:avLst>
              <a:gd name="adj1" fmla="val 110239"/>
              <a:gd name="adj2" fmla="val 39901"/>
              <a:gd name="adj3" fmla="val 200461"/>
              <a:gd name="adj4" fmla="val 4610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Event “button pressed”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3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9" grpId="0"/>
      <p:bldP spid="53" grpId="0"/>
      <p:bldP spid="60" grpId="0"/>
      <p:bldP spid="119" grpId="0"/>
      <p:bldP spid="118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Circuits 10,000 foot view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10/10/2018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5</a:t>
            </a:fld>
            <a:endParaRPr lang="ru-RU"/>
          </a:p>
        </p:txBody>
      </p:sp>
      <p:sp>
        <p:nvSpPr>
          <p:cNvPr id="7" name="Cloud 6"/>
          <p:cNvSpPr/>
          <p:nvPr/>
        </p:nvSpPr>
        <p:spPr>
          <a:xfrm>
            <a:off x="6738793" y="3423251"/>
            <a:ext cx="3231715" cy="2154477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12713" algn="ctr"/>
            <a:r>
              <a:rPr lang="en-US" sz="2400" dirty="0" smtClean="0">
                <a:solidFill>
                  <a:schemeClr val="tx1"/>
                </a:solidFill>
              </a:rPr>
              <a:t>Combinational Logic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6787" y="2224622"/>
            <a:ext cx="2097066" cy="17998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Memory Device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>
            <a:stCxn id="8" idx="3"/>
          </p:cNvCxnSpPr>
          <p:nvPr/>
        </p:nvCxnSpPr>
        <p:spPr>
          <a:xfrm>
            <a:off x="5513853" y="3124561"/>
            <a:ext cx="1526609" cy="766023"/>
          </a:xfrm>
          <a:prstGeom prst="bentConnector3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838831" y="5032672"/>
            <a:ext cx="50002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50406" y="3608986"/>
            <a:ext cx="156638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401547" y="2721953"/>
            <a:ext cx="91440" cy="91440"/>
          </a:xfrm>
          <a:prstGeom prst="ellipse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</p:txBody>
      </p:sp>
      <p:cxnSp>
        <p:nvCxnSpPr>
          <p:cNvPr id="24" name="Elbow Connector 23"/>
          <p:cNvCxnSpPr>
            <a:stCxn id="7" idx="3"/>
            <a:endCxn id="22" idx="2"/>
          </p:cNvCxnSpPr>
          <p:nvPr/>
        </p:nvCxnSpPr>
        <p:spPr>
          <a:xfrm rot="16200000" flipV="1">
            <a:off x="5488718" y="680502"/>
            <a:ext cx="778762" cy="4953104"/>
          </a:xfrm>
          <a:prstGeom prst="bentConnector4">
            <a:avLst>
              <a:gd name="adj1" fmla="val 234851"/>
              <a:gd name="adj2" fmla="val 104615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970508" y="4430788"/>
            <a:ext cx="953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ine Callout 1 (No Border) 34"/>
          <p:cNvSpPr/>
          <p:nvPr/>
        </p:nvSpPr>
        <p:spPr>
          <a:xfrm flipH="1">
            <a:off x="702293" y="1441116"/>
            <a:ext cx="2145554" cy="1273276"/>
          </a:xfrm>
          <a:prstGeom prst="callout1">
            <a:avLst>
              <a:gd name="adj1" fmla="val 50408"/>
              <a:gd name="adj2" fmla="val -1385"/>
              <a:gd name="adj3" fmla="val 83314"/>
              <a:gd name="adj4" fmla="val -39259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Store the current </a:t>
            </a:r>
            <a:r>
              <a:rPr lang="en-US" sz="2000" b="1" dirty="0" smtClean="0">
                <a:solidFill>
                  <a:schemeClr val="tx1"/>
                </a:solidFill>
              </a:rPr>
              <a:t>state</a:t>
            </a:r>
            <a:r>
              <a:rPr lang="en-US" sz="2000" dirty="0" smtClean="0">
                <a:solidFill>
                  <a:schemeClr val="tx1"/>
                </a:solidFill>
              </a:rPr>
              <a:t> of the circuit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53862" y="2461749"/>
            <a:ext cx="12443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Next state</a:t>
            </a:r>
            <a:endParaRPr lang="ru-RU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5709055" y="3275841"/>
            <a:ext cx="15511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Current state</a:t>
            </a:r>
            <a:endParaRPr lang="ru-RU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1027385" y="4603117"/>
            <a:ext cx="73930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Input</a:t>
            </a:r>
            <a:endParaRPr lang="ru-RU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10534413" y="3903110"/>
            <a:ext cx="93166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Output</a:t>
            </a:r>
            <a:endParaRPr lang="ru-RU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719286" y="3146325"/>
            <a:ext cx="184114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Synchronization</a:t>
            </a:r>
            <a:endParaRPr lang="ru-RU" sz="2000" dirty="0"/>
          </a:p>
        </p:txBody>
      </p:sp>
      <p:sp>
        <p:nvSpPr>
          <p:cNvPr id="41" name="Line Callout 1 (No Border) 40"/>
          <p:cNvSpPr/>
          <p:nvPr/>
        </p:nvSpPr>
        <p:spPr>
          <a:xfrm flipH="1">
            <a:off x="1306696" y="3501439"/>
            <a:ext cx="2145554" cy="1273276"/>
          </a:xfrm>
          <a:prstGeom prst="callout1">
            <a:avLst>
              <a:gd name="adj1" fmla="val 23847"/>
              <a:gd name="adj2" fmla="val 88522"/>
              <a:gd name="adj3" fmla="val 1661"/>
              <a:gd name="adj4" fmla="val 9560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 smtClean="0">
                <a:solidFill>
                  <a:schemeClr val="tx1"/>
                </a:solidFill>
              </a:rPr>
              <a:t>llows to update the state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90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Functions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the output of a function depends not only on the current input, but on the previous </a:t>
            </a:r>
            <a:r>
              <a:rPr lang="en-US" sz="2800" dirty="0" smtClean="0"/>
              <a:t>ones, </a:t>
            </a:r>
            <a:r>
              <a:rPr lang="en-US" sz="2800" dirty="0"/>
              <a:t>then the function is called </a:t>
            </a:r>
            <a:r>
              <a:rPr lang="en-US" sz="2800" dirty="0" smtClean="0"/>
              <a:t>sequential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Sequential circuit is an implementation of a sequential function</a:t>
            </a:r>
          </a:p>
          <a:p>
            <a:r>
              <a:rPr lang="en-US" sz="2800" dirty="0"/>
              <a:t>Their main advantage is ability to remember the previous state</a:t>
            </a:r>
          </a:p>
          <a:p>
            <a:pPr lvl="1"/>
            <a:r>
              <a:rPr lang="en-US" sz="2400" dirty="0"/>
              <a:t>Any circuit with memory is a sequential circuits</a:t>
            </a:r>
          </a:p>
          <a:p>
            <a:endParaRPr lang="ru-RU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10/10/2018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6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422250" y="2419517"/>
            <a:ext cx="3629419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err="1">
                <a:solidFill>
                  <a:srgbClr val="061922"/>
                </a:solidFill>
                <a:latin typeface="+mj-lt"/>
                <a:cs typeface="Arial" charset="0"/>
              </a:rPr>
              <a:t>Q</a:t>
            </a:r>
            <a:r>
              <a:rPr lang="en-US" sz="2000" dirty="0" err="1">
                <a:solidFill>
                  <a:srgbClr val="061922"/>
                </a:solidFill>
                <a:latin typeface="+mj-lt"/>
                <a:cs typeface="Arial" charset="0"/>
              </a:rPr>
              <a:t>t</a:t>
            </a:r>
            <a:r>
              <a:rPr lang="en-US" sz="2000" dirty="0">
                <a:solidFill>
                  <a:srgbClr val="061922"/>
                </a:solidFill>
                <a:latin typeface="+mj-lt"/>
                <a:cs typeface="Arial" charset="0"/>
              </a:rPr>
              <a:t> </a:t>
            </a:r>
            <a:r>
              <a:rPr lang="en-US" sz="2800" dirty="0" smtClean="0">
                <a:solidFill>
                  <a:srgbClr val="061922"/>
                </a:solidFill>
                <a:latin typeface="+mj-lt"/>
                <a:cs typeface="Arial" charset="0"/>
              </a:rPr>
              <a:t>= Q(</a:t>
            </a:r>
            <a:r>
              <a:rPr lang="en-US" sz="2800" dirty="0" err="1" smtClean="0">
                <a:solidFill>
                  <a:srgbClr val="061922"/>
                </a:solidFill>
                <a:latin typeface="+mj-lt"/>
                <a:cs typeface="Arial" charset="0"/>
              </a:rPr>
              <a:t>x</a:t>
            </a:r>
            <a:r>
              <a:rPr lang="en-US" dirty="0" err="1" smtClean="0">
                <a:solidFill>
                  <a:srgbClr val="061922"/>
                </a:solidFill>
                <a:latin typeface="+mj-lt"/>
                <a:cs typeface="Arial" charset="0"/>
              </a:rPr>
              <a:t>t</a:t>
            </a:r>
            <a:r>
              <a:rPr lang="en-US" sz="2800" dirty="0">
                <a:solidFill>
                  <a:srgbClr val="061922"/>
                </a:solidFill>
                <a:latin typeface="+mj-lt"/>
                <a:cs typeface="Arial" charset="0"/>
              </a:rPr>
              <a:t>, </a:t>
            </a:r>
            <a:r>
              <a:rPr lang="en-US" sz="2800" dirty="0" err="1">
                <a:solidFill>
                  <a:srgbClr val="061922"/>
                </a:solidFill>
                <a:latin typeface="+mj-lt"/>
                <a:cs typeface="Arial" charset="0"/>
              </a:rPr>
              <a:t>y</a:t>
            </a:r>
            <a:r>
              <a:rPr lang="en-US" dirty="0" err="1">
                <a:solidFill>
                  <a:srgbClr val="061922"/>
                </a:solidFill>
                <a:latin typeface="+mj-lt"/>
                <a:cs typeface="Arial" charset="0"/>
              </a:rPr>
              <a:t>t</a:t>
            </a:r>
            <a:r>
              <a:rPr lang="en-US" sz="2800" dirty="0">
                <a:solidFill>
                  <a:srgbClr val="061922"/>
                </a:solidFill>
                <a:latin typeface="+mj-lt"/>
                <a:cs typeface="Arial" charset="0"/>
              </a:rPr>
              <a:t>, </a:t>
            </a:r>
            <a:r>
              <a:rPr lang="en-US" sz="2800" dirty="0" err="1">
                <a:solidFill>
                  <a:srgbClr val="061922"/>
                </a:solidFill>
                <a:latin typeface="+mj-lt"/>
                <a:cs typeface="Arial" charset="0"/>
              </a:rPr>
              <a:t>z</a:t>
            </a:r>
            <a:r>
              <a:rPr lang="en-US" dirty="0" err="1">
                <a:solidFill>
                  <a:srgbClr val="061922"/>
                </a:solidFill>
                <a:latin typeface="+mj-lt"/>
                <a:cs typeface="Arial" charset="0"/>
              </a:rPr>
              <a:t>t</a:t>
            </a:r>
            <a:r>
              <a:rPr lang="en-US" sz="2800" dirty="0" smtClean="0">
                <a:solidFill>
                  <a:srgbClr val="061922"/>
                </a:solidFill>
                <a:latin typeface="+mj-lt"/>
                <a:cs typeface="Arial" charset="0"/>
              </a:rPr>
              <a:t>, …, </a:t>
            </a:r>
            <a:r>
              <a:rPr lang="en-US" sz="2800" dirty="0" smtClean="0">
                <a:solidFill>
                  <a:srgbClr val="0071C5"/>
                </a:solidFill>
                <a:latin typeface="+mj-lt"/>
                <a:cs typeface="Arial" charset="0"/>
              </a:rPr>
              <a:t>S</a:t>
            </a:r>
            <a:r>
              <a:rPr lang="en-US" dirty="0" smtClean="0">
                <a:solidFill>
                  <a:srgbClr val="0071C5"/>
                </a:solidFill>
                <a:latin typeface="+mj-lt"/>
                <a:cs typeface="Arial" charset="0"/>
              </a:rPr>
              <a:t>t</a:t>
            </a:r>
            <a:r>
              <a:rPr lang="en-US" sz="2800" dirty="0" smtClean="0">
                <a:solidFill>
                  <a:srgbClr val="061922"/>
                </a:solidFill>
                <a:latin typeface="+mj-lt"/>
                <a:cs typeface="Arial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2220" y="2462487"/>
            <a:ext cx="3091180" cy="430887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b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solidFill>
                  <a:srgbClr val="0071C5"/>
                </a:solidFill>
                <a:latin typeface="+mj-lt"/>
                <a:cs typeface="Arial" charset="0"/>
              </a:rPr>
              <a:t>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(x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t-1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, y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t-1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, z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t-1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, …, </a:t>
            </a:r>
            <a:r>
              <a:rPr lang="en-US" sz="2800" kern="0" dirty="0" smtClean="0">
                <a:solidFill>
                  <a:srgbClr val="7030A0"/>
                </a:solidFill>
                <a:latin typeface="+mj-lt"/>
                <a:cs typeface="Arial" charset="0"/>
              </a:rPr>
              <a:t>S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t-1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93940" y="2419517"/>
            <a:ext cx="3517900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b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noProof="0" dirty="0" smtClean="0">
                <a:solidFill>
                  <a:srgbClr val="7030A0"/>
                </a:solidFill>
                <a:latin typeface="+mj-lt"/>
                <a:cs typeface="Arial" charset="0"/>
              </a:rPr>
              <a:t>S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(x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t-2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, y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t-2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, z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t-2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, …, </a:t>
            </a:r>
            <a:r>
              <a:rPr lang="en-US" sz="2800" kern="0" dirty="0">
                <a:solidFill>
                  <a:srgbClr val="00B050"/>
                </a:solidFill>
                <a:latin typeface="+mj-lt"/>
                <a:cs typeface="Arial" charset="0"/>
              </a:rPr>
              <a:t>S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cs typeface="Arial" charset="0"/>
              </a:rPr>
              <a:t>t-3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latin typeface="+mj-lt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743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10/10/2018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#4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7</a:t>
            </a:fld>
            <a:endParaRPr lang="ru-RU"/>
          </a:p>
        </p:txBody>
      </p:sp>
      <p:sp>
        <p:nvSpPr>
          <p:cNvPr id="8" name="Rectangle 7"/>
          <p:cNvSpPr/>
          <p:nvPr/>
        </p:nvSpPr>
        <p:spPr bwMode="auto">
          <a:xfrm>
            <a:off x="838200" y="4190860"/>
            <a:ext cx="6030093" cy="2171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cs typeface="Arial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879567"/>
              </p:ext>
            </p:extLst>
          </p:nvPr>
        </p:nvGraphicFramePr>
        <p:xfrm>
          <a:off x="9238776" y="1954131"/>
          <a:ext cx="1782501" cy="167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644"/>
                <a:gridCol w="406553"/>
                <a:gridCol w="560041"/>
                <a:gridCol w="428263"/>
              </a:tblGrid>
              <a:tr h="3377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Q</a:t>
                      </a:r>
                      <a:r>
                        <a:rPr lang="en-US" sz="1400" dirty="0" smtClean="0"/>
                        <a:t>t-1</a:t>
                      </a:r>
                      <a:endParaRPr lang="en-US" sz="1400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Qt</a:t>
                      </a:r>
                      <a:endParaRPr lang="en-US" sz="1600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1129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kern="1200" dirty="0" smtClean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655147"/>
              </p:ext>
            </p:extLst>
          </p:nvPr>
        </p:nvGraphicFramePr>
        <p:xfrm>
          <a:off x="5650554" y="4653843"/>
          <a:ext cx="94659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387"/>
                <a:gridCol w="268723"/>
                <a:gridCol w="415487"/>
              </a:tblGrid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x</a:t>
                      </a:r>
                      <a:endParaRPr 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y</a:t>
                      </a:r>
                      <a:endParaRPr lang="en-US" sz="1100" dirty="0">
                        <a:latin typeface="+mn-lt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</a:rPr>
                        <a:t>out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2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2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2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70627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633846" y="1924273"/>
            <a:ext cx="1913448" cy="1193030"/>
            <a:chOff x="795646" y="1425683"/>
            <a:chExt cx="1913448" cy="1193030"/>
          </a:xfrm>
        </p:grpSpPr>
        <p:grpSp>
          <p:nvGrpSpPr>
            <p:cNvPr id="12" name="Group 11"/>
            <p:cNvGrpSpPr/>
            <p:nvPr/>
          </p:nvGrpSpPr>
          <p:grpSpPr>
            <a:xfrm>
              <a:off x="1642064" y="1582946"/>
              <a:ext cx="408925" cy="406400"/>
              <a:chOff x="1704573" y="3867638"/>
              <a:chExt cx="408925" cy="406400"/>
            </a:xfrm>
          </p:grpSpPr>
          <p:sp>
            <p:nvSpPr>
              <p:cNvPr id="22" name="Isosceles Triangle 21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10800000">
              <a:off x="1636048" y="2212313"/>
              <a:ext cx="408925" cy="406400"/>
              <a:chOff x="1704573" y="3867638"/>
              <a:chExt cx="408925" cy="406400"/>
            </a:xfrm>
          </p:grpSpPr>
          <p:sp>
            <p:nvSpPr>
              <p:cNvPr id="20" name="Isosceles Triangle 19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14" name="Elbow Connector 13"/>
            <p:cNvCxnSpPr>
              <a:stCxn id="23" idx="6"/>
              <a:endCxn id="20" idx="3"/>
            </p:cNvCxnSpPr>
            <p:nvPr/>
          </p:nvCxnSpPr>
          <p:spPr bwMode="auto">
            <a:xfrm flipH="1">
              <a:off x="2044973" y="1786145"/>
              <a:ext cx="6016" cy="629369"/>
            </a:xfrm>
            <a:prstGeom prst="bentConnector3">
              <a:avLst>
                <a:gd name="adj1" fmla="val -4165741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Elbow Connector 14"/>
            <p:cNvCxnSpPr>
              <a:stCxn id="22" idx="3"/>
              <a:endCxn id="21" idx="6"/>
            </p:cNvCxnSpPr>
            <p:nvPr/>
          </p:nvCxnSpPr>
          <p:spPr bwMode="auto">
            <a:xfrm rot="10800000" flipV="1">
              <a:off x="1636049" y="1786146"/>
              <a:ext cx="6017" cy="629368"/>
            </a:xfrm>
            <a:prstGeom prst="bentConnector3">
              <a:avLst>
                <a:gd name="adj1" fmla="val 4265049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>
              <a:stCxn id="23" idx="6"/>
            </p:cNvCxnSpPr>
            <p:nvPr/>
          </p:nvCxnSpPr>
          <p:spPr bwMode="auto">
            <a:xfrm>
              <a:off x="2050989" y="1786145"/>
              <a:ext cx="556550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2368936" y="1425683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endParaRPr lang="en-US" dirty="0" smtClean="0"/>
            </a:p>
          </p:txBody>
        </p:sp>
        <p:cxnSp>
          <p:nvCxnSpPr>
            <p:cNvPr id="18" name="Straight Connector 17"/>
            <p:cNvCxnSpPr>
              <a:stCxn id="21" idx="6"/>
            </p:cNvCxnSpPr>
            <p:nvPr/>
          </p:nvCxnSpPr>
          <p:spPr bwMode="auto">
            <a:xfrm flipH="1">
              <a:off x="1059155" y="2415514"/>
              <a:ext cx="5768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795646" y="202764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!Q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502953" y="4496685"/>
            <a:ext cx="1859645" cy="670923"/>
            <a:chOff x="664753" y="4496685"/>
            <a:chExt cx="1859645" cy="670923"/>
          </a:xfrm>
        </p:grpSpPr>
        <p:grpSp>
          <p:nvGrpSpPr>
            <p:cNvPr id="25" name="Group 24"/>
            <p:cNvGrpSpPr/>
            <p:nvPr/>
          </p:nvGrpSpPr>
          <p:grpSpPr>
            <a:xfrm>
              <a:off x="954302" y="4553063"/>
              <a:ext cx="1326777" cy="604184"/>
              <a:chOff x="3433482" y="3708155"/>
              <a:chExt cx="1326777" cy="604184"/>
            </a:xfrm>
          </p:grpSpPr>
          <p:sp>
            <p:nvSpPr>
              <p:cNvPr id="29" name="Oval 28"/>
              <p:cNvSpPr/>
              <p:nvPr/>
            </p:nvSpPr>
            <p:spPr bwMode="auto">
              <a:xfrm>
                <a:off x="4305407" y="3941380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30" name="Flowchart: Delay 18"/>
              <p:cNvSpPr/>
              <p:nvPr/>
            </p:nvSpPr>
            <p:spPr bwMode="auto">
              <a:xfrm flipH="1">
                <a:off x="3839265" y="3708155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 bwMode="auto">
              <a:xfrm flipH="1">
                <a:off x="3433482" y="386763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 flipH="1">
                <a:off x="3433482" y="415084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 flipH="1">
                <a:off x="4443142" y="4010247"/>
                <a:ext cx="31711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" name="TextBox 25"/>
            <p:cNvSpPr txBox="1"/>
            <p:nvPr/>
          </p:nvSpPr>
          <p:spPr>
            <a:xfrm>
              <a:off x="664753" y="450487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4753" y="4798276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 smtClean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09513" y="4496685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21885" y="5545114"/>
            <a:ext cx="1859645" cy="549192"/>
            <a:chOff x="683685" y="5545114"/>
            <a:chExt cx="1859645" cy="549192"/>
          </a:xfrm>
        </p:grpSpPr>
        <p:grpSp>
          <p:nvGrpSpPr>
            <p:cNvPr id="35" name="Group 34"/>
            <p:cNvGrpSpPr/>
            <p:nvPr/>
          </p:nvGrpSpPr>
          <p:grpSpPr>
            <a:xfrm>
              <a:off x="1452587" y="5687906"/>
              <a:ext cx="408925" cy="406400"/>
              <a:chOff x="1704573" y="3867638"/>
              <a:chExt cx="408925" cy="406400"/>
            </a:xfrm>
          </p:grpSpPr>
          <p:sp>
            <p:nvSpPr>
              <p:cNvPr id="40" name="Isosceles Triangle 39"/>
              <p:cNvSpPr/>
              <p:nvPr/>
            </p:nvSpPr>
            <p:spPr bwMode="auto">
              <a:xfrm rot="5400000">
                <a:off x="1676546" y="3895665"/>
                <a:ext cx="406400" cy="350345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1979103" y="4003639"/>
                <a:ext cx="134395" cy="134395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36" name="Straight Connector 35"/>
            <p:cNvCxnSpPr/>
            <p:nvPr/>
          </p:nvCxnSpPr>
          <p:spPr bwMode="auto">
            <a:xfrm flipH="1">
              <a:off x="959528" y="5898725"/>
              <a:ext cx="493059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683685" y="57156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28445" y="5545114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</a:t>
              </a:r>
            </a:p>
          </p:txBody>
        </p:sp>
        <p:cxnSp>
          <p:nvCxnSpPr>
            <p:cNvPr id="39" name="Straight Connector 38"/>
            <p:cNvCxnSpPr/>
            <p:nvPr/>
          </p:nvCxnSpPr>
          <p:spPr bwMode="auto">
            <a:xfrm flipH="1">
              <a:off x="1869886" y="5891105"/>
              <a:ext cx="317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TextBox 41"/>
          <p:cNvSpPr txBox="1"/>
          <p:nvPr/>
        </p:nvSpPr>
        <p:spPr>
          <a:xfrm rot="5400000">
            <a:off x="2273432" y="5035775"/>
            <a:ext cx="23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cs typeface="Calibri"/>
              </a:rPr>
              <a:t>≡</a:t>
            </a:r>
            <a:endParaRPr lang="en-US" sz="3600" dirty="0" smtClean="0"/>
          </a:p>
        </p:txBody>
      </p:sp>
      <p:grpSp>
        <p:nvGrpSpPr>
          <p:cNvPr id="43" name="Group 42"/>
          <p:cNvGrpSpPr/>
          <p:nvPr/>
        </p:nvGrpSpPr>
        <p:grpSpPr>
          <a:xfrm>
            <a:off x="3627588" y="4515732"/>
            <a:ext cx="1859645" cy="670923"/>
            <a:chOff x="2789388" y="4515732"/>
            <a:chExt cx="1859645" cy="670923"/>
          </a:xfrm>
        </p:grpSpPr>
        <p:grpSp>
          <p:nvGrpSpPr>
            <p:cNvPr id="44" name="Group 43"/>
            <p:cNvGrpSpPr/>
            <p:nvPr/>
          </p:nvGrpSpPr>
          <p:grpSpPr>
            <a:xfrm>
              <a:off x="3078937" y="4572110"/>
              <a:ext cx="1326777" cy="604184"/>
              <a:chOff x="3433482" y="3708155"/>
              <a:chExt cx="1326777" cy="604184"/>
            </a:xfrm>
          </p:grpSpPr>
          <p:sp>
            <p:nvSpPr>
              <p:cNvPr id="48" name="Oval 47"/>
              <p:cNvSpPr/>
              <p:nvPr/>
            </p:nvSpPr>
            <p:spPr bwMode="auto">
              <a:xfrm>
                <a:off x="4305407" y="3941380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49" name="Flowchart: Delay 18"/>
              <p:cNvSpPr/>
              <p:nvPr/>
            </p:nvSpPr>
            <p:spPr bwMode="auto">
              <a:xfrm flipH="1">
                <a:off x="3839265" y="3708155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cxnSp>
            <p:nvCxnSpPr>
              <p:cNvPr id="50" name="Straight Connector 49"/>
              <p:cNvCxnSpPr/>
              <p:nvPr/>
            </p:nvCxnSpPr>
            <p:spPr bwMode="auto">
              <a:xfrm flipH="1">
                <a:off x="3433482" y="386763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/>
              <p:nvPr/>
            </p:nvCxnSpPr>
            <p:spPr bwMode="auto">
              <a:xfrm flipH="1">
                <a:off x="3433482" y="4150847"/>
                <a:ext cx="493059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/>
              <p:cNvCxnSpPr/>
              <p:nvPr/>
            </p:nvCxnSpPr>
            <p:spPr bwMode="auto">
              <a:xfrm flipH="1">
                <a:off x="4443142" y="4010247"/>
                <a:ext cx="317117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5" name="TextBox 44"/>
            <p:cNvSpPr txBox="1"/>
            <p:nvPr/>
          </p:nvSpPr>
          <p:spPr>
            <a:xfrm>
              <a:off x="2789388" y="452391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789388" y="481732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en-US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34148" y="4515732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100847" y="5232313"/>
            <a:ext cx="910140" cy="700667"/>
            <a:chOff x="3262647" y="5232313"/>
            <a:chExt cx="910140" cy="700667"/>
          </a:xfrm>
        </p:grpSpPr>
        <p:sp>
          <p:nvSpPr>
            <p:cNvPr id="54" name="TextBox 53"/>
            <p:cNvSpPr txBox="1"/>
            <p:nvPr/>
          </p:nvSpPr>
          <p:spPr>
            <a:xfrm>
              <a:off x="3262647" y="553287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cs typeface="Consolas" panose="020B0609020204030204" pitchFamily="49" charset="0"/>
                </a:rPr>
                <a:t>0</a:t>
              </a:r>
              <a:endParaRPr lang="en-US" sz="2000" dirty="0" smtClean="0">
                <a:solidFill>
                  <a:schemeClr val="accent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3579723" y="5025987"/>
              <a:ext cx="233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cs typeface="Calibri"/>
                </a:rPr>
                <a:t>≡</a:t>
              </a:r>
              <a:endParaRPr lang="en-US" sz="3600" dirty="0" smtClean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57902" y="5563648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out</a:t>
              </a:r>
            </a:p>
          </p:txBody>
        </p:sp>
        <p:cxnSp>
          <p:nvCxnSpPr>
            <p:cNvPr id="57" name="Straight Connector 56"/>
            <p:cNvCxnSpPr/>
            <p:nvPr/>
          </p:nvCxnSpPr>
          <p:spPr bwMode="auto">
            <a:xfrm flipH="1">
              <a:off x="3499343" y="5909639"/>
              <a:ext cx="317117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>
            <a:off x="5216587" y="1626816"/>
            <a:ext cx="2253249" cy="1963216"/>
            <a:chOff x="3601147" y="1450966"/>
            <a:chExt cx="2253249" cy="1963216"/>
          </a:xfrm>
        </p:grpSpPr>
        <p:grpSp>
          <p:nvGrpSpPr>
            <p:cNvPr id="59" name="Group 58"/>
            <p:cNvGrpSpPr/>
            <p:nvPr/>
          </p:nvGrpSpPr>
          <p:grpSpPr>
            <a:xfrm>
              <a:off x="4506668" y="1668728"/>
              <a:ext cx="603876" cy="604184"/>
              <a:chOff x="1220315" y="3970921"/>
              <a:chExt cx="603876" cy="604184"/>
            </a:xfrm>
          </p:grpSpPr>
          <p:sp>
            <p:nvSpPr>
              <p:cNvPr id="73" name="Oval 72"/>
              <p:cNvSpPr/>
              <p:nvPr/>
            </p:nvSpPr>
            <p:spPr bwMode="auto">
              <a:xfrm>
                <a:off x="1686457" y="4204146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74" name="Flowchart: Delay 18"/>
              <p:cNvSpPr/>
              <p:nvPr/>
            </p:nvSpPr>
            <p:spPr bwMode="auto">
              <a:xfrm flipH="1">
                <a:off x="1220315" y="3970921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 rot="10800000">
              <a:off x="4441549" y="2599377"/>
              <a:ext cx="603876" cy="604184"/>
              <a:chOff x="1220315" y="4880169"/>
              <a:chExt cx="603876" cy="604184"/>
            </a:xfrm>
          </p:grpSpPr>
          <p:sp>
            <p:nvSpPr>
              <p:cNvPr id="71" name="Oval 70"/>
              <p:cNvSpPr/>
              <p:nvPr/>
            </p:nvSpPr>
            <p:spPr bwMode="auto">
              <a:xfrm>
                <a:off x="1686457" y="5113394"/>
                <a:ext cx="137734" cy="137734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ru-RU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72" name="Flowchart: Delay 18"/>
              <p:cNvSpPr/>
              <p:nvPr/>
            </p:nvSpPr>
            <p:spPr bwMode="auto">
              <a:xfrm flipH="1">
                <a:off x="1220315" y="4880169"/>
                <a:ext cx="466142" cy="604184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3276 w 10041"/>
                  <a:gd name="connsiteY0" fmla="*/ 0 h 10023"/>
                  <a:gd name="connsiteX1" fmla="*/ 10041 w 10041"/>
                  <a:gd name="connsiteY1" fmla="*/ 23 h 10023"/>
                  <a:gd name="connsiteX2" fmla="*/ 8374 w 10041"/>
                  <a:gd name="connsiteY2" fmla="*/ 5023 h 10023"/>
                  <a:gd name="connsiteX3" fmla="*/ 10041 w 10041"/>
                  <a:gd name="connsiteY3" fmla="*/ 10023 h 10023"/>
                  <a:gd name="connsiteX4" fmla="*/ 1708 w 10041"/>
                  <a:gd name="connsiteY4" fmla="*/ 10023 h 10023"/>
                  <a:gd name="connsiteX5" fmla="*/ 41 w 10041"/>
                  <a:gd name="connsiteY5" fmla="*/ 5023 h 10023"/>
                  <a:gd name="connsiteX6" fmla="*/ 3276 w 10041"/>
                  <a:gd name="connsiteY6" fmla="*/ 0 h 10023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8335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3237 w 10002"/>
                  <a:gd name="connsiteY0" fmla="*/ 0 h 10070"/>
                  <a:gd name="connsiteX1" fmla="*/ 10002 w 10002"/>
                  <a:gd name="connsiteY1" fmla="*/ 23 h 10070"/>
                  <a:gd name="connsiteX2" fmla="*/ 7439 w 10002"/>
                  <a:gd name="connsiteY2" fmla="*/ 5023 h 10070"/>
                  <a:gd name="connsiteX3" fmla="*/ 10002 w 10002"/>
                  <a:gd name="connsiteY3" fmla="*/ 10023 h 10070"/>
                  <a:gd name="connsiteX4" fmla="*/ 3656 w 10002"/>
                  <a:gd name="connsiteY4" fmla="*/ 10070 h 10070"/>
                  <a:gd name="connsiteX5" fmla="*/ 2 w 10002"/>
                  <a:gd name="connsiteY5" fmla="*/ 5023 h 10070"/>
                  <a:gd name="connsiteX6" fmla="*/ 3237 w 10002"/>
                  <a:gd name="connsiteY6" fmla="*/ 0 h 10070"/>
                  <a:gd name="connsiteX0" fmla="*/ 2761 w 9526"/>
                  <a:gd name="connsiteY0" fmla="*/ 0 h 10070"/>
                  <a:gd name="connsiteX1" fmla="*/ 9526 w 9526"/>
                  <a:gd name="connsiteY1" fmla="*/ 23 h 10070"/>
                  <a:gd name="connsiteX2" fmla="*/ 6963 w 9526"/>
                  <a:gd name="connsiteY2" fmla="*/ 5023 h 10070"/>
                  <a:gd name="connsiteX3" fmla="*/ 9526 w 9526"/>
                  <a:gd name="connsiteY3" fmla="*/ 10023 h 10070"/>
                  <a:gd name="connsiteX4" fmla="*/ 3180 w 9526"/>
                  <a:gd name="connsiteY4" fmla="*/ 10070 h 10070"/>
                  <a:gd name="connsiteX5" fmla="*/ 2 w 9526"/>
                  <a:gd name="connsiteY5" fmla="*/ 5023 h 10070"/>
                  <a:gd name="connsiteX6" fmla="*/ 2761 w 9526"/>
                  <a:gd name="connsiteY6" fmla="*/ 0 h 10070"/>
                  <a:gd name="connsiteX0" fmla="*/ 2898 w 10000"/>
                  <a:gd name="connsiteY0" fmla="*/ 0 h 10000"/>
                  <a:gd name="connsiteX1" fmla="*/ 10000 w 10000"/>
                  <a:gd name="connsiteY1" fmla="*/ 23 h 10000"/>
                  <a:gd name="connsiteX2" fmla="*/ 7309 w 10000"/>
                  <a:gd name="connsiteY2" fmla="*/ 4988 h 10000"/>
                  <a:gd name="connsiteX3" fmla="*/ 10000 w 10000"/>
                  <a:gd name="connsiteY3" fmla="*/ 9953 h 10000"/>
                  <a:gd name="connsiteX4" fmla="*/ 3338 w 10000"/>
                  <a:gd name="connsiteY4" fmla="*/ 10000 h 10000"/>
                  <a:gd name="connsiteX5" fmla="*/ 2 w 10000"/>
                  <a:gd name="connsiteY5" fmla="*/ 4988 h 10000"/>
                  <a:gd name="connsiteX6" fmla="*/ 2898 w 10000"/>
                  <a:gd name="connsiteY6" fmla="*/ 0 h 10000"/>
                  <a:gd name="connsiteX0" fmla="*/ 4522 w 10008"/>
                  <a:gd name="connsiteY0" fmla="*/ 0 h 10000"/>
                  <a:gd name="connsiteX1" fmla="*/ 10008 w 10008"/>
                  <a:gd name="connsiteY1" fmla="*/ 23 h 10000"/>
                  <a:gd name="connsiteX2" fmla="*/ 7317 w 10008"/>
                  <a:gd name="connsiteY2" fmla="*/ 4988 h 10000"/>
                  <a:gd name="connsiteX3" fmla="*/ 10008 w 10008"/>
                  <a:gd name="connsiteY3" fmla="*/ 9953 h 10000"/>
                  <a:gd name="connsiteX4" fmla="*/ 3346 w 10008"/>
                  <a:gd name="connsiteY4" fmla="*/ 10000 h 10000"/>
                  <a:gd name="connsiteX5" fmla="*/ 10 w 10008"/>
                  <a:gd name="connsiteY5" fmla="*/ 4988 h 10000"/>
                  <a:gd name="connsiteX6" fmla="*/ 4522 w 10008"/>
                  <a:gd name="connsiteY6" fmla="*/ 0 h 10000"/>
                  <a:gd name="connsiteX0" fmla="*/ 4518 w 10004"/>
                  <a:gd name="connsiteY0" fmla="*/ 0 h 10000"/>
                  <a:gd name="connsiteX1" fmla="*/ 10004 w 10004"/>
                  <a:gd name="connsiteY1" fmla="*/ 23 h 10000"/>
                  <a:gd name="connsiteX2" fmla="*/ 7313 w 10004"/>
                  <a:gd name="connsiteY2" fmla="*/ 4988 h 10000"/>
                  <a:gd name="connsiteX3" fmla="*/ 10004 w 10004"/>
                  <a:gd name="connsiteY3" fmla="*/ 9953 h 10000"/>
                  <a:gd name="connsiteX4" fmla="*/ 5516 w 10004"/>
                  <a:gd name="connsiteY4" fmla="*/ 10000 h 10000"/>
                  <a:gd name="connsiteX5" fmla="*/ 6 w 10004"/>
                  <a:gd name="connsiteY5" fmla="*/ 4988 h 10000"/>
                  <a:gd name="connsiteX6" fmla="*/ 4518 w 10004"/>
                  <a:gd name="connsiteY6" fmla="*/ 0 h 10000"/>
                  <a:gd name="connsiteX0" fmla="*/ 4530 w 10016"/>
                  <a:gd name="connsiteY0" fmla="*/ 0 h 10047"/>
                  <a:gd name="connsiteX1" fmla="*/ 10016 w 10016"/>
                  <a:gd name="connsiteY1" fmla="*/ 23 h 10047"/>
                  <a:gd name="connsiteX2" fmla="*/ 7325 w 10016"/>
                  <a:gd name="connsiteY2" fmla="*/ 4988 h 10047"/>
                  <a:gd name="connsiteX3" fmla="*/ 10016 w 10016"/>
                  <a:gd name="connsiteY3" fmla="*/ 9953 h 10047"/>
                  <a:gd name="connsiteX4" fmla="*/ 6439 w 10016"/>
                  <a:gd name="connsiteY4" fmla="*/ 10047 h 10047"/>
                  <a:gd name="connsiteX5" fmla="*/ 18 w 10016"/>
                  <a:gd name="connsiteY5" fmla="*/ 4988 h 10047"/>
                  <a:gd name="connsiteX6" fmla="*/ 4530 w 10016"/>
                  <a:gd name="connsiteY6" fmla="*/ 0 h 10047"/>
                  <a:gd name="connsiteX0" fmla="*/ 5602 w 10001"/>
                  <a:gd name="connsiteY0" fmla="*/ 0 h 10024"/>
                  <a:gd name="connsiteX1" fmla="*/ 10001 w 10001"/>
                  <a:gd name="connsiteY1" fmla="*/ 0 h 10024"/>
                  <a:gd name="connsiteX2" fmla="*/ 7310 w 10001"/>
                  <a:gd name="connsiteY2" fmla="*/ 4965 h 10024"/>
                  <a:gd name="connsiteX3" fmla="*/ 10001 w 10001"/>
                  <a:gd name="connsiteY3" fmla="*/ 9930 h 10024"/>
                  <a:gd name="connsiteX4" fmla="*/ 6424 w 10001"/>
                  <a:gd name="connsiteY4" fmla="*/ 10024 h 10024"/>
                  <a:gd name="connsiteX5" fmla="*/ 3 w 10001"/>
                  <a:gd name="connsiteY5" fmla="*/ 4965 h 10024"/>
                  <a:gd name="connsiteX6" fmla="*/ 5602 w 10001"/>
                  <a:gd name="connsiteY6" fmla="*/ 0 h 10024"/>
                  <a:gd name="connsiteX0" fmla="*/ 6158 w 9999"/>
                  <a:gd name="connsiteY0" fmla="*/ 0 h 10024"/>
                  <a:gd name="connsiteX1" fmla="*/ 9999 w 9999"/>
                  <a:gd name="connsiteY1" fmla="*/ 0 h 10024"/>
                  <a:gd name="connsiteX2" fmla="*/ 7308 w 9999"/>
                  <a:gd name="connsiteY2" fmla="*/ 4965 h 10024"/>
                  <a:gd name="connsiteX3" fmla="*/ 9999 w 9999"/>
                  <a:gd name="connsiteY3" fmla="*/ 9930 h 10024"/>
                  <a:gd name="connsiteX4" fmla="*/ 6422 w 9999"/>
                  <a:gd name="connsiteY4" fmla="*/ 10024 h 10024"/>
                  <a:gd name="connsiteX5" fmla="*/ 1 w 9999"/>
                  <a:gd name="connsiteY5" fmla="*/ 4965 h 10024"/>
                  <a:gd name="connsiteX6" fmla="*/ 6158 w 9999"/>
                  <a:gd name="connsiteY6" fmla="*/ 0 h 10024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6159 w 10000"/>
                  <a:gd name="connsiteY0" fmla="*/ 0 h 10000"/>
                  <a:gd name="connsiteX1" fmla="*/ 10000 w 10000"/>
                  <a:gd name="connsiteY1" fmla="*/ 0 h 10000"/>
                  <a:gd name="connsiteX2" fmla="*/ 7309 w 10000"/>
                  <a:gd name="connsiteY2" fmla="*/ 4953 h 10000"/>
                  <a:gd name="connsiteX3" fmla="*/ 10000 w 10000"/>
                  <a:gd name="connsiteY3" fmla="*/ 9906 h 10000"/>
                  <a:gd name="connsiteX4" fmla="*/ 6423 w 10000"/>
                  <a:gd name="connsiteY4" fmla="*/ 10000 h 10000"/>
                  <a:gd name="connsiteX5" fmla="*/ 1 w 10000"/>
                  <a:gd name="connsiteY5" fmla="*/ 4953 h 10000"/>
                  <a:gd name="connsiteX6" fmla="*/ 6159 w 10000"/>
                  <a:gd name="connsiteY6" fmla="*/ 0 h 10000"/>
                  <a:gd name="connsiteX0" fmla="*/ 5924 w 9765"/>
                  <a:gd name="connsiteY0" fmla="*/ 0 h 10000"/>
                  <a:gd name="connsiteX1" fmla="*/ 9765 w 9765"/>
                  <a:gd name="connsiteY1" fmla="*/ 0 h 10000"/>
                  <a:gd name="connsiteX2" fmla="*/ 7074 w 9765"/>
                  <a:gd name="connsiteY2" fmla="*/ 4953 h 10000"/>
                  <a:gd name="connsiteX3" fmla="*/ 9765 w 9765"/>
                  <a:gd name="connsiteY3" fmla="*/ 9906 h 10000"/>
                  <a:gd name="connsiteX4" fmla="*/ 6188 w 9765"/>
                  <a:gd name="connsiteY4" fmla="*/ 10000 h 10000"/>
                  <a:gd name="connsiteX5" fmla="*/ 1 w 9765"/>
                  <a:gd name="connsiteY5" fmla="*/ 4953 h 10000"/>
                  <a:gd name="connsiteX6" fmla="*/ 5924 w 9765"/>
                  <a:gd name="connsiteY6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65" h="10000">
                    <a:moveTo>
                      <a:pt x="5924" y="0"/>
                    </a:moveTo>
                    <a:lnTo>
                      <a:pt x="9765" y="0"/>
                    </a:lnTo>
                    <a:cubicBezTo>
                      <a:pt x="8827" y="232"/>
                      <a:pt x="7074" y="2218"/>
                      <a:pt x="7074" y="4953"/>
                    </a:cubicBezTo>
                    <a:cubicBezTo>
                      <a:pt x="7074" y="7689"/>
                      <a:pt x="8769" y="9558"/>
                      <a:pt x="9765" y="9906"/>
                    </a:cubicBezTo>
                    <a:lnTo>
                      <a:pt x="6188" y="10000"/>
                    </a:lnTo>
                    <a:cubicBezTo>
                      <a:pt x="2576" y="10046"/>
                      <a:pt x="45" y="6620"/>
                      <a:pt x="1" y="4953"/>
                    </a:cubicBezTo>
                    <a:cubicBezTo>
                      <a:pt x="-43" y="3286"/>
                      <a:pt x="1755" y="0"/>
                      <a:pt x="5924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61" name="Straight Connector 60"/>
            <p:cNvCxnSpPr/>
            <p:nvPr/>
          </p:nvCxnSpPr>
          <p:spPr bwMode="auto">
            <a:xfrm>
              <a:off x="5110544" y="1975755"/>
              <a:ext cx="556550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2" name="TextBox 61"/>
            <p:cNvSpPr txBox="1"/>
            <p:nvPr/>
          </p:nvSpPr>
          <p:spPr>
            <a:xfrm>
              <a:off x="5414460" y="1610130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  <a:endParaRPr lang="en-US" dirty="0" smtClean="0"/>
            </a:p>
          </p:txBody>
        </p:sp>
        <p:cxnSp>
          <p:nvCxnSpPr>
            <p:cNvPr id="63" name="Elbow Connector 62"/>
            <p:cNvCxnSpPr/>
            <p:nvPr/>
          </p:nvCxnSpPr>
          <p:spPr bwMode="auto">
            <a:xfrm rot="5400000" flipH="1" flipV="1">
              <a:off x="4794392" y="2129929"/>
              <a:ext cx="802704" cy="484488"/>
            </a:xfrm>
            <a:prstGeom prst="bentConnector3">
              <a:avLst>
                <a:gd name="adj1" fmla="val -1262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flipH="1">
              <a:off x="3864656" y="2910036"/>
              <a:ext cx="57689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Box 64"/>
            <p:cNvSpPr txBox="1"/>
            <p:nvPr/>
          </p:nvSpPr>
          <p:spPr>
            <a:xfrm>
              <a:off x="3601147" y="252216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!Q</a:t>
              </a:r>
            </a:p>
          </p:txBody>
        </p:sp>
        <p:cxnSp>
          <p:nvCxnSpPr>
            <p:cNvPr id="66" name="Elbow Connector 65"/>
            <p:cNvCxnSpPr/>
            <p:nvPr/>
          </p:nvCxnSpPr>
          <p:spPr bwMode="auto">
            <a:xfrm rot="5400000">
              <a:off x="4012478" y="2314525"/>
              <a:ext cx="764000" cy="409887"/>
            </a:xfrm>
            <a:prstGeom prst="bentConnector3">
              <a:avLst>
                <a:gd name="adj1" fmla="val 131"/>
              </a:avLst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3891451" y="1855756"/>
              <a:ext cx="7155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4939819" y="3044850"/>
              <a:ext cx="71559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3625546" y="1450966"/>
              <a:ext cx="658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reset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88819" y="3044850"/>
              <a:ext cx="465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set</a:t>
              </a: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5154366" y="1982262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  <a:endParaRPr lang="en-US" sz="2000" dirty="0" smtClean="0">
              <a:solidFill>
                <a:schemeClr val="accent1"/>
              </a:solidFill>
              <a:cs typeface="Consolas" panose="020B06090202040302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306971" y="2931551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  <a:endParaRPr lang="en-US" sz="2000" dirty="0" smtClean="0">
              <a:solidFill>
                <a:schemeClr val="accent1"/>
              </a:solidFill>
              <a:cs typeface="Consolas" panose="020B06090202040302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54366" y="1991305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02588" y="2083032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  <a:endParaRPr lang="en-US" sz="2000" dirty="0" smtClean="0">
              <a:solidFill>
                <a:schemeClr val="accent1"/>
              </a:solidFill>
              <a:cs typeface="Consolas" panose="020B0609020204030204" pitchFamily="49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55050" y="3080369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319803" y="2916729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131461" y="3086155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305627" y="2094465"/>
            <a:ext cx="3257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00534" y="4335593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NOR: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675108" y="1013446"/>
            <a:ext cx="2909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SR flip-flop truth table:</a:t>
            </a:r>
          </a:p>
        </p:txBody>
      </p:sp>
      <p:sp>
        <p:nvSpPr>
          <p:cNvPr id="85" name="Curved Up Arrow 84"/>
          <p:cNvSpPr/>
          <p:nvPr/>
        </p:nvSpPr>
        <p:spPr bwMode="auto">
          <a:xfrm>
            <a:off x="5903610" y="3514585"/>
            <a:ext cx="1048368" cy="453345"/>
          </a:xfrm>
          <a:prstGeom prst="curvedUpArrow">
            <a:avLst/>
          </a:prstGeom>
          <a:gradFill flip="none" rotWithShape="1">
            <a:gsLst>
              <a:gs pos="5000">
                <a:schemeClr val="accent2"/>
              </a:gs>
              <a:gs pos="95000">
                <a:schemeClr val="accent1"/>
              </a:gs>
            </a:gsLst>
            <a:lin ang="16200000" scaled="0"/>
            <a:tileRect/>
          </a:gradFill>
          <a:ln w="31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000" b="1" smtClean="0"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71912" y="1013446"/>
            <a:ext cx="3501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simplest store element: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676174" y="1013446"/>
            <a:ext cx="2721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SR flip-flop scheme: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674165" y="4301146"/>
            <a:ext cx="569572" cy="487498"/>
            <a:chOff x="835965" y="4301146"/>
            <a:chExt cx="569572" cy="487498"/>
          </a:xfrm>
        </p:grpSpPr>
        <p:sp>
          <p:nvSpPr>
            <p:cNvPr id="89" name="TextBox 88"/>
            <p:cNvSpPr txBox="1"/>
            <p:nvPr/>
          </p:nvSpPr>
          <p:spPr>
            <a:xfrm>
              <a:off x="835965" y="4301146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cs typeface="Consolas" panose="020B0609020204030204" pitchFamily="49" charset="0"/>
                </a:rPr>
                <a:t>0</a:t>
              </a:r>
              <a:endParaRPr lang="en-US" sz="2000" dirty="0" smtClean="0">
                <a:solidFill>
                  <a:schemeClr val="accent1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948805" y="4636446"/>
              <a:ext cx="456732" cy="152198"/>
            </a:xfrm>
            <a:prstGeom prst="rect">
              <a:avLst/>
            </a:prstGeom>
            <a:solidFill>
              <a:schemeClr val="accent1">
                <a:alpha val="69804"/>
              </a:scheme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cs typeface="Arial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804318" y="4323862"/>
            <a:ext cx="564054" cy="483829"/>
            <a:chOff x="2966118" y="4323862"/>
            <a:chExt cx="564054" cy="483829"/>
          </a:xfrm>
        </p:grpSpPr>
        <p:sp>
          <p:nvSpPr>
            <p:cNvPr id="92" name="TextBox 91"/>
            <p:cNvSpPr txBox="1"/>
            <p:nvPr/>
          </p:nvSpPr>
          <p:spPr>
            <a:xfrm>
              <a:off x="2966118" y="4323862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3073440" y="4655493"/>
              <a:ext cx="456732" cy="152198"/>
            </a:xfrm>
            <a:prstGeom prst="rect">
              <a:avLst/>
            </a:prstGeom>
            <a:solidFill>
              <a:srgbClr val="FF0000">
                <a:alpha val="69804"/>
              </a:srgbClr>
            </a:solidFill>
            <a:ln w="3175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cs typeface="Arial" pitchFamily="34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9303662" y="2264096"/>
            <a:ext cx="1707408" cy="369332"/>
            <a:chOff x="6549916" y="999409"/>
            <a:chExt cx="1707408" cy="369332"/>
          </a:xfrm>
        </p:grpSpPr>
        <p:sp>
          <p:nvSpPr>
            <p:cNvPr id="95" name="TextBox 94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Q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917166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Q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303662" y="2611958"/>
            <a:ext cx="1678554" cy="369332"/>
            <a:chOff x="6549916" y="999409"/>
            <a:chExt cx="1678554" cy="369332"/>
          </a:xfrm>
        </p:grpSpPr>
        <p:sp>
          <p:nvSpPr>
            <p:cNvPr id="100" name="TextBox 99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0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Q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302206" y="2949375"/>
            <a:ext cx="1678554" cy="369332"/>
            <a:chOff x="6549916" y="999409"/>
            <a:chExt cx="1678554" cy="369332"/>
          </a:xfrm>
        </p:grpSpPr>
        <p:sp>
          <p:nvSpPr>
            <p:cNvPr id="105" name="TextBox 104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0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Q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nsolas" panose="020B0609020204030204" pitchFamily="49" charset="0"/>
                </a:rPr>
                <a:t>1</a:t>
              </a:r>
              <a:endParaRPr lang="en-US" dirty="0" smtClean="0">
                <a:cs typeface="Consolas" panose="020B0609020204030204" pitchFamily="49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9302206" y="3268705"/>
            <a:ext cx="1678554" cy="369332"/>
            <a:chOff x="6549916" y="999409"/>
            <a:chExt cx="1678554" cy="369332"/>
          </a:xfrm>
        </p:grpSpPr>
        <p:sp>
          <p:nvSpPr>
            <p:cNvPr id="110" name="TextBox 109"/>
            <p:cNvSpPr txBox="1"/>
            <p:nvPr/>
          </p:nvSpPr>
          <p:spPr>
            <a:xfrm>
              <a:off x="654991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96748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400297" y="99940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cs typeface="Consolas" panose="020B0609020204030204" pitchFamily="49" charset="0"/>
                </a:rPr>
                <a:t>Q</a:t>
              </a:r>
              <a:endParaRPr lang="en-US" dirty="0" smtClean="0">
                <a:solidFill>
                  <a:srgbClr val="FF0000"/>
                </a:solidFill>
                <a:cs typeface="Consolas" panose="020B0609020204030204" pitchFamily="49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917166" y="99940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933546" y="1527095"/>
            <a:ext cx="2805952" cy="2624965"/>
            <a:chOff x="7055224" y="3469340"/>
            <a:chExt cx="2805952" cy="2624965"/>
          </a:xfrm>
        </p:grpSpPr>
        <p:sp>
          <p:nvSpPr>
            <p:cNvPr id="115" name="Rectangle 114"/>
            <p:cNvSpPr/>
            <p:nvPr/>
          </p:nvSpPr>
          <p:spPr bwMode="auto">
            <a:xfrm>
              <a:off x="7055224" y="3469340"/>
              <a:ext cx="2805952" cy="262496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 smtClean="0">
                <a:cs typeface="Arial" pitchFamily="34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8759304" y="3989928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117" name="Flowchart: Delay 18"/>
            <p:cNvSpPr/>
            <p:nvPr/>
          </p:nvSpPr>
          <p:spPr bwMode="auto">
            <a:xfrm flipH="1">
              <a:off x="8293162" y="375670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 bwMode="auto">
            <a:xfrm>
              <a:off x="7430219" y="39077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>
              <a:off x="8070297" y="4227939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0" name="Straight Connector 119"/>
            <p:cNvCxnSpPr/>
            <p:nvPr/>
          </p:nvCxnSpPr>
          <p:spPr bwMode="auto">
            <a:xfrm flipH="1">
              <a:off x="8907240" y="4058277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121" name="TextBox 120"/>
            <p:cNvSpPr txBox="1"/>
            <p:nvPr/>
          </p:nvSpPr>
          <p:spPr>
            <a:xfrm>
              <a:off x="7123138" y="3544787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reset</a:t>
              </a: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8759304" y="5181244"/>
              <a:ext cx="137734" cy="137734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123" name="Flowchart: Delay 18"/>
            <p:cNvSpPr/>
            <p:nvPr/>
          </p:nvSpPr>
          <p:spPr bwMode="auto">
            <a:xfrm flipH="1">
              <a:off x="8293162" y="4948019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cxnSp>
          <p:nvCxnSpPr>
            <p:cNvPr id="124" name="Straight Connector 123"/>
            <p:cNvCxnSpPr/>
            <p:nvPr/>
          </p:nvCxnSpPr>
          <p:spPr bwMode="auto">
            <a:xfrm>
              <a:off x="7430219" y="5419254"/>
              <a:ext cx="955531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5" name="Straight Connector 124"/>
            <p:cNvCxnSpPr/>
            <p:nvPr/>
          </p:nvCxnSpPr>
          <p:spPr bwMode="auto">
            <a:xfrm flipH="1">
              <a:off x="8907240" y="5249593"/>
              <a:ext cx="6451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126" name="Straight Connector 125"/>
            <p:cNvCxnSpPr/>
            <p:nvPr/>
          </p:nvCxnSpPr>
          <p:spPr bwMode="auto">
            <a:xfrm>
              <a:off x="8077820" y="5123381"/>
              <a:ext cx="315452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7" name="Straight Connector 126"/>
            <p:cNvCxnSpPr/>
            <p:nvPr/>
          </p:nvCxnSpPr>
          <p:spPr bwMode="auto">
            <a:xfrm>
              <a:off x="8077820" y="4833044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 bwMode="auto">
            <a:xfrm>
              <a:off x="9149085" y="4058277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9" name="TextBox 128"/>
            <p:cNvSpPr txBox="1"/>
            <p:nvPr/>
          </p:nvSpPr>
          <p:spPr>
            <a:xfrm>
              <a:off x="7123138" y="5054885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set</a:t>
              </a:r>
            </a:p>
          </p:txBody>
        </p:sp>
        <p:cxnSp>
          <p:nvCxnSpPr>
            <p:cNvPr id="130" name="Straight Connector 129"/>
            <p:cNvCxnSpPr/>
            <p:nvPr/>
          </p:nvCxnSpPr>
          <p:spPr bwMode="auto">
            <a:xfrm>
              <a:off x="9151607" y="4958412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/>
            <p:nvPr/>
          </p:nvCxnSpPr>
          <p:spPr bwMode="auto">
            <a:xfrm>
              <a:off x="8070297" y="4506056"/>
              <a:ext cx="1083831" cy="452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/>
            <p:nvPr/>
          </p:nvCxnSpPr>
          <p:spPr bwMode="auto">
            <a:xfrm>
              <a:off x="8070297" y="4215719"/>
              <a:ext cx="2521" cy="290337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3" name="Oval 132"/>
            <p:cNvSpPr/>
            <p:nvPr/>
          </p:nvSpPr>
          <p:spPr bwMode="auto">
            <a:xfrm>
              <a:off x="8399460" y="4618790"/>
              <a:ext cx="101267" cy="98247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cs typeface="Arial" pitchFamily="34" charset="0"/>
              </a:endParaRPr>
            </a:p>
          </p:txBody>
        </p:sp>
        <p:cxnSp>
          <p:nvCxnSpPr>
            <p:cNvPr id="134" name="Straight Connector 133"/>
            <p:cNvCxnSpPr/>
            <p:nvPr/>
          </p:nvCxnSpPr>
          <p:spPr bwMode="auto">
            <a:xfrm flipH="1">
              <a:off x="8080342" y="4348615"/>
              <a:ext cx="1071265" cy="48443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5" name="TextBox 134"/>
            <p:cNvSpPr txBox="1"/>
            <p:nvPr/>
          </p:nvSpPr>
          <p:spPr>
            <a:xfrm>
              <a:off x="8992958" y="3717394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Q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8992958" y="4895747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!Q</a:t>
              </a:r>
            </a:p>
          </p:txBody>
        </p:sp>
      </p:grpSp>
      <p:sp>
        <p:nvSpPr>
          <p:cNvPr id="141" name="Line Callout 1 (No Border) 140"/>
          <p:cNvSpPr/>
          <p:nvPr/>
        </p:nvSpPr>
        <p:spPr>
          <a:xfrm>
            <a:off x="9326713" y="3940971"/>
            <a:ext cx="2519691" cy="360175"/>
          </a:xfrm>
          <a:prstGeom prst="callout1">
            <a:avLst>
              <a:gd name="adj1" fmla="val 8688"/>
              <a:gd name="adj2" fmla="val 35667"/>
              <a:gd name="adj3" fmla="val -70341"/>
              <a:gd name="adj4" fmla="val 26141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Prohibited state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007374" y="189350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0</a:t>
            </a:r>
            <a:endParaRPr lang="en-US" sz="2000" dirty="0" smtClean="0">
              <a:solidFill>
                <a:schemeClr val="accent1"/>
              </a:solidFill>
              <a:cs typeface="Consolas" panose="020B0609020204030204" pitchFamily="49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2986683" y="294613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44" name="Line Callout 1 (No Border) 143"/>
          <p:cNvSpPr/>
          <p:nvPr/>
        </p:nvSpPr>
        <p:spPr>
          <a:xfrm>
            <a:off x="535041" y="3329928"/>
            <a:ext cx="2519691" cy="360175"/>
          </a:xfrm>
          <a:prstGeom prst="callout1">
            <a:avLst>
              <a:gd name="adj1" fmla="val -4006"/>
              <a:gd name="adj2" fmla="val 43530"/>
              <a:gd name="adj3" fmla="val -57647"/>
              <a:gd name="adj4" fmla="val 52754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How to write into it?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2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2" grpId="0"/>
      <p:bldP spid="75" grpId="0" animBg="1"/>
      <p:bldP spid="76" grpId="0" animBg="1"/>
      <p:bldP spid="77" grpId="0" animBg="1"/>
      <p:bldP spid="77" grpId="1" animBg="1"/>
      <p:bldP spid="77" grpId="2" animBg="1"/>
      <p:bldP spid="78" grpId="0" animBg="1"/>
      <p:bldP spid="79" grpId="0" animBg="1"/>
      <p:bldP spid="80" grpId="0" animBg="1"/>
      <p:bldP spid="81" grpId="0" animBg="1"/>
      <p:bldP spid="82" grpId="0" animBg="1"/>
      <p:bldP spid="82" grpId="1" animBg="1"/>
      <p:bldP spid="83" grpId="0"/>
      <p:bldP spid="84" grpId="0"/>
      <p:bldP spid="85" grpId="0" animBg="1"/>
      <p:bldP spid="86" grpId="0"/>
      <p:bldP spid="87" grpId="0"/>
      <p:bldP spid="141" grpId="0" animBg="1"/>
      <p:bldP spid="142" grpId="0"/>
      <p:bldP spid="143" grpId="0"/>
      <p:bldP spid="1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 Timing Diagram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10/10/2018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8</a:t>
            </a:fld>
            <a:endParaRPr lang="ru-RU"/>
          </a:p>
        </p:txBody>
      </p:sp>
      <p:grpSp>
        <p:nvGrpSpPr>
          <p:cNvPr id="6" name="Group 5"/>
          <p:cNvGrpSpPr/>
          <p:nvPr/>
        </p:nvGrpSpPr>
        <p:grpSpPr>
          <a:xfrm>
            <a:off x="2147495" y="903263"/>
            <a:ext cx="2429206" cy="2007416"/>
            <a:chOff x="468775" y="1830131"/>
            <a:chExt cx="2429206" cy="2007416"/>
          </a:xfrm>
        </p:grpSpPr>
        <p:sp>
          <p:nvSpPr>
            <p:cNvPr id="7" name="Oval 6"/>
            <p:cNvSpPr/>
            <p:nvPr/>
          </p:nvSpPr>
          <p:spPr bwMode="auto">
            <a:xfrm>
              <a:off x="2104941" y="2275272"/>
              <a:ext cx="137734" cy="137734"/>
            </a:xfrm>
            <a:prstGeom prst="ellipse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8" name="Flowchart: Delay 18"/>
            <p:cNvSpPr/>
            <p:nvPr/>
          </p:nvSpPr>
          <p:spPr bwMode="auto">
            <a:xfrm flipH="1">
              <a:off x="1638799" y="2042047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775856" y="2193098"/>
              <a:ext cx="955531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415934" y="2513283"/>
              <a:ext cx="315452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 flipH="1">
              <a:off x="2252877" y="2343621"/>
              <a:ext cx="64510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468775" y="1830131"/>
              <a:ext cx="866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reset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104941" y="3466588"/>
              <a:ext cx="137734" cy="137734"/>
            </a:xfrm>
            <a:prstGeom prst="ellipse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14" name="Flowchart: Delay 18"/>
            <p:cNvSpPr/>
            <p:nvPr/>
          </p:nvSpPr>
          <p:spPr bwMode="auto">
            <a:xfrm flipH="1">
              <a:off x="1638799" y="3233363"/>
              <a:ext cx="466142" cy="604184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3276 w 10041"/>
                <a:gd name="connsiteY0" fmla="*/ 0 h 10023"/>
                <a:gd name="connsiteX1" fmla="*/ 10041 w 10041"/>
                <a:gd name="connsiteY1" fmla="*/ 23 h 10023"/>
                <a:gd name="connsiteX2" fmla="*/ 8374 w 10041"/>
                <a:gd name="connsiteY2" fmla="*/ 5023 h 10023"/>
                <a:gd name="connsiteX3" fmla="*/ 10041 w 10041"/>
                <a:gd name="connsiteY3" fmla="*/ 10023 h 10023"/>
                <a:gd name="connsiteX4" fmla="*/ 1708 w 10041"/>
                <a:gd name="connsiteY4" fmla="*/ 10023 h 10023"/>
                <a:gd name="connsiteX5" fmla="*/ 41 w 10041"/>
                <a:gd name="connsiteY5" fmla="*/ 5023 h 10023"/>
                <a:gd name="connsiteX6" fmla="*/ 3276 w 10041"/>
                <a:gd name="connsiteY6" fmla="*/ 0 h 10023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8335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3237 w 10002"/>
                <a:gd name="connsiteY0" fmla="*/ 0 h 10070"/>
                <a:gd name="connsiteX1" fmla="*/ 10002 w 10002"/>
                <a:gd name="connsiteY1" fmla="*/ 23 h 10070"/>
                <a:gd name="connsiteX2" fmla="*/ 7439 w 10002"/>
                <a:gd name="connsiteY2" fmla="*/ 5023 h 10070"/>
                <a:gd name="connsiteX3" fmla="*/ 10002 w 10002"/>
                <a:gd name="connsiteY3" fmla="*/ 10023 h 10070"/>
                <a:gd name="connsiteX4" fmla="*/ 3656 w 10002"/>
                <a:gd name="connsiteY4" fmla="*/ 10070 h 10070"/>
                <a:gd name="connsiteX5" fmla="*/ 2 w 10002"/>
                <a:gd name="connsiteY5" fmla="*/ 5023 h 10070"/>
                <a:gd name="connsiteX6" fmla="*/ 3237 w 10002"/>
                <a:gd name="connsiteY6" fmla="*/ 0 h 10070"/>
                <a:gd name="connsiteX0" fmla="*/ 2761 w 9526"/>
                <a:gd name="connsiteY0" fmla="*/ 0 h 10070"/>
                <a:gd name="connsiteX1" fmla="*/ 9526 w 9526"/>
                <a:gd name="connsiteY1" fmla="*/ 23 h 10070"/>
                <a:gd name="connsiteX2" fmla="*/ 6963 w 9526"/>
                <a:gd name="connsiteY2" fmla="*/ 5023 h 10070"/>
                <a:gd name="connsiteX3" fmla="*/ 9526 w 9526"/>
                <a:gd name="connsiteY3" fmla="*/ 10023 h 10070"/>
                <a:gd name="connsiteX4" fmla="*/ 3180 w 9526"/>
                <a:gd name="connsiteY4" fmla="*/ 10070 h 10070"/>
                <a:gd name="connsiteX5" fmla="*/ 2 w 9526"/>
                <a:gd name="connsiteY5" fmla="*/ 5023 h 10070"/>
                <a:gd name="connsiteX6" fmla="*/ 2761 w 9526"/>
                <a:gd name="connsiteY6" fmla="*/ 0 h 10070"/>
                <a:gd name="connsiteX0" fmla="*/ 2898 w 10000"/>
                <a:gd name="connsiteY0" fmla="*/ 0 h 10000"/>
                <a:gd name="connsiteX1" fmla="*/ 10000 w 10000"/>
                <a:gd name="connsiteY1" fmla="*/ 23 h 10000"/>
                <a:gd name="connsiteX2" fmla="*/ 7309 w 10000"/>
                <a:gd name="connsiteY2" fmla="*/ 4988 h 10000"/>
                <a:gd name="connsiteX3" fmla="*/ 10000 w 10000"/>
                <a:gd name="connsiteY3" fmla="*/ 9953 h 10000"/>
                <a:gd name="connsiteX4" fmla="*/ 3338 w 10000"/>
                <a:gd name="connsiteY4" fmla="*/ 10000 h 10000"/>
                <a:gd name="connsiteX5" fmla="*/ 2 w 10000"/>
                <a:gd name="connsiteY5" fmla="*/ 4988 h 10000"/>
                <a:gd name="connsiteX6" fmla="*/ 2898 w 10000"/>
                <a:gd name="connsiteY6" fmla="*/ 0 h 10000"/>
                <a:gd name="connsiteX0" fmla="*/ 4522 w 10008"/>
                <a:gd name="connsiteY0" fmla="*/ 0 h 10000"/>
                <a:gd name="connsiteX1" fmla="*/ 10008 w 10008"/>
                <a:gd name="connsiteY1" fmla="*/ 23 h 10000"/>
                <a:gd name="connsiteX2" fmla="*/ 7317 w 10008"/>
                <a:gd name="connsiteY2" fmla="*/ 4988 h 10000"/>
                <a:gd name="connsiteX3" fmla="*/ 10008 w 10008"/>
                <a:gd name="connsiteY3" fmla="*/ 9953 h 10000"/>
                <a:gd name="connsiteX4" fmla="*/ 3346 w 10008"/>
                <a:gd name="connsiteY4" fmla="*/ 10000 h 10000"/>
                <a:gd name="connsiteX5" fmla="*/ 10 w 10008"/>
                <a:gd name="connsiteY5" fmla="*/ 4988 h 10000"/>
                <a:gd name="connsiteX6" fmla="*/ 4522 w 10008"/>
                <a:gd name="connsiteY6" fmla="*/ 0 h 10000"/>
                <a:gd name="connsiteX0" fmla="*/ 4518 w 10004"/>
                <a:gd name="connsiteY0" fmla="*/ 0 h 10000"/>
                <a:gd name="connsiteX1" fmla="*/ 10004 w 10004"/>
                <a:gd name="connsiteY1" fmla="*/ 23 h 10000"/>
                <a:gd name="connsiteX2" fmla="*/ 7313 w 10004"/>
                <a:gd name="connsiteY2" fmla="*/ 4988 h 10000"/>
                <a:gd name="connsiteX3" fmla="*/ 10004 w 10004"/>
                <a:gd name="connsiteY3" fmla="*/ 9953 h 10000"/>
                <a:gd name="connsiteX4" fmla="*/ 5516 w 10004"/>
                <a:gd name="connsiteY4" fmla="*/ 10000 h 10000"/>
                <a:gd name="connsiteX5" fmla="*/ 6 w 10004"/>
                <a:gd name="connsiteY5" fmla="*/ 4988 h 10000"/>
                <a:gd name="connsiteX6" fmla="*/ 4518 w 10004"/>
                <a:gd name="connsiteY6" fmla="*/ 0 h 10000"/>
                <a:gd name="connsiteX0" fmla="*/ 4530 w 10016"/>
                <a:gd name="connsiteY0" fmla="*/ 0 h 10047"/>
                <a:gd name="connsiteX1" fmla="*/ 10016 w 10016"/>
                <a:gd name="connsiteY1" fmla="*/ 23 h 10047"/>
                <a:gd name="connsiteX2" fmla="*/ 7325 w 10016"/>
                <a:gd name="connsiteY2" fmla="*/ 4988 h 10047"/>
                <a:gd name="connsiteX3" fmla="*/ 10016 w 10016"/>
                <a:gd name="connsiteY3" fmla="*/ 9953 h 10047"/>
                <a:gd name="connsiteX4" fmla="*/ 6439 w 10016"/>
                <a:gd name="connsiteY4" fmla="*/ 10047 h 10047"/>
                <a:gd name="connsiteX5" fmla="*/ 18 w 10016"/>
                <a:gd name="connsiteY5" fmla="*/ 4988 h 10047"/>
                <a:gd name="connsiteX6" fmla="*/ 4530 w 10016"/>
                <a:gd name="connsiteY6" fmla="*/ 0 h 10047"/>
                <a:gd name="connsiteX0" fmla="*/ 5602 w 10001"/>
                <a:gd name="connsiteY0" fmla="*/ 0 h 10024"/>
                <a:gd name="connsiteX1" fmla="*/ 10001 w 10001"/>
                <a:gd name="connsiteY1" fmla="*/ 0 h 10024"/>
                <a:gd name="connsiteX2" fmla="*/ 7310 w 10001"/>
                <a:gd name="connsiteY2" fmla="*/ 4965 h 10024"/>
                <a:gd name="connsiteX3" fmla="*/ 10001 w 10001"/>
                <a:gd name="connsiteY3" fmla="*/ 9930 h 10024"/>
                <a:gd name="connsiteX4" fmla="*/ 6424 w 10001"/>
                <a:gd name="connsiteY4" fmla="*/ 10024 h 10024"/>
                <a:gd name="connsiteX5" fmla="*/ 3 w 10001"/>
                <a:gd name="connsiteY5" fmla="*/ 4965 h 10024"/>
                <a:gd name="connsiteX6" fmla="*/ 5602 w 10001"/>
                <a:gd name="connsiteY6" fmla="*/ 0 h 10024"/>
                <a:gd name="connsiteX0" fmla="*/ 6158 w 9999"/>
                <a:gd name="connsiteY0" fmla="*/ 0 h 10024"/>
                <a:gd name="connsiteX1" fmla="*/ 9999 w 9999"/>
                <a:gd name="connsiteY1" fmla="*/ 0 h 10024"/>
                <a:gd name="connsiteX2" fmla="*/ 7308 w 9999"/>
                <a:gd name="connsiteY2" fmla="*/ 4965 h 10024"/>
                <a:gd name="connsiteX3" fmla="*/ 9999 w 9999"/>
                <a:gd name="connsiteY3" fmla="*/ 9930 h 10024"/>
                <a:gd name="connsiteX4" fmla="*/ 6422 w 9999"/>
                <a:gd name="connsiteY4" fmla="*/ 10024 h 10024"/>
                <a:gd name="connsiteX5" fmla="*/ 1 w 9999"/>
                <a:gd name="connsiteY5" fmla="*/ 4965 h 10024"/>
                <a:gd name="connsiteX6" fmla="*/ 6158 w 9999"/>
                <a:gd name="connsiteY6" fmla="*/ 0 h 10024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6159 w 10000"/>
                <a:gd name="connsiteY0" fmla="*/ 0 h 10000"/>
                <a:gd name="connsiteX1" fmla="*/ 10000 w 10000"/>
                <a:gd name="connsiteY1" fmla="*/ 0 h 10000"/>
                <a:gd name="connsiteX2" fmla="*/ 7309 w 10000"/>
                <a:gd name="connsiteY2" fmla="*/ 4953 h 10000"/>
                <a:gd name="connsiteX3" fmla="*/ 10000 w 10000"/>
                <a:gd name="connsiteY3" fmla="*/ 9906 h 10000"/>
                <a:gd name="connsiteX4" fmla="*/ 6423 w 10000"/>
                <a:gd name="connsiteY4" fmla="*/ 10000 h 10000"/>
                <a:gd name="connsiteX5" fmla="*/ 1 w 10000"/>
                <a:gd name="connsiteY5" fmla="*/ 4953 h 10000"/>
                <a:gd name="connsiteX6" fmla="*/ 6159 w 10000"/>
                <a:gd name="connsiteY6" fmla="*/ 0 h 10000"/>
                <a:gd name="connsiteX0" fmla="*/ 5924 w 9765"/>
                <a:gd name="connsiteY0" fmla="*/ 0 h 10000"/>
                <a:gd name="connsiteX1" fmla="*/ 9765 w 9765"/>
                <a:gd name="connsiteY1" fmla="*/ 0 h 10000"/>
                <a:gd name="connsiteX2" fmla="*/ 7074 w 9765"/>
                <a:gd name="connsiteY2" fmla="*/ 4953 h 10000"/>
                <a:gd name="connsiteX3" fmla="*/ 9765 w 9765"/>
                <a:gd name="connsiteY3" fmla="*/ 9906 h 10000"/>
                <a:gd name="connsiteX4" fmla="*/ 6188 w 9765"/>
                <a:gd name="connsiteY4" fmla="*/ 10000 h 10000"/>
                <a:gd name="connsiteX5" fmla="*/ 1 w 9765"/>
                <a:gd name="connsiteY5" fmla="*/ 4953 h 10000"/>
                <a:gd name="connsiteX6" fmla="*/ 5924 w 9765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65" h="10000">
                  <a:moveTo>
                    <a:pt x="5924" y="0"/>
                  </a:moveTo>
                  <a:lnTo>
                    <a:pt x="9765" y="0"/>
                  </a:lnTo>
                  <a:cubicBezTo>
                    <a:pt x="8827" y="232"/>
                    <a:pt x="7074" y="2218"/>
                    <a:pt x="7074" y="4953"/>
                  </a:cubicBezTo>
                  <a:cubicBezTo>
                    <a:pt x="7074" y="7689"/>
                    <a:pt x="8769" y="9558"/>
                    <a:pt x="9765" y="9906"/>
                  </a:cubicBezTo>
                  <a:lnTo>
                    <a:pt x="6188" y="10000"/>
                  </a:lnTo>
                  <a:cubicBezTo>
                    <a:pt x="2576" y="10046"/>
                    <a:pt x="45" y="6620"/>
                    <a:pt x="1" y="4953"/>
                  </a:cubicBezTo>
                  <a:cubicBezTo>
                    <a:pt x="-43" y="3286"/>
                    <a:pt x="1755" y="0"/>
                    <a:pt x="5924" y="0"/>
                  </a:cubicBezTo>
                  <a:close/>
                </a:path>
              </a:pathLst>
            </a:cu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>
              <a:off x="775856" y="3704598"/>
              <a:ext cx="955531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 flipH="1">
              <a:off x="2252877" y="3534937"/>
              <a:ext cx="645104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1423457" y="3408725"/>
              <a:ext cx="315452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423457" y="3118388"/>
              <a:ext cx="2521" cy="29033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2494722" y="2343621"/>
              <a:ext cx="2521" cy="29033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468775" y="3340229"/>
              <a:ext cx="913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set</a:t>
              </a: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2497244" y="3243756"/>
              <a:ext cx="2521" cy="29033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1415934" y="2791400"/>
              <a:ext cx="1083831" cy="452356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1415934" y="2501063"/>
              <a:ext cx="2521" cy="29033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Oval 23"/>
            <p:cNvSpPr/>
            <p:nvPr/>
          </p:nvSpPr>
          <p:spPr bwMode="auto">
            <a:xfrm>
              <a:off x="1745097" y="2904134"/>
              <a:ext cx="101267" cy="98247"/>
            </a:xfrm>
            <a:prstGeom prst="ellipse">
              <a:avLst/>
            </a:prstGeom>
            <a:solidFill>
              <a:srgbClr val="FFFFFF"/>
            </a:solidFill>
            <a:ln w="3175" cap="flat" cmpd="sng" algn="ctr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1" i="0" u="none" strike="noStrike" kern="0" cap="none" spc="0" normalizeH="0" baseline="0" noProof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cs typeface="Arial" pitchFamily="34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 flipH="1">
              <a:off x="1425979" y="2633959"/>
              <a:ext cx="1071265" cy="48443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2338595" y="2002738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Q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38595" y="3181091"/>
              <a:ext cx="559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!Q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19832" y="1403604"/>
            <a:ext cx="1522301" cy="1093694"/>
            <a:chOff x="1237558" y="4455457"/>
            <a:chExt cx="2393549" cy="1093694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999129" y="4455457"/>
              <a:ext cx="1290918" cy="1093694"/>
            </a:xfrm>
            <a:prstGeom prst="rect">
              <a:avLst/>
            </a:prstGeom>
            <a:solidFill>
              <a:srgbClr val="B4BABD">
                <a:lumMod val="40000"/>
                <a:lumOff val="60000"/>
              </a:srgbClr>
            </a:solidFill>
            <a:ln w="25400" cap="flat" cmpd="sng" algn="ctr">
              <a:solidFill>
                <a:srgbClr val="B4BABD">
                  <a:lumMod val="75000"/>
                </a:srgbClr>
              </a:solidFill>
              <a:prstDash val="solid"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61922"/>
                </a:solidFill>
                <a:effectLst/>
                <a:uLnTx/>
                <a:uFillTx/>
                <a:ea typeface="+mn-ea"/>
                <a:cs typeface="Arial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00470" y="4547707"/>
              <a:ext cx="4844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R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flipV="1">
              <a:off x="1237558" y="4733656"/>
              <a:ext cx="761570" cy="7744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V="1">
              <a:off x="1237558" y="5271538"/>
              <a:ext cx="761570" cy="9787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flipH="1">
              <a:off x="3291512" y="4733655"/>
              <a:ext cx="33959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34" name="Rectangle 33"/>
            <p:cNvSpPr/>
            <p:nvPr/>
          </p:nvSpPr>
          <p:spPr>
            <a:xfrm>
              <a:off x="2758972" y="5102261"/>
              <a:ext cx="6129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!Q</a:t>
              </a:r>
            </a:p>
          </p:txBody>
        </p:sp>
        <p:cxnSp>
          <p:nvCxnSpPr>
            <p:cNvPr id="35" name="Straight Connector 34"/>
            <p:cNvCxnSpPr/>
            <p:nvPr/>
          </p:nvCxnSpPr>
          <p:spPr bwMode="auto">
            <a:xfrm flipH="1">
              <a:off x="3291512" y="5271537"/>
              <a:ext cx="339595" cy="0"/>
            </a:xfrm>
            <a:prstGeom prst="line">
              <a:avLst/>
            </a:prstGeom>
            <a:solidFill>
              <a:srgbClr val="FFFFFF"/>
            </a:solidFill>
            <a:ln w="28575" cap="flat" cmpd="sng" algn="ctr">
              <a:solidFill>
                <a:srgbClr val="939598">
                  <a:lumMod val="50000"/>
                </a:srgbClr>
              </a:solidFill>
              <a:prstDash val="solid"/>
              <a:round/>
              <a:headEnd type="none" w="lg" len="lg"/>
              <a:tailEnd type="oval" w="med" len="med"/>
            </a:ln>
            <a:effectLst/>
          </p:spPr>
        </p:cxnSp>
        <p:sp>
          <p:nvSpPr>
            <p:cNvPr id="36" name="Rectangle 35"/>
            <p:cNvSpPr/>
            <p:nvPr/>
          </p:nvSpPr>
          <p:spPr>
            <a:xfrm>
              <a:off x="1995391" y="5098329"/>
              <a:ext cx="4390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S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11073" y="4537702"/>
              <a:ext cx="58020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charset="0"/>
                </a:rPr>
                <a:t> Q</a:t>
              </a:r>
            </a:p>
          </p:txBody>
        </p:sp>
      </p:grp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812115"/>
              </p:ext>
            </p:extLst>
          </p:nvPr>
        </p:nvGraphicFramePr>
        <p:xfrm>
          <a:off x="8263416" y="1256382"/>
          <a:ext cx="1782501" cy="1678835"/>
        </p:xfrm>
        <a:graphic>
          <a:graphicData uri="http://schemas.openxmlformats.org/drawingml/2006/table">
            <a:tbl>
              <a:tblPr firstRow="1" bandRow="1"/>
              <a:tblGrid>
                <a:gridCol w="387644"/>
                <a:gridCol w="406553"/>
                <a:gridCol w="560041"/>
                <a:gridCol w="428263"/>
              </a:tblGrid>
              <a:tr h="3377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S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R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Q</a:t>
                      </a:r>
                      <a:r>
                        <a:rPr lang="en-US" sz="1400" dirty="0" smtClean="0">
                          <a:latin typeface="+mn-lt"/>
                        </a:rPr>
                        <a:t>t-1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Qt</a:t>
                      </a:r>
                      <a:endParaRPr lang="en-US" sz="160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</a:tr>
              <a:tr h="3112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</a:tr>
              <a:tr h="3112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</a:tr>
              <a:tr h="3112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</a:tr>
              <a:tr h="3112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2122941" y="3154252"/>
            <a:ext cx="694658" cy="738664"/>
            <a:chOff x="1139501" y="3550642"/>
            <a:chExt cx="694658" cy="738664"/>
          </a:xfrm>
        </p:grpSpPr>
        <p:sp>
          <p:nvSpPr>
            <p:cNvPr id="40" name="TextBox 39"/>
            <p:cNvSpPr txBox="1"/>
            <p:nvPr/>
          </p:nvSpPr>
          <p:spPr>
            <a:xfrm>
              <a:off x="1139501" y="3663890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61922"/>
                  </a:solidFill>
                  <a:cs typeface="Arial" charset="0"/>
                </a:rPr>
                <a:t>S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rgbClr val="061922"/>
                    </a:solidFill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1</a:t>
                </a:r>
                <a:endParaRPr lang="en-US" dirty="0" smtClean="0">
                  <a:solidFill>
                    <a:srgbClr val="061922"/>
                  </a:solidFill>
                  <a:cs typeface="Consolas" pitchFamily="49" charset="0"/>
                </a:endParaRPr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2122941" y="4021501"/>
            <a:ext cx="694658" cy="738664"/>
            <a:chOff x="1139501" y="3550642"/>
            <a:chExt cx="694658" cy="738664"/>
          </a:xfrm>
        </p:grpSpPr>
        <p:sp>
          <p:nvSpPr>
            <p:cNvPr id="45" name="TextBox 44"/>
            <p:cNvSpPr txBox="1"/>
            <p:nvPr/>
          </p:nvSpPr>
          <p:spPr>
            <a:xfrm>
              <a:off x="1139501" y="3663890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061922"/>
                  </a:solidFill>
                  <a:cs typeface="Arial" charset="0"/>
                </a:rPr>
                <a:t>R</a:t>
              </a:r>
              <a:endParaRPr lang="en-US" sz="2400" b="1" dirty="0" smtClean="0">
                <a:solidFill>
                  <a:srgbClr val="061922"/>
                </a:solidFill>
                <a:cs typeface="Arial" charset="0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rgbClr val="061922"/>
                    </a:solidFill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1</a:t>
                </a:r>
                <a:endParaRPr lang="en-US" dirty="0" smtClean="0">
                  <a:solidFill>
                    <a:srgbClr val="061922"/>
                  </a:solidFill>
                  <a:cs typeface="Consolas" pitchFamily="49" charset="0"/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2122941" y="4888750"/>
            <a:ext cx="694658" cy="738664"/>
            <a:chOff x="1139501" y="3550642"/>
            <a:chExt cx="694658" cy="738664"/>
          </a:xfrm>
        </p:grpSpPr>
        <p:sp>
          <p:nvSpPr>
            <p:cNvPr id="50" name="TextBox 49"/>
            <p:cNvSpPr txBox="1"/>
            <p:nvPr/>
          </p:nvSpPr>
          <p:spPr>
            <a:xfrm>
              <a:off x="1139501" y="3663890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61922"/>
                  </a:solidFill>
                  <a:cs typeface="Arial" charset="0"/>
                </a:rPr>
                <a:t>Q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rgbClr val="061922"/>
                    </a:solidFill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1</a:t>
                </a:r>
                <a:endParaRPr lang="en-US" dirty="0" smtClean="0">
                  <a:solidFill>
                    <a:srgbClr val="061922"/>
                  </a:solidFill>
                  <a:cs typeface="Consolas" pitchFamily="49" charset="0"/>
                </a:endParaRPr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3639418" y="3340823"/>
            <a:ext cx="953378" cy="1234676"/>
            <a:chOff x="2344674" y="3279997"/>
            <a:chExt cx="953378" cy="1234676"/>
          </a:xfrm>
        </p:grpSpPr>
        <p:grpSp>
          <p:nvGrpSpPr>
            <p:cNvPr id="55" name="Group 54"/>
            <p:cNvGrpSpPr/>
            <p:nvPr/>
          </p:nvGrpSpPr>
          <p:grpSpPr>
            <a:xfrm>
              <a:off x="2344674" y="3279997"/>
              <a:ext cx="953378" cy="366919"/>
              <a:chOff x="2344674" y="3737213"/>
              <a:chExt cx="953378" cy="366919"/>
            </a:xfrm>
          </p:grpSpPr>
          <p:cxnSp>
            <p:nvCxnSpPr>
              <p:cNvPr id="57" name="Straight Connector 56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8" name="Freeform 57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2344674" y="4514673"/>
              <a:ext cx="953378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59" name="Group 58"/>
          <p:cNvGrpSpPr/>
          <p:nvPr/>
        </p:nvGrpSpPr>
        <p:grpSpPr>
          <a:xfrm>
            <a:off x="4589993" y="3340823"/>
            <a:ext cx="763508" cy="1234676"/>
            <a:chOff x="3295249" y="3279997"/>
            <a:chExt cx="763508" cy="1234676"/>
          </a:xfrm>
        </p:grpSpPr>
        <p:grpSp>
          <p:nvGrpSpPr>
            <p:cNvPr id="60" name="Group 59"/>
            <p:cNvGrpSpPr/>
            <p:nvPr/>
          </p:nvGrpSpPr>
          <p:grpSpPr>
            <a:xfrm flipH="1">
              <a:off x="3295249" y="3279997"/>
              <a:ext cx="763508" cy="367427"/>
              <a:chOff x="2231018" y="3738443"/>
              <a:chExt cx="763508" cy="367427"/>
            </a:xfrm>
          </p:grpSpPr>
          <p:cxnSp>
            <p:nvCxnSpPr>
              <p:cNvPr id="62" name="Straight Connector 61"/>
              <p:cNvCxnSpPr/>
              <p:nvPr/>
            </p:nvCxnSpPr>
            <p:spPr bwMode="auto">
              <a:xfrm>
                <a:off x="2231018" y="4105870"/>
                <a:ext cx="37893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63" name="Group 62"/>
              <p:cNvGrpSpPr/>
              <p:nvPr/>
            </p:nvGrpSpPr>
            <p:grpSpPr>
              <a:xfrm>
                <a:off x="2606492" y="3738443"/>
                <a:ext cx="388034" cy="366919"/>
                <a:chOff x="2344674" y="3737213"/>
                <a:chExt cx="388034" cy="366919"/>
              </a:xfrm>
            </p:grpSpPr>
            <p:cxnSp>
              <p:nvCxnSpPr>
                <p:cNvPr id="64" name="Straight Connector 63"/>
                <p:cNvCxnSpPr/>
                <p:nvPr/>
              </p:nvCxnSpPr>
              <p:spPr bwMode="auto">
                <a:xfrm>
                  <a:off x="2540177" y="3737213"/>
                  <a:ext cx="192531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65" name="Freeform 64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61" name="Straight Connector 60"/>
            <p:cNvCxnSpPr/>
            <p:nvPr/>
          </p:nvCxnSpPr>
          <p:spPr bwMode="auto">
            <a:xfrm>
              <a:off x="3298052" y="4514673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66" name="Group 65"/>
          <p:cNvGrpSpPr/>
          <p:nvPr/>
        </p:nvGrpSpPr>
        <p:grpSpPr>
          <a:xfrm>
            <a:off x="5350670" y="3707742"/>
            <a:ext cx="953378" cy="867757"/>
            <a:chOff x="4055926" y="3646916"/>
            <a:chExt cx="953378" cy="867757"/>
          </a:xfrm>
        </p:grpSpPr>
        <p:grpSp>
          <p:nvGrpSpPr>
            <p:cNvPr id="67" name="Group 66"/>
            <p:cNvGrpSpPr/>
            <p:nvPr/>
          </p:nvGrpSpPr>
          <p:grpSpPr>
            <a:xfrm>
              <a:off x="4055926" y="4147754"/>
              <a:ext cx="953378" cy="366919"/>
              <a:chOff x="2344674" y="3737213"/>
              <a:chExt cx="953378" cy="366919"/>
            </a:xfrm>
          </p:grpSpPr>
          <p:cxnSp>
            <p:nvCxnSpPr>
              <p:cNvPr id="69" name="Straight Connector 68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70" name="Freeform 69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cxnSp>
          <p:nvCxnSpPr>
            <p:cNvPr id="68" name="Straight Connector 67"/>
            <p:cNvCxnSpPr/>
            <p:nvPr/>
          </p:nvCxnSpPr>
          <p:spPr bwMode="auto">
            <a:xfrm>
              <a:off x="4055926" y="3646916"/>
              <a:ext cx="953378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1" name="Group 70"/>
          <p:cNvGrpSpPr/>
          <p:nvPr/>
        </p:nvGrpSpPr>
        <p:grpSpPr>
          <a:xfrm>
            <a:off x="6302945" y="3707742"/>
            <a:ext cx="1328852" cy="867757"/>
            <a:chOff x="5008201" y="3646916"/>
            <a:chExt cx="1328852" cy="867757"/>
          </a:xfrm>
        </p:grpSpPr>
        <p:grpSp>
          <p:nvGrpSpPr>
            <p:cNvPr id="72" name="Group 71"/>
            <p:cNvGrpSpPr/>
            <p:nvPr/>
          </p:nvGrpSpPr>
          <p:grpSpPr>
            <a:xfrm flipH="1">
              <a:off x="5008201" y="4147246"/>
              <a:ext cx="1328852" cy="367427"/>
              <a:chOff x="2231018" y="3738443"/>
              <a:chExt cx="1328852" cy="367427"/>
            </a:xfrm>
          </p:grpSpPr>
          <p:cxnSp>
            <p:nvCxnSpPr>
              <p:cNvPr id="74" name="Straight Connector 73"/>
              <p:cNvCxnSpPr/>
              <p:nvPr/>
            </p:nvCxnSpPr>
            <p:spPr bwMode="auto">
              <a:xfrm>
                <a:off x="2231018" y="4105870"/>
                <a:ext cx="378937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75" name="Group 74"/>
              <p:cNvGrpSpPr/>
              <p:nvPr/>
            </p:nvGrpSpPr>
            <p:grpSpPr>
              <a:xfrm>
                <a:off x="2606492" y="3738443"/>
                <a:ext cx="953378" cy="366919"/>
                <a:chOff x="2344674" y="3737213"/>
                <a:chExt cx="953378" cy="366919"/>
              </a:xfrm>
            </p:grpSpPr>
            <p:cxnSp>
              <p:nvCxnSpPr>
                <p:cNvPr id="76" name="Straight Connector 75"/>
                <p:cNvCxnSpPr/>
                <p:nvPr/>
              </p:nvCxnSpPr>
              <p:spPr bwMode="auto">
                <a:xfrm>
                  <a:off x="2540178" y="3737213"/>
                  <a:ext cx="757874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77" name="Freeform 76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</p:grpSp>
        <p:cxnSp>
          <p:nvCxnSpPr>
            <p:cNvPr id="73" name="Straight Connector 72"/>
            <p:cNvCxnSpPr/>
            <p:nvPr/>
          </p:nvCxnSpPr>
          <p:spPr bwMode="auto">
            <a:xfrm>
              <a:off x="5008201" y="3646916"/>
              <a:ext cx="1328852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78" name="Group 77"/>
          <p:cNvGrpSpPr/>
          <p:nvPr/>
        </p:nvGrpSpPr>
        <p:grpSpPr>
          <a:xfrm>
            <a:off x="7630774" y="3339037"/>
            <a:ext cx="954401" cy="1235716"/>
            <a:chOff x="6336030" y="3278211"/>
            <a:chExt cx="954401" cy="1235716"/>
          </a:xfrm>
        </p:grpSpPr>
        <p:grpSp>
          <p:nvGrpSpPr>
            <p:cNvPr id="79" name="Group 78"/>
            <p:cNvGrpSpPr/>
            <p:nvPr/>
          </p:nvGrpSpPr>
          <p:grpSpPr>
            <a:xfrm>
              <a:off x="6337053" y="3278211"/>
              <a:ext cx="953378" cy="366919"/>
              <a:chOff x="2344674" y="3737213"/>
              <a:chExt cx="953378" cy="366919"/>
            </a:xfrm>
          </p:grpSpPr>
          <p:cxnSp>
            <p:nvCxnSpPr>
              <p:cNvPr id="83" name="Straight Connector 82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84" name="Freeform 83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336030" y="4147008"/>
              <a:ext cx="953378" cy="366919"/>
              <a:chOff x="2344674" y="3737213"/>
              <a:chExt cx="953378" cy="366919"/>
            </a:xfrm>
          </p:grpSpPr>
          <p:cxnSp>
            <p:nvCxnSpPr>
              <p:cNvPr id="81" name="Straight Connector 80"/>
              <p:cNvCxnSpPr/>
              <p:nvPr/>
            </p:nvCxnSpPr>
            <p:spPr bwMode="auto">
              <a:xfrm>
                <a:off x="2540178" y="3737213"/>
                <a:ext cx="757874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82" name="Freeform 81"/>
              <p:cNvSpPr/>
              <p:nvPr/>
            </p:nvSpPr>
            <p:spPr bwMode="auto">
              <a:xfrm>
                <a:off x="2344674" y="3738372"/>
                <a:ext cx="201168" cy="365760"/>
              </a:xfrm>
              <a:custGeom>
                <a:avLst/>
                <a:gdLst>
                  <a:gd name="connsiteX0" fmla="*/ 0 w 230657"/>
                  <a:gd name="connsiteY0" fmla="*/ 469392 h 469392"/>
                  <a:gd name="connsiteX1" fmla="*/ 201168 w 230657"/>
                  <a:gd name="connsiteY1" fmla="*/ 97536 h 469392"/>
                  <a:gd name="connsiteX2" fmla="*/ 225552 w 230657"/>
                  <a:gd name="connsiteY2" fmla="*/ 0 h 469392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  <a:gd name="connsiteX0" fmla="*/ 0 w 201168"/>
                  <a:gd name="connsiteY0" fmla="*/ 371856 h 371856"/>
                  <a:gd name="connsiteX1" fmla="*/ 201168 w 201168"/>
                  <a:gd name="connsiteY1" fmla="*/ 0 h 371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168" h="371856">
                    <a:moveTo>
                      <a:pt x="0" y="371856"/>
                    </a:moveTo>
                    <a:cubicBezTo>
                      <a:pt x="60833" y="371729"/>
                      <a:pt x="133096" y="127"/>
                      <a:pt x="201168" y="0"/>
                    </a:cubicBezTo>
                  </a:path>
                </a:pathLst>
              </a:cu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61922"/>
                  </a:solidFill>
                  <a:effectLst/>
                  <a:uLnTx/>
                  <a:uFillTx/>
                  <a:cs typeface="Arial" pitchFamily="34" charset="0"/>
                </a:endParaRPr>
              </a:p>
            </p:txBody>
          </p:sp>
        </p:grpSp>
      </p:grpSp>
      <p:grpSp>
        <p:nvGrpSpPr>
          <p:cNvPr id="85" name="Group 84"/>
          <p:cNvGrpSpPr/>
          <p:nvPr/>
        </p:nvGrpSpPr>
        <p:grpSpPr>
          <a:xfrm>
            <a:off x="8206238" y="3338918"/>
            <a:ext cx="972879" cy="1235835"/>
            <a:chOff x="6911494" y="3278092"/>
            <a:chExt cx="972879" cy="1235835"/>
          </a:xfrm>
        </p:grpSpPr>
        <p:grpSp>
          <p:nvGrpSpPr>
            <p:cNvPr id="86" name="Group 85"/>
            <p:cNvGrpSpPr/>
            <p:nvPr/>
          </p:nvGrpSpPr>
          <p:grpSpPr>
            <a:xfrm flipV="1">
              <a:off x="6911494" y="3278092"/>
              <a:ext cx="953378" cy="366919"/>
              <a:chOff x="4142453" y="5399447"/>
              <a:chExt cx="953378" cy="366919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4539251" y="5399447"/>
                <a:ext cx="556580" cy="366919"/>
                <a:chOff x="2344674" y="3737213"/>
                <a:chExt cx="556580" cy="366919"/>
              </a:xfrm>
            </p:grpSpPr>
            <p:cxnSp>
              <p:nvCxnSpPr>
                <p:cNvPr id="94" name="Straight Connector 93"/>
                <p:cNvCxnSpPr/>
                <p:nvPr/>
              </p:nvCxnSpPr>
              <p:spPr bwMode="auto">
                <a:xfrm>
                  <a:off x="2540178" y="3737213"/>
                  <a:ext cx="361076" cy="1159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95" name="Freeform 94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93" name="Straight Connector 92"/>
              <p:cNvCxnSpPr/>
              <p:nvPr/>
            </p:nvCxnSpPr>
            <p:spPr bwMode="auto">
              <a:xfrm>
                <a:off x="4142453" y="5766366"/>
                <a:ext cx="396798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87" name="Group 86"/>
            <p:cNvGrpSpPr/>
            <p:nvPr/>
          </p:nvGrpSpPr>
          <p:grpSpPr>
            <a:xfrm flipV="1">
              <a:off x="6930995" y="4147008"/>
              <a:ext cx="953378" cy="366919"/>
              <a:chOff x="4142453" y="5399447"/>
              <a:chExt cx="953378" cy="366919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4539251" y="5399447"/>
                <a:ext cx="556580" cy="366919"/>
                <a:chOff x="2344674" y="3737213"/>
                <a:chExt cx="556580" cy="366919"/>
              </a:xfrm>
            </p:grpSpPr>
            <p:cxnSp>
              <p:nvCxnSpPr>
                <p:cNvPr id="90" name="Straight Connector 89"/>
                <p:cNvCxnSpPr/>
                <p:nvPr/>
              </p:nvCxnSpPr>
              <p:spPr bwMode="auto">
                <a:xfrm>
                  <a:off x="2540178" y="3737213"/>
                  <a:ext cx="361076" cy="1159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91" name="Freeform 90"/>
                <p:cNvSpPr/>
                <p:nvPr/>
              </p:nvSpPr>
              <p:spPr bwMode="auto">
                <a:xfrm>
                  <a:off x="234467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89" name="Straight Connector 88"/>
              <p:cNvCxnSpPr/>
              <p:nvPr/>
            </p:nvCxnSpPr>
            <p:spPr bwMode="auto">
              <a:xfrm>
                <a:off x="4142453" y="5766366"/>
                <a:ext cx="396798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96" name="Group 95"/>
          <p:cNvGrpSpPr/>
          <p:nvPr/>
        </p:nvGrpSpPr>
        <p:grpSpPr>
          <a:xfrm>
            <a:off x="2120138" y="5617686"/>
            <a:ext cx="694658" cy="738664"/>
            <a:chOff x="1139501" y="3550642"/>
            <a:chExt cx="694658" cy="738664"/>
          </a:xfrm>
        </p:grpSpPr>
        <p:sp>
          <p:nvSpPr>
            <p:cNvPr id="97" name="TextBox 96"/>
            <p:cNvSpPr txBox="1"/>
            <p:nvPr/>
          </p:nvSpPr>
          <p:spPr>
            <a:xfrm>
              <a:off x="1139501" y="3663890"/>
              <a:ext cx="4972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 smtClean="0">
                  <a:solidFill>
                    <a:srgbClr val="061922"/>
                  </a:solidFill>
                  <a:cs typeface="Arial" charset="0"/>
                </a:rPr>
                <a:t>!Q</a:t>
              </a: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1522313" y="3550642"/>
              <a:ext cx="311846" cy="738664"/>
              <a:chOff x="1522313" y="3550642"/>
              <a:chExt cx="311846" cy="738664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1522313" y="391997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solidFill>
                      <a:srgbClr val="061922"/>
                    </a:solidFill>
                    <a:cs typeface="Consolas" pitchFamily="49" charset="0"/>
                  </a:rPr>
                  <a:t>0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522855" y="355064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61922"/>
                    </a:solidFill>
                    <a:cs typeface="Consolas" pitchFamily="49" charset="0"/>
                  </a:rPr>
                  <a:t>1</a:t>
                </a:r>
                <a:endParaRPr lang="en-US" dirty="0" smtClean="0">
                  <a:solidFill>
                    <a:srgbClr val="061922"/>
                  </a:solidFill>
                  <a:cs typeface="Consolas" pitchFamily="49" charset="0"/>
                </a:endParaRPr>
              </a:p>
            </p:txBody>
          </p:sp>
        </p:grpSp>
      </p:grpSp>
      <p:grpSp>
        <p:nvGrpSpPr>
          <p:cNvPr id="101" name="Group 100"/>
          <p:cNvGrpSpPr/>
          <p:nvPr/>
        </p:nvGrpSpPr>
        <p:grpSpPr>
          <a:xfrm>
            <a:off x="2882204" y="3708250"/>
            <a:ext cx="760677" cy="2098944"/>
            <a:chOff x="1587460" y="3647424"/>
            <a:chExt cx="760677" cy="2098944"/>
          </a:xfrm>
        </p:grpSpPr>
        <p:cxnSp>
          <p:nvCxnSpPr>
            <p:cNvPr id="102" name="Straight Connector 101"/>
            <p:cNvCxnSpPr/>
            <p:nvPr/>
          </p:nvCxnSpPr>
          <p:spPr bwMode="auto">
            <a:xfrm>
              <a:off x="1590263" y="3647424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" name="Straight Connector 102"/>
            <p:cNvCxnSpPr/>
            <p:nvPr/>
          </p:nvCxnSpPr>
          <p:spPr bwMode="auto">
            <a:xfrm>
              <a:off x="1590263" y="4514673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4" name="Straight Connector 103"/>
            <p:cNvCxnSpPr/>
            <p:nvPr/>
          </p:nvCxnSpPr>
          <p:spPr bwMode="auto">
            <a:xfrm>
              <a:off x="1590263" y="5381922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5" name="Straight Connector 104"/>
            <p:cNvCxnSpPr/>
            <p:nvPr/>
          </p:nvCxnSpPr>
          <p:spPr bwMode="auto">
            <a:xfrm flipV="1">
              <a:off x="1587460" y="5746368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06" name="Group 105"/>
          <p:cNvGrpSpPr/>
          <p:nvPr/>
        </p:nvGrpSpPr>
        <p:grpSpPr>
          <a:xfrm>
            <a:off x="3636615" y="5076988"/>
            <a:ext cx="956181" cy="1097126"/>
            <a:chOff x="2341871" y="5016162"/>
            <a:chExt cx="956181" cy="1097126"/>
          </a:xfrm>
        </p:grpSpPr>
        <p:grpSp>
          <p:nvGrpSpPr>
            <p:cNvPr id="107" name="Group 106"/>
            <p:cNvGrpSpPr/>
            <p:nvPr/>
          </p:nvGrpSpPr>
          <p:grpSpPr>
            <a:xfrm>
              <a:off x="2344674" y="5016162"/>
              <a:ext cx="953378" cy="365760"/>
              <a:chOff x="2344674" y="5016162"/>
              <a:chExt cx="953378" cy="365760"/>
            </a:xfrm>
          </p:grpSpPr>
          <p:grpSp>
            <p:nvGrpSpPr>
              <p:cNvPr id="113" name="Group 112"/>
              <p:cNvGrpSpPr/>
              <p:nvPr/>
            </p:nvGrpSpPr>
            <p:grpSpPr>
              <a:xfrm>
                <a:off x="2780792" y="5016162"/>
                <a:ext cx="517260" cy="365760"/>
                <a:chOff x="2383994" y="3738372"/>
                <a:chExt cx="517260" cy="365760"/>
              </a:xfrm>
            </p:grpSpPr>
            <p:cxnSp>
              <p:nvCxnSpPr>
                <p:cNvPr id="115" name="Straight Connector 114"/>
                <p:cNvCxnSpPr/>
                <p:nvPr/>
              </p:nvCxnSpPr>
              <p:spPr bwMode="auto">
                <a:xfrm>
                  <a:off x="2585162" y="3738372"/>
                  <a:ext cx="316092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16" name="Freeform 115"/>
                <p:cNvSpPr/>
                <p:nvPr/>
              </p:nvSpPr>
              <p:spPr bwMode="auto">
                <a:xfrm>
                  <a:off x="238399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114" name="Straight Connector 113"/>
              <p:cNvCxnSpPr>
                <a:endCxn id="116" idx="0"/>
              </p:cNvCxnSpPr>
              <p:nvPr/>
            </p:nvCxnSpPr>
            <p:spPr bwMode="auto">
              <a:xfrm>
                <a:off x="2344674" y="5381922"/>
                <a:ext cx="436118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08" name="Group 107"/>
            <p:cNvGrpSpPr/>
            <p:nvPr/>
          </p:nvGrpSpPr>
          <p:grpSpPr>
            <a:xfrm>
              <a:off x="2341871" y="5746368"/>
              <a:ext cx="956181" cy="366920"/>
              <a:chOff x="2341871" y="5746368"/>
              <a:chExt cx="956181" cy="366920"/>
            </a:xfrm>
          </p:grpSpPr>
          <p:grpSp>
            <p:nvGrpSpPr>
              <p:cNvPr id="109" name="Group 108"/>
              <p:cNvGrpSpPr/>
              <p:nvPr/>
            </p:nvGrpSpPr>
            <p:grpSpPr>
              <a:xfrm flipV="1">
                <a:off x="2602320" y="5746368"/>
                <a:ext cx="695732" cy="366920"/>
                <a:chOff x="2208325" y="3737212"/>
                <a:chExt cx="695732" cy="366920"/>
              </a:xfrm>
            </p:grpSpPr>
            <p:cxnSp>
              <p:nvCxnSpPr>
                <p:cNvPr id="111" name="Straight Connector 110"/>
                <p:cNvCxnSpPr/>
                <p:nvPr/>
              </p:nvCxnSpPr>
              <p:spPr bwMode="auto">
                <a:xfrm flipV="1">
                  <a:off x="2409493" y="3737212"/>
                  <a:ext cx="494564" cy="1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12" name="Freeform 111"/>
                <p:cNvSpPr/>
                <p:nvPr/>
              </p:nvSpPr>
              <p:spPr bwMode="auto">
                <a:xfrm>
                  <a:off x="2208325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110" name="Straight Connector 109"/>
              <p:cNvCxnSpPr/>
              <p:nvPr/>
            </p:nvCxnSpPr>
            <p:spPr bwMode="auto">
              <a:xfrm>
                <a:off x="2341871" y="5746368"/>
                <a:ext cx="260449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117" name="Group 116"/>
          <p:cNvGrpSpPr/>
          <p:nvPr/>
        </p:nvGrpSpPr>
        <p:grpSpPr>
          <a:xfrm>
            <a:off x="4589993" y="5078258"/>
            <a:ext cx="760677" cy="1095856"/>
            <a:chOff x="3295249" y="5017432"/>
            <a:chExt cx="760677" cy="1095856"/>
          </a:xfrm>
        </p:grpSpPr>
        <p:cxnSp>
          <p:nvCxnSpPr>
            <p:cNvPr id="118" name="Straight Connector 117"/>
            <p:cNvCxnSpPr/>
            <p:nvPr/>
          </p:nvCxnSpPr>
          <p:spPr bwMode="auto">
            <a:xfrm>
              <a:off x="3298052" y="5017432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9" name="Straight Connector 118"/>
            <p:cNvCxnSpPr/>
            <p:nvPr/>
          </p:nvCxnSpPr>
          <p:spPr bwMode="auto">
            <a:xfrm flipV="1">
              <a:off x="3295249" y="6113288"/>
              <a:ext cx="757874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20" name="Group 119"/>
          <p:cNvGrpSpPr/>
          <p:nvPr/>
        </p:nvGrpSpPr>
        <p:grpSpPr>
          <a:xfrm>
            <a:off x="5346764" y="5078258"/>
            <a:ext cx="956181" cy="1095331"/>
            <a:chOff x="4052020" y="5017432"/>
            <a:chExt cx="956181" cy="1095331"/>
          </a:xfrm>
        </p:grpSpPr>
        <p:grpSp>
          <p:nvGrpSpPr>
            <p:cNvPr id="121" name="Group 120"/>
            <p:cNvGrpSpPr/>
            <p:nvPr/>
          </p:nvGrpSpPr>
          <p:grpSpPr>
            <a:xfrm flipV="1">
              <a:off x="4052020" y="5017432"/>
              <a:ext cx="956181" cy="368301"/>
              <a:chOff x="4139650" y="5398065"/>
              <a:chExt cx="956181" cy="368301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4418330" y="5398065"/>
                <a:ext cx="677501" cy="368301"/>
                <a:chOff x="2223753" y="3735831"/>
                <a:chExt cx="677501" cy="368301"/>
              </a:xfrm>
            </p:grpSpPr>
            <p:cxnSp>
              <p:nvCxnSpPr>
                <p:cNvPr id="129" name="Straight Connector 128"/>
                <p:cNvCxnSpPr/>
                <p:nvPr/>
              </p:nvCxnSpPr>
              <p:spPr bwMode="auto">
                <a:xfrm flipV="1">
                  <a:off x="2425668" y="3735831"/>
                  <a:ext cx="475586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30" name="Freeform 129"/>
                <p:cNvSpPr/>
                <p:nvPr/>
              </p:nvSpPr>
              <p:spPr bwMode="auto">
                <a:xfrm>
                  <a:off x="2223753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128" name="Straight Connector 127"/>
              <p:cNvCxnSpPr>
                <a:endCxn id="130" idx="0"/>
              </p:cNvCxnSpPr>
              <p:nvPr/>
            </p:nvCxnSpPr>
            <p:spPr bwMode="auto">
              <a:xfrm flipV="1">
                <a:off x="4139650" y="5766366"/>
                <a:ext cx="27868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122" name="Group 121"/>
            <p:cNvGrpSpPr/>
            <p:nvPr/>
          </p:nvGrpSpPr>
          <p:grpSpPr>
            <a:xfrm>
              <a:off x="4052020" y="5742558"/>
              <a:ext cx="953378" cy="370205"/>
              <a:chOff x="4142453" y="5398066"/>
              <a:chExt cx="953378" cy="370205"/>
            </a:xfrm>
          </p:grpSpPr>
          <p:grpSp>
            <p:nvGrpSpPr>
              <p:cNvPr id="123" name="Group 122"/>
              <p:cNvGrpSpPr/>
              <p:nvPr/>
            </p:nvGrpSpPr>
            <p:grpSpPr>
              <a:xfrm>
                <a:off x="4587511" y="5398066"/>
                <a:ext cx="508320" cy="368300"/>
                <a:chOff x="2392934" y="3735832"/>
                <a:chExt cx="508320" cy="368300"/>
              </a:xfrm>
            </p:grpSpPr>
            <p:cxnSp>
              <p:nvCxnSpPr>
                <p:cNvPr id="125" name="Straight Connector 124"/>
                <p:cNvCxnSpPr/>
                <p:nvPr/>
              </p:nvCxnSpPr>
              <p:spPr bwMode="auto">
                <a:xfrm>
                  <a:off x="2598538" y="3735832"/>
                  <a:ext cx="302716" cy="0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26" name="Freeform 125"/>
                <p:cNvSpPr/>
                <p:nvPr/>
              </p:nvSpPr>
              <p:spPr bwMode="auto">
                <a:xfrm>
                  <a:off x="2392934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  <p:cxnSp>
            <p:nvCxnSpPr>
              <p:cNvPr id="124" name="Straight Connector 123"/>
              <p:cNvCxnSpPr>
                <a:endCxn id="126" idx="0"/>
              </p:cNvCxnSpPr>
              <p:nvPr/>
            </p:nvCxnSpPr>
            <p:spPr bwMode="auto">
              <a:xfrm flipV="1">
                <a:off x="4142453" y="5766366"/>
                <a:ext cx="445058" cy="1905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131" name="Group 130"/>
          <p:cNvGrpSpPr/>
          <p:nvPr/>
        </p:nvGrpSpPr>
        <p:grpSpPr>
          <a:xfrm>
            <a:off x="6294808" y="5445177"/>
            <a:ext cx="1346761" cy="359588"/>
            <a:chOff x="5000064" y="5384351"/>
            <a:chExt cx="1346761" cy="359588"/>
          </a:xfrm>
        </p:grpSpPr>
        <p:cxnSp>
          <p:nvCxnSpPr>
            <p:cNvPr id="132" name="Straight Connector 131"/>
            <p:cNvCxnSpPr/>
            <p:nvPr/>
          </p:nvCxnSpPr>
          <p:spPr bwMode="auto">
            <a:xfrm>
              <a:off x="5002867" y="5384351"/>
              <a:ext cx="1343958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/>
            <p:cNvCxnSpPr/>
            <p:nvPr/>
          </p:nvCxnSpPr>
          <p:spPr bwMode="auto">
            <a:xfrm flipV="1">
              <a:off x="5000064" y="5743939"/>
              <a:ext cx="1343958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34" name="Group 133"/>
          <p:cNvGrpSpPr/>
          <p:nvPr/>
        </p:nvGrpSpPr>
        <p:grpSpPr>
          <a:xfrm>
            <a:off x="7628994" y="5445177"/>
            <a:ext cx="1001588" cy="726398"/>
            <a:chOff x="6334250" y="5384351"/>
            <a:chExt cx="1001588" cy="726398"/>
          </a:xfrm>
        </p:grpSpPr>
        <p:cxnSp>
          <p:nvCxnSpPr>
            <p:cNvPr id="135" name="Straight Connector 134"/>
            <p:cNvCxnSpPr/>
            <p:nvPr/>
          </p:nvCxnSpPr>
          <p:spPr bwMode="auto">
            <a:xfrm>
              <a:off x="6337053" y="5384351"/>
              <a:ext cx="998785" cy="0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rgbClr val="06192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136" name="Group 135"/>
            <p:cNvGrpSpPr/>
            <p:nvPr/>
          </p:nvGrpSpPr>
          <p:grpSpPr>
            <a:xfrm>
              <a:off x="6334250" y="5743828"/>
              <a:ext cx="993543" cy="366921"/>
              <a:chOff x="6334250" y="5743828"/>
              <a:chExt cx="993543" cy="366921"/>
            </a:xfrm>
          </p:grpSpPr>
          <p:cxnSp>
            <p:nvCxnSpPr>
              <p:cNvPr id="137" name="Straight Connector 136"/>
              <p:cNvCxnSpPr/>
              <p:nvPr/>
            </p:nvCxnSpPr>
            <p:spPr bwMode="auto">
              <a:xfrm>
                <a:off x="6334250" y="5743939"/>
                <a:ext cx="246890" cy="0"/>
              </a:xfrm>
              <a:prstGeom prst="line">
                <a:avLst/>
              </a:prstGeom>
              <a:solidFill>
                <a:srgbClr val="FFFFFF"/>
              </a:solidFill>
              <a:ln w="19050" cap="flat" cmpd="sng" algn="ctr">
                <a:solidFill>
                  <a:srgbClr val="06192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grpSp>
            <p:nvGrpSpPr>
              <p:cNvPr id="138" name="Group 137"/>
              <p:cNvGrpSpPr/>
              <p:nvPr/>
            </p:nvGrpSpPr>
            <p:grpSpPr>
              <a:xfrm flipV="1">
                <a:off x="6583301" y="5743828"/>
                <a:ext cx="744492" cy="366921"/>
                <a:chOff x="2070862" y="3737211"/>
                <a:chExt cx="744492" cy="366921"/>
              </a:xfrm>
            </p:grpSpPr>
            <p:cxnSp>
              <p:nvCxnSpPr>
                <p:cNvPr id="139" name="Straight Connector 138"/>
                <p:cNvCxnSpPr/>
                <p:nvPr/>
              </p:nvCxnSpPr>
              <p:spPr bwMode="auto">
                <a:xfrm flipV="1">
                  <a:off x="2272030" y="3737211"/>
                  <a:ext cx="543324" cy="1"/>
                </a:xfrm>
                <a:prstGeom prst="line">
                  <a:avLst/>
                </a:pr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40" name="Freeform 139"/>
                <p:cNvSpPr/>
                <p:nvPr/>
              </p:nvSpPr>
              <p:spPr bwMode="auto">
                <a:xfrm>
                  <a:off x="2070862" y="3738372"/>
                  <a:ext cx="201168" cy="365760"/>
                </a:xfrm>
                <a:custGeom>
                  <a:avLst/>
                  <a:gdLst>
                    <a:gd name="connsiteX0" fmla="*/ 0 w 230657"/>
                    <a:gd name="connsiteY0" fmla="*/ 469392 h 469392"/>
                    <a:gd name="connsiteX1" fmla="*/ 201168 w 230657"/>
                    <a:gd name="connsiteY1" fmla="*/ 97536 h 469392"/>
                    <a:gd name="connsiteX2" fmla="*/ 225552 w 230657"/>
                    <a:gd name="connsiteY2" fmla="*/ 0 h 469392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  <a:gd name="connsiteX0" fmla="*/ 0 w 201168"/>
                    <a:gd name="connsiteY0" fmla="*/ 371856 h 371856"/>
                    <a:gd name="connsiteX1" fmla="*/ 201168 w 201168"/>
                    <a:gd name="connsiteY1" fmla="*/ 0 h 3718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168" h="371856">
                      <a:moveTo>
                        <a:pt x="0" y="371856"/>
                      </a:moveTo>
                      <a:cubicBezTo>
                        <a:pt x="60833" y="371729"/>
                        <a:pt x="133096" y="127"/>
                        <a:pt x="201168" y="0"/>
                      </a:cubicBezTo>
                    </a:path>
                  </a:pathLst>
                </a:custGeom>
                <a:solidFill>
                  <a:srgbClr val="FFFFFF"/>
                </a:solidFill>
                <a:ln w="19050" cap="flat" cmpd="sng" algn="ctr">
                  <a:solidFill>
                    <a:srgbClr val="06192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61922"/>
                    </a:solidFill>
                    <a:effectLst/>
                    <a:uLnTx/>
                    <a:uFillTx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141" name="Rectangle 140"/>
          <p:cNvSpPr/>
          <p:nvPr/>
        </p:nvSpPr>
        <p:spPr bwMode="auto">
          <a:xfrm>
            <a:off x="3818539" y="3225666"/>
            <a:ext cx="458165" cy="3060862"/>
          </a:xfrm>
          <a:prstGeom prst="rect">
            <a:avLst/>
          </a:prstGeom>
          <a:solidFill>
            <a:srgbClr val="FFCC99">
              <a:alpha val="50196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61922"/>
              </a:solidFill>
              <a:cs typeface="Arial" pitchFamily="34" charset="0"/>
            </a:endParaRPr>
          </a:p>
        </p:txBody>
      </p:sp>
      <p:cxnSp>
        <p:nvCxnSpPr>
          <p:cNvPr id="142" name="Straight Connector 141"/>
          <p:cNvCxnSpPr/>
          <p:nvPr/>
        </p:nvCxnSpPr>
        <p:spPr bwMode="auto">
          <a:xfrm>
            <a:off x="3815466" y="3154252"/>
            <a:ext cx="0" cy="3202098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43" name="Straight Connector 142"/>
          <p:cNvCxnSpPr/>
          <p:nvPr/>
        </p:nvCxnSpPr>
        <p:spPr bwMode="auto">
          <a:xfrm>
            <a:off x="4276704" y="3159116"/>
            <a:ext cx="0" cy="3202098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44" name="Rectangle 143"/>
          <p:cNvSpPr/>
          <p:nvPr/>
        </p:nvSpPr>
        <p:spPr bwMode="auto">
          <a:xfrm>
            <a:off x="5539261" y="3255663"/>
            <a:ext cx="458165" cy="3060862"/>
          </a:xfrm>
          <a:prstGeom prst="rect">
            <a:avLst/>
          </a:prstGeom>
          <a:solidFill>
            <a:srgbClr val="FFCC99">
              <a:alpha val="50196"/>
            </a:srgbClr>
          </a:solidFill>
          <a:ln w="31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smtClean="0">
              <a:solidFill>
                <a:srgbClr val="061922"/>
              </a:solidFill>
              <a:cs typeface="Arial" pitchFamily="34" charset="0"/>
            </a:endParaRPr>
          </a:p>
        </p:txBody>
      </p:sp>
      <p:cxnSp>
        <p:nvCxnSpPr>
          <p:cNvPr id="145" name="Straight Connector 144"/>
          <p:cNvCxnSpPr/>
          <p:nvPr/>
        </p:nvCxnSpPr>
        <p:spPr bwMode="auto">
          <a:xfrm>
            <a:off x="5536188" y="3184249"/>
            <a:ext cx="0" cy="3202098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46" name="Straight Connector 145"/>
          <p:cNvCxnSpPr/>
          <p:nvPr/>
        </p:nvCxnSpPr>
        <p:spPr bwMode="auto">
          <a:xfrm>
            <a:off x="5997426" y="3189113"/>
            <a:ext cx="0" cy="3202098"/>
          </a:xfrm>
          <a:prstGeom prst="line">
            <a:avLst/>
          </a:prstGeom>
          <a:solidFill>
            <a:srgbClr val="FFFFFF"/>
          </a:solidFill>
          <a:ln w="12700" cap="flat" cmpd="sng" algn="ctr">
            <a:solidFill>
              <a:srgbClr val="061922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grpSp>
        <p:nvGrpSpPr>
          <p:cNvPr id="147" name="Group 146"/>
          <p:cNvGrpSpPr/>
          <p:nvPr/>
        </p:nvGrpSpPr>
        <p:grpSpPr>
          <a:xfrm>
            <a:off x="8585175" y="5032911"/>
            <a:ext cx="389144" cy="1305608"/>
            <a:chOff x="7290431" y="4972085"/>
            <a:chExt cx="389144" cy="1305608"/>
          </a:xfrm>
        </p:grpSpPr>
        <p:sp>
          <p:nvSpPr>
            <p:cNvPr id="148" name="TextBox 147"/>
            <p:cNvSpPr txBox="1"/>
            <p:nvPr/>
          </p:nvSpPr>
          <p:spPr>
            <a:xfrm>
              <a:off x="7304151" y="4972085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 smtClean="0">
                  <a:solidFill>
                    <a:srgbClr val="FF0000"/>
                  </a:solidFill>
                  <a:cs typeface="Arial" charset="0"/>
                </a:rPr>
                <a:t>?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290431" y="5692918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 smtClean="0">
                  <a:solidFill>
                    <a:srgbClr val="FF0000"/>
                  </a:solidFill>
                  <a:cs typeface="Arial" charset="0"/>
                </a:rPr>
                <a:t>?</a:t>
              </a:r>
            </a:p>
          </p:txBody>
        </p:sp>
      </p:grpSp>
      <p:sp>
        <p:nvSpPr>
          <p:cNvPr id="150" name="Rectangle 149"/>
          <p:cNvSpPr/>
          <p:nvPr/>
        </p:nvSpPr>
        <p:spPr>
          <a:xfrm>
            <a:off x="9466561" y="4852778"/>
            <a:ext cx="25943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Arial" charset="0"/>
              </a:rPr>
              <a:t>… but, which one is faster?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61922"/>
                </a:solidFill>
                <a:cs typeface="Arial" charset="0"/>
              </a:rPr>
              <a:t>It depends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on </a:t>
            </a:r>
            <a:r>
              <a:rPr lang="en-US" dirty="0" smtClean="0">
                <a:solidFill>
                  <a:srgbClr val="061922"/>
                </a:solidFill>
                <a:cs typeface="Arial" charset="0"/>
              </a:rPr>
              <a:t>many </a:t>
            </a:r>
            <a:r>
              <a:rPr lang="en-US" dirty="0">
                <a:solidFill>
                  <a:srgbClr val="061922"/>
                </a:solidFill>
                <a:cs typeface="Arial" charset="0"/>
              </a:rPr>
              <a:t>factors (e.g., </a:t>
            </a:r>
            <a:r>
              <a:rPr lang="en-US" dirty="0" smtClean="0">
                <a:solidFill>
                  <a:srgbClr val="061922"/>
                </a:solidFill>
                <a:cs typeface="Arial" charset="0"/>
              </a:rPr>
              <a:t>layout, temperature)</a:t>
            </a:r>
            <a:endParaRPr lang="en-US" dirty="0">
              <a:solidFill>
                <a:srgbClr val="061922"/>
              </a:solidFill>
              <a:cs typeface="Arial" charset="0"/>
            </a:endParaRPr>
          </a:p>
        </p:txBody>
      </p:sp>
      <p:sp>
        <p:nvSpPr>
          <p:cNvPr id="152" name="Line Callout 1 (No Border) 151"/>
          <p:cNvSpPr/>
          <p:nvPr/>
        </p:nvSpPr>
        <p:spPr>
          <a:xfrm>
            <a:off x="9391094" y="3800279"/>
            <a:ext cx="2519691" cy="360175"/>
          </a:xfrm>
          <a:prstGeom prst="callout1">
            <a:avLst>
              <a:gd name="adj1" fmla="val 193010"/>
              <a:gd name="adj2" fmla="val 2360"/>
              <a:gd name="adj3" fmla="val 343512"/>
              <a:gd name="adj4" fmla="val -14126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61922"/>
                </a:solidFill>
                <a:cs typeface="Arial" charset="0"/>
              </a:rPr>
              <a:t>The output will be determined by the fastest signal</a:t>
            </a:r>
          </a:p>
        </p:txBody>
      </p:sp>
    </p:spTree>
    <p:extLst>
      <p:ext uri="{BB962C8B-B14F-4D97-AF65-F5344CB8AC3E}">
        <p14:creationId xmlns:p14="http://schemas.microsoft.com/office/powerpoint/2010/main" val="350794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6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1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4" grpId="0" animBg="1"/>
      <p:bldP spid="150" grpId="0"/>
      <p:bldP spid="1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Latch</a:t>
            </a:r>
            <a:endParaRPr lang="ru-RU" dirty="0"/>
          </a:p>
        </p:txBody>
      </p:sp>
      <p:sp>
        <p:nvSpPr>
          <p:cNvPr id="76" name="Content Placeholder 75"/>
          <p:cNvSpPr>
            <a:spLocks noGrp="1"/>
          </p:cNvSpPr>
          <p:nvPr>
            <p:ph idx="1"/>
          </p:nvPr>
        </p:nvSpPr>
        <p:spPr>
          <a:xfrm>
            <a:off x="838200" y="3898485"/>
            <a:ext cx="10515600" cy="187753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Don’t have prohibited states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Asserted by a level of the write enable signal (we</a:t>
            </a:r>
            <a:r>
              <a:rPr lang="en-US" sz="2400" dirty="0" smtClean="0"/>
              <a:t>) </a:t>
            </a:r>
            <a:r>
              <a:rPr lang="en-US" sz="2400" dirty="0" smtClean="0">
                <a:latin typeface="Calibri" panose="020F0502020204030204" pitchFamily="34" charset="0"/>
              </a:rPr>
              <a:t>← Synchronization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en-US" sz="2400" dirty="0"/>
              <a:t>Store one bit of information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Can be used as </a:t>
            </a:r>
            <a:r>
              <a:rPr lang="en-US" sz="2400" dirty="0" smtClean="0"/>
              <a:t>memory cell in static </a:t>
            </a:r>
            <a:r>
              <a:rPr lang="en-US" sz="2400" dirty="0"/>
              <a:t>memory arrays</a:t>
            </a:r>
          </a:p>
          <a:p>
            <a:pPr>
              <a:spcBef>
                <a:spcPts val="1200"/>
              </a:spcBef>
            </a:pPr>
            <a:endParaRPr lang="ru-RU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10/10/2018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Alexander Titov -- Digital Integrated Circuits Design -- Lecture #4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02C7-7866-43DB-9832-93724AD5A4E2}" type="slidenum">
              <a:rPr lang="ru-RU" smtClean="0"/>
              <a:t>9</a:t>
            </a:fld>
            <a:endParaRPr lang="ru-RU"/>
          </a:p>
        </p:txBody>
      </p:sp>
      <p:grpSp>
        <p:nvGrpSpPr>
          <p:cNvPr id="41" name="Group 40"/>
          <p:cNvGrpSpPr/>
          <p:nvPr/>
        </p:nvGrpSpPr>
        <p:grpSpPr>
          <a:xfrm>
            <a:off x="898061" y="1564568"/>
            <a:ext cx="3729617" cy="1965243"/>
            <a:chOff x="184355" y="1399726"/>
            <a:chExt cx="3729617" cy="1965243"/>
          </a:xfrm>
        </p:grpSpPr>
        <p:grpSp>
          <p:nvGrpSpPr>
            <p:cNvPr id="42" name="Group 41"/>
            <p:cNvGrpSpPr/>
            <p:nvPr/>
          </p:nvGrpSpPr>
          <p:grpSpPr>
            <a:xfrm>
              <a:off x="2391671" y="1587454"/>
              <a:ext cx="1522301" cy="1093694"/>
              <a:chOff x="1237558" y="4455457"/>
              <a:chExt cx="2393549" cy="1093694"/>
            </a:xfrm>
          </p:grpSpPr>
          <p:sp>
            <p:nvSpPr>
              <p:cNvPr id="60" name="Rectangle 59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 smtClean="0">
                  <a:cs typeface="Arial" pitchFamily="34" charset="0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000470" y="4547707"/>
                <a:ext cx="43906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S</a:t>
                </a:r>
                <a:endParaRPr lang="en-US" sz="1600" dirty="0"/>
              </a:p>
            </p:txBody>
          </p:sp>
          <p:cxnSp>
            <p:nvCxnSpPr>
              <p:cNvPr id="62" name="Straight Connector 61"/>
              <p:cNvCxnSpPr>
                <a:stCxn id="45" idx="2"/>
              </p:cNvCxnSpPr>
              <p:nvPr/>
            </p:nvCxnSpPr>
            <p:spPr bwMode="auto">
              <a:xfrm flipV="1">
                <a:off x="1237558" y="4733656"/>
                <a:ext cx="761570" cy="7744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63" name="Straight Connector 62"/>
              <p:cNvCxnSpPr>
                <a:stCxn id="46" idx="2"/>
              </p:cNvCxnSpPr>
              <p:nvPr/>
            </p:nvCxnSpPr>
            <p:spPr bwMode="auto">
              <a:xfrm flipV="1">
                <a:off x="1237558" y="5271538"/>
                <a:ext cx="761570" cy="9787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65" name="Rectangle 64"/>
              <p:cNvSpPr/>
              <p:nvPr/>
            </p:nvSpPr>
            <p:spPr>
              <a:xfrm>
                <a:off x="2758972" y="5102261"/>
                <a:ext cx="5071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Q</a:t>
                </a:r>
              </a:p>
            </p:txBody>
          </p:sp>
          <p:cxnSp>
            <p:nvCxnSpPr>
              <p:cNvPr id="66" name="Straight Connector 65"/>
              <p:cNvCxnSpPr/>
              <p:nvPr/>
            </p:nvCxnSpPr>
            <p:spPr bwMode="auto">
              <a:xfrm flipH="1">
                <a:off x="3291512" y="5271537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</p:grpSp>
        <p:sp>
          <p:nvSpPr>
            <p:cNvPr id="43" name="Rectangle 42"/>
            <p:cNvSpPr/>
            <p:nvPr/>
          </p:nvSpPr>
          <p:spPr>
            <a:xfrm>
              <a:off x="2878383" y="2234258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R</a:t>
              </a:r>
              <a:endParaRPr lang="en-US" sz="16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01585" y="1696375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!Q</a:t>
              </a:r>
              <a:endParaRPr lang="en-US" sz="1600" dirty="0"/>
            </a:p>
          </p:txBody>
        </p:sp>
        <p:sp>
          <p:nvSpPr>
            <p:cNvPr id="45" name="Flowchart: Delay 10"/>
            <p:cNvSpPr/>
            <p:nvPr/>
          </p:nvSpPr>
          <p:spPr bwMode="auto">
            <a:xfrm>
              <a:off x="2008762" y="1638947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sp>
          <p:nvSpPr>
            <p:cNvPr id="46" name="Flowchart: Delay 10"/>
            <p:cNvSpPr/>
            <p:nvPr/>
          </p:nvSpPr>
          <p:spPr bwMode="auto">
            <a:xfrm>
              <a:off x="2008762" y="2178872"/>
              <a:ext cx="382909" cy="468900"/>
            </a:xfrm>
            <a:custGeom>
              <a:avLst/>
              <a:gdLst>
                <a:gd name="connsiteX0" fmla="*/ 0 w 658964"/>
                <a:gd name="connsiteY0" fmla="*/ 0 h 812800"/>
                <a:gd name="connsiteX1" fmla="*/ 329482 w 658964"/>
                <a:gd name="connsiteY1" fmla="*/ 0 h 812800"/>
                <a:gd name="connsiteX2" fmla="*/ 658964 w 658964"/>
                <a:gd name="connsiteY2" fmla="*/ 406400 h 812800"/>
                <a:gd name="connsiteX3" fmla="*/ 329482 w 658964"/>
                <a:gd name="connsiteY3" fmla="*/ 812800 h 812800"/>
                <a:gd name="connsiteX4" fmla="*/ 0 w 658964"/>
                <a:gd name="connsiteY4" fmla="*/ 812800 h 812800"/>
                <a:gd name="connsiteX5" fmla="*/ 0 w 658964"/>
                <a:gd name="connsiteY5" fmla="*/ 0 h 812800"/>
                <a:gd name="connsiteX0" fmla="*/ 969 w 659933"/>
                <a:gd name="connsiteY0" fmla="*/ 0 h 812800"/>
                <a:gd name="connsiteX1" fmla="*/ 330451 w 659933"/>
                <a:gd name="connsiteY1" fmla="*/ 0 h 812800"/>
                <a:gd name="connsiteX2" fmla="*/ 659933 w 659933"/>
                <a:gd name="connsiteY2" fmla="*/ 406400 h 812800"/>
                <a:gd name="connsiteX3" fmla="*/ 330451 w 659933"/>
                <a:gd name="connsiteY3" fmla="*/ 812800 h 812800"/>
                <a:gd name="connsiteX4" fmla="*/ 969 w 659933"/>
                <a:gd name="connsiteY4" fmla="*/ 812800 h 812800"/>
                <a:gd name="connsiteX5" fmla="*/ 0 w 659933"/>
                <a:gd name="connsiteY5" fmla="*/ 199987 h 812800"/>
                <a:gd name="connsiteX6" fmla="*/ 969 w 659933"/>
                <a:gd name="connsiteY6" fmla="*/ 0 h 812800"/>
                <a:gd name="connsiteX0" fmla="*/ 4778 w 663742"/>
                <a:gd name="connsiteY0" fmla="*/ 0 h 812800"/>
                <a:gd name="connsiteX1" fmla="*/ 334260 w 663742"/>
                <a:gd name="connsiteY1" fmla="*/ 0 h 812800"/>
                <a:gd name="connsiteX2" fmla="*/ 663742 w 663742"/>
                <a:gd name="connsiteY2" fmla="*/ 406400 h 812800"/>
                <a:gd name="connsiteX3" fmla="*/ 334260 w 663742"/>
                <a:gd name="connsiteY3" fmla="*/ 812800 h 812800"/>
                <a:gd name="connsiteX4" fmla="*/ 4778 w 663742"/>
                <a:gd name="connsiteY4" fmla="*/ 812800 h 812800"/>
                <a:gd name="connsiteX5" fmla="*/ 0 w 663742"/>
                <a:gd name="connsiteY5" fmla="*/ 653377 h 812800"/>
                <a:gd name="connsiteX6" fmla="*/ 3809 w 663742"/>
                <a:gd name="connsiteY6" fmla="*/ 199987 h 812800"/>
                <a:gd name="connsiteX7" fmla="*/ 4778 w 663742"/>
                <a:gd name="connsiteY7" fmla="*/ 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63742" h="812800">
                  <a:moveTo>
                    <a:pt x="4778" y="0"/>
                  </a:moveTo>
                  <a:lnTo>
                    <a:pt x="334260" y="0"/>
                  </a:lnTo>
                  <a:cubicBezTo>
                    <a:pt x="516228" y="0"/>
                    <a:pt x="663742" y="181951"/>
                    <a:pt x="663742" y="406400"/>
                  </a:cubicBezTo>
                  <a:cubicBezTo>
                    <a:pt x="663742" y="630849"/>
                    <a:pt x="516228" y="812800"/>
                    <a:pt x="334260" y="812800"/>
                  </a:cubicBezTo>
                  <a:lnTo>
                    <a:pt x="4778" y="812800"/>
                  </a:lnTo>
                  <a:lnTo>
                    <a:pt x="0" y="653377"/>
                  </a:lnTo>
                  <a:cubicBezTo>
                    <a:pt x="1270" y="502247"/>
                    <a:pt x="2539" y="351117"/>
                    <a:pt x="3809" y="199987"/>
                  </a:cubicBezTo>
                  <a:lnTo>
                    <a:pt x="4778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2000" b="1">
                <a:solidFill>
                  <a:schemeClr val="dk1"/>
                </a:solidFill>
                <a:cs typeface="Arial" pitchFamily="34" charset="0"/>
              </a:endParaRP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24586" y="2352602"/>
              <a:ext cx="424236" cy="406400"/>
              <a:chOff x="1607464" y="2009795"/>
              <a:chExt cx="720577" cy="690282"/>
            </a:xfrm>
          </p:grpSpPr>
          <p:sp>
            <p:nvSpPr>
              <p:cNvPr id="58" name="Isosceles Triangle 57"/>
              <p:cNvSpPr/>
              <p:nvPr/>
            </p:nvSpPr>
            <p:spPr bwMode="auto">
              <a:xfrm rot="5400000">
                <a:off x="1559859" y="2057400"/>
                <a:ext cx="690282" cy="595071"/>
              </a:xfrm>
              <a:prstGeom prst="triangl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 bwMode="auto">
              <a:xfrm>
                <a:off x="2193570" y="2287699"/>
                <a:ext cx="134471" cy="134471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2000" b="1">
                  <a:solidFill>
                    <a:schemeClr val="dk1"/>
                  </a:solidFill>
                  <a:cs typeface="Arial" pitchFamily="34" charset="0"/>
                </a:endParaRPr>
              </a:p>
            </p:txBody>
          </p:sp>
        </p:grpSp>
        <p:cxnSp>
          <p:nvCxnSpPr>
            <p:cNvPr id="48" name="Straight Connector 47"/>
            <p:cNvCxnSpPr>
              <a:endCxn id="46" idx="5"/>
            </p:cNvCxnSpPr>
            <p:nvPr/>
          </p:nvCxnSpPr>
          <p:spPr bwMode="auto">
            <a:xfrm>
              <a:off x="1300441" y="2555801"/>
              <a:ext cx="708321" cy="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49" name="Straight Connector 48"/>
            <p:cNvCxnSpPr>
              <a:endCxn id="46" idx="6"/>
            </p:cNvCxnSpPr>
            <p:nvPr/>
          </p:nvCxnSpPr>
          <p:spPr bwMode="auto">
            <a:xfrm>
              <a:off x="1592826" y="2294243"/>
              <a:ext cx="41813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0" name="Straight Connector 49"/>
            <p:cNvCxnSpPr>
              <a:endCxn id="45" idx="5"/>
            </p:cNvCxnSpPr>
            <p:nvPr/>
          </p:nvCxnSpPr>
          <p:spPr bwMode="auto">
            <a:xfrm>
              <a:off x="1592826" y="2012586"/>
              <a:ext cx="415936" cy="329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1534540" y="2488997"/>
              <a:ext cx="120061" cy="106389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endParaRPr lang="ru-RU" sz="2000" b="1" smtClean="0">
                <a:cs typeface="Arial" pitchFamily="34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1603298" y="1996481"/>
              <a:ext cx="0" cy="106380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Rectangle 52"/>
            <p:cNvSpPr/>
            <p:nvPr/>
          </p:nvSpPr>
          <p:spPr>
            <a:xfrm>
              <a:off x="988837" y="3026415"/>
              <a:ext cx="12731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Write enable</a:t>
              </a:r>
              <a:endParaRPr lang="en-US" sz="1600" dirty="0"/>
            </a:p>
          </p:txBody>
        </p:sp>
        <p:cxnSp>
          <p:nvCxnSpPr>
            <p:cNvPr id="54" name="Straight Connector 53"/>
            <p:cNvCxnSpPr>
              <a:endCxn id="45" idx="6"/>
            </p:cNvCxnSpPr>
            <p:nvPr/>
          </p:nvCxnSpPr>
          <p:spPr bwMode="auto">
            <a:xfrm>
              <a:off x="184355" y="1754318"/>
              <a:ext cx="1826604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5" name="Straight Connector 54"/>
            <p:cNvCxnSpPr>
              <a:endCxn id="58" idx="3"/>
            </p:cNvCxnSpPr>
            <p:nvPr/>
          </p:nvCxnSpPr>
          <p:spPr bwMode="auto">
            <a:xfrm flipV="1">
              <a:off x="530942" y="2555802"/>
              <a:ext cx="293645" cy="850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530942" y="1754318"/>
              <a:ext cx="0" cy="81849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Rectangle 56"/>
            <p:cNvSpPr/>
            <p:nvPr/>
          </p:nvSpPr>
          <p:spPr>
            <a:xfrm>
              <a:off x="184355" y="1399726"/>
              <a:ext cx="5893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D</a:t>
              </a:r>
              <a:r>
                <a:rPr lang="en-US" sz="1600" dirty="0" smtClean="0"/>
                <a:t>ata</a:t>
              </a:r>
              <a:endParaRPr lang="en-US" sz="1600" dirty="0"/>
            </a:p>
          </p:txBody>
        </p:sp>
      </p:grp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27034"/>
              </p:ext>
            </p:extLst>
          </p:nvPr>
        </p:nvGraphicFramePr>
        <p:xfrm>
          <a:off x="8153400" y="1684253"/>
          <a:ext cx="2047613" cy="1467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927"/>
                <a:gridCol w="483810"/>
                <a:gridCol w="619982"/>
                <a:gridCol w="506894"/>
              </a:tblGrid>
              <a:tr h="3688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D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we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</a:rPr>
                        <a:t>Q</a:t>
                      </a:r>
                      <a:r>
                        <a:rPr lang="en-US" sz="1400" dirty="0" smtClean="0">
                          <a:latin typeface="+mn-lt"/>
                        </a:rPr>
                        <a:t>t-1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+mn-lt"/>
                        </a:rPr>
                        <a:t>Q</a:t>
                      </a:r>
                      <a:r>
                        <a:rPr lang="en-US" sz="1400" dirty="0" err="1" smtClean="0">
                          <a:latin typeface="+mn-lt"/>
                        </a:rPr>
                        <a:t>t</a:t>
                      </a:r>
                      <a:endParaRPr lang="en-US" sz="1400" dirty="0">
                        <a:latin typeface="+mn-lt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D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0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6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+mn-lt"/>
                          <a:cs typeface="Consolas" pitchFamily="49" charset="0"/>
                        </a:rPr>
                        <a:t>1</a:t>
                      </a:r>
                      <a:endParaRPr lang="en-US" sz="1600" dirty="0"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Q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575158" y="1752296"/>
            <a:ext cx="1280121" cy="1093694"/>
            <a:chOff x="5575158" y="1752296"/>
            <a:chExt cx="1280121" cy="1093694"/>
          </a:xfrm>
        </p:grpSpPr>
        <p:grpSp>
          <p:nvGrpSpPr>
            <p:cNvPr id="67" name="Group 66"/>
            <p:cNvGrpSpPr/>
            <p:nvPr/>
          </p:nvGrpSpPr>
          <p:grpSpPr>
            <a:xfrm>
              <a:off x="5575158" y="1752296"/>
              <a:ext cx="1280121" cy="1093694"/>
              <a:chOff x="1618343" y="4455457"/>
              <a:chExt cx="2012764" cy="1093694"/>
            </a:xfrm>
          </p:grpSpPr>
          <p:sp>
            <p:nvSpPr>
              <p:cNvPr id="68" name="Rectangle 67"/>
              <p:cNvSpPr/>
              <p:nvPr/>
            </p:nvSpPr>
            <p:spPr bwMode="auto">
              <a:xfrm>
                <a:off x="1999129" y="4455457"/>
                <a:ext cx="1290918" cy="109369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endParaRPr lang="en-US" sz="3600" b="1" dirty="0" smtClean="0">
                  <a:cs typeface="Arial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000470" y="4547707"/>
                <a:ext cx="48947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D</a:t>
                </a:r>
              </a:p>
            </p:txBody>
          </p:sp>
          <p:cxnSp>
            <p:nvCxnSpPr>
              <p:cNvPr id="70" name="Straight Connector 69"/>
              <p:cNvCxnSpPr/>
              <p:nvPr/>
            </p:nvCxnSpPr>
            <p:spPr bwMode="auto">
              <a:xfrm>
                <a:off x="1618343" y="4733655"/>
                <a:ext cx="380785" cy="1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71" name="Straight Connector 70"/>
              <p:cNvCxnSpPr/>
              <p:nvPr/>
            </p:nvCxnSpPr>
            <p:spPr bwMode="auto">
              <a:xfrm>
                <a:off x="1618343" y="5271539"/>
                <a:ext cx="38078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72" name="Straight Connector 71"/>
              <p:cNvCxnSpPr/>
              <p:nvPr/>
            </p:nvCxnSpPr>
            <p:spPr bwMode="auto">
              <a:xfrm flipH="1">
                <a:off x="3291512" y="4733655"/>
                <a:ext cx="339595" cy="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2">
                    <a:lumMod val="50000"/>
                  </a:schemeClr>
                </a:solidFill>
                <a:prstDash val="solid"/>
                <a:round/>
                <a:headEnd type="none" w="lg" len="lg"/>
                <a:tailEnd type="oval" w="med" len="med"/>
              </a:ln>
              <a:effectLst/>
            </p:spPr>
          </p:cxnSp>
          <p:sp>
            <p:nvSpPr>
              <p:cNvPr id="73" name="Rectangle 72"/>
              <p:cNvSpPr/>
              <p:nvPr/>
            </p:nvSpPr>
            <p:spPr>
              <a:xfrm>
                <a:off x="1995391" y="5098329"/>
                <a:ext cx="70481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we</a:t>
                </a:r>
                <a:endParaRPr lang="en-US" sz="1600" dirty="0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765672" y="4537702"/>
                <a:ext cx="50711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Q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6207681" y="2514138"/>
              <a:ext cx="287433" cy="118264"/>
              <a:chOff x="6638364" y="3529811"/>
              <a:chExt cx="287433" cy="118264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>
                <a:off x="6638364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6734175" y="3530609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6829986" y="3648075"/>
                <a:ext cx="958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6734175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6829986" y="3529811"/>
                <a:ext cx="0" cy="11826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867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2|33|8|44.6|37.9|37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  <a:prstDash val="dash"/>
        </a:ln>
      </a:spPr>
      <a:bodyPr rtlCol="0" anchor="ctr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2592</TotalTime>
  <Words>886</Words>
  <Application>Microsoft Office PowerPoint</Application>
  <PresentationFormat>Widescreen</PresentationFormat>
  <Paragraphs>380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Neo Sans Intel</vt:lpstr>
      <vt:lpstr>Wingdings</vt:lpstr>
      <vt:lpstr>Office Theme</vt:lpstr>
      <vt:lpstr>Sequential Circuits</vt:lpstr>
      <vt:lpstr>Topics of The Lecture</vt:lpstr>
      <vt:lpstr>Refresher: Combinational Circuits</vt:lpstr>
      <vt:lpstr>Combinational vs. Sequential</vt:lpstr>
      <vt:lpstr>Sequential Circuits 10,000 foot view</vt:lpstr>
      <vt:lpstr>Sequential Functions</vt:lpstr>
      <vt:lpstr>SR Latch</vt:lpstr>
      <vt:lpstr>SR Latch Timing Diagram</vt:lpstr>
      <vt:lpstr>D Latch</vt:lpstr>
      <vt:lpstr>D Flip-Flop</vt:lpstr>
      <vt:lpstr>Memory Arrays</vt:lpstr>
      <vt:lpstr>Single port 4x1 Memory Array</vt:lpstr>
      <vt:lpstr>Single port 4x2 Memory Array</vt:lpstr>
      <vt:lpstr>Questions?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Integrated Circuits Design, Lecture 1, Intro</dc:title>
  <dc:creator>Titov, Alexandr</dc:creator>
  <cp:keywords>CTPClassification=CTP_NWR:VisualMarkings=, CTPClassification=CTP_NT</cp:keywords>
  <cp:lastModifiedBy>Titov, Alexandr</cp:lastModifiedBy>
  <cp:revision>158</cp:revision>
  <dcterms:created xsi:type="dcterms:W3CDTF">2015-09-06T19:48:52Z</dcterms:created>
  <dcterms:modified xsi:type="dcterms:W3CDTF">2018-10-22T18:04:03Z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dbfa93ac-88d8-445f-b2a2-0f13c46930ea</vt:lpwstr>
  </property>
  <property fmtid="{D5CDD505-2E9C-101B-9397-08002B2CF9AE}" pid="3" name="CTP_TimeStamp">
    <vt:lpwstr>2018-10-22 18:04:02Z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