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83" r:id="rId5"/>
    <p:sldId id="346" r:id="rId6"/>
    <p:sldId id="373" r:id="rId7"/>
    <p:sldId id="371" r:id="rId8"/>
    <p:sldId id="370" r:id="rId9"/>
    <p:sldId id="372" r:id="rId10"/>
    <p:sldId id="374" r:id="rId11"/>
    <p:sldId id="376" r:id="rId12"/>
    <p:sldId id="377" r:id="rId13"/>
    <p:sldId id="401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2" r:id="rId38"/>
    <p:sldId id="288" r:id="rId39"/>
    <p:sldId id="28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D1CC"/>
    <a:srgbClr val="F37021"/>
    <a:srgbClr val="FFCC99"/>
    <a:srgbClr val="9A4008"/>
    <a:srgbClr val="FFC000"/>
    <a:srgbClr val="061922"/>
    <a:srgbClr val="B4BABD"/>
    <a:srgbClr val="D7DF23"/>
    <a:srgbClr val="8DC63F"/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7947" autoAdjust="0"/>
    <p:restoredTop sz="93502" autoAdjust="0"/>
  </p:normalViewPr>
  <p:slideViewPr>
    <p:cSldViewPr snapToGrid="0">
      <p:cViewPr varScale="1">
        <p:scale>
          <a:sx n="85" d="100"/>
          <a:sy n="85" d="100"/>
        </p:scale>
        <p:origin x="1790" y="58"/>
      </p:cViewPr>
      <p:guideLst>
        <p:guide orient="horz" pos="648"/>
        <p:guide pos="228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2/17/2014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2/17/2014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060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 Project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s.cs.washington.edu/courses/cse378/10sp/lectures/lec12.pdf" TargetMode="External"/><Relationship Id="rId3" Type="http://schemas.openxmlformats.org/officeDocument/2006/relationships/hyperlink" Target="http://webcourse.cs.technion.ac.il/234267/Winter2012-2013/ho/WCFiles/L2_pipeline_2012.pptx" TargetMode="External"/><Relationship Id="rId7" Type="http://schemas.openxmlformats.org/officeDocument/2006/relationships/hyperlink" Target="http://courses.cs.washington.edu/courses/cse378/10sp/lectures/lec11.pdf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ourses.cs.washington.edu/courses/cse378/10sp/lectures/lec10.pdf" TargetMode="External"/><Relationship Id="rId5" Type="http://schemas.openxmlformats.org/officeDocument/2006/relationships/hyperlink" Target="http://courses.cs.washington.edu/courses/cse378/09wi/lectures.html" TargetMode="External"/><Relationship Id="rId4" Type="http://schemas.openxmlformats.org/officeDocument/2006/relationships/hyperlink" Target="http://www.cs.washington.edu/people/faculty/luisceze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349684" y="2429899"/>
            <a:ext cx="3935373" cy="1169551"/>
          </a:xfrm>
        </p:spPr>
        <p:txBody>
          <a:bodyPr/>
          <a:lstStyle/>
          <a:p>
            <a:r>
              <a:rPr lang="en-US" dirty="0" smtClean="0"/>
              <a:t>MIPT-MIPS 2013</a:t>
            </a:r>
            <a:br>
              <a:rPr lang="en-US" dirty="0" smtClean="0"/>
            </a:br>
            <a:r>
              <a:rPr lang="en-US" dirty="0" smtClean="0"/>
              <a:t>Basics of Pipelining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15.02.2014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62298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vs. Non-Pipelined MIPS</a:t>
            </a:r>
            <a:endParaRPr lang="en-US" sz="32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5338763" y="4857750"/>
            <a:ext cx="584200" cy="423863"/>
            <a:chOff x="5338763" y="4857750"/>
            <a:chExt cx="584200" cy="423863"/>
          </a:xfrm>
        </p:grpSpPr>
        <p:sp>
          <p:nvSpPr>
            <p:cNvPr id="16" name="Rectangle 155"/>
            <p:cNvSpPr>
              <a:spLocks noChangeArrowheads="1"/>
            </p:cNvSpPr>
            <p:nvPr/>
          </p:nvSpPr>
          <p:spPr bwMode="auto">
            <a:xfrm>
              <a:off x="5338763" y="4857750"/>
              <a:ext cx="584200" cy="4238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Text Box 160"/>
            <p:cNvSpPr txBox="1">
              <a:spLocks noChangeArrowheads="1"/>
            </p:cNvSpPr>
            <p:nvPr/>
          </p:nvSpPr>
          <p:spPr bwMode="auto">
            <a:xfrm>
              <a:off x="5358399" y="4881563"/>
              <a:ext cx="535403" cy="369332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latin typeface="Neo Sans Intel"/>
                </a:rPr>
                <a:t>Data</a:t>
              </a:r>
            </a:p>
            <a:p>
              <a:pPr algn="ctr"/>
              <a:r>
                <a:rPr lang="en-US" sz="1200" b="1" dirty="0">
                  <a:latin typeface="Neo Sans Intel"/>
                </a:rPr>
                <a:t>Access</a:t>
              </a:r>
              <a:endParaRPr lang="en-US" sz="1000" b="1" dirty="0">
                <a:latin typeface="Neo Sans Intel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754563" y="4433888"/>
            <a:ext cx="584200" cy="423862"/>
            <a:chOff x="4754563" y="4433888"/>
            <a:chExt cx="584200" cy="423862"/>
          </a:xfrm>
        </p:grpSpPr>
        <p:sp>
          <p:nvSpPr>
            <p:cNvPr id="15" name="Rectangle 142"/>
            <p:cNvSpPr>
              <a:spLocks noChangeArrowheads="1"/>
            </p:cNvSpPr>
            <p:nvPr/>
          </p:nvSpPr>
          <p:spPr bwMode="auto">
            <a:xfrm>
              <a:off x="4754563" y="4433888"/>
              <a:ext cx="584200" cy="42386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Text Box 147"/>
            <p:cNvSpPr txBox="1">
              <a:spLocks noChangeArrowheads="1"/>
            </p:cNvSpPr>
            <p:nvPr/>
          </p:nvSpPr>
          <p:spPr bwMode="auto">
            <a:xfrm>
              <a:off x="4774199" y="4457700"/>
              <a:ext cx="53540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latin typeface="Neo Sans Intel"/>
                </a:rPr>
                <a:t>Data</a:t>
              </a:r>
            </a:p>
            <a:p>
              <a:pPr algn="ctr"/>
              <a:r>
                <a:rPr lang="en-US" sz="1200" b="1" dirty="0">
                  <a:latin typeface="Neo Sans Intel"/>
                </a:rPr>
                <a:t>Access</a:t>
              </a:r>
              <a:endParaRPr lang="en-US" sz="1000" b="1" dirty="0">
                <a:latin typeface="Neo Sans Inte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3870325" y="1647825"/>
            <a:ext cx="584200" cy="423863"/>
            <a:chOff x="3870325" y="1647825"/>
            <a:chExt cx="584200" cy="423863"/>
          </a:xfrm>
        </p:grpSpPr>
        <p:sp>
          <p:nvSpPr>
            <p:cNvPr id="22" name="Rectangle 101"/>
            <p:cNvSpPr>
              <a:spLocks noChangeArrowheads="1"/>
            </p:cNvSpPr>
            <p:nvPr/>
          </p:nvSpPr>
          <p:spPr bwMode="auto">
            <a:xfrm>
              <a:off x="3870325" y="1647825"/>
              <a:ext cx="584200" cy="4238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3889168" y="1671638"/>
              <a:ext cx="53540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latin typeface="Neo Sans Intel"/>
                </a:rPr>
                <a:t>Data</a:t>
              </a:r>
            </a:p>
            <a:p>
              <a:pPr algn="ctr"/>
              <a:r>
                <a:rPr lang="en-US" sz="1200" b="1" dirty="0">
                  <a:latin typeface="Neo Sans Intel"/>
                </a:rPr>
                <a:t>Access</a:t>
              </a:r>
              <a:endParaRPr lang="en-US" sz="1000" b="1" dirty="0">
                <a:latin typeface="Neo Sans Intel"/>
              </a:endParaRP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055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Neo Sans Intel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979863" y="2290763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710113" y="259397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65788" y="259397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396038" y="289877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2132013" y="1801813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173288" y="192087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990725" y="204152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3032125" y="39766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3454400" y="4281488"/>
            <a:ext cx="6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100" b="1">
              <a:latin typeface="Neo Sans Inte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168775" y="3976688"/>
            <a:ext cx="584200" cy="489466"/>
            <a:chOff x="4168775" y="3976688"/>
            <a:chExt cx="584200" cy="489466"/>
          </a:xfrm>
        </p:grpSpPr>
        <p:sp>
          <p:nvSpPr>
            <p:cNvPr id="18" name="Rectangle 129"/>
            <p:cNvSpPr>
              <a:spLocks noChangeArrowheads="1"/>
            </p:cNvSpPr>
            <p:nvPr/>
          </p:nvSpPr>
          <p:spPr bwMode="auto">
            <a:xfrm>
              <a:off x="4168775" y="4010025"/>
              <a:ext cx="584200" cy="4238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Text Box 134"/>
            <p:cNvSpPr txBox="1">
              <a:spLocks noChangeArrowheads="1"/>
            </p:cNvSpPr>
            <p:nvPr/>
          </p:nvSpPr>
          <p:spPr bwMode="auto">
            <a:xfrm>
              <a:off x="4188411" y="4033838"/>
              <a:ext cx="53540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latin typeface="Neo Sans Intel"/>
                </a:rPr>
                <a:t>Data</a:t>
              </a:r>
            </a:p>
            <a:p>
              <a:pPr algn="ctr"/>
              <a:r>
                <a:rPr lang="en-US" sz="1200" b="1" dirty="0">
                  <a:latin typeface="Neo Sans Intel"/>
                </a:rPr>
                <a:t>Access</a:t>
              </a:r>
              <a:endParaRPr lang="en-US" sz="1000" b="1" dirty="0">
                <a:latin typeface="Neo Sans Intel"/>
              </a:endParaRP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4197350" y="3976688"/>
              <a:ext cx="6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4618038" y="4281488"/>
              <a:ext cx="6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4743450" y="492283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3425825" y="4270375"/>
            <a:ext cx="6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100" b="1">
              <a:latin typeface="Neo Sans Intel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714375" y="341312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773113" y="35829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517525" y="37480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117" name="Freeform 94"/>
          <p:cNvSpPr>
            <a:spLocks/>
          </p:cNvSpPr>
          <p:nvPr/>
        </p:nvSpPr>
        <p:spPr bwMode="auto">
          <a:xfrm>
            <a:off x="4670425" y="2139950"/>
            <a:ext cx="63500" cy="73025"/>
          </a:xfrm>
          <a:custGeom>
            <a:avLst/>
            <a:gdLst>
              <a:gd name="T0" fmla="*/ 0 w 32"/>
              <a:gd name="T1" fmla="*/ 73025 h 33"/>
              <a:gd name="T2" fmla="*/ 3969 w 32"/>
              <a:gd name="T3" fmla="*/ 0 h 33"/>
              <a:gd name="T4" fmla="*/ 63500 w 32"/>
              <a:gd name="T5" fmla="*/ 39832 h 33"/>
              <a:gd name="T6" fmla="*/ 3969 w 32"/>
              <a:gd name="T7" fmla="*/ 73025 h 33"/>
              <a:gd name="T8" fmla="*/ 3969 w 32"/>
              <a:gd name="T9" fmla="*/ 73025 h 33"/>
              <a:gd name="T10" fmla="*/ 0 w 32"/>
              <a:gd name="T11" fmla="*/ 73025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3"/>
              <a:gd name="T20" fmla="*/ 32 w 32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3">
                <a:moveTo>
                  <a:pt x="0" y="33"/>
                </a:moveTo>
                <a:lnTo>
                  <a:pt x="2" y="0"/>
                </a:lnTo>
                <a:lnTo>
                  <a:pt x="32" y="18"/>
                </a:lnTo>
                <a:lnTo>
                  <a:pt x="2" y="33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09825" y="1647825"/>
            <a:ext cx="584200" cy="423863"/>
            <a:chOff x="2409825" y="1647825"/>
            <a:chExt cx="584200" cy="423863"/>
          </a:xfrm>
        </p:grpSpPr>
        <p:sp>
          <p:nvSpPr>
            <p:cNvPr id="3" name="Rectangle 99"/>
            <p:cNvSpPr>
              <a:spLocks noChangeArrowheads="1"/>
            </p:cNvSpPr>
            <p:nvPr/>
          </p:nvSpPr>
          <p:spPr bwMode="auto">
            <a:xfrm>
              <a:off x="2409825" y="1647825"/>
              <a:ext cx="584200" cy="423863"/>
            </a:xfrm>
            <a:prstGeom prst="rect">
              <a:avLst/>
            </a:prstGeom>
            <a:solidFill>
              <a:srgbClr val="FFE6C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Text Box 97"/>
            <p:cNvSpPr txBox="1">
              <a:spLocks noChangeArrowheads="1"/>
            </p:cNvSpPr>
            <p:nvPr/>
          </p:nvSpPr>
          <p:spPr bwMode="auto">
            <a:xfrm>
              <a:off x="2498329" y="1674813"/>
              <a:ext cx="41036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 err="1">
                  <a:latin typeface="Neo Sans Intel"/>
                </a:rPr>
                <a:t>Inst</a:t>
              </a:r>
              <a:endParaRPr lang="en-US" sz="1200" b="1" dirty="0">
                <a:latin typeface="Neo Sans Intel"/>
              </a:endParaRPr>
            </a:p>
            <a:p>
              <a:pPr algn="ctr"/>
              <a:r>
                <a:rPr lang="en-US" sz="1200" b="1" dirty="0">
                  <a:latin typeface="Neo Sans Intel"/>
                </a:rPr>
                <a:t>Fetch</a:t>
              </a:r>
              <a:endParaRPr lang="en-US" sz="1000" b="1" dirty="0">
                <a:latin typeface="Neo Sans Intel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994025" y="1647825"/>
            <a:ext cx="290513" cy="423863"/>
            <a:chOff x="2994025" y="1647825"/>
            <a:chExt cx="290513" cy="423863"/>
          </a:xfrm>
        </p:grpSpPr>
        <p:sp>
          <p:nvSpPr>
            <p:cNvPr id="5" name="Rectangle 102"/>
            <p:cNvSpPr>
              <a:spLocks noChangeArrowheads="1"/>
            </p:cNvSpPr>
            <p:nvPr/>
          </p:nvSpPr>
          <p:spPr bwMode="auto">
            <a:xfrm>
              <a:off x="2994025" y="1647825"/>
              <a:ext cx="290513" cy="4238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sz="1100">
                <a:latin typeface="Neo Sans Intel"/>
              </a:endParaRPr>
            </a:p>
          </p:txBody>
        </p:sp>
        <p:sp>
          <p:nvSpPr>
            <p:cNvPr id="121" name="Text Box 98"/>
            <p:cNvSpPr txBox="1">
              <a:spLocks noChangeArrowheads="1"/>
            </p:cNvSpPr>
            <p:nvPr/>
          </p:nvSpPr>
          <p:spPr bwMode="auto">
            <a:xfrm>
              <a:off x="3010193" y="1752600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>
                  <a:latin typeface="Neo Sans Intel"/>
                </a:rPr>
                <a:t>Reg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284538" y="1647825"/>
            <a:ext cx="585787" cy="423863"/>
            <a:chOff x="3284538" y="1647825"/>
            <a:chExt cx="585787" cy="423863"/>
          </a:xfrm>
        </p:grpSpPr>
        <p:sp>
          <p:nvSpPr>
            <p:cNvPr id="122" name="Rectangle 100"/>
            <p:cNvSpPr>
              <a:spLocks noChangeArrowheads="1"/>
            </p:cNvSpPr>
            <p:nvPr/>
          </p:nvSpPr>
          <p:spPr bwMode="auto">
            <a:xfrm>
              <a:off x="3284538" y="1647825"/>
              <a:ext cx="585787" cy="423863"/>
            </a:xfrm>
            <a:prstGeom prst="rect">
              <a:avLst/>
            </a:prstGeom>
            <a:solidFill>
              <a:srgbClr val="CCFF99"/>
            </a:solidFill>
            <a:ln w="12700" cap="rnd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3" name="Text Box 103"/>
            <p:cNvSpPr txBox="1">
              <a:spLocks noChangeArrowheads="1"/>
            </p:cNvSpPr>
            <p:nvPr/>
          </p:nvSpPr>
          <p:spPr bwMode="auto">
            <a:xfrm>
              <a:off x="3421917" y="1757363"/>
              <a:ext cx="315792" cy="1846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ALU</a:t>
              </a:r>
              <a:endParaRPr lang="en-US" sz="1000" b="1">
                <a:latin typeface="Neo Sans Intel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454525" y="1647825"/>
            <a:ext cx="290513" cy="423863"/>
            <a:chOff x="4454525" y="1647825"/>
            <a:chExt cx="290513" cy="423863"/>
          </a:xfrm>
        </p:grpSpPr>
        <p:sp>
          <p:nvSpPr>
            <p:cNvPr id="124" name="Rectangle 104"/>
            <p:cNvSpPr>
              <a:spLocks noChangeArrowheads="1"/>
            </p:cNvSpPr>
            <p:nvPr/>
          </p:nvSpPr>
          <p:spPr bwMode="auto">
            <a:xfrm>
              <a:off x="4454525" y="1647825"/>
              <a:ext cx="290513" cy="4238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sz="1100">
                <a:latin typeface="Neo Sans Intel"/>
              </a:endParaRPr>
            </a:p>
          </p:txBody>
        </p:sp>
        <p:sp>
          <p:nvSpPr>
            <p:cNvPr id="125" name="Text Box 105"/>
            <p:cNvSpPr txBox="1">
              <a:spLocks noChangeArrowheads="1"/>
            </p:cNvSpPr>
            <p:nvPr/>
          </p:nvSpPr>
          <p:spPr bwMode="auto">
            <a:xfrm>
              <a:off x="4466724" y="1752600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>
                  <a:latin typeface="Neo Sans Intel"/>
                </a:rPr>
                <a:t>Reg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2419350" y="4010025"/>
            <a:ext cx="584200" cy="423863"/>
            <a:chOff x="2419350" y="4010025"/>
            <a:chExt cx="584200" cy="423863"/>
          </a:xfrm>
        </p:grpSpPr>
        <p:sp>
          <p:nvSpPr>
            <p:cNvPr id="12" name="Rectangle 125"/>
            <p:cNvSpPr>
              <a:spLocks noChangeArrowheads="1"/>
            </p:cNvSpPr>
            <p:nvPr/>
          </p:nvSpPr>
          <p:spPr bwMode="auto">
            <a:xfrm>
              <a:off x="2419350" y="4010025"/>
              <a:ext cx="584200" cy="423863"/>
            </a:xfrm>
            <a:prstGeom prst="rect">
              <a:avLst/>
            </a:prstGeom>
            <a:solidFill>
              <a:srgbClr val="FFE6C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6" name="Text Box 124"/>
            <p:cNvSpPr txBox="1">
              <a:spLocks noChangeArrowheads="1"/>
            </p:cNvSpPr>
            <p:nvPr/>
          </p:nvSpPr>
          <p:spPr bwMode="auto">
            <a:xfrm>
              <a:off x="2507854" y="4037013"/>
              <a:ext cx="41036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 err="1">
                  <a:latin typeface="Neo Sans Intel"/>
                </a:rPr>
                <a:t>Inst</a:t>
              </a:r>
              <a:endParaRPr lang="en-US" sz="1200" b="1" dirty="0">
                <a:latin typeface="Neo Sans Intel"/>
              </a:endParaRPr>
            </a:p>
            <a:p>
              <a:pPr algn="ctr"/>
              <a:r>
                <a:rPr lang="en-US" sz="1200" b="1" dirty="0">
                  <a:latin typeface="Neo Sans Intel"/>
                </a:rPr>
                <a:t>Fetch</a:t>
              </a:r>
              <a:endParaRPr lang="en-US" sz="1000" b="1" dirty="0">
                <a:latin typeface="Neo Sans Intel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3294063" y="4010025"/>
            <a:ext cx="290512" cy="423863"/>
            <a:chOff x="3294063" y="4010025"/>
            <a:chExt cx="290512" cy="423863"/>
          </a:xfrm>
        </p:grpSpPr>
        <p:sp>
          <p:nvSpPr>
            <p:cNvPr id="7" name="Rectangle 130"/>
            <p:cNvSpPr>
              <a:spLocks noChangeArrowheads="1"/>
            </p:cNvSpPr>
            <p:nvPr/>
          </p:nvSpPr>
          <p:spPr bwMode="auto">
            <a:xfrm>
              <a:off x="3294063" y="4010025"/>
              <a:ext cx="290512" cy="4238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sz="1100">
                <a:latin typeface="Neo Sans Intel"/>
              </a:endParaRPr>
            </a:p>
          </p:txBody>
        </p:sp>
        <p:sp>
          <p:nvSpPr>
            <p:cNvPr id="137" name="Text Box 127"/>
            <p:cNvSpPr txBox="1">
              <a:spLocks noChangeArrowheads="1"/>
            </p:cNvSpPr>
            <p:nvPr/>
          </p:nvSpPr>
          <p:spPr bwMode="auto">
            <a:xfrm>
              <a:off x="3308643" y="4114800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 err="1">
                  <a:latin typeface="Neo Sans Intel"/>
                </a:rPr>
                <a:t>Reg</a:t>
              </a:r>
              <a:endParaRPr lang="en-US" sz="1100" b="1" dirty="0">
                <a:latin typeface="Neo Sans Intel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3584575" y="4010025"/>
            <a:ext cx="584200" cy="423863"/>
            <a:chOff x="3584575" y="4010025"/>
            <a:chExt cx="584200" cy="423863"/>
          </a:xfrm>
        </p:grpSpPr>
        <p:sp>
          <p:nvSpPr>
            <p:cNvPr id="138" name="Rectangle 128"/>
            <p:cNvSpPr>
              <a:spLocks noChangeArrowheads="1"/>
            </p:cNvSpPr>
            <p:nvPr/>
          </p:nvSpPr>
          <p:spPr bwMode="auto">
            <a:xfrm>
              <a:off x="3584575" y="4010025"/>
              <a:ext cx="584200" cy="423863"/>
            </a:xfrm>
            <a:prstGeom prst="rect">
              <a:avLst/>
            </a:prstGeom>
            <a:solidFill>
              <a:srgbClr val="CCFF99"/>
            </a:solidFill>
            <a:ln w="12700" cap="rnd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 sz="1100">
                <a:latin typeface="Neo Sans Intel"/>
              </a:endParaRPr>
            </a:p>
          </p:txBody>
        </p:sp>
        <p:sp>
          <p:nvSpPr>
            <p:cNvPr id="139" name="Text Box 131"/>
            <p:cNvSpPr txBox="1">
              <a:spLocks noChangeArrowheads="1"/>
            </p:cNvSpPr>
            <p:nvPr/>
          </p:nvSpPr>
          <p:spPr bwMode="auto">
            <a:xfrm>
              <a:off x="3722748" y="4119563"/>
              <a:ext cx="315792" cy="1846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ALU</a:t>
              </a:r>
              <a:endParaRPr lang="en-US" sz="1000" b="1">
                <a:latin typeface="Neo Sans Intel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4752975" y="4010025"/>
            <a:ext cx="290513" cy="423863"/>
            <a:chOff x="4752975" y="4010025"/>
            <a:chExt cx="290513" cy="423863"/>
          </a:xfrm>
        </p:grpSpPr>
        <p:sp>
          <p:nvSpPr>
            <p:cNvPr id="140" name="Rectangle 132"/>
            <p:cNvSpPr>
              <a:spLocks noChangeArrowheads="1"/>
            </p:cNvSpPr>
            <p:nvPr/>
          </p:nvSpPr>
          <p:spPr bwMode="auto">
            <a:xfrm>
              <a:off x="4752975" y="4010025"/>
              <a:ext cx="290513" cy="4238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1" name="Text Box 133"/>
            <p:cNvSpPr txBox="1">
              <a:spLocks noChangeArrowheads="1"/>
            </p:cNvSpPr>
            <p:nvPr/>
          </p:nvSpPr>
          <p:spPr bwMode="auto">
            <a:xfrm>
              <a:off x="4765968" y="4114800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 err="1">
                  <a:latin typeface="Neo Sans Intel"/>
                </a:rPr>
                <a:t>Reg</a:t>
              </a:r>
              <a:endParaRPr lang="en-US" sz="1100" b="1" dirty="0">
                <a:latin typeface="Neo Sans Intel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3003550" y="4433888"/>
            <a:ext cx="584200" cy="423862"/>
            <a:chOff x="3003550" y="4433888"/>
            <a:chExt cx="584200" cy="423862"/>
          </a:xfrm>
        </p:grpSpPr>
        <p:sp>
          <p:nvSpPr>
            <p:cNvPr id="13" name="Rectangle 138"/>
            <p:cNvSpPr>
              <a:spLocks noChangeArrowheads="1"/>
            </p:cNvSpPr>
            <p:nvPr/>
          </p:nvSpPr>
          <p:spPr bwMode="auto">
            <a:xfrm>
              <a:off x="3003550" y="4433888"/>
              <a:ext cx="584200" cy="423862"/>
            </a:xfrm>
            <a:prstGeom prst="rect">
              <a:avLst/>
            </a:prstGeom>
            <a:solidFill>
              <a:srgbClr val="FFE6C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2" name="Text Box 137"/>
            <p:cNvSpPr txBox="1">
              <a:spLocks noChangeArrowheads="1"/>
            </p:cNvSpPr>
            <p:nvPr/>
          </p:nvSpPr>
          <p:spPr bwMode="auto">
            <a:xfrm>
              <a:off x="3092054" y="4460875"/>
              <a:ext cx="41036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Inst</a:t>
              </a:r>
            </a:p>
            <a:p>
              <a:pPr algn="ctr"/>
              <a:r>
                <a:rPr lang="en-US" sz="1200" b="1">
                  <a:latin typeface="Neo Sans Intel"/>
                </a:rPr>
                <a:t>Fetch</a:t>
              </a:r>
              <a:endParaRPr lang="en-US" sz="1000" b="1">
                <a:latin typeface="Neo Sans Intel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78263" y="4433888"/>
            <a:ext cx="290512" cy="423862"/>
            <a:chOff x="3878263" y="4433888"/>
            <a:chExt cx="290512" cy="423862"/>
          </a:xfrm>
        </p:grpSpPr>
        <p:sp>
          <p:nvSpPr>
            <p:cNvPr id="8" name="Rectangle 143"/>
            <p:cNvSpPr>
              <a:spLocks noChangeArrowheads="1"/>
            </p:cNvSpPr>
            <p:nvPr/>
          </p:nvSpPr>
          <p:spPr bwMode="auto">
            <a:xfrm>
              <a:off x="3878263" y="4433888"/>
              <a:ext cx="290512" cy="42386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3" name="Text Box 140"/>
            <p:cNvSpPr txBox="1">
              <a:spLocks noChangeArrowheads="1"/>
            </p:cNvSpPr>
            <p:nvPr/>
          </p:nvSpPr>
          <p:spPr bwMode="auto">
            <a:xfrm>
              <a:off x="3892843" y="4538663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 err="1">
                  <a:latin typeface="Neo Sans Intel"/>
                </a:rPr>
                <a:t>Reg</a:t>
              </a:r>
              <a:endParaRPr lang="en-US" sz="1100" b="1" dirty="0">
                <a:latin typeface="Neo Sans Intel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4168775" y="4433888"/>
            <a:ext cx="585788" cy="423862"/>
            <a:chOff x="4168775" y="4433888"/>
            <a:chExt cx="585788" cy="423862"/>
          </a:xfrm>
        </p:grpSpPr>
        <p:sp>
          <p:nvSpPr>
            <p:cNvPr id="144" name="Rectangle 141"/>
            <p:cNvSpPr>
              <a:spLocks noChangeArrowheads="1"/>
            </p:cNvSpPr>
            <p:nvPr/>
          </p:nvSpPr>
          <p:spPr bwMode="auto">
            <a:xfrm>
              <a:off x="4168775" y="4433888"/>
              <a:ext cx="585788" cy="423862"/>
            </a:xfrm>
            <a:prstGeom prst="rect">
              <a:avLst/>
            </a:prstGeom>
            <a:solidFill>
              <a:srgbClr val="CCFF99"/>
            </a:solidFill>
            <a:ln w="12700" cap="rnd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5" name="Text Box 144"/>
            <p:cNvSpPr txBox="1">
              <a:spLocks noChangeArrowheads="1"/>
            </p:cNvSpPr>
            <p:nvPr/>
          </p:nvSpPr>
          <p:spPr bwMode="auto">
            <a:xfrm>
              <a:off x="4306948" y="4543425"/>
              <a:ext cx="315792" cy="1846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latin typeface="Neo Sans Intel"/>
                </a:rPr>
                <a:t>ALU</a:t>
              </a:r>
              <a:endParaRPr lang="en-US" sz="1000" b="1" dirty="0">
                <a:latin typeface="Neo Sans Intel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38763" y="4433888"/>
            <a:ext cx="290512" cy="423862"/>
            <a:chOff x="5338763" y="4433888"/>
            <a:chExt cx="290512" cy="423862"/>
          </a:xfrm>
        </p:grpSpPr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5338763" y="4433888"/>
              <a:ext cx="290512" cy="4238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7" name="Text Box 146"/>
            <p:cNvSpPr txBox="1">
              <a:spLocks noChangeArrowheads="1"/>
            </p:cNvSpPr>
            <p:nvPr/>
          </p:nvSpPr>
          <p:spPr bwMode="auto">
            <a:xfrm>
              <a:off x="5351756" y="4538663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 err="1">
                  <a:latin typeface="Neo Sans Intel"/>
                </a:rPr>
                <a:t>Reg</a:t>
              </a:r>
              <a:endParaRPr lang="en-US" sz="1100" b="1" dirty="0">
                <a:latin typeface="Neo Sans Intel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587750" y="4857750"/>
            <a:ext cx="584200" cy="423863"/>
            <a:chOff x="3587750" y="4857750"/>
            <a:chExt cx="584200" cy="423863"/>
          </a:xfrm>
        </p:grpSpPr>
        <p:sp>
          <p:nvSpPr>
            <p:cNvPr id="14" name="Rectangle 151"/>
            <p:cNvSpPr>
              <a:spLocks noChangeArrowheads="1"/>
            </p:cNvSpPr>
            <p:nvPr/>
          </p:nvSpPr>
          <p:spPr bwMode="auto">
            <a:xfrm>
              <a:off x="3587750" y="4857750"/>
              <a:ext cx="584200" cy="423863"/>
            </a:xfrm>
            <a:prstGeom prst="rect">
              <a:avLst/>
            </a:prstGeom>
            <a:solidFill>
              <a:srgbClr val="FFE6C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8" name="Text Box 150"/>
            <p:cNvSpPr txBox="1">
              <a:spLocks noChangeArrowheads="1"/>
            </p:cNvSpPr>
            <p:nvPr/>
          </p:nvSpPr>
          <p:spPr bwMode="auto">
            <a:xfrm>
              <a:off x="3676254" y="4884738"/>
              <a:ext cx="41036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 err="1">
                  <a:latin typeface="Neo Sans Intel"/>
                </a:rPr>
                <a:t>Inst</a:t>
              </a:r>
              <a:endParaRPr lang="en-US" sz="1200" b="1" dirty="0">
                <a:latin typeface="Neo Sans Intel"/>
              </a:endParaRPr>
            </a:p>
            <a:p>
              <a:pPr algn="ctr"/>
              <a:r>
                <a:rPr lang="en-US" sz="1200" b="1" dirty="0">
                  <a:latin typeface="Neo Sans Intel"/>
                </a:rPr>
                <a:t>Fetch</a:t>
              </a:r>
              <a:endParaRPr lang="en-US" sz="1000" b="1" dirty="0">
                <a:latin typeface="Neo Sans Intel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4462463" y="4857750"/>
            <a:ext cx="290512" cy="423863"/>
            <a:chOff x="4462463" y="4857750"/>
            <a:chExt cx="290512" cy="423863"/>
          </a:xfrm>
        </p:grpSpPr>
        <p:sp>
          <p:nvSpPr>
            <p:cNvPr id="9" name="Rectangle 156"/>
            <p:cNvSpPr>
              <a:spLocks noChangeArrowheads="1"/>
            </p:cNvSpPr>
            <p:nvPr/>
          </p:nvSpPr>
          <p:spPr bwMode="auto">
            <a:xfrm>
              <a:off x="4462463" y="4857750"/>
              <a:ext cx="290512" cy="4238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9" name="Text Box 153"/>
            <p:cNvSpPr txBox="1">
              <a:spLocks noChangeArrowheads="1"/>
            </p:cNvSpPr>
            <p:nvPr/>
          </p:nvSpPr>
          <p:spPr bwMode="auto">
            <a:xfrm>
              <a:off x="4477043" y="4962525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 err="1">
                  <a:latin typeface="Neo Sans Intel"/>
                </a:rPr>
                <a:t>Reg</a:t>
              </a:r>
              <a:endParaRPr lang="en-US" sz="1100" b="1" dirty="0">
                <a:latin typeface="Neo Sans Intel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4752975" y="4857750"/>
            <a:ext cx="585788" cy="423863"/>
            <a:chOff x="4752975" y="4857750"/>
            <a:chExt cx="585788" cy="423863"/>
          </a:xfrm>
        </p:grpSpPr>
        <p:sp>
          <p:nvSpPr>
            <p:cNvPr id="150" name="Rectangle 154"/>
            <p:cNvSpPr>
              <a:spLocks noChangeArrowheads="1"/>
            </p:cNvSpPr>
            <p:nvPr/>
          </p:nvSpPr>
          <p:spPr bwMode="auto">
            <a:xfrm>
              <a:off x="4752975" y="4857750"/>
              <a:ext cx="585788" cy="423863"/>
            </a:xfrm>
            <a:prstGeom prst="rect">
              <a:avLst/>
            </a:prstGeom>
            <a:solidFill>
              <a:srgbClr val="CCFF99"/>
            </a:solidFill>
            <a:ln w="12700" cap="rnd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1" name="Text Box 157"/>
            <p:cNvSpPr txBox="1">
              <a:spLocks noChangeArrowheads="1"/>
            </p:cNvSpPr>
            <p:nvPr/>
          </p:nvSpPr>
          <p:spPr bwMode="auto">
            <a:xfrm>
              <a:off x="4891148" y="4967288"/>
              <a:ext cx="315792" cy="1846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latin typeface="Neo Sans Intel"/>
                </a:rPr>
                <a:t>ALU</a:t>
              </a:r>
              <a:endParaRPr lang="en-US" sz="1000" b="1" dirty="0">
                <a:latin typeface="Neo Sans Inte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5922963" y="4857750"/>
            <a:ext cx="290512" cy="423863"/>
            <a:chOff x="5922963" y="4857750"/>
            <a:chExt cx="290512" cy="423863"/>
          </a:xfrm>
        </p:grpSpPr>
        <p:sp>
          <p:nvSpPr>
            <p:cNvPr id="152" name="Rectangle 158"/>
            <p:cNvSpPr>
              <a:spLocks noChangeArrowheads="1"/>
            </p:cNvSpPr>
            <p:nvPr/>
          </p:nvSpPr>
          <p:spPr bwMode="auto">
            <a:xfrm>
              <a:off x="5922963" y="4857750"/>
              <a:ext cx="290512" cy="4238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3" name="Text Box 159"/>
            <p:cNvSpPr txBox="1">
              <a:spLocks noChangeArrowheads="1"/>
            </p:cNvSpPr>
            <p:nvPr/>
          </p:nvSpPr>
          <p:spPr bwMode="auto">
            <a:xfrm>
              <a:off x="5935956" y="4962525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 err="1">
                  <a:latin typeface="Neo Sans Intel"/>
                </a:rPr>
                <a:t>Reg</a:t>
              </a:r>
              <a:endParaRPr lang="en-US" sz="1100" b="1" dirty="0">
                <a:latin typeface="Neo Sans Intel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424113" y="4505325"/>
            <a:ext cx="569912" cy="238641"/>
            <a:chOff x="2424113" y="4505325"/>
            <a:chExt cx="569912" cy="238641"/>
          </a:xfrm>
        </p:grpSpPr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2927350" y="4505325"/>
              <a:ext cx="66675" cy="66675"/>
            </a:xfrm>
            <a:custGeom>
              <a:avLst/>
              <a:gdLst>
                <a:gd name="T0" fmla="*/ 0 w 33"/>
                <a:gd name="T1" fmla="*/ 66675 h 30"/>
                <a:gd name="T2" fmla="*/ 0 w 33"/>
                <a:gd name="T3" fmla="*/ 0 h 30"/>
                <a:gd name="T4" fmla="*/ 66675 w 33"/>
                <a:gd name="T5" fmla="*/ 33338 h 30"/>
                <a:gd name="T6" fmla="*/ 0 w 33"/>
                <a:gd name="T7" fmla="*/ 66675 h 30"/>
                <a:gd name="T8" fmla="*/ 0 w 33"/>
                <a:gd name="T9" fmla="*/ 66675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0"/>
                <a:gd name="T17" fmla="*/ 33 w 3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0">
                  <a:moveTo>
                    <a:pt x="0" y="30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Line 74"/>
            <p:cNvSpPr>
              <a:spLocks noChangeShapeType="1"/>
            </p:cNvSpPr>
            <p:nvPr/>
          </p:nvSpPr>
          <p:spPr bwMode="auto">
            <a:xfrm flipH="1">
              <a:off x="2476500" y="4538663"/>
              <a:ext cx="476250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2424113" y="4505325"/>
              <a:ext cx="68262" cy="66675"/>
            </a:xfrm>
            <a:custGeom>
              <a:avLst/>
              <a:gdLst>
                <a:gd name="T0" fmla="*/ 64125 w 33"/>
                <a:gd name="T1" fmla="*/ 66675 h 30"/>
                <a:gd name="T2" fmla="*/ 68262 w 33"/>
                <a:gd name="T3" fmla="*/ 0 h 30"/>
                <a:gd name="T4" fmla="*/ 0 w 33"/>
                <a:gd name="T5" fmla="*/ 33338 h 30"/>
                <a:gd name="T6" fmla="*/ 68262 w 33"/>
                <a:gd name="T7" fmla="*/ 66675 h 30"/>
                <a:gd name="T8" fmla="*/ 68262 w 33"/>
                <a:gd name="T9" fmla="*/ 66675 h 30"/>
                <a:gd name="T10" fmla="*/ 64125 w 33"/>
                <a:gd name="T11" fmla="*/ 666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0"/>
                <a:gd name="T20" fmla="*/ 33 w 33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0">
                  <a:moveTo>
                    <a:pt x="31" y="30"/>
                  </a:moveTo>
                  <a:lnTo>
                    <a:pt x="33" y="0"/>
                  </a:lnTo>
                  <a:lnTo>
                    <a:pt x="0" y="15"/>
                  </a:lnTo>
                  <a:lnTo>
                    <a:pt x="33" y="30"/>
                  </a:lnTo>
                  <a:lnTo>
                    <a:pt x="3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4" name="Rectangle 161"/>
            <p:cNvSpPr>
              <a:spLocks noChangeArrowheads="1"/>
            </p:cNvSpPr>
            <p:nvPr/>
          </p:nvSpPr>
          <p:spPr bwMode="auto">
            <a:xfrm>
              <a:off x="2555875" y="4559300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Neo Sans Intel"/>
                </a:rPr>
                <a:t>2 ns</a:t>
              </a:r>
              <a:endParaRPr lang="en-US" sz="1200" b="1" dirty="0">
                <a:latin typeface="Neo Sans Intel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008313" y="4922838"/>
            <a:ext cx="569912" cy="265628"/>
            <a:chOff x="3008313" y="4922838"/>
            <a:chExt cx="569912" cy="265628"/>
          </a:xfrm>
        </p:grpSpPr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3128963" y="4922838"/>
              <a:ext cx="6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99" name="Freeform 76"/>
            <p:cNvSpPr>
              <a:spLocks/>
            </p:cNvSpPr>
            <p:nvPr/>
          </p:nvSpPr>
          <p:spPr bwMode="auto">
            <a:xfrm>
              <a:off x="3511550" y="4929188"/>
              <a:ext cx="66675" cy="68262"/>
            </a:xfrm>
            <a:custGeom>
              <a:avLst/>
              <a:gdLst>
                <a:gd name="T0" fmla="*/ 0 w 32"/>
                <a:gd name="T1" fmla="*/ 68262 h 31"/>
                <a:gd name="T2" fmla="*/ 0 w 32"/>
                <a:gd name="T3" fmla="*/ 0 h 31"/>
                <a:gd name="T4" fmla="*/ 66675 w 32"/>
                <a:gd name="T5" fmla="*/ 35232 h 31"/>
                <a:gd name="T6" fmla="*/ 0 w 32"/>
                <a:gd name="T7" fmla="*/ 68262 h 31"/>
                <a:gd name="T8" fmla="*/ 0 w 32"/>
                <a:gd name="T9" fmla="*/ 68262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1"/>
                <a:gd name="T17" fmla="*/ 32 w 32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1">
                  <a:moveTo>
                    <a:pt x="0" y="31"/>
                  </a:moveTo>
                  <a:lnTo>
                    <a:pt x="0" y="0"/>
                  </a:lnTo>
                  <a:lnTo>
                    <a:pt x="32" y="1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Line 77"/>
            <p:cNvSpPr>
              <a:spLocks noChangeShapeType="1"/>
            </p:cNvSpPr>
            <p:nvPr/>
          </p:nvSpPr>
          <p:spPr bwMode="auto">
            <a:xfrm flipH="1">
              <a:off x="3059113" y="4965700"/>
              <a:ext cx="4762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008313" y="4929188"/>
              <a:ext cx="66675" cy="68262"/>
            </a:xfrm>
            <a:custGeom>
              <a:avLst/>
              <a:gdLst>
                <a:gd name="T0" fmla="*/ 62634 w 33"/>
                <a:gd name="T1" fmla="*/ 68262 h 31"/>
                <a:gd name="T2" fmla="*/ 66675 w 33"/>
                <a:gd name="T3" fmla="*/ 0 h 31"/>
                <a:gd name="T4" fmla="*/ 0 w 33"/>
                <a:gd name="T5" fmla="*/ 35232 h 31"/>
                <a:gd name="T6" fmla="*/ 66675 w 33"/>
                <a:gd name="T7" fmla="*/ 68262 h 31"/>
                <a:gd name="T8" fmla="*/ 66675 w 33"/>
                <a:gd name="T9" fmla="*/ 68262 h 31"/>
                <a:gd name="T10" fmla="*/ 62634 w 33"/>
                <a:gd name="T11" fmla="*/ 68262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1"/>
                <a:gd name="T20" fmla="*/ 33 w 33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1">
                  <a:moveTo>
                    <a:pt x="31" y="31"/>
                  </a:moveTo>
                  <a:lnTo>
                    <a:pt x="33" y="0"/>
                  </a:lnTo>
                  <a:lnTo>
                    <a:pt x="0" y="16"/>
                  </a:lnTo>
                  <a:lnTo>
                    <a:pt x="33" y="31"/>
                  </a:lnTo>
                  <a:lnTo>
                    <a:pt x="31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5" name="Rectangle 162"/>
            <p:cNvSpPr>
              <a:spLocks noChangeArrowheads="1"/>
            </p:cNvSpPr>
            <p:nvPr/>
          </p:nvSpPr>
          <p:spPr bwMode="auto">
            <a:xfrm>
              <a:off x="3154363" y="5003800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2 ns</a:t>
              </a:r>
              <a:endParaRPr lang="en-US" sz="1200" b="1">
                <a:latin typeface="Neo Sans Intel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594100" y="5356225"/>
            <a:ext cx="568325" cy="238641"/>
            <a:chOff x="3594100" y="5356225"/>
            <a:chExt cx="568325" cy="238641"/>
          </a:xfrm>
        </p:grpSpPr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097338" y="5356225"/>
              <a:ext cx="65087" cy="66675"/>
            </a:xfrm>
            <a:custGeom>
              <a:avLst/>
              <a:gdLst>
                <a:gd name="T0" fmla="*/ 0 w 33"/>
                <a:gd name="T1" fmla="*/ 66675 h 30"/>
                <a:gd name="T2" fmla="*/ 0 w 33"/>
                <a:gd name="T3" fmla="*/ 0 h 30"/>
                <a:gd name="T4" fmla="*/ 65087 w 33"/>
                <a:gd name="T5" fmla="*/ 33338 h 30"/>
                <a:gd name="T6" fmla="*/ 0 w 33"/>
                <a:gd name="T7" fmla="*/ 66675 h 30"/>
                <a:gd name="T8" fmla="*/ 0 w 33"/>
                <a:gd name="T9" fmla="*/ 66675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0"/>
                <a:gd name="T17" fmla="*/ 33 w 3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0">
                  <a:moveTo>
                    <a:pt x="0" y="30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3594100" y="5356225"/>
              <a:ext cx="527050" cy="238641"/>
              <a:chOff x="3594100" y="5356225"/>
              <a:chExt cx="527050" cy="238641"/>
            </a:xfrm>
          </p:grpSpPr>
          <p:sp>
            <p:nvSpPr>
              <p:cNvPr id="103" name="Line 80"/>
              <p:cNvSpPr>
                <a:spLocks noChangeShapeType="1"/>
              </p:cNvSpPr>
              <p:nvPr/>
            </p:nvSpPr>
            <p:spPr bwMode="auto">
              <a:xfrm flipH="1">
                <a:off x="3644900" y="5389563"/>
                <a:ext cx="476250" cy="158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4" name="Freeform 81"/>
              <p:cNvSpPr>
                <a:spLocks/>
              </p:cNvSpPr>
              <p:nvPr/>
            </p:nvSpPr>
            <p:spPr bwMode="auto">
              <a:xfrm>
                <a:off x="3594100" y="5356225"/>
                <a:ext cx="68263" cy="66675"/>
              </a:xfrm>
              <a:custGeom>
                <a:avLst/>
                <a:gdLst>
                  <a:gd name="T0" fmla="*/ 64126 w 33"/>
                  <a:gd name="T1" fmla="*/ 66675 h 30"/>
                  <a:gd name="T2" fmla="*/ 68263 w 33"/>
                  <a:gd name="T3" fmla="*/ 0 h 30"/>
                  <a:gd name="T4" fmla="*/ 0 w 33"/>
                  <a:gd name="T5" fmla="*/ 33338 h 30"/>
                  <a:gd name="T6" fmla="*/ 68263 w 33"/>
                  <a:gd name="T7" fmla="*/ 66675 h 30"/>
                  <a:gd name="T8" fmla="*/ 68263 w 33"/>
                  <a:gd name="T9" fmla="*/ 66675 h 30"/>
                  <a:gd name="T10" fmla="*/ 64126 w 33"/>
                  <a:gd name="T11" fmla="*/ 66675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30"/>
                  <a:gd name="T20" fmla="*/ 33 w 33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30">
                    <a:moveTo>
                      <a:pt x="31" y="30"/>
                    </a:moveTo>
                    <a:lnTo>
                      <a:pt x="33" y="0"/>
                    </a:lnTo>
                    <a:lnTo>
                      <a:pt x="0" y="15"/>
                    </a:lnTo>
                    <a:lnTo>
                      <a:pt x="33" y="30"/>
                    </a:lnTo>
                    <a:lnTo>
                      <a:pt x="31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6" name="Rectangle 163"/>
              <p:cNvSpPr>
                <a:spLocks noChangeArrowheads="1"/>
              </p:cNvSpPr>
              <p:nvPr/>
            </p:nvSpPr>
            <p:spPr bwMode="auto">
              <a:xfrm>
                <a:off x="3729038" y="5410200"/>
                <a:ext cx="307777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Neo Sans Intel"/>
                  </a:rPr>
                  <a:t>2 ns</a:t>
                </a:r>
                <a:endParaRPr lang="en-US" sz="1200" b="1" dirty="0">
                  <a:latin typeface="Neo Sans Intel"/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4176713" y="5356225"/>
            <a:ext cx="561975" cy="238641"/>
            <a:chOff x="4176713" y="5356225"/>
            <a:chExt cx="561975" cy="238641"/>
          </a:xfrm>
        </p:grpSpPr>
        <p:sp>
          <p:nvSpPr>
            <p:cNvPr id="105" name="Freeform 82"/>
            <p:cNvSpPr>
              <a:spLocks/>
            </p:cNvSpPr>
            <p:nvPr/>
          </p:nvSpPr>
          <p:spPr bwMode="auto">
            <a:xfrm>
              <a:off x="4673600" y="5356225"/>
              <a:ext cx="65088" cy="66675"/>
            </a:xfrm>
            <a:custGeom>
              <a:avLst/>
              <a:gdLst>
                <a:gd name="T0" fmla="*/ 0 w 32"/>
                <a:gd name="T1" fmla="*/ 66675 h 30"/>
                <a:gd name="T2" fmla="*/ 4068 w 32"/>
                <a:gd name="T3" fmla="*/ 0 h 30"/>
                <a:gd name="T4" fmla="*/ 65088 w 32"/>
                <a:gd name="T5" fmla="*/ 33338 h 30"/>
                <a:gd name="T6" fmla="*/ 4068 w 32"/>
                <a:gd name="T7" fmla="*/ 66675 h 30"/>
                <a:gd name="T8" fmla="*/ 4068 w 32"/>
                <a:gd name="T9" fmla="*/ 66675 h 30"/>
                <a:gd name="T10" fmla="*/ 0 w 32"/>
                <a:gd name="T11" fmla="*/ 666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0"/>
                <a:gd name="T20" fmla="*/ 32 w 32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0">
                  <a:moveTo>
                    <a:pt x="0" y="30"/>
                  </a:moveTo>
                  <a:lnTo>
                    <a:pt x="2" y="0"/>
                  </a:lnTo>
                  <a:lnTo>
                    <a:pt x="32" y="15"/>
                  </a:lnTo>
                  <a:lnTo>
                    <a:pt x="2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Line 83"/>
            <p:cNvSpPr>
              <a:spLocks noChangeShapeType="1"/>
            </p:cNvSpPr>
            <p:nvPr/>
          </p:nvSpPr>
          <p:spPr bwMode="auto">
            <a:xfrm flipH="1">
              <a:off x="4222750" y="5389563"/>
              <a:ext cx="477838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76713" y="5356225"/>
              <a:ext cx="60325" cy="66675"/>
            </a:xfrm>
            <a:custGeom>
              <a:avLst/>
              <a:gdLst>
                <a:gd name="T0" fmla="*/ 60325 w 30"/>
                <a:gd name="T1" fmla="*/ 66675 h 30"/>
                <a:gd name="T2" fmla="*/ 60325 w 30"/>
                <a:gd name="T3" fmla="*/ 0 h 30"/>
                <a:gd name="T4" fmla="*/ 0 w 30"/>
                <a:gd name="T5" fmla="*/ 33338 h 30"/>
                <a:gd name="T6" fmla="*/ 60325 w 30"/>
                <a:gd name="T7" fmla="*/ 66675 h 30"/>
                <a:gd name="T8" fmla="*/ 60325 w 30"/>
                <a:gd name="T9" fmla="*/ 66675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0"/>
                <a:gd name="T17" fmla="*/ 30 w 3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0">
                  <a:moveTo>
                    <a:pt x="30" y="30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7" name="Rectangle 164"/>
            <p:cNvSpPr>
              <a:spLocks noChangeArrowheads="1"/>
            </p:cNvSpPr>
            <p:nvPr/>
          </p:nvSpPr>
          <p:spPr bwMode="auto">
            <a:xfrm>
              <a:off x="4362450" y="5410200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Neo Sans Intel"/>
                </a:rPr>
                <a:t>2 ns</a:t>
              </a:r>
              <a:endParaRPr lang="en-US" sz="1200" b="1" dirty="0">
                <a:latin typeface="Neo Sans Intel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4751388" y="5356225"/>
            <a:ext cx="569912" cy="238641"/>
            <a:chOff x="4751388" y="5356225"/>
            <a:chExt cx="569912" cy="238641"/>
          </a:xfrm>
        </p:grpSpPr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5253038" y="5356225"/>
              <a:ext cx="68262" cy="66675"/>
            </a:xfrm>
            <a:custGeom>
              <a:avLst/>
              <a:gdLst>
                <a:gd name="T0" fmla="*/ 0 w 33"/>
                <a:gd name="T1" fmla="*/ 66675 h 30"/>
                <a:gd name="T2" fmla="*/ 4137 w 33"/>
                <a:gd name="T3" fmla="*/ 0 h 30"/>
                <a:gd name="T4" fmla="*/ 68262 w 33"/>
                <a:gd name="T5" fmla="*/ 33338 h 30"/>
                <a:gd name="T6" fmla="*/ 4137 w 33"/>
                <a:gd name="T7" fmla="*/ 66675 h 30"/>
                <a:gd name="T8" fmla="*/ 4137 w 33"/>
                <a:gd name="T9" fmla="*/ 66675 h 30"/>
                <a:gd name="T10" fmla="*/ 0 w 33"/>
                <a:gd name="T11" fmla="*/ 666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0"/>
                <a:gd name="T20" fmla="*/ 33 w 33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0">
                  <a:moveTo>
                    <a:pt x="0" y="30"/>
                  </a:moveTo>
                  <a:lnTo>
                    <a:pt x="2" y="0"/>
                  </a:lnTo>
                  <a:lnTo>
                    <a:pt x="33" y="15"/>
                  </a:lnTo>
                  <a:lnTo>
                    <a:pt x="2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9" name="Line 86"/>
            <p:cNvSpPr>
              <a:spLocks noChangeShapeType="1"/>
            </p:cNvSpPr>
            <p:nvPr/>
          </p:nvSpPr>
          <p:spPr bwMode="auto">
            <a:xfrm flipH="1">
              <a:off x="4802188" y="5389563"/>
              <a:ext cx="474662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4751388" y="5356225"/>
              <a:ext cx="66675" cy="66675"/>
            </a:xfrm>
            <a:custGeom>
              <a:avLst/>
              <a:gdLst>
                <a:gd name="T0" fmla="*/ 66675 w 33"/>
                <a:gd name="T1" fmla="*/ 66675 h 30"/>
                <a:gd name="T2" fmla="*/ 66675 w 33"/>
                <a:gd name="T3" fmla="*/ 0 h 30"/>
                <a:gd name="T4" fmla="*/ 0 w 33"/>
                <a:gd name="T5" fmla="*/ 33338 h 30"/>
                <a:gd name="T6" fmla="*/ 66675 w 33"/>
                <a:gd name="T7" fmla="*/ 66675 h 30"/>
                <a:gd name="T8" fmla="*/ 66675 w 33"/>
                <a:gd name="T9" fmla="*/ 66675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0"/>
                <a:gd name="T17" fmla="*/ 33 w 3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0">
                  <a:moveTo>
                    <a:pt x="33" y="30"/>
                  </a:moveTo>
                  <a:lnTo>
                    <a:pt x="33" y="0"/>
                  </a:lnTo>
                  <a:lnTo>
                    <a:pt x="0" y="15"/>
                  </a:lnTo>
                  <a:lnTo>
                    <a:pt x="33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8" name="Rectangle 165"/>
            <p:cNvSpPr>
              <a:spLocks noChangeArrowheads="1"/>
            </p:cNvSpPr>
            <p:nvPr/>
          </p:nvSpPr>
          <p:spPr bwMode="auto">
            <a:xfrm>
              <a:off x="4854575" y="5410200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2 ns</a:t>
              </a:r>
              <a:endParaRPr lang="en-US" sz="1200" b="1">
                <a:latin typeface="Neo Sans Intel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332413" y="5356225"/>
            <a:ext cx="568325" cy="238641"/>
            <a:chOff x="5332413" y="5356225"/>
            <a:chExt cx="568325" cy="238641"/>
          </a:xfrm>
        </p:grpSpPr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5835650" y="5356225"/>
              <a:ext cx="65088" cy="66675"/>
            </a:xfrm>
            <a:custGeom>
              <a:avLst/>
              <a:gdLst>
                <a:gd name="T0" fmla="*/ 0 w 33"/>
                <a:gd name="T1" fmla="*/ 66675 h 30"/>
                <a:gd name="T2" fmla="*/ 0 w 33"/>
                <a:gd name="T3" fmla="*/ 0 h 30"/>
                <a:gd name="T4" fmla="*/ 65088 w 33"/>
                <a:gd name="T5" fmla="*/ 33338 h 30"/>
                <a:gd name="T6" fmla="*/ 0 w 33"/>
                <a:gd name="T7" fmla="*/ 66675 h 30"/>
                <a:gd name="T8" fmla="*/ 0 w 33"/>
                <a:gd name="T9" fmla="*/ 66675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0"/>
                <a:gd name="T17" fmla="*/ 33 w 3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0">
                  <a:moveTo>
                    <a:pt x="0" y="30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Line 89"/>
            <p:cNvSpPr>
              <a:spLocks noChangeShapeType="1"/>
            </p:cNvSpPr>
            <p:nvPr/>
          </p:nvSpPr>
          <p:spPr bwMode="auto">
            <a:xfrm flipH="1">
              <a:off x="5384800" y="5389563"/>
              <a:ext cx="473075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5332413" y="5356225"/>
              <a:ext cx="65087" cy="66675"/>
            </a:xfrm>
            <a:custGeom>
              <a:avLst/>
              <a:gdLst>
                <a:gd name="T0" fmla="*/ 61019 w 32"/>
                <a:gd name="T1" fmla="*/ 66675 h 30"/>
                <a:gd name="T2" fmla="*/ 65087 w 32"/>
                <a:gd name="T3" fmla="*/ 0 h 30"/>
                <a:gd name="T4" fmla="*/ 0 w 32"/>
                <a:gd name="T5" fmla="*/ 33338 h 30"/>
                <a:gd name="T6" fmla="*/ 65087 w 32"/>
                <a:gd name="T7" fmla="*/ 66675 h 30"/>
                <a:gd name="T8" fmla="*/ 65087 w 32"/>
                <a:gd name="T9" fmla="*/ 66675 h 30"/>
                <a:gd name="T10" fmla="*/ 61019 w 32"/>
                <a:gd name="T11" fmla="*/ 666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0"/>
                <a:gd name="T20" fmla="*/ 32 w 32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0">
                  <a:moveTo>
                    <a:pt x="30" y="30"/>
                  </a:moveTo>
                  <a:lnTo>
                    <a:pt x="32" y="0"/>
                  </a:lnTo>
                  <a:lnTo>
                    <a:pt x="0" y="15"/>
                  </a:lnTo>
                  <a:lnTo>
                    <a:pt x="32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9" name="Rectangle 166"/>
            <p:cNvSpPr>
              <a:spLocks noChangeArrowheads="1"/>
            </p:cNvSpPr>
            <p:nvPr/>
          </p:nvSpPr>
          <p:spPr bwMode="auto">
            <a:xfrm>
              <a:off x="5487988" y="5410200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2 ns</a:t>
              </a:r>
              <a:endParaRPr lang="en-US" sz="1200" b="1">
                <a:latin typeface="Neo Sans Intel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911850" y="5356225"/>
            <a:ext cx="569913" cy="238641"/>
            <a:chOff x="5911850" y="5356225"/>
            <a:chExt cx="569913" cy="238641"/>
          </a:xfrm>
        </p:grpSpPr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6416675" y="5356225"/>
              <a:ext cx="65088" cy="66675"/>
            </a:xfrm>
            <a:custGeom>
              <a:avLst/>
              <a:gdLst>
                <a:gd name="T0" fmla="*/ 0 w 32"/>
                <a:gd name="T1" fmla="*/ 66675 h 30"/>
                <a:gd name="T2" fmla="*/ 0 w 32"/>
                <a:gd name="T3" fmla="*/ 0 h 30"/>
                <a:gd name="T4" fmla="*/ 65088 w 32"/>
                <a:gd name="T5" fmla="*/ 33338 h 30"/>
                <a:gd name="T6" fmla="*/ 0 w 32"/>
                <a:gd name="T7" fmla="*/ 66675 h 30"/>
                <a:gd name="T8" fmla="*/ 0 w 32"/>
                <a:gd name="T9" fmla="*/ 66675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0"/>
                <a:gd name="T17" fmla="*/ 32 w 32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0">
                  <a:moveTo>
                    <a:pt x="0" y="30"/>
                  </a:moveTo>
                  <a:lnTo>
                    <a:pt x="0" y="0"/>
                  </a:lnTo>
                  <a:lnTo>
                    <a:pt x="32" y="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Line 92"/>
            <p:cNvSpPr>
              <a:spLocks noChangeShapeType="1"/>
            </p:cNvSpPr>
            <p:nvPr/>
          </p:nvSpPr>
          <p:spPr bwMode="auto">
            <a:xfrm flipH="1">
              <a:off x="5962650" y="5389563"/>
              <a:ext cx="476250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5911850" y="5356225"/>
              <a:ext cx="63500" cy="66675"/>
            </a:xfrm>
            <a:custGeom>
              <a:avLst/>
              <a:gdLst>
                <a:gd name="T0" fmla="*/ 63500 w 31"/>
                <a:gd name="T1" fmla="*/ 66675 h 30"/>
                <a:gd name="T2" fmla="*/ 63500 w 31"/>
                <a:gd name="T3" fmla="*/ 0 h 30"/>
                <a:gd name="T4" fmla="*/ 0 w 31"/>
                <a:gd name="T5" fmla="*/ 33338 h 30"/>
                <a:gd name="T6" fmla="*/ 63500 w 31"/>
                <a:gd name="T7" fmla="*/ 66675 h 30"/>
                <a:gd name="T8" fmla="*/ 63500 w 31"/>
                <a:gd name="T9" fmla="*/ 66675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0"/>
                <a:gd name="T17" fmla="*/ 31 w 31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0">
                  <a:moveTo>
                    <a:pt x="31" y="30"/>
                  </a:moveTo>
                  <a:lnTo>
                    <a:pt x="31" y="0"/>
                  </a:lnTo>
                  <a:lnTo>
                    <a:pt x="0" y="15"/>
                  </a:lnTo>
                  <a:lnTo>
                    <a:pt x="3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0" name="Rectangle 167"/>
            <p:cNvSpPr>
              <a:spLocks noChangeArrowheads="1"/>
            </p:cNvSpPr>
            <p:nvPr/>
          </p:nvSpPr>
          <p:spPr bwMode="auto">
            <a:xfrm>
              <a:off x="6051550" y="5410200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2 ns</a:t>
              </a:r>
              <a:endParaRPr lang="en-US" sz="1200" b="1">
                <a:latin typeface="Neo Sans Intel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417763" y="2139950"/>
            <a:ext cx="2278062" cy="254516"/>
            <a:chOff x="2417763" y="2139950"/>
            <a:chExt cx="2278062" cy="254516"/>
          </a:xfrm>
        </p:grpSpPr>
        <p:sp>
          <p:nvSpPr>
            <p:cNvPr id="118" name="Line 95"/>
            <p:cNvSpPr>
              <a:spLocks noChangeShapeType="1"/>
            </p:cNvSpPr>
            <p:nvPr/>
          </p:nvSpPr>
          <p:spPr bwMode="auto">
            <a:xfrm flipH="1">
              <a:off x="2463800" y="2176463"/>
              <a:ext cx="2232025" cy="31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417763" y="2139950"/>
              <a:ext cx="61912" cy="73025"/>
            </a:xfrm>
            <a:custGeom>
              <a:avLst/>
              <a:gdLst>
                <a:gd name="T0" fmla="*/ 61912 w 31"/>
                <a:gd name="T1" fmla="*/ 73025 h 33"/>
                <a:gd name="T2" fmla="*/ 61912 w 31"/>
                <a:gd name="T3" fmla="*/ 0 h 33"/>
                <a:gd name="T4" fmla="*/ 0 w 31"/>
                <a:gd name="T5" fmla="*/ 39832 h 33"/>
                <a:gd name="T6" fmla="*/ 61912 w 31"/>
                <a:gd name="T7" fmla="*/ 73025 h 33"/>
                <a:gd name="T8" fmla="*/ 61912 w 31"/>
                <a:gd name="T9" fmla="*/ 73025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3"/>
                <a:gd name="T17" fmla="*/ 31 w 3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3">
                  <a:moveTo>
                    <a:pt x="31" y="33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31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1" name="Rectangle 168"/>
            <p:cNvSpPr>
              <a:spLocks noChangeArrowheads="1"/>
            </p:cNvSpPr>
            <p:nvPr/>
          </p:nvSpPr>
          <p:spPr bwMode="auto">
            <a:xfrm>
              <a:off x="3376613" y="2209800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8 ns</a:t>
              </a:r>
              <a:endParaRPr lang="en-US" sz="1200" b="1">
                <a:latin typeface="Neo Sans Intel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745038" y="2071688"/>
            <a:ext cx="2335212" cy="749816"/>
            <a:chOff x="4745038" y="2071688"/>
            <a:chExt cx="2335212" cy="749816"/>
          </a:xfrm>
        </p:grpSpPr>
        <p:sp>
          <p:nvSpPr>
            <p:cNvPr id="6" name="Rectangle 115"/>
            <p:cNvSpPr>
              <a:spLocks noChangeArrowheads="1"/>
            </p:cNvSpPr>
            <p:nvPr/>
          </p:nvSpPr>
          <p:spPr bwMode="auto">
            <a:xfrm>
              <a:off x="5329238" y="2071688"/>
              <a:ext cx="290512" cy="42386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sz="1100">
                <a:latin typeface="Neo Sans Intel"/>
              </a:endParaRPr>
            </a:p>
          </p:txBody>
        </p:sp>
        <p:sp>
          <p:nvSpPr>
            <p:cNvPr id="10" name="Rectangle 112"/>
            <p:cNvSpPr>
              <a:spLocks noChangeArrowheads="1"/>
            </p:cNvSpPr>
            <p:nvPr/>
          </p:nvSpPr>
          <p:spPr bwMode="auto">
            <a:xfrm>
              <a:off x="4745038" y="2071688"/>
              <a:ext cx="584200" cy="42386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Rectangle 114"/>
            <p:cNvSpPr>
              <a:spLocks noChangeArrowheads="1"/>
            </p:cNvSpPr>
            <p:nvPr/>
          </p:nvSpPr>
          <p:spPr bwMode="auto">
            <a:xfrm>
              <a:off x="6205538" y="2071688"/>
              <a:ext cx="584200" cy="42386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Text Box 119"/>
            <p:cNvSpPr txBox="1">
              <a:spLocks noChangeArrowheads="1"/>
            </p:cNvSpPr>
            <p:nvPr/>
          </p:nvSpPr>
          <p:spPr bwMode="auto">
            <a:xfrm>
              <a:off x="6224380" y="2095500"/>
              <a:ext cx="53540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Data</a:t>
              </a:r>
            </a:p>
            <a:p>
              <a:pPr algn="ctr"/>
              <a:r>
                <a:rPr lang="en-US" sz="1200" b="1">
                  <a:latin typeface="Neo Sans Intel"/>
                </a:rPr>
                <a:t>Access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26" name="Freeform 107"/>
            <p:cNvSpPr>
              <a:spLocks/>
            </p:cNvSpPr>
            <p:nvPr/>
          </p:nvSpPr>
          <p:spPr bwMode="auto">
            <a:xfrm>
              <a:off x="7005638" y="2563813"/>
              <a:ext cx="63500" cy="73025"/>
            </a:xfrm>
            <a:custGeom>
              <a:avLst/>
              <a:gdLst>
                <a:gd name="T0" fmla="*/ 0 w 32"/>
                <a:gd name="T1" fmla="*/ 73025 h 33"/>
                <a:gd name="T2" fmla="*/ 3969 w 32"/>
                <a:gd name="T3" fmla="*/ 0 h 33"/>
                <a:gd name="T4" fmla="*/ 63500 w 32"/>
                <a:gd name="T5" fmla="*/ 39832 h 33"/>
                <a:gd name="T6" fmla="*/ 3969 w 32"/>
                <a:gd name="T7" fmla="*/ 73025 h 33"/>
                <a:gd name="T8" fmla="*/ 3969 w 32"/>
                <a:gd name="T9" fmla="*/ 73025 h 33"/>
                <a:gd name="T10" fmla="*/ 0 w 32"/>
                <a:gd name="T11" fmla="*/ 73025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3"/>
                <a:gd name="T20" fmla="*/ 32 w 32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3">
                  <a:moveTo>
                    <a:pt x="0" y="33"/>
                  </a:moveTo>
                  <a:lnTo>
                    <a:pt x="2" y="0"/>
                  </a:lnTo>
                  <a:lnTo>
                    <a:pt x="32" y="18"/>
                  </a:lnTo>
                  <a:lnTo>
                    <a:pt x="2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Line 108"/>
            <p:cNvSpPr>
              <a:spLocks noChangeShapeType="1"/>
            </p:cNvSpPr>
            <p:nvPr/>
          </p:nvSpPr>
          <p:spPr bwMode="auto">
            <a:xfrm flipH="1">
              <a:off x="4799013" y="2600325"/>
              <a:ext cx="2232025" cy="31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Freeform 109"/>
            <p:cNvSpPr>
              <a:spLocks/>
            </p:cNvSpPr>
            <p:nvPr/>
          </p:nvSpPr>
          <p:spPr bwMode="auto">
            <a:xfrm>
              <a:off x="4752975" y="2563813"/>
              <a:ext cx="61913" cy="73025"/>
            </a:xfrm>
            <a:custGeom>
              <a:avLst/>
              <a:gdLst>
                <a:gd name="T0" fmla="*/ 61913 w 31"/>
                <a:gd name="T1" fmla="*/ 73025 h 33"/>
                <a:gd name="T2" fmla="*/ 61913 w 31"/>
                <a:gd name="T3" fmla="*/ 0 h 33"/>
                <a:gd name="T4" fmla="*/ 0 w 31"/>
                <a:gd name="T5" fmla="*/ 39832 h 33"/>
                <a:gd name="T6" fmla="*/ 61913 w 31"/>
                <a:gd name="T7" fmla="*/ 73025 h 33"/>
                <a:gd name="T8" fmla="*/ 61913 w 31"/>
                <a:gd name="T9" fmla="*/ 73025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3"/>
                <a:gd name="T17" fmla="*/ 31 w 3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3">
                  <a:moveTo>
                    <a:pt x="31" y="33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31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Text Box 110"/>
            <p:cNvSpPr txBox="1">
              <a:spLocks noChangeArrowheads="1"/>
            </p:cNvSpPr>
            <p:nvPr/>
          </p:nvSpPr>
          <p:spPr bwMode="auto">
            <a:xfrm>
              <a:off x="4832747" y="2098675"/>
              <a:ext cx="41036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Inst</a:t>
              </a:r>
            </a:p>
            <a:p>
              <a:pPr algn="ctr"/>
              <a:r>
                <a:rPr lang="en-US" sz="1200" b="1">
                  <a:latin typeface="Neo Sans Intel"/>
                </a:rPr>
                <a:t>Fetch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30" name="Text Box 111"/>
            <p:cNvSpPr txBox="1">
              <a:spLocks noChangeArrowheads="1"/>
            </p:cNvSpPr>
            <p:nvPr/>
          </p:nvSpPr>
          <p:spPr bwMode="auto">
            <a:xfrm>
              <a:off x="5345406" y="2176463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 err="1">
                  <a:latin typeface="Neo Sans Intel"/>
                </a:rPr>
                <a:t>Reg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131" name="Rectangle 113"/>
            <p:cNvSpPr>
              <a:spLocks noChangeArrowheads="1"/>
            </p:cNvSpPr>
            <p:nvPr/>
          </p:nvSpPr>
          <p:spPr bwMode="auto">
            <a:xfrm>
              <a:off x="5619750" y="2071688"/>
              <a:ext cx="585788" cy="423862"/>
            </a:xfrm>
            <a:prstGeom prst="rect">
              <a:avLst/>
            </a:prstGeom>
            <a:solidFill>
              <a:srgbClr val="CCFF99"/>
            </a:solidFill>
            <a:ln w="12700" cap="rnd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Text Box 116"/>
            <p:cNvSpPr txBox="1">
              <a:spLocks noChangeArrowheads="1"/>
            </p:cNvSpPr>
            <p:nvPr/>
          </p:nvSpPr>
          <p:spPr bwMode="auto">
            <a:xfrm>
              <a:off x="5757130" y="2181225"/>
              <a:ext cx="315792" cy="1846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ALU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33" name="Rectangle 117"/>
            <p:cNvSpPr>
              <a:spLocks noChangeArrowheads="1"/>
            </p:cNvSpPr>
            <p:nvPr/>
          </p:nvSpPr>
          <p:spPr bwMode="auto">
            <a:xfrm>
              <a:off x="6789738" y="2071688"/>
              <a:ext cx="290512" cy="4238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sz="1100">
                <a:latin typeface="Neo Sans Intel"/>
              </a:endParaRPr>
            </a:p>
          </p:txBody>
        </p:sp>
        <p:sp>
          <p:nvSpPr>
            <p:cNvPr id="134" name="Text Box 118"/>
            <p:cNvSpPr txBox="1">
              <a:spLocks noChangeArrowheads="1"/>
            </p:cNvSpPr>
            <p:nvPr/>
          </p:nvSpPr>
          <p:spPr bwMode="auto">
            <a:xfrm>
              <a:off x="6801937" y="2176463"/>
              <a:ext cx="267701" cy="1692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 err="1">
                  <a:latin typeface="Neo Sans Intel"/>
                </a:rPr>
                <a:t>Reg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162" name="Rectangle 169"/>
            <p:cNvSpPr>
              <a:spLocks noChangeArrowheads="1"/>
            </p:cNvSpPr>
            <p:nvPr/>
          </p:nvSpPr>
          <p:spPr bwMode="auto">
            <a:xfrm>
              <a:off x="5840413" y="2636838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8 ns</a:t>
              </a:r>
              <a:endParaRPr lang="en-US" sz="1200" b="1">
                <a:latin typeface="Neo Sans Intel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080250" y="2495550"/>
            <a:ext cx="941388" cy="737116"/>
            <a:chOff x="7080250" y="2495550"/>
            <a:chExt cx="941388" cy="737116"/>
          </a:xfrm>
        </p:grpSpPr>
        <p:sp>
          <p:nvSpPr>
            <p:cNvPr id="11" name="Rectangle 121"/>
            <p:cNvSpPr>
              <a:spLocks noChangeArrowheads="1"/>
            </p:cNvSpPr>
            <p:nvPr/>
          </p:nvSpPr>
          <p:spPr bwMode="auto">
            <a:xfrm>
              <a:off x="7080250" y="2495550"/>
              <a:ext cx="584200" cy="42386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5" name="Freeform 22"/>
            <p:cNvSpPr>
              <a:spLocks/>
            </p:cNvSpPr>
            <p:nvPr/>
          </p:nvSpPr>
          <p:spPr bwMode="auto">
            <a:xfrm>
              <a:off x="7954963" y="2981325"/>
              <a:ext cx="66675" cy="74613"/>
            </a:xfrm>
            <a:custGeom>
              <a:avLst/>
              <a:gdLst>
                <a:gd name="T0" fmla="*/ 0 w 32"/>
                <a:gd name="T1" fmla="*/ 74613 h 33"/>
                <a:gd name="T2" fmla="*/ 0 w 32"/>
                <a:gd name="T3" fmla="*/ 0 h 33"/>
                <a:gd name="T4" fmla="*/ 66675 w 32"/>
                <a:gd name="T5" fmla="*/ 40698 h 33"/>
                <a:gd name="T6" fmla="*/ 0 w 32"/>
                <a:gd name="T7" fmla="*/ 74613 h 33"/>
                <a:gd name="T8" fmla="*/ 0 w 32"/>
                <a:gd name="T9" fmla="*/ 7461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3"/>
                <a:gd name="T17" fmla="*/ 32 w 32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3">
                  <a:moveTo>
                    <a:pt x="0" y="3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H="1">
              <a:off x="7140575" y="3025775"/>
              <a:ext cx="428625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H="1">
              <a:off x="7885113" y="3025775"/>
              <a:ext cx="84137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7092950" y="2990850"/>
              <a:ext cx="63500" cy="73025"/>
            </a:xfrm>
            <a:custGeom>
              <a:avLst/>
              <a:gdLst>
                <a:gd name="T0" fmla="*/ 63500 w 31"/>
                <a:gd name="T1" fmla="*/ 73025 h 33"/>
                <a:gd name="T2" fmla="*/ 63500 w 31"/>
                <a:gd name="T3" fmla="*/ 0 h 33"/>
                <a:gd name="T4" fmla="*/ 0 w 31"/>
                <a:gd name="T5" fmla="*/ 39832 h 33"/>
                <a:gd name="T6" fmla="*/ 63500 w 31"/>
                <a:gd name="T7" fmla="*/ 73025 h 33"/>
                <a:gd name="T8" fmla="*/ 63500 w 31"/>
                <a:gd name="T9" fmla="*/ 73025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3"/>
                <a:gd name="T17" fmla="*/ 31 w 3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3">
                  <a:moveTo>
                    <a:pt x="31" y="33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31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3" name="Rectangle 70"/>
            <p:cNvSpPr>
              <a:spLocks noChangeArrowheads="1"/>
            </p:cNvSpPr>
            <p:nvPr/>
          </p:nvSpPr>
          <p:spPr bwMode="auto">
            <a:xfrm>
              <a:off x="7666038" y="2835275"/>
              <a:ext cx="4328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/>
                </a:rPr>
                <a:t>.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94" name="Rectangle 71"/>
            <p:cNvSpPr>
              <a:spLocks noChangeArrowheads="1"/>
            </p:cNvSpPr>
            <p:nvPr/>
          </p:nvSpPr>
          <p:spPr bwMode="auto">
            <a:xfrm>
              <a:off x="7721600" y="2835275"/>
              <a:ext cx="4328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/>
                </a:rPr>
                <a:t>.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95" name="Rectangle 72"/>
            <p:cNvSpPr>
              <a:spLocks noChangeArrowheads="1"/>
            </p:cNvSpPr>
            <p:nvPr/>
          </p:nvSpPr>
          <p:spPr bwMode="auto">
            <a:xfrm>
              <a:off x="7775575" y="2835275"/>
              <a:ext cx="4328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/>
                </a:rPr>
                <a:t>.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35" name="Text Box 120"/>
            <p:cNvSpPr txBox="1">
              <a:spLocks noChangeArrowheads="1"/>
            </p:cNvSpPr>
            <p:nvPr/>
          </p:nvSpPr>
          <p:spPr bwMode="auto">
            <a:xfrm>
              <a:off x="7167959" y="2522538"/>
              <a:ext cx="41037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Inst</a:t>
              </a:r>
            </a:p>
            <a:p>
              <a:pPr algn="ctr"/>
              <a:r>
                <a:rPr lang="en-US" sz="1200" b="1">
                  <a:latin typeface="Neo Sans Intel"/>
                </a:rPr>
                <a:t>Fetch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63" name="Rectangle 170"/>
            <p:cNvSpPr>
              <a:spLocks noChangeArrowheads="1"/>
            </p:cNvSpPr>
            <p:nvPr/>
          </p:nvSpPr>
          <p:spPr bwMode="auto">
            <a:xfrm>
              <a:off x="7458075" y="3048000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8 ns</a:t>
              </a:r>
              <a:endParaRPr lang="en-US" sz="1200" b="1">
                <a:latin typeface="Neo Sans Intel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55688" y="1052513"/>
            <a:ext cx="717971" cy="1887537"/>
            <a:chOff x="1055688" y="1052513"/>
            <a:chExt cx="717971" cy="1887537"/>
          </a:xfrm>
        </p:grpSpPr>
        <p:grpSp>
          <p:nvGrpSpPr>
            <p:cNvPr id="165" name="Group 172"/>
            <p:cNvGrpSpPr>
              <a:grpSpLocks/>
            </p:cNvGrpSpPr>
            <p:nvPr/>
          </p:nvGrpSpPr>
          <p:grpSpPr bwMode="auto">
            <a:xfrm>
              <a:off x="1055688" y="1789113"/>
              <a:ext cx="67401" cy="1150937"/>
              <a:chOff x="845" y="1127"/>
              <a:chExt cx="46" cy="725"/>
            </a:xfrm>
          </p:grpSpPr>
          <p:sp>
            <p:nvSpPr>
              <p:cNvPr id="171" name="Line 173"/>
              <p:cNvSpPr>
                <a:spLocks noChangeShapeType="1"/>
              </p:cNvSpPr>
              <p:nvPr/>
            </p:nvSpPr>
            <p:spPr bwMode="auto">
              <a:xfrm>
                <a:off x="868" y="1127"/>
                <a:ext cx="2" cy="7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2" name="Freeform 174"/>
              <p:cNvSpPr>
                <a:spLocks/>
              </p:cNvSpPr>
              <p:nvPr/>
            </p:nvSpPr>
            <p:spPr bwMode="auto">
              <a:xfrm>
                <a:off x="845" y="1796"/>
                <a:ext cx="46" cy="46"/>
              </a:xfrm>
              <a:custGeom>
                <a:avLst/>
                <a:gdLst>
                  <a:gd name="T0" fmla="*/ 46 w 33"/>
                  <a:gd name="T1" fmla="*/ 0 h 33"/>
                  <a:gd name="T2" fmla="*/ 0 w 33"/>
                  <a:gd name="T3" fmla="*/ 0 h 33"/>
                  <a:gd name="T4" fmla="*/ 25 w 33"/>
                  <a:gd name="T5" fmla="*/ 46 h 33"/>
                  <a:gd name="T6" fmla="*/ 46 w 33"/>
                  <a:gd name="T7" fmla="*/ 0 h 33"/>
                  <a:gd name="T8" fmla="*/ 46 w 33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3"/>
                  <a:gd name="T17" fmla="*/ 33 w 33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3">
                    <a:moveTo>
                      <a:pt x="33" y="0"/>
                    </a:moveTo>
                    <a:lnTo>
                      <a:pt x="0" y="0"/>
                    </a:lnTo>
                    <a:lnTo>
                      <a:pt x="18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sp>
          <p:nvSpPr>
            <p:cNvPr id="167" name="Text Box 176"/>
            <p:cNvSpPr txBox="1">
              <a:spLocks noChangeArrowheads="1"/>
            </p:cNvSpPr>
            <p:nvPr/>
          </p:nvSpPr>
          <p:spPr bwMode="auto">
            <a:xfrm>
              <a:off x="1055688" y="1052513"/>
              <a:ext cx="717971" cy="5540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Neo Sans Intel"/>
                </a:rPr>
                <a:t>Program</a:t>
              </a:r>
            </a:p>
            <a:p>
              <a:r>
                <a:rPr lang="en-US" sz="1200" b="1" dirty="0">
                  <a:latin typeface="Neo Sans Intel"/>
                </a:rPr>
                <a:t>execution</a:t>
              </a:r>
            </a:p>
            <a:p>
              <a:r>
                <a:rPr lang="en-US" sz="1200" b="1" dirty="0">
                  <a:latin typeface="Neo Sans Intel"/>
                </a:rPr>
                <a:t>order</a:t>
              </a:r>
              <a:endParaRPr lang="en-US" sz="1000" b="1" dirty="0">
                <a:latin typeface="Neo Sans Intel"/>
              </a:endParaRPr>
            </a:p>
          </p:txBody>
        </p:sp>
      </p:grpSp>
      <p:sp>
        <p:nvSpPr>
          <p:cNvPr id="168" name="Text Box 177"/>
          <p:cNvSpPr txBox="1">
            <a:spLocks noChangeArrowheads="1"/>
          </p:cNvSpPr>
          <p:nvPr/>
        </p:nvSpPr>
        <p:spPr bwMode="auto">
          <a:xfrm>
            <a:off x="1150929" y="1752600"/>
            <a:ext cx="1041791" cy="184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latin typeface="Neo Sans Intel"/>
              </a:rPr>
              <a:t>lw R1, 100(R0)</a:t>
            </a:r>
            <a:endParaRPr lang="en-US" sz="1000" b="1" dirty="0">
              <a:latin typeface="Neo Sans Intel"/>
            </a:endParaRPr>
          </a:p>
        </p:txBody>
      </p:sp>
      <p:sp>
        <p:nvSpPr>
          <p:cNvPr id="169" name="Text Box 178"/>
          <p:cNvSpPr txBox="1">
            <a:spLocks noChangeArrowheads="1"/>
          </p:cNvSpPr>
          <p:nvPr/>
        </p:nvSpPr>
        <p:spPr bwMode="auto">
          <a:xfrm>
            <a:off x="1150929" y="2209800"/>
            <a:ext cx="1041791" cy="184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latin typeface="Neo Sans Intel"/>
              </a:rPr>
              <a:t>lw R2, 200(R0)</a:t>
            </a:r>
            <a:endParaRPr lang="en-US" sz="1000" b="1" dirty="0">
              <a:latin typeface="Neo Sans Intel"/>
            </a:endParaRPr>
          </a:p>
        </p:txBody>
      </p:sp>
      <p:sp>
        <p:nvSpPr>
          <p:cNvPr id="170" name="Text Box 179"/>
          <p:cNvSpPr txBox="1">
            <a:spLocks noChangeArrowheads="1"/>
          </p:cNvSpPr>
          <p:nvPr/>
        </p:nvSpPr>
        <p:spPr bwMode="auto">
          <a:xfrm>
            <a:off x="1150929" y="2636838"/>
            <a:ext cx="1041791" cy="184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lw R3, 300(R0)</a:t>
            </a:r>
            <a:endParaRPr lang="en-US" sz="1000" b="1">
              <a:latin typeface="Neo Sans Intel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1055688" y="3429000"/>
            <a:ext cx="717971" cy="1887538"/>
            <a:chOff x="1055688" y="3429000"/>
            <a:chExt cx="717971" cy="1887538"/>
          </a:xfrm>
        </p:grpSpPr>
        <p:grpSp>
          <p:nvGrpSpPr>
            <p:cNvPr id="174" name="Group 181"/>
            <p:cNvGrpSpPr>
              <a:grpSpLocks/>
            </p:cNvGrpSpPr>
            <p:nvPr/>
          </p:nvGrpSpPr>
          <p:grpSpPr bwMode="auto">
            <a:xfrm>
              <a:off x="1055688" y="4165600"/>
              <a:ext cx="67401" cy="1150938"/>
              <a:chOff x="845" y="1127"/>
              <a:chExt cx="46" cy="725"/>
            </a:xfrm>
          </p:grpSpPr>
          <p:sp>
            <p:nvSpPr>
              <p:cNvPr id="180" name="Line 182"/>
              <p:cNvSpPr>
                <a:spLocks noChangeShapeType="1"/>
              </p:cNvSpPr>
              <p:nvPr/>
            </p:nvSpPr>
            <p:spPr bwMode="auto">
              <a:xfrm>
                <a:off x="868" y="1127"/>
                <a:ext cx="2" cy="7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Freeform 183"/>
              <p:cNvSpPr>
                <a:spLocks/>
              </p:cNvSpPr>
              <p:nvPr/>
            </p:nvSpPr>
            <p:spPr bwMode="auto">
              <a:xfrm>
                <a:off x="845" y="1796"/>
                <a:ext cx="46" cy="46"/>
              </a:xfrm>
              <a:custGeom>
                <a:avLst/>
                <a:gdLst>
                  <a:gd name="T0" fmla="*/ 46 w 33"/>
                  <a:gd name="T1" fmla="*/ 0 h 33"/>
                  <a:gd name="T2" fmla="*/ 0 w 33"/>
                  <a:gd name="T3" fmla="*/ 0 h 33"/>
                  <a:gd name="T4" fmla="*/ 25 w 33"/>
                  <a:gd name="T5" fmla="*/ 46 h 33"/>
                  <a:gd name="T6" fmla="*/ 46 w 33"/>
                  <a:gd name="T7" fmla="*/ 0 h 33"/>
                  <a:gd name="T8" fmla="*/ 46 w 33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3"/>
                  <a:gd name="T17" fmla="*/ 33 w 33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3">
                    <a:moveTo>
                      <a:pt x="33" y="0"/>
                    </a:moveTo>
                    <a:lnTo>
                      <a:pt x="0" y="0"/>
                    </a:lnTo>
                    <a:lnTo>
                      <a:pt x="18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sp>
          <p:nvSpPr>
            <p:cNvPr id="176" name="Text Box 185"/>
            <p:cNvSpPr txBox="1">
              <a:spLocks noChangeArrowheads="1"/>
            </p:cNvSpPr>
            <p:nvPr/>
          </p:nvSpPr>
          <p:spPr bwMode="auto">
            <a:xfrm>
              <a:off x="1055688" y="3429000"/>
              <a:ext cx="717971" cy="5540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Neo Sans Intel"/>
                </a:rPr>
                <a:t>Program</a:t>
              </a:r>
            </a:p>
            <a:p>
              <a:r>
                <a:rPr lang="en-US" sz="1200" b="1" dirty="0">
                  <a:latin typeface="Neo Sans Intel"/>
                </a:rPr>
                <a:t>execution</a:t>
              </a:r>
            </a:p>
            <a:p>
              <a:r>
                <a:rPr lang="en-US" sz="1200" b="1" dirty="0">
                  <a:latin typeface="Neo Sans Intel"/>
                </a:rPr>
                <a:t>order</a:t>
              </a:r>
              <a:endParaRPr lang="en-US" sz="1000" b="1" dirty="0">
                <a:latin typeface="Neo Sans Intel"/>
              </a:endParaRPr>
            </a:p>
          </p:txBody>
        </p:sp>
      </p:grpSp>
      <p:sp>
        <p:nvSpPr>
          <p:cNvPr id="177" name="Text Box 186"/>
          <p:cNvSpPr txBox="1">
            <a:spLocks noChangeArrowheads="1"/>
          </p:cNvSpPr>
          <p:nvPr/>
        </p:nvSpPr>
        <p:spPr bwMode="auto">
          <a:xfrm>
            <a:off x="1150929" y="4129088"/>
            <a:ext cx="1041791" cy="184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latin typeface="Neo Sans Intel"/>
              </a:rPr>
              <a:t>lw R1, 100(R0)</a:t>
            </a:r>
            <a:endParaRPr lang="en-US" sz="1000" b="1" dirty="0">
              <a:latin typeface="Neo Sans Intel"/>
            </a:endParaRPr>
          </a:p>
        </p:txBody>
      </p:sp>
      <p:sp>
        <p:nvSpPr>
          <p:cNvPr id="178" name="Text Box 187"/>
          <p:cNvSpPr txBox="1">
            <a:spLocks noChangeArrowheads="1"/>
          </p:cNvSpPr>
          <p:nvPr/>
        </p:nvSpPr>
        <p:spPr bwMode="auto">
          <a:xfrm>
            <a:off x="1150929" y="4586288"/>
            <a:ext cx="1041791" cy="184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latin typeface="Neo Sans Intel"/>
              </a:rPr>
              <a:t>lw R2, 200(R0)</a:t>
            </a:r>
            <a:endParaRPr lang="en-US" sz="1000" b="1" dirty="0">
              <a:latin typeface="Neo Sans Intel"/>
            </a:endParaRPr>
          </a:p>
        </p:txBody>
      </p:sp>
      <p:sp>
        <p:nvSpPr>
          <p:cNvPr id="179" name="Text Box 188"/>
          <p:cNvSpPr txBox="1">
            <a:spLocks noChangeArrowheads="1"/>
          </p:cNvSpPr>
          <p:nvPr/>
        </p:nvSpPr>
        <p:spPr bwMode="auto">
          <a:xfrm>
            <a:off x="1150929" y="5013325"/>
            <a:ext cx="1041791" cy="184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latin typeface="Neo Sans Intel"/>
              </a:rPr>
              <a:t>lw R3, 300(R0)</a:t>
            </a:r>
            <a:endParaRPr lang="en-US" sz="1000" b="1" dirty="0">
              <a:latin typeface="Neo Sans Int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82" y="1168400"/>
            <a:ext cx="5934043" cy="311150"/>
            <a:chOff x="2025682" y="1168400"/>
            <a:chExt cx="5934043" cy="311150"/>
          </a:xfrm>
        </p:grpSpPr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2417763" y="1389063"/>
              <a:ext cx="5492750" cy="31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7891463" y="1354138"/>
              <a:ext cx="68262" cy="73025"/>
            </a:xfrm>
            <a:custGeom>
              <a:avLst/>
              <a:gdLst>
                <a:gd name="T0" fmla="*/ 0 w 33"/>
                <a:gd name="T1" fmla="*/ 0 h 33"/>
                <a:gd name="T2" fmla="*/ 0 w 33"/>
                <a:gd name="T3" fmla="*/ 73025 h 33"/>
                <a:gd name="T4" fmla="*/ 68262 w 33"/>
                <a:gd name="T5" fmla="*/ 37619 h 33"/>
                <a:gd name="T6" fmla="*/ 0 w 33"/>
                <a:gd name="T7" fmla="*/ 0 h 33"/>
                <a:gd name="T8" fmla="*/ 0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0" y="0"/>
                  </a:moveTo>
                  <a:lnTo>
                    <a:pt x="0" y="33"/>
                  </a:lnTo>
                  <a:lnTo>
                    <a:pt x="3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V="1">
              <a:off x="2978150" y="1392238"/>
              <a:ext cx="3175" cy="68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Rectangle 29"/>
            <p:cNvSpPr>
              <a:spLocks noChangeArrowheads="1"/>
            </p:cNvSpPr>
            <p:nvPr/>
          </p:nvSpPr>
          <p:spPr bwMode="auto">
            <a:xfrm>
              <a:off x="2938463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2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3563938" y="1392238"/>
              <a:ext cx="3175" cy="68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3522663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56" name="Rectangle 33"/>
            <p:cNvSpPr>
              <a:spLocks noChangeArrowheads="1"/>
            </p:cNvSpPr>
            <p:nvPr/>
          </p:nvSpPr>
          <p:spPr bwMode="auto">
            <a:xfrm>
              <a:off x="4108450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 flipV="1">
              <a:off x="4733925" y="1392238"/>
              <a:ext cx="0" cy="68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8" name="Rectangle 35"/>
            <p:cNvSpPr>
              <a:spLocks noChangeArrowheads="1"/>
            </p:cNvSpPr>
            <p:nvPr/>
          </p:nvSpPr>
          <p:spPr bwMode="auto">
            <a:xfrm>
              <a:off x="4692650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8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/>
          </p:nvSpPr>
          <p:spPr bwMode="auto">
            <a:xfrm>
              <a:off x="5238750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5311775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0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2" name="Line 39"/>
            <p:cNvSpPr>
              <a:spLocks noChangeShapeType="1"/>
            </p:cNvSpPr>
            <p:nvPr/>
          </p:nvSpPr>
          <p:spPr bwMode="auto">
            <a:xfrm flipV="1">
              <a:off x="5900738" y="1392238"/>
              <a:ext cx="3175" cy="68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5822950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5899150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2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6399213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6" name="Rectangle 43"/>
            <p:cNvSpPr>
              <a:spLocks noChangeArrowheads="1"/>
            </p:cNvSpPr>
            <p:nvPr/>
          </p:nvSpPr>
          <p:spPr bwMode="auto">
            <a:xfrm>
              <a:off x="6469063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V="1">
              <a:off x="6477000" y="1392238"/>
              <a:ext cx="1588" cy="68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 flipV="1">
              <a:off x="7062788" y="1392238"/>
              <a:ext cx="3175" cy="68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 flipV="1">
              <a:off x="7646988" y="1392238"/>
              <a:ext cx="1587" cy="68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0" name="Rectangle 47"/>
            <p:cNvSpPr>
              <a:spLocks noChangeArrowheads="1"/>
            </p:cNvSpPr>
            <p:nvPr/>
          </p:nvSpPr>
          <p:spPr bwMode="auto">
            <a:xfrm>
              <a:off x="6983413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7054850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72" name="Rectangle 49"/>
            <p:cNvSpPr>
              <a:spLocks noChangeArrowheads="1"/>
            </p:cNvSpPr>
            <p:nvPr/>
          </p:nvSpPr>
          <p:spPr bwMode="auto">
            <a:xfrm>
              <a:off x="7558088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73" name="Rectangle 50"/>
            <p:cNvSpPr>
              <a:spLocks noChangeArrowheads="1"/>
            </p:cNvSpPr>
            <p:nvPr/>
          </p:nvSpPr>
          <p:spPr bwMode="auto">
            <a:xfrm>
              <a:off x="7632700" y="116840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8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66" name="Text Box 175"/>
            <p:cNvSpPr txBox="1">
              <a:spLocks noChangeArrowheads="1"/>
            </p:cNvSpPr>
            <p:nvPr/>
          </p:nvSpPr>
          <p:spPr bwMode="auto">
            <a:xfrm>
              <a:off x="2025682" y="1295400"/>
              <a:ext cx="356055" cy="184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Time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82" name="Line 34"/>
            <p:cNvSpPr>
              <a:spLocks noChangeShapeType="1"/>
            </p:cNvSpPr>
            <p:nvPr/>
          </p:nvSpPr>
          <p:spPr bwMode="auto">
            <a:xfrm flipV="1">
              <a:off x="4155440" y="1397000"/>
              <a:ext cx="0" cy="68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3" name="Line 34"/>
            <p:cNvSpPr>
              <a:spLocks noChangeShapeType="1"/>
            </p:cNvSpPr>
            <p:nvPr/>
          </p:nvSpPr>
          <p:spPr bwMode="auto">
            <a:xfrm flipV="1">
              <a:off x="5318284" y="1391920"/>
              <a:ext cx="0" cy="68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025682" y="3541713"/>
            <a:ext cx="4946618" cy="314325"/>
            <a:chOff x="2025682" y="3541713"/>
            <a:chExt cx="4946618" cy="314325"/>
          </a:xfrm>
        </p:grpSpPr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6907213" y="3724275"/>
              <a:ext cx="65087" cy="69850"/>
            </a:xfrm>
            <a:custGeom>
              <a:avLst/>
              <a:gdLst>
                <a:gd name="T0" fmla="*/ 0 w 33"/>
                <a:gd name="T1" fmla="*/ 0 h 32"/>
                <a:gd name="T2" fmla="*/ 0 w 33"/>
                <a:gd name="T3" fmla="*/ 69850 h 32"/>
                <a:gd name="T4" fmla="*/ 65087 w 33"/>
                <a:gd name="T5" fmla="*/ 32742 h 32"/>
                <a:gd name="T6" fmla="*/ 0 w 33"/>
                <a:gd name="T7" fmla="*/ 0 h 32"/>
                <a:gd name="T8" fmla="*/ 0 w 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2"/>
                <a:gd name="T17" fmla="*/ 33 w 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2">
                  <a:moveTo>
                    <a:pt x="0" y="0"/>
                  </a:moveTo>
                  <a:lnTo>
                    <a:pt x="0" y="32"/>
                  </a:lnTo>
                  <a:lnTo>
                    <a:pt x="3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5" name="Line 52"/>
            <p:cNvSpPr>
              <a:spLocks noChangeShapeType="1"/>
            </p:cNvSpPr>
            <p:nvPr/>
          </p:nvSpPr>
          <p:spPr bwMode="auto">
            <a:xfrm>
              <a:off x="2417763" y="3760788"/>
              <a:ext cx="4505325" cy="47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6" name="Line 53"/>
            <p:cNvSpPr>
              <a:spLocks noChangeShapeType="1"/>
            </p:cNvSpPr>
            <p:nvPr/>
          </p:nvSpPr>
          <p:spPr bwMode="auto">
            <a:xfrm flipV="1">
              <a:off x="2978150" y="3770313"/>
              <a:ext cx="3175" cy="666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7" name="Rectangle 54"/>
            <p:cNvSpPr>
              <a:spLocks noChangeArrowheads="1"/>
            </p:cNvSpPr>
            <p:nvPr/>
          </p:nvSpPr>
          <p:spPr bwMode="auto">
            <a:xfrm>
              <a:off x="2938463" y="35464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2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78" name="Line 55"/>
            <p:cNvSpPr>
              <a:spLocks noChangeShapeType="1"/>
            </p:cNvSpPr>
            <p:nvPr/>
          </p:nvSpPr>
          <p:spPr bwMode="auto">
            <a:xfrm flipV="1">
              <a:off x="3563938" y="3770313"/>
              <a:ext cx="3175" cy="666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Rectangle 56"/>
            <p:cNvSpPr>
              <a:spLocks noChangeArrowheads="1"/>
            </p:cNvSpPr>
            <p:nvPr/>
          </p:nvSpPr>
          <p:spPr bwMode="auto">
            <a:xfrm>
              <a:off x="3522663" y="35464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81" name="Rectangle 58"/>
            <p:cNvSpPr>
              <a:spLocks noChangeArrowheads="1"/>
            </p:cNvSpPr>
            <p:nvPr/>
          </p:nvSpPr>
          <p:spPr bwMode="auto">
            <a:xfrm>
              <a:off x="4108450" y="35464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82" name="Line 59"/>
            <p:cNvSpPr>
              <a:spLocks noChangeShapeType="1"/>
            </p:cNvSpPr>
            <p:nvPr/>
          </p:nvSpPr>
          <p:spPr bwMode="auto">
            <a:xfrm flipV="1">
              <a:off x="4733925" y="3770313"/>
              <a:ext cx="0" cy="666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3" name="Rectangle 60"/>
            <p:cNvSpPr>
              <a:spLocks noChangeArrowheads="1"/>
            </p:cNvSpPr>
            <p:nvPr/>
          </p:nvSpPr>
          <p:spPr bwMode="auto">
            <a:xfrm>
              <a:off x="4692650" y="35464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8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85" name="Rectangle 62"/>
            <p:cNvSpPr>
              <a:spLocks noChangeArrowheads="1"/>
            </p:cNvSpPr>
            <p:nvPr/>
          </p:nvSpPr>
          <p:spPr bwMode="auto">
            <a:xfrm>
              <a:off x="5238750" y="35464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86" name="Rectangle 63"/>
            <p:cNvSpPr>
              <a:spLocks noChangeArrowheads="1"/>
            </p:cNvSpPr>
            <p:nvPr/>
          </p:nvSpPr>
          <p:spPr bwMode="auto">
            <a:xfrm>
              <a:off x="5311775" y="35464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0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87" name="Line 64"/>
            <p:cNvSpPr>
              <a:spLocks noChangeShapeType="1"/>
            </p:cNvSpPr>
            <p:nvPr/>
          </p:nvSpPr>
          <p:spPr bwMode="auto">
            <a:xfrm flipV="1">
              <a:off x="5900738" y="3770313"/>
              <a:ext cx="3175" cy="666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Line 65"/>
            <p:cNvSpPr>
              <a:spLocks noChangeShapeType="1"/>
            </p:cNvSpPr>
            <p:nvPr/>
          </p:nvSpPr>
          <p:spPr bwMode="auto">
            <a:xfrm flipV="1">
              <a:off x="6473825" y="3770313"/>
              <a:ext cx="1588" cy="666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Rectangle 66"/>
            <p:cNvSpPr>
              <a:spLocks noChangeArrowheads="1"/>
            </p:cNvSpPr>
            <p:nvPr/>
          </p:nvSpPr>
          <p:spPr bwMode="auto">
            <a:xfrm>
              <a:off x="5822950" y="35464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90" name="Rectangle 67"/>
            <p:cNvSpPr>
              <a:spLocks noChangeArrowheads="1"/>
            </p:cNvSpPr>
            <p:nvPr/>
          </p:nvSpPr>
          <p:spPr bwMode="auto">
            <a:xfrm>
              <a:off x="5899150" y="35464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2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91" name="Rectangle 68"/>
            <p:cNvSpPr>
              <a:spLocks noChangeArrowheads="1"/>
            </p:cNvSpPr>
            <p:nvPr/>
          </p:nvSpPr>
          <p:spPr bwMode="auto">
            <a:xfrm>
              <a:off x="6399213" y="3541713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92" name="Rectangle 69"/>
            <p:cNvSpPr>
              <a:spLocks noChangeArrowheads="1"/>
            </p:cNvSpPr>
            <p:nvPr/>
          </p:nvSpPr>
          <p:spPr bwMode="auto">
            <a:xfrm>
              <a:off x="6469063" y="3541713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75" name="Text Box 184"/>
            <p:cNvSpPr txBox="1">
              <a:spLocks noChangeArrowheads="1"/>
            </p:cNvSpPr>
            <p:nvPr/>
          </p:nvSpPr>
          <p:spPr bwMode="auto">
            <a:xfrm>
              <a:off x="2025682" y="3671888"/>
              <a:ext cx="356055" cy="184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latin typeface="Neo Sans Intel"/>
                </a:rPr>
                <a:t>Time</a:t>
              </a:r>
              <a:endParaRPr lang="en-US" sz="1000" b="1" dirty="0">
                <a:latin typeface="Neo Sans Intel"/>
              </a:endParaRPr>
            </a:p>
          </p:txBody>
        </p:sp>
        <p:sp>
          <p:nvSpPr>
            <p:cNvPr id="184" name="Line 59"/>
            <p:cNvSpPr>
              <a:spLocks noChangeShapeType="1"/>
            </p:cNvSpPr>
            <p:nvPr/>
          </p:nvSpPr>
          <p:spPr bwMode="auto">
            <a:xfrm flipV="1">
              <a:off x="4145215" y="3758248"/>
              <a:ext cx="0" cy="666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5" name="Line 59"/>
            <p:cNvSpPr>
              <a:spLocks noChangeShapeType="1"/>
            </p:cNvSpPr>
            <p:nvPr/>
          </p:nvSpPr>
          <p:spPr bwMode="auto">
            <a:xfrm flipV="1">
              <a:off x="5334000" y="3766126"/>
              <a:ext cx="0" cy="666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7924097"/>
      </p:ext>
    </p:extLst>
  </p:cSld>
  <p:clrMapOvr>
    <a:masterClrMapping/>
  </p:clrMapOvr>
  <p:transition advTm="3438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68" grpId="0"/>
      <p:bldP spid="169" grpId="0"/>
      <p:bldP spid="170" grpId="0"/>
      <p:bldP spid="177" grpId="0"/>
      <p:bldP spid="178" grpId="0"/>
      <p:bldP spid="179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CPU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3982578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09851" y="288778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199" name="Line 264"/>
          <p:cNvSpPr>
            <a:spLocks noChangeShapeType="1"/>
          </p:cNvSpPr>
          <p:nvPr/>
        </p:nvSpPr>
        <p:spPr bwMode="auto">
          <a:xfrm flipV="1">
            <a:off x="304800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265"/>
          <p:cNvSpPr>
            <a:spLocks noChangeShapeType="1"/>
          </p:cNvSpPr>
          <p:nvPr/>
        </p:nvSpPr>
        <p:spPr bwMode="auto">
          <a:xfrm flipV="1">
            <a:off x="2057400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266"/>
          <p:cNvSpPr>
            <a:spLocks noChangeShapeType="1"/>
          </p:cNvSpPr>
          <p:nvPr/>
        </p:nvSpPr>
        <p:spPr bwMode="auto">
          <a:xfrm flipV="1">
            <a:off x="3988776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267"/>
          <p:cNvSpPr>
            <a:spLocks noChangeShapeType="1"/>
          </p:cNvSpPr>
          <p:nvPr/>
        </p:nvSpPr>
        <p:spPr bwMode="auto">
          <a:xfrm flipV="1">
            <a:off x="6096000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268"/>
          <p:cNvSpPr>
            <a:spLocks noChangeShapeType="1"/>
          </p:cNvSpPr>
          <p:nvPr/>
        </p:nvSpPr>
        <p:spPr bwMode="auto">
          <a:xfrm flipV="1">
            <a:off x="8019438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Text Box 269"/>
          <p:cNvSpPr txBox="1">
            <a:spLocks noChangeArrowheads="1"/>
          </p:cNvSpPr>
          <p:nvPr/>
        </p:nvSpPr>
        <p:spPr bwMode="auto">
          <a:xfrm>
            <a:off x="2209800" y="927100"/>
            <a:ext cx="14732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Instruction </a:t>
            </a:r>
          </a:p>
          <a:p>
            <a:pPr algn="ctr"/>
            <a:r>
              <a:rPr lang="en-US" sz="1600" b="1" dirty="0">
                <a:latin typeface="Arial" charset="0"/>
              </a:rPr>
              <a:t>Decode /</a:t>
            </a:r>
          </a:p>
          <a:p>
            <a:pPr algn="ctr"/>
            <a:r>
              <a:rPr lang="en-US" sz="1600" b="1" dirty="0">
                <a:latin typeface="Arial" charset="0"/>
              </a:rPr>
              <a:t>register fetch</a:t>
            </a:r>
          </a:p>
        </p:txBody>
      </p:sp>
      <p:sp>
        <p:nvSpPr>
          <p:cNvPr id="205" name="Text Box 270"/>
          <p:cNvSpPr txBox="1">
            <a:spLocks noChangeArrowheads="1"/>
          </p:cNvSpPr>
          <p:nvPr/>
        </p:nvSpPr>
        <p:spPr bwMode="auto">
          <a:xfrm>
            <a:off x="479425" y="1049338"/>
            <a:ext cx="12922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Instruction </a:t>
            </a:r>
          </a:p>
          <a:p>
            <a:pPr algn="ctr"/>
            <a:r>
              <a:rPr lang="en-US" sz="1600" b="1" dirty="0">
                <a:latin typeface="Arial" charset="0"/>
              </a:rPr>
              <a:t>fetch</a:t>
            </a:r>
          </a:p>
        </p:txBody>
      </p:sp>
      <p:sp>
        <p:nvSpPr>
          <p:cNvPr id="206" name="Text Box 271"/>
          <p:cNvSpPr txBox="1">
            <a:spLocks noChangeArrowheads="1"/>
          </p:cNvSpPr>
          <p:nvPr/>
        </p:nvSpPr>
        <p:spPr bwMode="auto">
          <a:xfrm>
            <a:off x="4468812" y="927100"/>
            <a:ext cx="124618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Execute /</a:t>
            </a:r>
          </a:p>
          <a:p>
            <a:pPr algn="ctr"/>
            <a:r>
              <a:rPr lang="en-US" sz="1600" b="1">
                <a:latin typeface="Arial" charset="0"/>
              </a:rPr>
              <a:t>address </a:t>
            </a:r>
          </a:p>
          <a:p>
            <a:pPr algn="ctr"/>
            <a:r>
              <a:rPr lang="en-US" sz="1600" b="1">
                <a:latin typeface="Arial" charset="0"/>
              </a:rPr>
              <a:t>calculation</a:t>
            </a:r>
          </a:p>
        </p:txBody>
      </p:sp>
      <p:sp>
        <p:nvSpPr>
          <p:cNvPr id="207" name="Text Box 272"/>
          <p:cNvSpPr txBox="1">
            <a:spLocks noChangeArrowheads="1"/>
          </p:cNvSpPr>
          <p:nvPr/>
        </p:nvSpPr>
        <p:spPr bwMode="auto">
          <a:xfrm>
            <a:off x="6629400" y="1049338"/>
            <a:ext cx="96361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Memory</a:t>
            </a:r>
          </a:p>
          <a:p>
            <a:pPr algn="ctr"/>
            <a:r>
              <a:rPr lang="en-US" sz="1600" b="1" dirty="0">
                <a:latin typeface="Arial" charset="0"/>
              </a:rPr>
              <a:t>access</a:t>
            </a:r>
          </a:p>
        </p:txBody>
      </p:sp>
      <p:sp>
        <p:nvSpPr>
          <p:cNvPr id="208" name="Text Box 273"/>
          <p:cNvSpPr txBox="1">
            <a:spLocks noChangeArrowheads="1"/>
          </p:cNvSpPr>
          <p:nvPr/>
        </p:nvSpPr>
        <p:spPr bwMode="auto">
          <a:xfrm>
            <a:off x="8145462" y="1049338"/>
            <a:ext cx="6937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Write</a:t>
            </a:r>
          </a:p>
          <a:p>
            <a:pPr algn="ctr"/>
            <a:r>
              <a:rPr lang="en-US" sz="1600" b="1" dirty="0">
                <a:latin typeface="Arial" charset="0"/>
              </a:rPr>
              <a:t>back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333754"/>
      </p:ext>
    </p:extLst>
  </p:cSld>
  <p:clrMapOvr>
    <a:masterClrMapping/>
  </p:clrMapOvr>
  <p:transition advTm="7649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6" grpId="1" animBg="1"/>
      <p:bldP spid="54296" grpId="0" animBg="1"/>
      <p:bldP spid="54296" grpId="1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Pipelined CPU with Control</a:t>
            </a:r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590550" y="838200"/>
            <a:ext cx="6953250" cy="609600"/>
            <a:chOff x="372" y="624"/>
            <a:chExt cx="4380" cy="672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7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39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9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00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2362200" y="685800"/>
            <a:ext cx="14732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Instruction </a:t>
            </a:r>
          </a:p>
          <a:p>
            <a:pPr algn="ctr"/>
            <a:r>
              <a:rPr lang="en-US" sz="1600" b="1" dirty="0">
                <a:latin typeface="Arial" charset="0"/>
              </a:rPr>
              <a:t>Decode /</a:t>
            </a:r>
          </a:p>
          <a:p>
            <a:pPr algn="ctr"/>
            <a:r>
              <a:rPr lang="en-US" sz="1600" b="1" dirty="0">
                <a:latin typeface="Arial" charset="0"/>
              </a:rPr>
              <a:t>register 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765175" y="735013"/>
            <a:ext cx="12922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Instruction </a:t>
            </a:r>
          </a:p>
          <a:p>
            <a:pPr algn="ctr"/>
            <a:r>
              <a:rPr lang="en-US" sz="1600" b="1">
                <a:latin typeface="Arial" charset="0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4240213" y="685800"/>
            <a:ext cx="124618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Execute /</a:t>
            </a:r>
          </a:p>
          <a:p>
            <a:pPr algn="ctr"/>
            <a:r>
              <a:rPr lang="en-US" sz="1600" b="1">
                <a:latin typeface="Arial" charset="0"/>
              </a:rPr>
              <a:t>address </a:t>
            </a:r>
          </a:p>
          <a:p>
            <a:pPr algn="ctr"/>
            <a:r>
              <a:rPr lang="en-US" sz="1600" b="1">
                <a:latin typeface="Arial" charset="0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6019800" y="735013"/>
            <a:ext cx="96361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Memory</a:t>
            </a:r>
          </a:p>
          <a:p>
            <a:pPr algn="ctr"/>
            <a:r>
              <a:rPr lang="en-US" sz="1600" b="1">
                <a:latin typeface="Arial" charset="0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7688263" y="739775"/>
            <a:ext cx="6937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Write</a:t>
            </a:r>
          </a:p>
          <a:p>
            <a:pPr algn="ctr"/>
            <a:r>
              <a:rPr lang="en-US" sz="1600" b="1" dirty="0">
                <a:latin typeface="Arial" charset="0"/>
              </a:rPr>
              <a:t>back</a:t>
            </a:r>
          </a:p>
        </p:txBody>
      </p:sp>
      <p:grpSp>
        <p:nvGrpSpPr>
          <p:cNvPr id="244" name="Группа 243"/>
          <p:cNvGrpSpPr/>
          <p:nvPr/>
        </p:nvGrpSpPr>
        <p:grpSpPr>
          <a:xfrm>
            <a:off x="571499" y="1511300"/>
            <a:ext cx="7810501" cy="4824413"/>
            <a:chOff x="571500" y="1753394"/>
            <a:chExt cx="7734300" cy="4582319"/>
          </a:xfrm>
        </p:grpSpPr>
        <p:sp>
          <p:nvSpPr>
            <p:cNvPr id="6" name="Rectangle 136"/>
            <p:cNvSpPr>
              <a:spLocks noChangeArrowheads="1"/>
            </p:cNvSpPr>
            <p:nvPr/>
          </p:nvSpPr>
          <p:spPr bwMode="auto">
            <a:xfrm>
              <a:off x="1143000" y="3911600"/>
              <a:ext cx="900113" cy="92392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933450" y="4027488"/>
              <a:ext cx="21590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 flipV="1">
              <a:off x="3157538" y="5113338"/>
              <a:ext cx="53975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029607" y="5237163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H="1" flipV="1">
              <a:off x="3711575" y="5113338"/>
              <a:ext cx="50800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73375" y="3768725"/>
              <a:ext cx="823913" cy="971550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981982" y="3835400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630488" y="5157788"/>
              <a:ext cx="6889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3654425" y="5157788"/>
              <a:ext cx="2079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582863" y="428466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2586038" y="4143375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586038" y="54864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2300288" y="4303713"/>
              <a:ext cx="298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2630488" y="5500688"/>
              <a:ext cx="123190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2297113" y="3251200"/>
              <a:ext cx="15652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746760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386715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4486275" y="5903913"/>
              <a:ext cx="0" cy="793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524375" y="2927350"/>
              <a:ext cx="11113" cy="1346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4772025" y="5445125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5340350" y="4217988"/>
              <a:ext cx="341313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4567238" y="4887913"/>
              <a:ext cx="388938" cy="547688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4016375" y="5157788"/>
              <a:ext cx="554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210050" y="4073525"/>
              <a:ext cx="42319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ALUSrc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 flipV="1">
              <a:off x="4016375" y="3241675"/>
              <a:ext cx="57785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4256088" y="4340225"/>
              <a:ext cx="41275" cy="38100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4356100" y="3868738"/>
              <a:ext cx="3175" cy="1289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4341813" y="46688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4341813" y="5140325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 flipV="1">
              <a:off x="4419600" y="5113338"/>
              <a:ext cx="55563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4344988" y="4987925"/>
              <a:ext cx="2270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 flipV="1">
              <a:off x="4019550" y="4049713"/>
              <a:ext cx="698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4273550" y="4359275"/>
              <a:ext cx="1412875" cy="450850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5686425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4602163" y="3141663"/>
              <a:ext cx="579438" cy="669925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4713288" y="3944938"/>
              <a:ext cx="620713" cy="727075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4246563" y="3482975"/>
              <a:ext cx="239713" cy="379413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4733925" y="4383088"/>
              <a:ext cx="3157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5038725" y="4319588"/>
              <a:ext cx="27781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5092700" y="4171950"/>
              <a:ext cx="2206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Zero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4887913" y="3319463"/>
              <a:ext cx="2778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619625" y="3529013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4276725" y="3581400"/>
              <a:ext cx="1889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left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 flipV="1">
              <a:off x="4614863" y="4514850"/>
              <a:ext cx="1031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H="1" flipV="1">
              <a:off x="4010025" y="4357688"/>
              <a:ext cx="4603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 flipV="1">
              <a:off x="4359275" y="4681538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flipH="1">
              <a:off x="5187950" y="3471863"/>
              <a:ext cx="48895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H="1" flipV="1">
              <a:off x="5326063" y="4400550"/>
              <a:ext cx="3603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005263" y="5516563"/>
              <a:ext cx="4032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H="1" flipV="1">
              <a:off x="4010025" y="5827713"/>
              <a:ext cx="4032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583113" y="5002213"/>
              <a:ext cx="3603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4873625" y="5386388"/>
              <a:ext cx="39754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ALUOp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4510088" y="5911850"/>
              <a:ext cx="40395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RegDst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H="1">
              <a:off x="4564063" y="5681663"/>
              <a:ext cx="11144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H="1" flipV="1">
              <a:off x="4486275" y="3667125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3027363" y="3540125"/>
              <a:ext cx="5065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RegWrite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895600" y="3806825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2894013" y="4044950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2905125" y="4297363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2909888" y="4540250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data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395663" y="3959225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3381375" y="4235450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2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 rot="16200000">
              <a:off x="2792710" y="4159787"/>
              <a:ext cx="923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2767013" y="5018088"/>
              <a:ext cx="30777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0" name="Rectangle 76"/>
            <p:cNvSpPr>
              <a:spLocks noChangeArrowheads="1"/>
            </p:cNvSpPr>
            <p:nvPr/>
          </p:nvSpPr>
          <p:spPr bwMode="auto">
            <a:xfrm>
              <a:off x="2762250" y="53689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[20-16]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1" name="Rectangle 77"/>
            <p:cNvSpPr>
              <a:spLocks noChangeArrowheads="1"/>
            </p:cNvSpPr>
            <p:nvPr/>
          </p:nvSpPr>
          <p:spPr bwMode="auto">
            <a:xfrm>
              <a:off x="2767013" y="56737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[15-11]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2586038" y="5138738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3319463" y="4862513"/>
              <a:ext cx="341313" cy="582613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Rectangle 80"/>
            <p:cNvSpPr>
              <a:spLocks noChangeArrowheads="1"/>
            </p:cNvSpPr>
            <p:nvPr/>
          </p:nvSpPr>
          <p:spPr bwMode="auto">
            <a:xfrm>
              <a:off x="3325796" y="4997450"/>
              <a:ext cx="33182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extend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5" name="Rectangle 81"/>
            <p:cNvSpPr>
              <a:spLocks noChangeArrowheads="1"/>
            </p:cNvSpPr>
            <p:nvPr/>
          </p:nvSpPr>
          <p:spPr bwMode="auto">
            <a:xfrm>
              <a:off x="3124200" y="499586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3681413" y="500221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7" name="Line 83"/>
            <p:cNvSpPr>
              <a:spLocks noChangeShapeType="1"/>
            </p:cNvSpPr>
            <p:nvPr/>
          </p:nvSpPr>
          <p:spPr bwMode="auto">
            <a:xfrm flipH="1">
              <a:off x="2598738" y="4162425"/>
              <a:ext cx="273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Line 84"/>
            <p:cNvSpPr>
              <a:spLocks noChangeShapeType="1"/>
            </p:cNvSpPr>
            <p:nvPr/>
          </p:nvSpPr>
          <p:spPr bwMode="auto">
            <a:xfrm flipH="1">
              <a:off x="2595563" y="3902075"/>
              <a:ext cx="280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85"/>
            <p:cNvSpPr>
              <a:spLocks noChangeShapeType="1"/>
            </p:cNvSpPr>
            <p:nvPr/>
          </p:nvSpPr>
          <p:spPr bwMode="auto">
            <a:xfrm flipH="1">
              <a:off x="3690938" y="4049713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86"/>
            <p:cNvSpPr>
              <a:spLocks noChangeShapeType="1"/>
            </p:cNvSpPr>
            <p:nvPr/>
          </p:nvSpPr>
          <p:spPr bwMode="auto">
            <a:xfrm flipH="1">
              <a:off x="3690938" y="4357688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 flipH="1">
              <a:off x="3275013" y="3425825"/>
              <a:ext cx="1588" cy="3429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3733800" y="1912938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5494338" y="2141538"/>
              <a:ext cx="60753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4" name="Rectangle 90"/>
            <p:cNvSpPr>
              <a:spLocks noChangeArrowheads="1"/>
            </p:cNvSpPr>
            <p:nvPr/>
          </p:nvSpPr>
          <p:spPr bwMode="auto">
            <a:xfrm>
              <a:off x="7272338" y="2476500"/>
              <a:ext cx="6588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85" name="Rectangle 91"/>
            <p:cNvSpPr>
              <a:spLocks noChangeArrowheads="1"/>
            </p:cNvSpPr>
            <p:nvPr/>
          </p:nvSpPr>
          <p:spPr bwMode="auto">
            <a:xfrm rot="16200000" flipH="1">
              <a:off x="2136749" y="3878863"/>
              <a:ext cx="66204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6015038" y="437991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7" name="Line 93"/>
            <p:cNvSpPr>
              <a:spLocks noChangeShapeType="1"/>
            </p:cNvSpPr>
            <p:nvPr/>
          </p:nvSpPr>
          <p:spPr bwMode="auto">
            <a:xfrm flipH="1">
              <a:off x="5840413" y="4805363"/>
              <a:ext cx="39687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6034088" y="4398963"/>
              <a:ext cx="1433513" cy="969963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>
              <a:off x="5837238" y="5686425"/>
              <a:ext cx="16256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 flipH="1">
              <a:off x="5840413" y="4398963"/>
              <a:ext cx="4016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Line 97"/>
            <p:cNvSpPr>
              <a:spLocks noChangeShapeType="1"/>
            </p:cNvSpPr>
            <p:nvPr/>
          </p:nvSpPr>
          <p:spPr bwMode="auto">
            <a:xfrm flipH="1">
              <a:off x="7224713" y="4391025"/>
              <a:ext cx="246063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 flipH="1" flipV="1">
              <a:off x="6734175" y="3978275"/>
              <a:ext cx="1588" cy="1047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93" name="Group 289"/>
            <p:cNvGrpSpPr>
              <a:grpSpLocks/>
            </p:cNvGrpSpPr>
            <p:nvPr/>
          </p:nvGrpSpPr>
          <p:grpSpPr bwMode="auto">
            <a:xfrm>
              <a:off x="6248400" y="3844926"/>
              <a:ext cx="966788" cy="1428751"/>
              <a:chOff x="3936" y="2422"/>
              <a:chExt cx="609" cy="900"/>
            </a:xfrm>
          </p:grpSpPr>
          <p:sp>
            <p:nvSpPr>
              <p:cNvPr id="236" name="Line 100"/>
              <p:cNvSpPr>
                <a:spLocks noChangeShapeType="1"/>
              </p:cNvSpPr>
              <p:nvPr/>
            </p:nvSpPr>
            <p:spPr bwMode="auto">
              <a:xfrm flipH="1">
                <a:off x="4248" y="3132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4073" y="3235"/>
                <a:ext cx="34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Neo Sans Intel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8" name="Rectangle 102"/>
              <p:cNvSpPr>
                <a:spLocks noChangeArrowheads="1"/>
              </p:cNvSpPr>
              <p:nvPr/>
            </p:nvSpPr>
            <p:spPr bwMode="auto">
              <a:xfrm>
                <a:off x="4063" y="2422"/>
                <a:ext cx="34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 dirty="0" err="1">
                    <a:solidFill>
                      <a:srgbClr val="EB7500"/>
                    </a:solidFill>
                    <a:latin typeface="Neo Sans Intel"/>
                  </a:rPr>
                  <a:t>MemWrite</a:t>
                </a:r>
                <a:endParaRPr lang="en-US" sz="900" dirty="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9" name="Rectangle 103"/>
              <p:cNvSpPr>
                <a:spLocks noChangeArrowheads="1"/>
              </p:cNvSpPr>
              <p:nvPr/>
            </p:nvSpPr>
            <p:spPr bwMode="auto">
              <a:xfrm>
                <a:off x="3936" y="2577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0" name="Rectangle 104"/>
              <p:cNvSpPr>
                <a:spLocks noChangeArrowheads="1"/>
              </p:cNvSpPr>
              <p:nvPr/>
            </p:nvSpPr>
            <p:spPr bwMode="auto">
              <a:xfrm>
                <a:off x="3950" y="2740"/>
                <a:ext cx="267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1" name="Rectangle 105"/>
              <p:cNvSpPr>
                <a:spLocks noChangeArrowheads="1"/>
              </p:cNvSpPr>
              <p:nvPr/>
            </p:nvSpPr>
            <p:spPr bwMode="auto">
              <a:xfrm>
                <a:off x="3952" y="2961"/>
                <a:ext cx="17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2" name="Rectangle 106"/>
              <p:cNvSpPr>
                <a:spLocks noChangeArrowheads="1"/>
              </p:cNvSpPr>
              <p:nvPr/>
            </p:nvSpPr>
            <p:spPr bwMode="auto">
              <a:xfrm>
                <a:off x="4353" y="2673"/>
                <a:ext cx="174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3" name="Rectangle 107"/>
              <p:cNvSpPr>
                <a:spLocks noChangeArrowheads="1"/>
              </p:cNvSpPr>
              <p:nvPr/>
            </p:nvSpPr>
            <p:spPr bwMode="auto">
              <a:xfrm>
                <a:off x="4158" y="2892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5961063" y="3009900"/>
              <a:ext cx="114300" cy="717550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446 h 72"/>
                <a:gd name="T4" fmla="*/ 71 w 72"/>
                <a:gd name="T5" fmla="*/ 446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5851525" y="3848100"/>
              <a:ext cx="223838" cy="363538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073775" y="3692525"/>
              <a:ext cx="230188" cy="193675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auto">
            <a:xfrm>
              <a:off x="5913438" y="3516313"/>
              <a:ext cx="39754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Branch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auto">
            <a:xfrm>
              <a:off x="6438900" y="2549525"/>
              <a:ext cx="3462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PCSrc</a:t>
              </a:r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>
              <a:off x="2449513" y="6076950"/>
              <a:ext cx="5332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Line 114"/>
            <p:cNvSpPr>
              <a:spLocks noChangeShapeType="1"/>
            </p:cNvSpPr>
            <p:nvPr/>
          </p:nvSpPr>
          <p:spPr bwMode="auto">
            <a:xfrm flipV="1">
              <a:off x="2452688" y="4405313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2446338" y="4400550"/>
              <a:ext cx="420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Line 116"/>
            <p:cNvSpPr>
              <a:spLocks noChangeShapeType="1"/>
            </p:cNvSpPr>
            <p:nvPr/>
          </p:nvSpPr>
          <p:spPr bwMode="auto">
            <a:xfrm>
              <a:off x="2738438" y="4633913"/>
              <a:ext cx="133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Line 117"/>
            <p:cNvSpPr>
              <a:spLocks noChangeShapeType="1"/>
            </p:cNvSpPr>
            <p:nvPr/>
          </p:nvSpPr>
          <p:spPr bwMode="auto">
            <a:xfrm flipV="1">
              <a:off x="2743200" y="4633913"/>
              <a:ext cx="0" cy="157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18"/>
            <p:cNvSpPr>
              <a:spLocks noChangeShapeType="1"/>
            </p:cNvSpPr>
            <p:nvPr/>
          </p:nvSpPr>
          <p:spPr bwMode="auto">
            <a:xfrm>
              <a:off x="2743200" y="6200775"/>
              <a:ext cx="5295900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Line 119"/>
            <p:cNvSpPr>
              <a:spLocks noChangeShapeType="1"/>
            </p:cNvSpPr>
            <p:nvPr/>
          </p:nvSpPr>
          <p:spPr bwMode="auto">
            <a:xfrm flipH="1" flipV="1">
              <a:off x="7897813" y="2989263"/>
              <a:ext cx="0" cy="13335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Line 120"/>
            <p:cNvSpPr>
              <a:spLocks noChangeShapeType="1"/>
            </p:cNvSpPr>
            <p:nvPr/>
          </p:nvSpPr>
          <p:spPr bwMode="auto">
            <a:xfrm flipH="1">
              <a:off x="7620000" y="4394200"/>
              <a:ext cx="1825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21"/>
            <p:cNvSpPr>
              <a:spLocks/>
            </p:cNvSpPr>
            <p:nvPr/>
          </p:nvSpPr>
          <p:spPr bwMode="auto">
            <a:xfrm>
              <a:off x="7620000" y="4725988"/>
              <a:ext cx="188913" cy="642938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Rectangle 122"/>
            <p:cNvSpPr>
              <a:spLocks noChangeArrowheads="1"/>
            </p:cNvSpPr>
            <p:nvPr/>
          </p:nvSpPr>
          <p:spPr bwMode="auto">
            <a:xfrm>
              <a:off x="7672388" y="4103688"/>
              <a:ext cx="58990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MemtoReg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109" name="Line 123"/>
            <p:cNvSpPr>
              <a:spLocks noChangeShapeType="1"/>
            </p:cNvSpPr>
            <p:nvPr/>
          </p:nvSpPr>
          <p:spPr bwMode="auto">
            <a:xfrm>
              <a:off x="7624763" y="568642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24"/>
            <p:cNvSpPr>
              <a:spLocks noChangeShapeType="1"/>
            </p:cNvSpPr>
            <p:nvPr/>
          </p:nvSpPr>
          <p:spPr bwMode="auto">
            <a:xfrm rot="5400000">
              <a:off x="7572375" y="5881688"/>
              <a:ext cx="400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V="1">
              <a:off x="8043863" y="4557713"/>
              <a:ext cx="0" cy="1652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7977188" y="4557713"/>
              <a:ext cx="6667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27"/>
            <p:cNvSpPr>
              <a:spLocks/>
            </p:cNvSpPr>
            <p:nvPr/>
          </p:nvSpPr>
          <p:spPr bwMode="auto">
            <a:xfrm>
              <a:off x="1009650" y="3030538"/>
              <a:ext cx="438150" cy="1001713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28"/>
            <p:cNvSpPr>
              <a:spLocks/>
            </p:cNvSpPr>
            <p:nvPr/>
          </p:nvSpPr>
          <p:spPr bwMode="auto">
            <a:xfrm>
              <a:off x="990600" y="4011613"/>
              <a:ext cx="38100" cy="38100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Rectangle 129"/>
            <p:cNvSpPr>
              <a:spLocks noChangeArrowheads="1"/>
            </p:cNvSpPr>
            <p:nvPr/>
          </p:nvSpPr>
          <p:spPr bwMode="auto">
            <a:xfrm>
              <a:off x="1103313" y="3341688"/>
              <a:ext cx="270908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16" name="Freeform 130"/>
            <p:cNvSpPr>
              <a:spLocks/>
            </p:cNvSpPr>
            <p:nvPr/>
          </p:nvSpPr>
          <p:spPr bwMode="auto">
            <a:xfrm>
              <a:off x="2157413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Line 131"/>
            <p:cNvSpPr>
              <a:spLocks noChangeShapeType="1"/>
            </p:cNvSpPr>
            <p:nvPr/>
          </p:nvSpPr>
          <p:spPr bwMode="auto">
            <a:xfrm flipH="1" flipV="1">
              <a:off x="1908175" y="3246438"/>
              <a:ext cx="2587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Freeform 132"/>
            <p:cNvSpPr>
              <a:spLocks/>
            </p:cNvSpPr>
            <p:nvPr/>
          </p:nvSpPr>
          <p:spPr bwMode="auto">
            <a:xfrm>
              <a:off x="1962150" y="32337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33"/>
            <p:cNvSpPr>
              <a:spLocks/>
            </p:cNvSpPr>
            <p:nvPr/>
          </p:nvSpPr>
          <p:spPr bwMode="auto">
            <a:xfrm>
              <a:off x="1452563" y="2935288"/>
              <a:ext cx="452438" cy="655638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Line 134"/>
            <p:cNvSpPr>
              <a:spLocks noChangeShapeType="1"/>
            </p:cNvSpPr>
            <p:nvPr/>
          </p:nvSpPr>
          <p:spPr bwMode="auto">
            <a:xfrm flipH="1">
              <a:off x="1287463" y="3479800"/>
              <a:ext cx="1619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Rectangle 135"/>
            <p:cNvSpPr>
              <a:spLocks noChangeArrowheads="1"/>
            </p:cNvSpPr>
            <p:nvPr/>
          </p:nvSpPr>
          <p:spPr bwMode="auto">
            <a:xfrm>
              <a:off x="1188361" y="4441825"/>
              <a:ext cx="7966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1185863" y="3976688"/>
              <a:ext cx="461665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1595438" y="3162300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095500" y="2879725"/>
              <a:ext cx="33502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grpSp>
          <p:nvGrpSpPr>
            <p:cNvPr id="125" name="Group 140"/>
            <p:cNvGrpSpPr>
              <a:grpSpLocks/>
            </p:cNvGrpSpPr>
            <p:nvPr/>
          </p:nvGrpSpPr>
          <p:grpSpPr bwMode="auto">
            <a:xfrm>
              <a:off x="685800" y="3836988"/>
              <a:ext cx="247650" cy="388938"/>
              <a:chOff x="480" y="2155"/>
              <a:chExt cx="156" cy="245"/>
            </a:xfrm>
          </p:grpSpPr>
          <p:sp>
            <p:nvSpPr>
              <p:cNvPr id="234" name="Freeform 141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5" name="Rectangle 142"/>
              <p:cNvSpPr>
                <a:spLocks noChangeArrowheads="1"/>
              </p:cNvSpPr>
              <p:nvPr/>
            </p:nvSpPr>
            <p:spPr bwMode="auto">
              <a:xfrm>
                <a:off x="491" y="2220"/>
                <a:ext cx="134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26" name="Line 143"/>
            <p:cNvSpPr>
              <a:spLocks noChangeShapeType="1"/>
            </p:cNvSpPr>
            <p:nvPr/>
          </p:nvSpPr>
          <p:spPr bwMode="auto">
            <a:xfrm flipH="1">
              <a:off x="2047875" y="4305300"/>
              <a:ext cx="114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Line 144"/>
            <p:cNvSpPr>
              <a:spLocks noChangeShapeType="1"/>
            </p:cNvSpPr>
            <p:nvPr/>
          </p:nvSpPr>
          <p:spPr bwMode="auto">
            <a:xfrm flipV="1">
              <a:off x="1981200" y="2867025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45"/>
            <p:cNvSpPr>
              <a:spLocks noChangeShapeType="1"/>
            </p:cNvSpPr>
            <p:nvPr/>
          </p:nvSpPr>
          <p:spPr bwMode="auto">
            <a:xfrm flipH="1" flipV="1">
              <a:off x="6100763" y="1863725"/>
              <a:ext cx="0" cy="1614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46"/>
            <p:cNvSpPr>
              <a:spLocks noChangeShapeType="1"/>
            </p:cNvSpPr>
            <p:nvPr/>
          </p:nvSpPr>
          <p:spPr bwMode="auto">
            <a:xfrm rot="5400000" flipH="1" flipV="1">
              <a:off x="1604962" y="2486025"/>
              <a:ext cx="4763" cy="757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rot="16200000" flipV="1">
              <a:off x="5962650" y="3335338"/>
              <a:ext cx="4763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Line 148"/>
            <p:cNvSpPr>
              <a:spLocks noChangeShapeType="1"/>
            </p:cNvSpPr>
            <p:nvPr/>
          </p:nvSpPr>
          <p:spPr bwMode="auto">
            <a:xfrm rot="16200000" flipV="1">
              <a:off x="827088" y="2465388"/>
              <a:ext cx="0" cy="500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Line 149"/>
            <p:cNvSpPr>
              <a:spLocks noChangeShapeType="1"/>
            </p:cNvSpPr>
            <p:nvPr/>
          </p:nvSpPr>
          <p:spPr bwMode="auto">
            <a:xfrm flipV="1">
              <a:off x="571500" y="2709863"/>
              <a:ext cx="0" cy="1328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3" name="Line 150"/>
            <p:cNvSpPr>
              <a:spLocks noChangeShapeType="1"/>
            </p:cNvSpPr>
            <p:nvPr/>
          </p:nvSpPr>
          <p:spPr bwMode="auto">
            <a:xfrm rot="16200000" flipV="1">
              <a:off x="623888" y="3976688"/>
              <a:ext cx="0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4" name="Group 287"/>
            <p:cNvGrpSpPr>
              <a:grpSpLocks/>
            </p:cNvGrpSpPr>
            <p:nvPr/>
          </p:nvGrpSpPr>
          <p:grpSpPr bwMode="auto">
            <a:xfrm>
              <a:off x="4343400" y="5421313"/>
              <a:ext cx="231775" cy="503238"/>
              <a:chOff x="2736" y="3415"/>
              <a:chExt cx="146" cy="317"/>
            </a:xfrm>
          </p:grpSpPr>
          <p:sp>
            <p:nvSpPr>
              <p:cNvPr id="230" name="AutoShape 155"/>
              <p:cNvSpPr>
                <a:spLocks noChangeArrowheads="1"/>
              </p:cNvSpPr>
              <p:nvPr/>
            </p:nvSpPr>
            <p:spPr bwMode="auto">
              <a:xfrm rot="5400000">
                <a:off x="2677" y="3525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1" name="Rectangle 152"/>
              <p:cNvSpPr>
                <a:spLocks noChangeArrowheads="1"/>
              </p:cNvSpPr>
              <p:nvPr/>
            </p:nvSpPr>
            <p:spPr bwMode="auto">
              <a:xfrm>
                <a:off x="2739" y="341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2" name="Rectangle 153"/>
              <p:cNvSpPr>
                <a:spLocks noChangeArrowheads="1"/>
              </p:cNvSpPr>
              <p:nvPr/>
            </p:nvSpPr>
            <p:spPr bwMode="auto">
              <a:xfrm>
                <a:off x="2736" y="361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3" name="Rectangle 154"/>
              <p:cNvSpPr>
                <a:spLocks noChangeArrowheads="1"/>
              </p:cNvSpPr>
              <p:nvPr/>
            </p:nvSpPr>
            <p:spPr bwMode="auto">
              <a:xfrm>
                <a:off x="2799" y="34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285"/>
            <p:cNvGrpSpPr>
              <a:grpSpLocks/>
            </p:cNvGrpSpPr>
            <p:nvPr/>
          </p:nvGrpSpPr>
          <p:grpSpPr bwMode="auto">
            <a:xfrm>
              <a:off x="4400550" y="4268788"/>
              <a:ext cx="231775" cy="503238"/>
              <a:chOff x="2772" y="2689"/>
              <a:chExt cx="146" cy="317"/>
            </a:xfrm>
          </p:grpSpPr>
          <p:sp>
            <p:nvSpPr>
              <p:cNvPr id="226" name="AutoShape 160"/>
              <p:cNvSpPr>
                <a:spLocks noChangeArrowheads="1"/>
              </p:cNvSpPr>
              <p:nvPr/>
            </p:nvSpPr>
            <p:spPr bwMode="auto">
              <a:xfrm rot="5400000">
                <a:off x="2713" y="2799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7" name="Rectangle 157"/>
              <p:cNvSpPr>
                <a:spLocks noChangeArrowheads="1"/>
              </p:cNvSpPr>
              <p:nvPr/>
            </p:nvSpPr>
            <p:spPr bwMode="auto">
              <a:xfrm>
                <a:off x="2775" y="268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8" name="Rectangle 158"/>
              <p:cNvSpPr>
                <a:spLocks noChangeArrowheads="1"/>
              </p:cNvSpPr>
              <p:nvPr/>
            </p:nvSpPr>
            <p:spPr bwMode="auto">
              <a:xfrm>
                <a:off x="2772" y="289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9" name="Rectangle 159"/>
              <p:cNvSpPr>
                <a:spLocks noChangeArrowheads="1"/>
              </p:cNvSpPr>
              <p:nvPr/>
            </p:nvSpPr>
            <p:spPr bwMode="auto">
              <a:xfrm>
                <a:off x="2835" y="2766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 flipV="1">
              <a:off x="5029200" y="4552950"/>
              <a:ext cx="0" cy="62071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7" name="Line 162"/>
            <p:cNvSpPr>
              <a:spLocks noChangeShapeType="1"/>
            </p:cNvSpPr>
            <p:nvPr/>
          </p:nvSpPr>
          <p:spPr bwMode="auto">
            <a:xfrm rot="5400000" flipV="1">
              <a:off x="4987925" y="5122863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8" name="Group 288"/>
            <p:cNvGrpSpPr>
              <a:grpSpLocks/>
            </p:cNvGrpSpPr>
            <p:nvPr/>
          </p:nvGrpSpPr>
          <p:grpSpPr bwMode="auto">
            <a:xfrm>
              <a:off x="1066800" y="2473325"/>
              <a:ext cx="231775" cy="503238"/>
              <a:chOff x="672" y="1558"/>
              <a:chExt cx="146" cy="317"/>
            </a:xfrm>
          </p:grpSpPr>
          <p:sp>
            <p:nvSpPr>
              <p:cNvPr id="222" name="AutoShape 167"/>
              <p:cNvSpPr>
                <a:spLocks noChangeArrowheads="1"/>
              </p:cNvSpPr>
              <p:nvPr/>
            </p:nvSpPr>
            <p:spPr bwMode="auto">
              <a:xfrm rot="16200000" flipH="1">
                <a:off x="579" y="1668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3" name="Rectangle 164"/>
              <p:cNvSpPr>
                <a:spLocks noChangeArrowheads="1"/>
              </p:cNvSpPr>
              <p:nvPr/>
            </p:nvSpPr>
            <p:spPr bwMode="auto">
              <a:xfrm flipH="1">
                <a:off x="672" y="1558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4" name="Rectangle 165"/>
              <p:cNvSpPr>
                <a:spLocks noChangeArrowheads="1"/>
              </p:cNvSpPr>
              <p:nvPr/>
            </p:nvSpPr>
            <p:spPr bwMode="auto">
              <a:xfrm flipH="1">
                <a:off x="675" y="175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5" name="Rectangle 166"/>
              <p:cNvSpPr>
                <a:spLocks noChangeArrowheads="1"/>
              </p:cNvSpPr>
              <p:nvPr/>
            </p:nvSpPr>
            <p:spPr bwMode="auto">
              <a:xfrm flipH="1">
                <a:off x="698" y="16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9" name="Group 284"/>
            <p:cNvGrpSpPr>
              <a:grpSpLocks/>
            </p:cNvGrpSpPr>
            <p:nvPr/>
          </p:nvGrpSpPr>
          <p:grpSpPr bwMode="auto">
            <a:xfrm>
              <a:off x="7748588" y="4302125"/>
              <a:ext cx="231775" cy="503238"/>
              <a:chOff x="4881" y="2710"/>
              <a:chExt cx="146" cy="317"/>
            </a:xfrm>
          </p:grpSpPr>
          <p:sp>
            <p:nvSpPr>
              <p:cNvPr id="218" name="AutoShape 172"/>
              <p:cNvSpPr>
                <a:spLocks noChangeArrowheads="1"/>
              </p:cNvSpPr>
              <p:nvPr/>
            </p:nvSpPr>
            <p:spPr bwMode="auto">
              <a:xfrm rot="5400000">
                <a:off x="4822" y="2820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9" name="Rectangle 169"/>
              <p:cNvSpPr>
                <a:spLocks noChangeArrowheads="1"/>
              </p:cNvSpPr>
              <p:nvPr/>
            </p:nvSpPr>
            <p:spPr bwMode="auto">
              <a:xfrm>
                <a:off x="4884" y="271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0" name="Rectangle 170"/>
              <p:cNvSpPr>
                <a:spLocks noChangeArrowheads="1"/>
              </p:cNvSpPr>
              <p:nvPr/>
            </p:nvSpPr>
            <p:spPr bwMode="auto">
              <a:xfrm>
                <a:off x="4881" y="291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1" name="Rectangle 171"/>
              <p:cNvSpPr>
                <a:spLocks noChangeArrowheads="1"/>
              </p:cNvSpPr>
              <p:nvPr/>
            </p:nvSpPr>
            <p:spPr bwMode="auto">
              <a:xfrm>
                <a:off x="4944" y="2787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40" name="Rectangle 173"/>
            <p:cNvSpPr>
              <a:spLocks noChangeArrowheads="1"/>
            </p:cNvSpPr>
            <p:nvPr/>
          </p:nvSpPr>
          <p:spPr bwMode="auto">
            <a:xfrm>
              <a:off x="1400175" y="4241800"/>
              <a:ext cx="59631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Line 174"/>
            <p:cNvSpPr>
              <a:spLocks noChangeShapeType="1"/>
            </p:cNvSpPr>
            <p:nvPr/>
          </p:nvSpPr>
          <p:spPr bwMode="auto">
            <a:xfrm flipV="1">
              <a:off x="2600325" y="3897313"/>
              <a:ext cx="0" cy="192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2" name="Line 175"/>
            <p:cNvSpPr>
              <a:spLocks noChangeShapeType="1"/>
            </p:cNvSpPr>
            <p:nvPr/>
          </p:nvSpPr>
          <p:spPr bwMode="auto">
            <a:xfrm flipV="1">
              <a:off x="2601913" y="5821363"/>
              <a:ext cx="1260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3" name="Line 176"/>
            <p:cNvSpPr>
              <a:spLocks noChangeShapeType="1"/>
            </p:cNvSpPr>
            <p:nvPr/>
          </p:nvSpPr>
          <p:spPr bwMode="auto">
            <a:xfrm flipH="1">
              <a:off x="1989138" y="1866900"/>
              <a:ext cx="4121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4" name="Line 177"/>
            <p:cNvSpPr>
              <a:spLocks noChangeShapeType="1"/>
            </p:cNvSpPr>
            <p:nvPr/>
          </p:nvSpPr>
          <p:spPr bwMode="auto">
            <a:xfrm flipV="1">
              <a:off x="6300788" y="3783013"/>
              <a:ext cx="103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5" name="Line 178"/>
            <p:cNvSpPr>
              <a:spLocks noChangeShapeType="1"/>
            </p:cNvSpPr>
            <p:nvPr/>
          </p:nvSpPr>
          <p:spPr bwMode="auto">
            <a:xfrm rot="16200000" flipH="1" flipV="1">
              <a:off x="5383212" y="2774950"/>
              <a:ext cx="2028825" cy="63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6" name="Line 179"/>
            <p:cNvSpPr>
              <a:spLocks noChangeShapeType="1"/>
            </p:cNvSpPr>
            <p:nvPr/>
          </p:nvSpPr>
          <p:spPr bwMode="auto">
            <a:xfrm>
              <a:off x="1143000" y="1763713"/>
              <a:ext cx="525780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7" name="Line 180"/>
            <p:cNvSpPr>
              <a:spLocks noChangeShapeType="1"/>
            </p:cNvSpPr>
            <p:nvPr/>
          </p:nvSpPr>
          <p:spPr bwMode="auto">
            <a:xfrm rot="5400000" flipV="1">
              <a:off x="776287" y="2120900"/>
              <a:ext cx="738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48" name="Group 254"/>
            <p:cNvGrpSpPr>
              <a:grpSpLocks/>
            </p:cNvGrpSpPr>
            <p:nvPr/>
          </p:nvGrpSpPr>
          <p:grpSpPr bwMode="auto">
            <a:xfrm>
              <a:off x="3100388" y="2095500"/>
              <a:ext cx="404813" cy="952500"/>
              <a:chOff x="1524" y="1296"/>
              <a:chExt cx="255" cy="600"/>
            </a:xfrm>
          </p:grpSpPr>
          <p:sp>
            <p:nvSpPr>
              <p:cNvPr id="216" name="Freeform 186"/>
              <p:cNvSpPr>
                <a:spLocks/>
              </p:cNvSpPr>
              <p:nvPr/>
            </p:nvSpPr>
            <p:spPr bwMode="auto">
              <a:xfrm>
                <a:off x="1524" y="1296"/>
                <a:ext cx="255" cy="600"/>
              </a:xfrm>
              <a:custGeom>
                <a:avLst/>
                <a:gdLst>
                  <a:gd name="T0" fmla="*/ 128 w 200"/>
                  <a:gd name="T1" fmla="*/ 600 h 425"/>
                  <a:gd name="T2" fmla="*/ 147 w 200"/>
                  <a:gd name="T3" fmla="*/ 597 h 425"/>
                  <a:gd name="T4" fmla="*/ 167 w 200"/>
                  <a:gd name="T5" fmla="*/ 586 h 425"/>
                  <a:gd name="T6" fmla="*/ 186 w 200"/>
                  <a:gd name="T7" fmla="*/ 568 h 425"/>
                  <a:gd name="T8" fmla="*/ 204 w 200"/>
                  <a:gd name="T9" fmla="*/ 542 h 425"/>
                  <a:gd name="T10" fmla="*/ 218 w 200"/>
                  <a:gd name="T11" fmla="*/ 512 h 425"/>
                  <a:gd name="T12" fmla="*/ 231 w 200"/>
                  <a:gd name="T13" fmla="*/ 479 h 425"/>
                  <a:gd name="T14" fmla="*/ 240 w 200"/>
                  <a:gd name="T15" fmla="*/ 438 h 425"/>
                  <a:gd name="T16" fmla="*/ 250 w 200"/>
                  <a:gd name="T17" fmla="*/ 394 h 425"/>
                  <a:gd name="T18" fmla="*/ 255 w 200"/>
                  <a:gd name="T19" fmla="*/ 349 h 425"/>
                  <a:gd name="T20" fmla="*/ 255 w 200"/>
                  <a:gd name="T21" fmla="*/ 299 h 425"/>
                  <a:gd name="T22" fmla="*/ 255 w 200"/>
                  <a:gd name="T23" fmla="*/ 251 h 425"/>
                  <a:gd name="T24" fmla="*/ 250 w 200"/>
                  <a:gd name="T25" fmla="*/ 205 h 425"/>
                  <a:gd name="T26" fmla="*/ 240 w 200"/>
                  <a:gd name="T27" fmla="*/ 162 h 425"/>
                  <a:gd name="T28" fmla="*/ 231 w 200"/>
                  <a:gd name="T29" fmla="*/ 124 h 425"/>
                  <a:gd name="T30" fmla="*/ 218 w 200"/>
                  <a:gd name="T31" fmla="*/ 89 h 425"/>
                  <a:gd name="T32" fmla="*/ 204 w 200"/>
                  <a:gd name="T33" fmla="*/ 59 h 425"/>
                  <a:gd name="T34" fmla="*/ 186 w 200"/>
                  <a:gd name="T35" fmla="*/ 35 h 425"/>
                  <a:gd name="T36" fmla="*/ 167 w 200"/>
                  <a:gd name="T37" fmla="*/ 16 h 425"/>
                  <a:gd name="T38" fmla="*/ 147 w 200"/>
                  <a:gd name="T39" fmla="*/ 6 h 425"/>
                  <a:gd name="T40" fmla="*/ 128 w 200"/>
                  <a:gd name="T41" fmla="*/ 0 h 425"/>
                  <a:gd name="T42" fmla="*/ 106 w 200"/>
                  <a:gd name="T43" fmla="*/ 6 h 425"/>
                  <a:gd name="T44" fmla="*/ 87 w 200"/>
                  <a:gd name="T45" fmla="*/ 16 h 425"/>
                  <a:gd name="T46" fmla="*/ 69 w 200"/>
                  <a:gd name="T47" fmla="*/ 35 h 425"/>
                  <a:gd name="T48" fmla="*/ 52 w 200"/>
                  <a:gd name="T49" fmla="*/ 59 h 425"/>
                  <a:gd name="T50" fmla="*/ 37 w 200"/>
                  <a:gd name="T51" fmla="*/ 89 h 425"/>
                  <a:gd name="T52" fmla="*/ 26 w 200"/>
                  <a:gd name="T53" fmla="*/ 124 h 425"/>
                  <a:gd name="T54" fmla="*/ 15 w 200"/>
                  <a:gd name="T55" fmla="*/ 162 h 425"/>
                  <a:gd name="T56" fmla="*/ 5 w 200"/>
                  <a:gd name="T57" fmla="*/ 205 h 425"/>
                  <a:gd name="T58" fmla="*/ 0 w 200"/>
                  <a:gd name="T59" fmla="*/ 251 h 425"/>
                  <a:gd name="T60" fmla="*/ 0 w 200"/>
                  <a:gd name="T61" fmla="*/ 299 h 425"/>
                  <a:gd name="T62" fmla="*/ 0 w 200"/>
                  <a:gd name="T63" fmla="*/ 349 h 425"/>
                  <a:gd name="T64" fmla="*/ 5 w 200"/>
                  <a:gd name="T65" fmla="*/ 394 h 425"/>
                  <a:gd name="T66" fmla="*/ 15 w 200"/>
                  <a:gd name="T67" fmla="*/ 438 h 425"/>
                  <a:gd name="T68" fmla="*/ 26 w 200"/>
                  <a:gd name="T69" fmla="*/ 479 h 425"/>
                  <a:gd name="T70" fmla="*/ 37 w 200"/>
                  <a:gd name="T71" fmla="*/ 512 h 425"/>
                  <a:gd name="T72" fmla="*/ 52 w 200"/>
                  <a:gd name="T73" fmla="*/ 542 h 425"/>
                  <a:gd name="T74" fmla="*/ 69 w 200"/>
                  <a:gd name="T75" fmla="*/ 568 h 425"/>
                  <a:gd name="T76" fmla="*/ 87 w 200"/>
                  <a:gd name="T77" fmla="*/ 586 h 425"/>
                  <a:gd name="T78" fmla="*/ 106 w 200"/>
                  <a:gd name="T79" fmla="*/ 597 h 425"/>
                  <a:gd name="T80" fmla="*/ 128 w 200"/>
                  <a:gd name="T81" fmla="*/ 600 h 425"/>
                  <a:gd name="T82" fmla="*/ 128 w 200"/>
                  <a:gd name="T83" fmla="*/ 60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187"/>
              <p:cNvSpPr>
                <a:spLocks noChangeArrowheads="1"/>
              </p:cNvSpPr>
              <p:nvPr/>
            </p:nvSpPr>
            <p:spPr bwMode="auto">
              <a:xfrm rot="16200000" flipH="1">
                <a:off x="1468" y="1514"/>
                <a:ext cx="345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EB7500"/>
                    </a:solidFill>
                    <a:latin typeface="Neo Sans Intel"/>
                  </a:rPr>
                  <a:t>Control</a:t>
                </a:r>
                <a:endParaRPr lang="en-US" sz="1200" b="1">
                  <a:latin typeface="Neo Sans Intel"/>
                </a:endParaRPr>
              </a:p>
            </p:txBody>
          </p:sp>
        </p:grpSp>
        <p:grpSp>
          <p:nvGrpSpPr>
            <p:cNvPr id="149" name="Group 296"/>
            <p:cNvGrpSpPr>
              <a:grpSpLocks/>
            </p:cNvGrpSpPr>
            <p:nvPr/>
          </p:nvGrpSpPr>
          <p:grpSpPr bwMode="auto">
            <a:xfrm>
              <a:off x="7089775" y="2547938"/>
              <a:ext cx="561975" cy="523875"/>
              <a:chOff x="4466" y="1605"/>
              <a:chExt cx="354" cy="330"/>
            </a:xfrm>
          </p:grpSpPr>
          <p:sp>
            <p:nvSpPr>
              <p:cNvPr id="212" name="Line 182"/>
              <p:cNvSpPr>
                <a:spLocks noChangeShapeType="1"/>
              </p:cNvSpPr>
              <p:nvPr/>
            </p:nvSpPr>
            <p:spPr bwMode="auto">
              <a:xfrm>
                <a:off x="4466" y="1818"/>
                <a:ext cx="21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4704" y="1704"/>
                <a:ext cx="96" cy="231"/>
              </a:xfrm>
              <a:custGeom>
                <a:avLst/>
                <a:gdLst>
                  <a:gd name="T0" fmla="*/ 96 w 98"/>
                  <a:gd name="T1" fmla="*/ 23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31 h 162"/>
                  <a:gd name="T8" fmla="*/ 96 w 98"/>
                  <a:gd name="T9" fmla="*/ 231 h 162"/>
                  <a:gd name="T10" fmla="*/ 96 w 98"/>
                  <a:gd name="T11" fmla="*/ 23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Rectangle 208"/>
              <p:cNvSpPr>
                <a:spLocks noChangeArrowheads="1"/>
              </p:cNvSpPr>
              <p:nvPr/>
            </p:nvSpPr>
            <p:spPr bwMode="auto">
              <a:xfrm>
                <a:off x="4686" y="1770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5" name="Line 209"/>
              <p:cNvSpPr>
                <a:spLocks noChangeShapeType="1"/>
              </p:cNvSpPr>
              <p:nvPr/>
            </p:nvSpPr>
            <p:spPr bwMode="auto">
              <a:xfrm rot="16200000" flipH="1">
                <a:off x="4359" y="1712"/>
                <a:ext cx="2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0" name="Group 294"/>
            <p:cNvGrpSpPr>
              <a:grpSpLocks/>
            </p:cNvGrpSpPr>
            <p:nvPr/>
          </p:nvGrpSpPr>
          <p:grpSpPr bwMode="auto">
            <a:xfrm>
              <a:off x="5484813" y="2619375"/>
              <a:ext cx="471488" cy="447675"/>
              <a:chOff x="3455" y="1650"/>
              <a:chExt cx="297" cy="282"/>
            </a:xfrm>
          </p:grpSpPr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>
                <a:off x="3455" y="1826"/>
                <a:ext cx="101" cy="1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Freeform 213"/>
              <p:cNvSpPr>
                <a:spLocks/>
              </p:cNvSpPr>
              <p:nvPr/>
            </p:nvSpPr>
            <p:spPr bwMode="auto">
              <a:xfrm>
                <a:off x="3583" y="1711"/>
                <a:ext cx="96" cy="221"/>
              </a:xfrm>
              <a:custGeom>
                <a:avLst/>
                <a:gdLst>
                  <a:gd name="T0" fmla="*/ 96 w 98"/>
                  <a:gd name="T1" fmla="*/ 22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21 h 162"/>
                  <a:gd name="T8" fmla="*/ 96 w 98"/>
                  <a:gd name="T9" fmla="*/ 221 h 162"/>
                  <a:gd name="T10" fmla="*/ 96 w 98"/>
                  <a:gd name="T11" fmla="*/ 22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Rectangle 214"/>
              <p:cNvSpPr>
                <a:spLocks noChangeArrowheads="1"/>
              </p:cNvSpPr>
              <p:nvPr/>
            </p:nvSpPr>
            <p:spPr bwMode="auto">
              <a:xfrm>
                <a:off x="3565" y="1784"/>
                <a:ext cx="187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MEM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1" name="Line 215"/>
              <p:cNvSpPr>
                <a:spLocks noChangeShapeType="1"/>
              </p:cNvSpPr>
              <p:nvPr/>
            </p:nvSpPr>
            <p:spPr bwMode="auto">
              <a:xfrm rot="5400000">
                <a:off x="3367" y="1739"/>
                <a:ext cx="17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1" name="Group 295"/>
            <p:cNvGrpSpPr>
              <a:grpSpLocks/>
            </p:cNvGrpSpPr>
            <p:nvPr/>
          </p:nvGrpSpPr>
          <p:grpSpPr bwMode="auto">
            <a:xfrm>
              <a:off x="5414963" y="2295525"/>
              <a:ext cx="457200" cy="419100"/>
              <a:chOff x="3411" y="1446"/>
              <a:chExt cx="288" cy="264"/>
            </a:xfrm>
          </p:grpSpPr>
          <p:sp>
            <p:nvSpPr>
              <p:cNvPr id="204" name="Line 217"/>
              <p:cNvSpPr>
                <a:spLocks noChangeShapeType="1"/>
              </p:cNvSpPr>
              <p:nvPr/>
            </p:nvSpPr>
            <p:spPr bwMode="auto">
              <a:xfrm flipV="1">
                <a:off x="3411" y="1608"/>
                <a:ext cx="145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5" name="Freeform 218"/>
              <p:cNvSpPr>
                <a:spLocks/>
              </p:cNvSpPr>
              <p:nvPr/>
            </p:nvSpPr>
            <p:spPr bwMode="auto">
              <a:xfrm>
                <a:off x="3583" y="1495"/>
                <a:ext cx="96" cy="215"/>
              </a:xfrm>
              <a:custGeom>
                <a:avLst/>
                <a:gdLst>
                  <a:gd name="T0" fmla="*/ 96 w 98"/>
                  <a:gd name="T1" fmla="*/ 215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15 h 162"/>
                  <a:gd name="T8" fmla="*/ 96 w 98"/>
                  <a:gd name="T9" fmla="*/ 215 h 162"/>
                  <a:gd name="T10" fmla="*/ 96 w 98"/>
                  <a:gd name="T11" fmla="*/ 215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6" name="Rectangle 219"/>
              <p:cNvSpPr>
                <a:spLocks noChangeArrowheads="1"/>
              </p:cNvSpPr>
              <p:nvPr/>
            </p:nvSpPr>
            <p:spPr bwMode="auto">
              <a:xfrm>
                <a:off x="3565" y="1566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07" name="Line 220"/>
              <p:cNvSpPr>
                <a:spLocks noChangeShapeType="1"/>
              </p:cNvSpPr>
              <p:nvPr/>
            </p:nvSpPr>
            <p:spPr bwMode="auto">
              <a:xfrm rot="16200000" flipH="1">
                <a:off x="3331" y="1529"/>
                <a:ext cx="16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sp>
          <p:nvSpPr>
            <p:cNvPr id="152" name="Line 225"/>
            <p:cNvSpPr>
              <a:spLocks noChangeShapeType="1"/>
            </p:cNvSpPr>
            <p:nvPr/>
          </p:nvSpPr>
          <p:spPr bwMode="auto">
            <a:xfrm rot="5400000">
              <a:off x="6284912" y="3392488"/>
              <a:ext cx="89693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3" name="Line 226"/>
            <p:cNvSpPr>
              <a:spLocks noChangeShapeType="1"/>
            </p:cNvSpPr>
            <p:nvPr/>
          </p:nvSpPr>
          <p:spPr bwMode="auto">
            <a:xfrm rot="10800000">
              <a:off x="5886450" y="2552700"/>
              <a:ext cx="120173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4" name="Line 227"/>
            <p:cNvSpPr>
              <a:spLocks noChangeShapeType="1"/>
            </p:cNvSpPr>
            <p:nvPr/>
          </p:nvSpPr>
          <p:spPr bwMode="auto">
            <a:xfrm rot="10800000" flipV="1">
              <a:off x="5838825" y="3009900"/>
              <a:ext cx="1285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5" name="Line 228"/>
            <p:cNvSpPr>
              <a:spLocks noChangeShapeType="1"/>
            </p:cNvSpPr>
            <p:nvPr/>
          </p:nvSpPr>
          <p:spPr bwMode="auto">
            <a:xfrm rot="10800000" flipV="1">
              <a:off x="5838825" y="2943225"/>
              <a:ext cx="8874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6" name="Line 229"/>
            <p:cNvSpPr>
              <a:spLocks noChangeShapeType="1"/>
            </p:cNvSpPr>
            <p:nvPr/>
          </p:nvSpPr>
          <p:spPr bwMode="auto">
            <a:xfrm rot="5400000">
              <a:off x="6664325" y="5375275"/>
              <a:ext cx="1635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7" name="Line 230"/>
            <p:cNvSpPr>
              <a:spLocks noChangeShapeType="1"/>
            </p:cNvSpPr>
            <p:nvPr/>
          </p:nvSpPr>
          <p:spPr bwMode="auto">
            <a:xfrm rot="5400000">
              <a:off x="5965825" y="4106863"/>
              <a:ext cx="2700338" cy="3175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8" name="Line 231"/>
            <p:cNvSpPr>
              <a:spLocks noChangeShapeType="1"/>
            </p:cNvSpPr>
            <p:nvPr/>
          </p:nvSpPr>
          <p:spPr bwMode="auto">
            <a:xfrm>
              <a:off x="6743700" y="5459413"/>
              <a:ext cx="568325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9" name="Line 232"/>
            <p:cNvSpPr>
              <a:spLocks noChangeShapeType="1"/>
            </p:cNvSpPr>
            <p:nvPr/>
          </p:nvSpPr>
          <p:spPr bwMode="auto">
            <a:xfrm rot="10800000" flipV="1">
              <a:off x="5842000" y="2762250"/>
              <a:ext cx="14732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60" name="Group 293"/>
            <p:cNvGrpSpPr>
              <a:grpSpLocks/>
            </p:cNvGrpSpPr>
            <p:nvPr/>
          </p:nvGrpSpPr>
          <p:grpSpPr bwMode="auto">
            <a:xfrm>
              <a:off x="3452813" y="2106613"/>
              <a:ext cx="738188" cy="960438"/>
              <a:chOff x="2175" y="1327"/>
              <a:chExt cx="465" cy="605"/>
            </a:xfrm>
          </p:grpSpPr>
          <p:grpSp>
            <p:nvGrpSpPr>
              <p:cNvPr id="191" name="Group 292"/>
              <p:cNvGrpSpPr>
                <a:grpSpLocks/>
              </p:cNvGrpSpPr>
              <p:nvPr/>
            </p:nvGrpSpPr>
            <p:grpSpPr bwMode="auto">
              <a:xfrm>
                <a:off x="2199" y="1537"/>
                <a:ext cx="407" cy="215"/>
                <a:chOff x="2199" y="1537"/>
                <a:chExt cx="407" cy="215"/>
              </a:xfrm>
            </p:grpSpPr>
            <p:sp>
              <p:nvSpPr>
                <p:cNvPr id="201" name="Line 234"/>
                <p:cNvSpPr>
                  <a:spLocks noChangeShapeType="1"/>
                </p:cNvSpPr>
                <p:nvPr/>
              </p:nvSpPr>
              <p:spPr bwMode="auto">
                <a:xfrm>
                  <a:off x="2199" y="1650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2" name="Freeform 235"/>
                <p:cNvSpPr>
                  <a:spLocks/>
                </p:cNvSpPr>
                <p:nvPr/>
              </p:nvSpPr>
              <p:spPr bwMode="auto">
                <a:xfrm>
                  <a:off x="2437" y="1537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3" name="Rectangle 236"/>
                <p:cNvSpPr>
                  <a:spLocks noChangeArrowheads="1"/>
                </p:cNvSpPr>
                <p:nvPr/>
              </p:nvSpPr>
              <p:spPr bwMode="auto">
                <a:xfrm>
                  <a:off x="2419" y="1608"/>
                  <a:ext cx="187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MEM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grpSp>
            <p:nvGrpSpPr>
              <p:cNvPr id="192" name="Group 291"/>
              <p:cNvGrpSpPr>
                <a:grpSpLocks/>
              </p:cNvGrpSpPr>
              <p:nvPr/>
            </p:nvGrpSpPr>
            <p:grpSpPr bwMode="auto">
              <a:xfrm>
                <a:off x="2184" y="1327"/>
                <a:ext cx="369" cy="209"/>
                <a:chOff x="2184" y="1327"/>
                <a:chExt cx="369" cy="209"/>
              </a:xfrm>
            </p:grpSpPr>
            <p:sp>
              <p:nvSpPr>
                <p:cNvPr id="198" name="Line 239"/>
                <p:cNvSpPr>
                  <a:spLocks noChangeShapeType="1"/>
                </p:cNvSpPr>
                <p:nvPr/>
              </p:nvSpPr>
              <p:spPr bwMode="auto">
                <a:xfrm>
                  <a:off x="2184" y="1437"/>
                  <a:ext cx="22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9" name="Freeform 240"/>
                <p:cNvSpPr>
                  <a:spLocks/>
                </p:cNvSpPr>
                <p:nvPr/>
              </p:nvSpPr>
              <p:spPr bwMode="auto">
                <a:xfrm>
                  <a:off x="2437" y="1327"/>
                  <a:ext cx="96" cy="209"/>
                </a:xfrm>
                <a:custGeom>
                  <a:avLst/>
                  <a:gdLst>
                    <a:gd name="T0" fmla="*/ 96 w 98"/>
                    <a:gd name="T1" fmla="*/ 209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09 h 162"/>
                    <a:gd name="T8" fmla="*/ 96 w 98"/>
                    <a:gd name="T9" fmla="*/ 209 h 162"/>
                    <a:gd name="T10" fmla="*/ 96 w 98"/>
                    <a:gd name="T11" fmla="*/ 209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19" y="1396"/>
                  <a:ext cx="134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WB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sp>
            <p:nvSpPr>
              <p:cNvPr id="193" name="Line 243"/>
              <p:cNvSpPr>
                <a:spLocks noChangeShapeType="1"/>
              </p:cNvSpPr>
              <p:nvPr/>
            </p:nvSpPr>
            <p:spPr bwMode="auto">
              <a:xfrm rot="10800000" flipV="1">
                <a:off x="2544" y="18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grpSp>
            <p:nvGrpSpPr>
              <p:cNvPr id="194" name="Group 290"/>
              <p:cNvGrpSpPr>
                <a:grpSpLocks/>
              </p:cNvGrpSpPr>
              <p:nvPr/>
            </p:nvGrpSpPr>
            <p:grpSpPr bwMode="auto">
              <a:xfrm>
                <a:off x="2175" y="1752"/>
                <a:ext cx="397" cy="180"/>
                <a:chOff x="2175" y="1752"/>
                <a:chExt cx="397" cy="180"/>
              </a:xfrm>
            </p:grpSpPr>
            <p:sp>
              <p:nvSpPr>
                <p:cNvPr id="195" name="Line 245"/>
                <p:cNvSpPr>
                  <a:spLocks noChangeShapeType="1"/>
                </p:cNvSpPr>
                <p:nvPr/>
              </p:nvSpPr>
              <p:spPr bwMode="auto">
                <a:xfrm>
                  <a:off x="2175" y="1827"/>
                  <a:ext cx="23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6" name="Freeform 246"/>
                <p:cNvSpPr>
                  <a:spLocks/>
                </p:cNvSpPr>
                <p:nvPr/>
              </p:nvSpPr>
              <p:spPr bwMode="auto">
                <a:xfrm>
                  <a:off x="2437" y="1752"/>
                  <a:ext cx="96" cy="180"/>
                </a:xfrm>
                <a:custGeom>
                  <a:avLst/>
                  <a:gdLst>
                    <a:gd name="T0" fmla="*/ 96 w 98"/>
                    <a:gd name="T1" fmla="*/ 180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180 h 162"/>
                    <a:gd name="T8" fmla="*/ 96 w 98"/>
                    <a:gd name="T9" fmla="*/ 180 h 162"/>
                    <a:gd name="T10" fmla="*/ 96 w 98"/>
                    <a:gd name="T11" fmla="*/ 180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413" y="1793"/>
                  <a:ext cx="159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EXE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</p:grpSp>
        <p:sp>
          <p:nvSpPr>
            <p:cNvPr id="161" name="Line 250"/>
            <p:cNvSpPr>
              <a:spLocks noChangeShapeType="1"/>
            </p:cNvSpPr>
            <p:nvPr/>
          </p:nvSpPr>
          <p:spPr bwMode="auto">
            <a:xfrm rot="10800000">
              <a:off x="4062413" y="2290763"/>
              <a:ext cx="1363663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2" name="Line 251"/>
            <p:cNvSpPr>
              <a:spLocks noChangeShapeType="1"/>
            </p:cNvSpPr>
            <p:nvPr/>
          </p:nvSpPr>
          <p:spPr bwMode="auto">
            <a:xfrm rot="10800000">
              <a:off x="4156075" y="2619375"/>
              <a:ext cx="133667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3" name="Line 252"/>
            <p:cNvSpPr>
              <a:spLocks noChangeShapeType="1"/>
            </p:cNvSpPr>
            <p:nvPr/>
          </p:nvSpPr>
          <p:spPr bwMode="auto">
            <a:xfrm flipH="1">
              <a:off x="1231900" y="2574925"/>
              <a:ext cx="752475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4" name="Line 253"/>
            <p:cNvSpPr>
              <a:spLocks noChangeShapeType="1"/>
            </p:cNvSpPr>
            <p:nvPr/>
          </p:nvSpPr>
          <p:spPr bwMode="auto">
            <a:xfrm flipH="1" flipV="1">
              <a:off x="1981200" y="1868488"/>
              <a:ext cx="0" cy="717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5" name="Line 255"/>
            <p:cNvSpPr>
              <a:spLocks noChangeShapeType="1"/>
            </p:cNvSpPr>
            <p:nvPr/>
          </p:nvSpPr>
          <p:spPr bwMode="auto">
            <a:xfrm flipH="1" flipV="1">
              <a:off x="2600325" y="2581275"/>
              <a:ext cx="496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6" name="Line 256"/>
            <p:cNvSpPr>
              <a:spLocks noChangeShapeType="1"/>
            </p:cNvSpPr>
            <p:nvPr/>
          </p:nvSpPr>
          <p:spPr bwMode="auto">
            <a:xfrm flipV="1">
              <a:off x="2600325" y="2581275"/>
              <a:ext cx="0" cy="1323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7" name="Freeform 257"/>
            <p:cNvSpPr>
              <a:spLocks/>
            </p:cNvSpPr>
            <p:nvPr/>
          </p:nvSpPr>
          <p:spPr bwMode="auto">
            <a:xfrm>
              <a:off x="2581275" y="38862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8" name="Line 258"/>
            <p:cNvSpPr>
              <a:spLocks noChangeShapeType="1"/>
            </p:cNvSpPr>
            <p:nvPr/>
          </p:nvSpPr>
          <p:spPr bwMode="auto">
            <a:xfrm>
              <a:off x="4191000" y="3009900"/>
              <a:ext cx="0" cy="29718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9" name="Line 259"/>
            <p:cNvSpPr>
              <a:spLocks noChangeShapeType="1"/>
            </p:cNvSpPr>
            <p:nvPr/>
          </p:nvSpPr>
          <p:spPr bwMode="auto">
            <a:xfrm>
              <a:off x="5410200" y="2857500"/>
              <a:ext cx="0" cy="26670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260"/>
            <p:cNvSpPr>
              <a:spLocks noChangeShapeType="1"/>
            </p:cNvSpPr>
            <p:nvPr/>
          </p:nvSpPr>
          <p:spPr bwMode="auto">
            <a:xfrm rot="10800000">
              <a:off x="4038600" y="2933700"/>
              <a:ext cx="4841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261"/>
            <p:cNvSpPr>
              <a:spLocks noChangeShapeType="1"/>
            </p:cNvSpPr>
            <p:nvPr/>
          </p:nvSpPr>
          <p:spPr bwMode="auto">
            <a:xfrm rot="10800000" flipV="1">
              <a:off x="4038600" y="2857500"/>
              <a:ext cx="13716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262"/>
            <p:cNvSpPr>
              <a:spLocks noChangeShapeType="1"/>
            </p:cNvSpPr>
            <p:nvPr/>
          </p:nvSpPr>
          <p:spPr bwMode="auto">
            <a:xfrm rot="10800000" flipV="1">
              <a:off x="4191000" y="5981700"/>
              <a:ext cx="3048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3" name="Line 263"/>
            <p:cNvSpPr>
              <a:spLocks noChangeShapeType="1"/>
            </p:cNvSpPr>
            <p:nvPr/>
          </p:nvSpPr>
          <p:spPr bwMode="auto">
            <a:xfrm rot="10800000" flipV="1">
              <a:off x="4762500" y="5524500"/>
              <a:ext cx="6477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0" name="Line 278"/>
            <p:cNvSpPr>
              <a:spLocks noChangeShapeType="1"/>
            </p:cNvSpPr>
            <p:nvPr/>
          </p:nvSpPr>
          <p:spPr bwMode="auto">
            <a:xfrm rot="10800000" flipV="1">
              <a:off x="7616825" y="2979738"/>
              <a:ext cx="2778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1" name="Line 279"/>
            <p:cNvSpPr>
              <a:spLocks noChangeShapeType="1"/>
            </p:cNvSpPr>
            <p:nvPr/>
          </p:nvSpPr>
          <p:spPr bwMode="auto">
            <a:xfrm rot="10800000" flipV="1">
              <a:off x="7620000" y="2781300"/>
              <a:ext cx="685800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2" name="Line 280"/>
            <p:cNvSpPr>
              <a:spLocks noChangeShapeType="1"/>
            </p:cNvSpPr>
            <p:nvPr/>
          </p:nvSpPr>
          <p:spPr bwMode="auto">
            <a:xfrm flipH="1" flipV="1">
              <a:off x="8305800" y="2781300"/>
              <a:ext cx="0" cy="355441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3" name="Line 281"/>
            <p:cNvSpPr>
              <a:spLocks noChangeShapeType="1"/>
            </p:cNvSpPr>
            <p:nvPr/>
          </p:nvSpPr>
          <p:spPr bwMode="auto">
            <a:xfrm rot="5400000" flipH="1">
              <a:off x="5410200" y="3440113"/>
              <a:ext cx="0" cy="5791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4" name="Line 282"/>
            <p:cNvSpPr>
              <a:spLocks noChangeShapeType="1"/>
            </p:cNvSpPr>
            <p:nvPr/>
          </p:nvSpPr>
          <p:spPr bwMode="auto">
            <a:xfrm flipH="1" flipV="1">
              <a:off x="2514600" y="3429000"/>
              <a:ext cx="0" cy="28956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5" name="Line 283"/>
            <p:cNvSpPr>
              <a:spLocks noChangeShapeType="1"/>
            </p:cNvSpPr>
            <p:nvPr/>
          </p:nvSpPr>
          <p:spPr bwMode="auto">
            <a:xfrm rot="10800000" flipV="1">
              <a:off x="2514600" y="3429000"/>
              <a:ext cx="7620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050298"/>
      </p:ext>
    </p:extLst>
  </p:cSld>
  <p:clrMapOvr>
    <a:masterClrMapping/>
  </p:clrMapOvr>
  <p:transition advTm="199835">
    <p:fade/>
  </p:transition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1 – Fetch)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3982578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09851" y="288778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8856214"/>
      </p:ext>
    </p:extLst>
  </p:cSld>
  <p:clrMapOvr>
    <a:masterClrMapping/>
  </p:clrMapOvr>
  <p:transition advTm="106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/>
      <p:bldP spid="54276" grpId="0" animBg="1"/>
      <p:bldP spid="54276" grpId="1" animBg="1"/>
      <p:bldP spid="54296" grpId="0" animBg="1"/>
      <p:bldP spid="54296" grpId="1" animBg="1"/>
      <p:bldP spid="3" grpId="0"/>
      <p:bldP spid="197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8" name="Rectangle 287"/>
          <p:cNvSpPr>
            <a:spLocks noChangeArrowheads="1"/>
          </p:cNvSpPr>
          <p:nvPr/>
        </p:nvSpPr>
        <p:spPr bwMode="auto">
          <a:xfrm>
            <a:off x="3679803" y="287762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199" name="Rectangle 266"/>
          <p:cNvSpPr>
            <a:spLocks noChangeArrowheads="1"/>
          </p:cNvSpPr>
          <p:nvPr/>
        </p:nvSpPr>
        <p:spPr bwMode="auto">
          <a:xfrm>
            <a:off x="3733800" y="372641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0" name="Rectangle 266"/>
          <p:cNvSpPr>
            <a:spLocks noChangeArrowheads="1"/>
          </p:cNvSpPr>
          <p:nvPr/>
        </p:nvSpPr>
        <p:spPr bwMode="auto">
          <a:xfrm>
            <a:off x="3810000" y="4922834"/>
            <a:ext cx="3616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3878290" y="5314057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2 – Dec)</a:t>
            </a:r>
          </a:p>
        </p:txBody>
      </p:sp>
    </p:spTree>
    <p:extLst>
      <p:ext uri="{BB962C8B-B14F-4D97-AF65-F5344CB8AC3E}">
        <p14:creationId xmlns:p14="http://schemas.microsoft.com/office/powerpoint/2010/main" val="4240180988"/>
      </p:ext>
    </p:extLst>
  </p:cSld>
  <p:clrMapOvr>
    <a:masterClrMapping/>
  </p:clrMapOvr>
  <p:transition advTm="13631">
    <p:fade/>
  </p:transition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5638800" y="4107650"/>
            <a:ext cx="90665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[R2]+30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2" name="Rectangle 266"/>
          <p:cNvSpPr>
            <a:spLocks noChangeArrowheads="1"/>
          </p:cNvSpPr>
          <p:nvPr/>
        </p:nvSpPr>
        <p:spPr bwMode="auto">
          <a:xfrm>
            <a:off x="5946654" y="5495344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3 – EXE)</a:t>
            </a:r>
          </a:p>
        </p:txBody>
      </p:sp>
    </p:spTree>
    <p:extLst>
      <p:ext uri="{BB962C8B-B14F-4D97-AF65-F5344CB8AC3E}">
        <p14:creationId xmlns:p14="http://schemas.microsoft.com/office/powerpoint/2010/main" val="3177471944"/>
      </p:ext>
    </p:extLst>
  </p:cSld>
  <p:clrMapOvr>
    <a:masterClrMapping/>
  </p:clrMapOvr>
  <p:transition advTm="10032">
    <p:fade/>
  </p:transition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7772400" y="4105275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7974694" y="5507593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</a:t>
            </a:r>
            <a:r>
              <a:rPr lang="en-US" sz="3200" dirty="0">
                <a:solidFill>
                  <a:srgbClr val="0070C0"/>
                </a:solidFill>
                <a:latin typeface="Neo Sans Intel" pitchFamily="34" charset="0"/>
              </a:rPr>
              <a:t>4</a:t>
            </a:r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 – MEM)</a:t>
            </a:r>
          </a:p>
        </p:txBody>
      </p:sp>
    </p:spTree>
    <p:extLst>
      <p:ext uri="{BB962C8B-B14F-4D97-AF65-F5344CB8AC3E}">
        <p14:creationId xmlns:p14="http://schemas.microsoft.com/office/powerpoint/2010/main" val="2103006173"/>
      </p:ext>
    </p:extLst>
  </p:cSld>
  <p:clrMapOvr>
    <a:masterClrMapping/>
  </p:clrMapOvr>
  <p:transition advTm="23768">
    <p:fade/>
  </p:transition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2200320" y="4431268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2592415" y="4127480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5 – WB)</a:t>
            </a:r>
          </a:p>
        </p:txBody>
      </p:sp>
    </p:spTree>
    <p:extLst>
      <p:ext uri="{BB962C8B-B14F-4D97-AF65-F5344CB8AC3E}">
        <p14:creationId xmlns:p14="http://schemas.microsoft.com/office/powerpoint/2010/main" val="1388945618"/>
      </p:ext>
    </p:extLst>
  </p:cSld>
  <p:clrMapOvr>
    <a:masterClrMapping/>
  </p:clrMapOvr>
  <p:transition advTm="4508">
    <p:fade/>
  </p:transition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1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54755"/>
      </p:ext>
    </p:extLst>
  </p:cSld>
  <p:clrMapOvr>
    <a:masterClrMapping/>
  </p:clrMapOvr>
  <p:transition advTm="33089"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2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6423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sub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810000" y="406608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4" name="Rectangle 287"/>
          <p:cNvSpPr>
            <a:spLocks noChangeArrowheads="1"/>
          </p:cNvSpPr>
          <p:nvPr/>
        </p:nvSpPr>
        <p:spPr bwMode="auto">
          <a:xfrm>
            <a:off x="3872501" y="3669810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0174550"/>
      </p:ext>
    </p:extLst>
  </p:cSld>
  <p:clrMapOvr>
    <a:masterClrMapping/>
  </p:clrMapOvr>
  <p:transition advTm="19211">
    <p:fade/>
  </p:transition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56441"/>
            <a:ext cx="4736759" cy="2809610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294" y="3660906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4309969"/>
            <a:ext cx="4736759" cy="187567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 advTm="3242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3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7705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and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721706" y="2881141"/>
            <a:ext cx="77841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[R1]+9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54205"/>
      </p:ext>
    </p:extLst>
  </p:cSld>
  <p:clrMapOvr>
    <a:masterClrMapping/>
  </p:clrMapOvr>
  <p:transition advTm="9521">
    <p:fade/>
  </p:transition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4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29751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or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10000" y="1642348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[R4]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562600" y="2881141"/>
            <a:ext cx="101566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[R3]-[R2]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[R5]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5" name="Rectangle 287"/>
          <p:cNvSpPr>
            <a:spLocks noChangeArrowheads="1"/>
          </p:cNvSpPr>
          <p:nvPr/>
        </p:nvSpPr>
        <p:spPr bwMode="auto">
          <a:xfrm>
            <a:off x="7704477" y="2911622"/>
            <a:ext cx="144526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Neo Sans Intel" pitchFamily="34" charset="0"/>
              </a:rPr>
              <a:t>Mem</a:t>
            </a:r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([R1]+9)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6" name="Rectangle 287"/>
          <p:cNvSpPr>
            <a:spLocks noChangeArrowheads="1"/>
          </p:cNvSpPr>
          <p:nvPr/>
        </p:nvSpPr>
        <p:spPr bwMode="auto">
          <a:xfrm>
            <a:off x="7822634" y="424615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50602"/>
      </p:ext>
    </p:extLst>
  </p:cSld>
  <p:clrMapOvr>
    <a:masterClrMapping/>
  </p:clrMapOvr>
  <p:transition advTm="15">
    <p:fade/>
  </p:transition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44800"/>
            <a:ext cx="8229600" cy="889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Pipeline hazards:</a:t>
            </a:r>
            <a:br>
              <a:rPr lang="en-US" sz="4000" dirty="0" smtClean="0"/>
            </a:br>
            <a:r>
              <a:rPr lang="en-US" sz="4000" dirty="0" smtClean="0"/>
              <a:t>Data Hazard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5613377"/>
      </p:ext>
    </p:extLst>
  </p:cSld>
  <p:clrMapOvr>
    <a:masterClrMapping/>
  </p:clrMapOvr>
  <p:transition advTm="37657">
    <p:fade/>
  </p:transition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19891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11138" y="990600"/>
            <a:ext cx="7739062" cy="7620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Arial" pitchFamily="34" charset="0"/>
              <a:buChar char="•"/>
            </a:pPr>
            <a:endParaRPr lang="en-US" sz="2000" dirty="0">
              <a:latin typeface="Neo Sans Inte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76200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4" name="Прямоугольник 583"/>
          <p:cNvSpPr/>
          <p:nvPr/>
        </p:nvSpPr>
        <p:spPr>
          <a:xfrm>
            <a:off x="211138" y="762000"/>
            <a:ext cx="85518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Neo Sans Intel"/>
              </a:rPr>
              <a:t>Problem with starting next instruction before </a:t>
            </a:r>
            <a:r>
              <a:rPr lang="en-US" sz="2400" dirty="0" smtClean="0">
                <a:latin typeface="Neo Sans Intel"/>
              </a:rPr>
              <a:t>the previous ones are finished</a:t>
            </a:r>
          </a:p>
          <a:p>
            <a:endParaRPr lang="en-US" sz="600" dirty="0" smtClean="0">
              <a:latin typeface="Neo Sans Intel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 smtClean="0">
                <a:latin typeface="Neo Sans Intel"/>
              </a:rPr>
              <a:t>Dependencies </a:t>
            </a:r>
            <a:r>
              <a:rPr lang="en-US" sz="2200" dirty="0">
                <a:latin typeface="Neo Sans Intel"/>
              </a:rPr>
              <a:t>that “go backward in time” are data hazards</a:t>
            </a:r>
          </a:p>
        </p:txBody>
      </p:sp>
      <p:grpSp>
        <p:nvGrpSpPr>
          <p:cNvPr id="852" name="Группа 851"/>
          <p:cNvGrpSpPr/>
          <p:nvPr/>
        </p:nvGrpSpPr>
        <p:grpSpPr>
          <a:xfrm>
            <a:off x="623523" y="2347225"/>
            <a:ext cx="7895110" cy="3851605"/>
            <a:chOff x="623523" y="2347225"/>
            <a:chExt cx="7895110" cy="3851605"/>
          </a:xfrm>
        </p:grpSpPr>
        <p:grpSp>
          <p:nvGrpSpPr>
            <p:cNvPr id="849" name="Группа 848"/>
            <p:cNvGrpSpPr/>
            <p:nvPr/>
          </p:nvGrpSpPr>
          <p:grpSpPr>
            <a:xfrm>
              <a:off x="623523" y="2547598"/>
              <a:ext cx="3109787" cy="3648692"/>
              <a:chOff x="623523" y="2547598"/>
              <a:chExt cx="3109787" cy="364869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R1, R3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R5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itchFamily="49" charset="0"/>
                    <a:cs typeface="Courier New" pitchFamily="49" charset="0"/>
                  </a:rPr>
                  <a:t>sw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  <p:grpSp>
            <p:nvGrpSpPr>
              <p:cNvPr id="234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71036" cy="3564034"/>
                <a:chOff x="672" y="1680"/>
                <a:chExt cx="567" cy="1921"/>
              </a:xfrm>
            </p:grpSpPr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36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37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67" cy="3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Neo Sans Intel"/>
                    </a:rPr>
                    <a:t>Program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execution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order</a:t>
                  </a:r>
                </a:p>
              </p:txBody>
            </p:sp>
          </p:grpSp>
        </p:grpSp>
        <p:grpSp>
          <p:nvGrpSpPr>
            <p:cNvPr id="848" name="Группа 847"/>
            <p:cNvGrpSpPr/>
            <p:nvPr/>
          </p:nvGrpSpPr>
          <p:grpSpPr>
            <a:xfrm>
              <a:off x="1725572" y="2347225"/>
              <a:ext cx="6793061" cy="707473"/>
              <a:chOff x="1725572" y="2347225"/>
              <a:chExt cx="6793061" cy="707473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41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2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5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6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3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4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7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8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61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62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63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560824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6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6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2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3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6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7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8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8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920081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Value of R2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8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8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8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8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9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9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9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58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556406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Neo Sans Intel"/>
                  </a:rPr>
                  <a:t>10 / -20</a:t>
                </a:r>
                <a:endParaRPr lang="en-US" sz="1100" b="1" dirty="0">
                  <a:latin typeface="Neo Sans Intel"/>
                </a:endParaRPr>
              </a:p>
            </p:txBody>
          </p:sp>
        </p:grpSp>
        <p:grpSp>
          <p:nvGrpSpPr>
            <p:cNvPr id="851" name="Группа 850"/>
            <p:cNvGrpSpPr/>
            <p:nvPr/>
          </p:nvGrpSpPr>
          <p:grpSpPr>
            <a:xfrm>
              <a:off x="3580873" y="3269310"/>
              <a:ext cx="4927680" cy="2929520"/>
              <a:chOff x="3580873" y="3269310"/>
              <a:chExt cx="4927680" cy="2929520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34268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8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1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2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11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2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5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1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4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5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9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0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4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5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7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8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9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0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1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2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3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5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7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8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0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1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2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7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0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6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7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198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9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0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1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2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3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0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9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0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1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30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1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</p:grpSp>
      <p:sp>
        <p:nvSpPr>
          <p:cNvPr id="211" name="Line 211"/>
          <p:cNvSpPr>
            <a:spLocks noChangeShapeType="1"/>
          </p:cNvSpPr>
          <p:nvPr/>
        </p:nvSpPr>
        <p:spPr bwMode="auto">
          <a:xfrm flipH="1">
            <a:off x="4869745" y="3524348"/>
            <a:ext cx="1173665" cy="4897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 flipH="1">
            <a:off x="5445441" y="3535545"/>
            <a:ext cx="604823" cy="10760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>
            <a:off x="6053691" y="3513216"/>
            <a:ext cx="591116" cy="2307994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 flipH="1">
            <a:off x="6046837" y="3516927"/>
            <a:ext cx="3427" cy="1693890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681480"/>
      </p:ext>
    </p:extLst>
  </p:cSld>
  <p:clrMapOvr>
    <a:masterClrMapping/>
  </p:clrMapOvr>
  <p:transition advTm="4515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4" grpId="0" animBg="1"/>
      <p:bldP spid="213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4683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Hazard: HW Solution 1 - Add Stalls</a:t>
            </a: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492125" y="708025"/>
            <a:ext cx="8004992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Neo Sans Intel"/>
              </a:rPr>
              <a:t>  Have the hardware detect hazard and add stalls if needed</a:t>
            </a:r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492125" y="5867400"/>
            <a:ext cx="4834978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Neo Sans Intel"/>
              </a:rPr>
              <a:t>   </a:t>
            </a:r>
            <a:r>
              <a:rPr lang="en-US" sz="2200" b="1" dirty="0" smtClean="0">
                <a:solidFill>
                  <a:srgbClr val="FF0000"/>
                </a:solidFill>
                <a:latin typeface="Neo Sans Intel"/>
              </a:rPr>
              <a:t>Problem: </a:t>
            </a:r>
            <a:r>
              <a:rPr lang="en-US" sz="2200" dirty="0" smtClean="0">
                <a:latin typeface="Neo Sans Intel"/>
              </a:rPr>
              <a:t>this </a:t>
            </a:r>
            <a:r>
              <a:rPr lang="en-US" sz="2200" dirty="0">
                <a:latin typeface="Neo Sans Intel"/>
              </a:rPr>
              <a:t>also slows us down!</a:t>
            </a:r>
          </a:p>
        </p:txBody>
      </p:sp>
      <p:grpSp>
        <p:nvGrpSpPr>
          <p:cNvPr id="382" name="Группа 381"/>
          <p:cNvGrpSpPr/>
          <p:nvPr/>
        </p:nvGrpSpPr>
        <p:grpSpPr>
          <a:xfrm>
            <a:off x="119380" y="1363097"/>
            <a:ext cx="8483283" cy="4315391"/>
            <a:chOff x="119380" y="1363097"/>
            <a:chExt cx="8483283" cy="431539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389313" y="2565400"/>
              <a:ext cx="2297112" cy="561975"/>
              <a:chOff x="2312" y="1616"/>
              <a:chExt cx="1567" cy="354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Rectangle 7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15" name="AutoShape 1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4" name="Oval 1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11" name="AutoShape 19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2" name="Oval 20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9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894138" y="3000375"/>
              <a:ext cx="2297112" cy="561975"/>
              <a:chOff x="2312" y="1616"/>
              <a:chExt cx="1567" cy="354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39" name="Rectangle 26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34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37" name="AutoShape 35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8" name="Oval 36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35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6" name="Oval 39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40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33" name="AutoShape 41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4" name="Oval 42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3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31" name="AutoShape 44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" name="Oval 45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379913" y="3429000"/>
              <a:ext cx="2297112" cy="561975"/>
              <a:chOff x="2312" y="1616"/>
              <a:chExt cx="1567" cy="354"/>
            </a:xfrm>
          </p:grpSpPr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Rectangle 49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5" name="Rectangle 52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54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55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56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59" name="AutoShape 57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0" name="Oval 58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59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57" name="AutoShape 60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8" name="Oval 61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55" name="AutoShape 6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6" name="Oval 6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65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53" name="AutoShape 6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4" name="Oval 6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779963" y="2308225"/>
              <a:ext cx="107950" cy="317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5097463" y="2211388"/>
              <a:ext cx="1587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4991100" y="2212975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4991100" y="2406650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82963" y="2211388"/>
              <a:ext cx="3175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3382963" y="2212975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3382963" y="2406650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882900" y="2212975"/>
              <a:ext cx="107950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938463" y="2252663"/>
              <a:ext cx="269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965450" y="2252663"/>
              <a:ext cx="77788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41153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78213" y="2252663"/>
              <a:ext cx="523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532188" y="2252663"/>
              <a:ext cx="539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w 109"/>
                <a:gd name="T19" fmla="*/ 0 h 2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285"/>
                <a:gd name="T32" fmla="*/ 109 w 109"/>
                <a:gd name="T33" fmla="*/ 285 h 2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094038" y="2308225"/>
              <a:ext cx="2921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594100" y="2262188"/>
              <a:ext cx="3175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4068763" y="2308225"/>
              <a:ext cx="319087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594100" y="2359025"/>
              <a:ext cx="31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330575" y="2262188"/>
              <a:ext cx="52388" cy="46037"/>
            </a:xfrm>
            <a:custGeom>
              <a:avLst/>
              <a:gdLst>
                <a:gd name="T0" fmla="*/ 0 w 36"/>
                <a:gd name="T1" fmla="*/ 46037 h 34"/>
                <a:gd name="T2" fmla="*/ 2910 w 36"/>
                <a:gd name="T3" fmla="*/ 0 h 34"/>
                <a:gd name="T4" fmla="*/ 52388 w 36"/>
                <a:gd name="T5" fmla="*/ 0 h 34"/>
                <a:gd name="T6" fmla="*/ 0 60000 65536"/>
                <a:gd name="T7" fmla="*/ 0 60000 65536"/>
                <a:gd name="T8" fmla="*/ 0 60000 65536"/>
                <a:gd name="T9" fmla="*/ 0 w 36"/>
                <a:gd name="T10" fmla="*/ 0 h 34"/>
                <a:gd name="T11" fmla="*/ 36 w 3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">
                  <a:moveTo>
                    <a:pt x="0" y="34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692150" y="2212975"/>
              <a:ext cx="6350" cy="33004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58813" y="5476875"/>
              <a:ext cx="73025" cy="68263"/>
            </a:xfrm>
            <a:custGeom>
              <a:avLst/>
              <a:gdLst>
                <a:gd name="T0" fmla="*/ 73025 w 24"/>
                <a:gd name="T1" fmla="*/ 0 h 25"/>
                <a:gd name="T2" fmla="*/ 0 w 24"/>
                <a:gd name="T3" fmla="*/ 5461 h 25"/>
                <a:gd name="T4" fmla="*/ 39555 w 24"/>
                <a:gd name="T5" fmla="*/ 68263 h 25"/>
                <a:gd name="T6" fmla="*/ 73025 w 24"/>
                <a:gd name="T7" fmla="*/ 5461 h 25"/>
                <a:gd name="T8" fmla="*/ 73025 w 24"/>
                <a:gd name="T9" fmla="*/ 5461 h 25"/>
                <a:gd name="T10" fmla="*/ 73025 w 24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5"/>
                <a:gd name="T20" fmla="*/ 24 w 24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5">
                  <a:moveTo>
                    <a:pt x="24" y="0"/>
                  </a:moveTo>
                  <a:lnTo>
                    <a:pt x="0" y="2"/>
                  </a:lnTo>
                  <a:lnTo>
                    <a:pt x="13" y="25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77787 w 53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7"/>
                <a:gd name="T23" fmla="*/ 53 w 53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  <a:lnTo>
                    <a:pt x="53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7"/>
                <a:gd name="T20" fmla="*/ 53 w 53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77788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700588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387850" y="2212975"/>
              <a:ext cx="209550" cy="193675"/>
            </a:xfrm>
            <a:custGeom>
              <a:avLst/>
              <a:gdLst>
                <a:gd name="T0" fmla="*/ 206619 w 143"/>
                <a:gd name="T1" fmla="*/ 193675 h 143"/>
                <a:gd name="T2" fmla="*/ 209550 w 143"/>
                <a:gd name="T3" fmla="*/ 0 h 143"/>
                <a:gd name="T4" fmla="*/ 0 w 143"/>
                <a:gd name="T5" fmla="*/ 0 h 143"/>
                <a:gd name="T6" fmla="*/ 0 w 143"/>
                <a:gd name="T7" fmla="*/ 193675 h 143"/>
                <a:gd name="T8" fmla="*/ 209550 w 143"/>
                <a:gd name="T9" fmla="*/ 193675 h 143"/>
                <a:gd name="T10" fmla="*/ 209550 w 143"/>
                <a:gd name="T11" fmla="*/ 193675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143"/>
                <a:gd name="T20" fmla="*/ 143 w 143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143">
                  <a:moveTo>
                    <a:pt x="141" y="14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143" y="1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442118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487863" y="2252663"/>
              <a:ext cx="777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>
              <a:off x="4594225" y="2308225"/>
              <a:ext cx="106363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4914900" y="2219325"/>
              <a:ext cx="682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83163" y="2219325"/>
              <a:ext cx="5238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035550" y="2219325"/>
              <a:ext cx="52388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4997450" y="2324100"/>
              <a:ext cx="504825" cy="168592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976813" y="2306638"/>
              <a:ext cx="42862" cy="38100"/>
            </a:xfrm>
            <a:custGeom>
              <a:avLst/>
              <a:gdLst>
                <a:gd name="T0" fmla="*/ 20692 w 29"/>
                <a:gd name="T1" fmla="*/ 35379 h 28"/>
                <a:gd name="T2" fmla="*/ 25126 w 29"/>
                <a:gd name="T3" fmla="*/ 38100 h 28"/>
                <a:gd name="T4" fmla="*/ 28082 w 29"/>
                <a:gd name="T5" fmla="*/ 35379 h 28"/>
                <a:gd name="T6" fmla="*/ 31038 w 29"/>
                <a:gd name="T7" fmla="*/ 35379 h 28"/>
                <a:gd name="T8" fmla="*/ 33994 w 29"/>
                <a:gd name="T9" fmla="*/ 32657 h 28"/>
                <a:gd name="T10" fmla="*/ 36950 w 29"/>
                <a:gd name="T11" fmla="*/ 32657 h 28"/>
                <a:gd name="T12" fmla="*/ 39906 w 29"/>
                <a:gd name="T13" fmla="*/ 29936 h 28"/>
                <a:gd name="T14" fmla="*/ 39906 w 29"/>
                <a:gd name="T15" fmla="*/ 28575 h 28"/>
                <a:gd name="T16" fmla="*/ 42862 w 29"/>
                <a:gd name="T17" fmla="*/ 25854 h 28"/>
                <a:gd name="T18" fmla="*/ 42862 w 29"/>
                <a:gd name="T19" fmla="*/ 23132 h 28"/>
                <a:gd name="T20" fmla="*/ 42862 w 29"/>
                <a:gd name="T21" fmla="*/ 17689 h 28"/>
                <a:gd name="T22" fmla="*/ 42862 w 29"/>
                <a:gd name="T23" fmla="*/ 14968 h 28"/>
                <a:gd name="T24" fmla="*/ 42862 w 29"/>
                <a:gd name="T25" fmla="*/ 12246 h 28"/>
                <a:gd name="T26" fmla="*/ 39906 w 29"/>
                <a:gd name="T27" fmla="*/ 9525 h 28"/>
                <a:gd name="T28" fmla="*/ 39906 w 29"/>
                <a:gd name="T29" fmla="*/ 6804 h 28"/>
                <a:gd name="T30" fmla="*/ 36950 w 29"/>
                <a:gd name="T31" fmla="*/ 4082 h 28"/>
                <a:gd name="T32" fmla="*/ 33994 w 29"/>
                <a:gd name="T33" fmla="*/ 1361 h 28"/>
                <a:gd name="T34" fmla="*/ 31038 w 29"/>
                <a:gd name="T35" fmla="*/ 1361 h 28"/>
                <a:gd name="T36" fmla="*/ 28082 w 29"/>
                <a:gd name="T37" fmla="*/ 0 h 28"/>
                <a:gd name="T38" fmla="*/ 25126 w 29"/>
                <a:gd name="T39" fmla="*/ 0 h 28"/>
                <a:gd name="T40" fmla="*/ 22170 w 29"/>
                <a:gd name="T41" fmla="*/ 0 h 28"/>
                <a:gd name="T42" fmla="*/ 17736 w 29"/>
                <a:gd name="T43" fmla="*/ 0 h 28"/>
                <a:gd name="T44" fmla="*/ 14780 w 29"/>
                <a:gd name="T45" fmla="*/ 0 h 28"/>
                <a:gd name="T46" fmla="*/ 11824 w 29"/>
                <a:gd name="T47" fmla="*/ 1361 h 28"/>
                <a:gd name="T48" fmla="*/ 8868 w 29"/>
                <a:gd name="T49" fmla="*/ 1361 h 28"/>
                <a:gd name="T50" fmla="*/ 5912 w 29"/>
                <a:gd name="T51" fmla="*/ 4082 h 28"/>
                <a:gd name="T52" fmla="*/ 5912 w 29"/>
                <a:gd name="T53" fmla="*/ 6804 h 28"/>
                <a:gd name="T54" fmla="*/ 2956 w 29"/>
                <a:gd name="T55" fmla="*/ 9525 h 28"/>
                <a:gd name="T56" fmla="*/ 2956 w 29"/>
                <a:gd name="T57" fmla="*/ 12246 h 28"/>
                <a:gd name="T58" fmla="*/ 0 w 29"/>
                <a:gd name="T59" fmla="*/ 14968 h 28"/>
                <a:gd name="T60" fmla="*/ 0 w 29"/>
                <a:gd name="T61" fmla="*/ 17689 h 28"/>
                <a:gd name="T62" fmla="*/ 0 w 29"/>
                <a:gd name="T63" fmla="*/ 23132 h 28"/>
                <a:gd name="T64" fmla="*/ 2956 w 29"/>
                <a:gd name="T65" fmla="*/ 25854 h 28"/>
                <a:gd name="T66" fmla="*/ 2956 w 29"/>
                <a:gd name="T67" fmla="*/ 28575 h 28"/>
                <a:gd name="T68" fmla="*/ 5912 w 29"/>
                <a:gd name="T69" fmla="*/ 29936 h 28"/>
                <a:gd name="T70" fmla="*/ 5912 w 29"/>
                <a:gd name="T71" fmla="*/ 32657 h 28"/>
                <a:gd name="T72" fmla="*/ 8868 w 29"/>
                <a:gd name="T73" fmla="*/ 32657 h 28"/>
                <a:gd name="T74" fmla="*/ 11824 w 29"/>
                <a:gd name="T75" fmla="*/ 35379 h 28"/>
                <a:gd name="T76" fmla="*/ 14780 w 29"/>
                <a:gd name="T77" fmla="*/ 35379 h 28"/>
                <a:gd name="T78" fmla="*/ 17736 w 29"/>
                <a:gd name="T79" fmla="*/ 38100 h 28"/>
                <a:gd name="T80" fmla="*/ 22170 w 29"/>
                <a:gd name="T81" fmla="*/ 38100 h 28"/>
                <a:gd name="T82" fmla="*/ 22170 w 29"/>
                <a:gd name="T83" fmla="*/ 38100 h 28"/>
                <a:gd name="T84" fmla="*/ 20692 w 29"/>
                <a:gd name="T85" fmla="*/ 35379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8"/>
                <a:gd name="T131" fmla="*/ 29 w 29"/>
                <a:gd name="T132" fmla="*/ 28 h 2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8">
                  <a:moveTo>
                    <a:pt x="14" y="26"/>
                  </a:moveTo>
                  <a:lnTo>
                    <a:pt x="17" y="28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4332288" y="2308225"/>
              <a:ext cx="368300" cy="149225"/>
            </a:xfrm>
            <a:custGeom>
              <a:avLst/>
              <a:gdLst>
                <a:gd name="T0" fmla="*/ 0 w 251"/>
                <a:gd name="T1" fmla="*/ 0 h 110"/>
                <a:gd name="T2" fmla="*/ 0 w 251"/>
                <a:gd name="T3" fmla="*/ 149225 h 110"/>
                <a:gd name="T4" fmla="*/ 318411 w 251"/>
                <a:gd name="T5" fmla="*/ 149225 h 110"/>
                <a:gd name="T6" fmla="*/ 318411 w 251"/>
                <a:gd name="T7" fmla="*/ 50194 h 110"/>
                <a:gd name="T8" fmla="*/ 368300 w 251"/>
                <a:gd name="T9" fmla="*/ 50194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10"/>
                <a:gd name="T17" fmla="*/ 251 w 251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10">
                  <a:moveTo>
                    <a:pt x="0" y="0"/>
                  </a:moveTo>
                  <a:lnTo>
                    <a:pt x="0" y="110"/>
                  </a:lnTo>
                  <a:lnTo>
                    <a:pt x="217" y="110"/>
                  </a:lnTo>
                  <a:lnTo>
                    <a:pt x="217" y="37"/>
                  </a:lnTo>
                  <a:lnTo>
                    <a:pt x="251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4697413" y="2117725"/>
              <a:ext cx="82550" cy="388938"/>
            </a:xfrm>
            <a:custGeom>
              <a:avLst/>
              <a:gdLst>
                <a:gd name="T0" fmla="*/ 79602 w 56"/>
                <a:gd name="T1" fmla="*/ 386228 h 287"/>
                <a:gd name="T2" fmla="*/ 82550 w 56"/>
                <a:gd name="T3" fmla="*/ 0 h 287"/>
                <a:gd name="T4" fmla="*/ 0 w 56"/>
                <a:gd name="T5" fmla="*/ 0 h 287"/>
                <a:gd name="T6" fmla="*/ 0 w 56"/>
                <a:gd name="T7" fmla="*/ 388938 h 287"/>
                <a:gd name="T8" fmla="*/ 82550 w 56"/>
                <a:gd name="T9" fmla="*/ 388938 h 287"/>
                <a:gd name="T10" fmla="*/ 82550 w 56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287"/>
                <a:gd name="T20" fmla="*/ 56 w 56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287">
                  <a:moveTo>
                    <a:pt x="54" y="285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6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" name="Group 162"/>
            <p:cNvGrpSpPr>
              <a:grpSpLocks/>
            </p:cNvGrpSpPr>
            <p:nvPr/>
          </p:nvGrpSpPr>
          <p:grpSpPr bwMode="auto">
            <a:xfrm>
              <a:off x="4889500" y="3887788"/>
              <a:ext cx="3713163" cy="1703387"/>
              <a:chOff x="2742" y="2726"/>
              <a:chExt cx="2533" cy="1258"/>
            </a:xfrm>
          </p:grpSpPr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4860" y="3768"/>
                <a:ext cx="73" cy="144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66"/>
              <p:cNvSpPr>
                <a:spLocks noChangeShapeType="1"/>
              </p:cNvSpPr>
              <p:nvPr/>
            </p:nvSpPr>
            <p:spPr bwMode="auto">
              <a:xfrm>
                <a:off x="4251" y="3804"/>
                <a:ext cx="73" cy="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5131" y="3768"/>
                <a:ext cx="72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68"/>
              <p:cNvSpPr>
                <a:spLocks noChangeShapeType="1"/>
              </p:cNvSpPr>
              <p:nvPr/>
            </p:nvSpPr>
            <p:spPr bwMode="auto">
              <a:xfrm flipV="1">
                <a:off x="5274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69"/>
              <p:cNvSpPr>
                <a:spLocks noChangeShapeType="1"/>
              </p:cNvSpPr>
              <p:nvPr/>
            </p:nvSpPr>
            <p:spPr bwMode="auto">
              <a:xfrm flipH="1">
                <a:off x="5200" y="3768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70"/>
              <p:cNvSpPr>
                <a:spLocks noChangeShapeType="1"/>
              </p:cNvSpPr>
              <p:nvPr/>
            </p:nvSpPr>
            <p:spPr bwMode="auto">
              <a:xfrm flipH="1">
                <a:off x="5200" y="3912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3766" y="3768"/>
                <a:ext cx="7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3802" y="3798"/>
                <a:ext cx="18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3819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8"/>
              <p:cNvSpPr>
                <a:spLocks noChangeShapeType="1"/>
              </p:cNvSpPr>
              <p:nvPr/>
            </p:nvSpPr>
            <p:spPr bwMode="auto">
              <a:xfrm flipV="1">
                <a:off x="4107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79"/>
              <p:cNvSpPr>
                <a:spLocks noChangeShapeType="1"/>
              </p:cNvSpPr>
              <p:nvPr/>
            </p:nvSpPr>
            <p:spPr bwMode="auto">
              <a:xfrm>
                <a:off x="4107" y="3768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80"/>
              <p:cNvSpPr>
                <a:spLocks noChangeShapeType="1"/>
              </p:cNvSpPr>
              <p:nvPr/>
            </p:nvSpPr>
            <p:spPr bwMode="auto">
              <a:xfrm>
                <a:off x="4107" y="3912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814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860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5150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5196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5230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9" name="Line 188"/>
              <p:cNvSpPr>
                <a:spLocks noChangeShapeType="1"/>
              </p:cNvSpPr>
              <p:nvPr/>
            </p:nvSpPr>
            <p:spPr bwMode="auto">
              <a:xfrm>
                <a:off x="3910" y="3839"/>
                <a:ext cx="19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89"/>
              <p:cNvSpPr>
                <a:spLocks noChangeShapeType="1"/>
              </p:cNvSpPr>
              <p:nvPr/>
            </p:nvSpPr>
            <p:spPr bwMode="auto">
              <a:xfrm>
                <a:off x="4575" y="3839"/>
                <a:ext cx="21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90"/>
              <p:cNvSpPr>
                <a:spLocks noChangeShapeType="1"/>
              </p:cNvSpPr>
              <p:nvPr/>
            </p:nvSpPr>
            <p:spPr bwMode="auto">
              <a:xfrm>
                <a:off x="4933" y="3839"/>
                <a:ext cx="19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91"/>
              <p:cNvSpPr>
                <a:spLocks noChangeShapeType="1"/>
              </p:cNvSpPr>
              <p:nvPr/>
            </p:nvSpPr>
            <p:spPr bwMode="auto">
              <a:xfrm>
                <a:off x="4251" y="3875"/>
                <a:ext cx="2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4071" y="3804"/>
                <a:ext cx="36" cy="35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4753" y="3839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4124" y="3812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4172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4207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Line 205"/>
              <p:cNvSpPr>
                <a:spLocks noChangeShapeType="1"/>
              </p:cNvSpPr>
              <p:nvPr/>
            </p:nvSpPr>
            <p:spPr bwMode="auto">
              <a:xfrm>
                <a:off x="4375" y="3804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4170" y="3785"/>
                <a:ext cx="29" cy="29"/>
              </a:xfrm>
              <a:custGeom>
                <a:avLst/>
                <a:gdLst>
                  <a:gd name="T0" fmla="*/ 14 w 29"/>
                  <a:gd name="T1" fmla="*/ 29 h 29"/>
                  <a:gd name="T2" fmla="*/ 18 w 29"/>
                  <a:gd name="T3" fmla="*/ 29 h 29"/>
                  <a:gd name="T4" fmla="*/ 19 w 29"/>
                  <a:gd name="T5" fmla="*/ 29 h 29"/>
                  <a:gd name="T6" fmla="*/ 21 w 29"/>
                  <a:gd name="T7" fmla="*/ 27 h 29"/>
                  <a:gd name="T8" fmla="*/ 23 w 29"/>
                  <a:gd name="T9" fmla="*/ 27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6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6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7 h 29"/>
                  <a:gd name="T74" fmla="*/ 8 w 29"/>
                  <a:gd name="T75" fmla="*/ 27 h 29"/>
                  <a:gd name="T76" fmla="*/ 10 w 29"/>
                  <a:gd name="T77" fmla="*/ 29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9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207"/>
              <p:cNvGrpSpPr>
                <a:grpSpLocks/>
              </p:cNvGrpSpPr>
              <p:nvPr/>
            </p:nvGrpSpPr>
            <p:grpSpPr bwMode="auto">
              <a:xfrm>
                <a:off x="2742" y="2726"/>
                <a:ext cx="2192" cy="935"/>
                <a:chOff x="2742" y="2726"/>
                <a:chExt cx="2192" cy="935"/>
              </a:xfrm>
            </p:grpSpPr>
            <p:sp>
              <p:nvSpPr>
                <p:cNvPr id="209" name="Line 208"/>
                <p:cNvSpPr>
                  <a:spLocks noChangeShapeType="1"/>
                </p:cNvSpPr>
                <p:nvPr/>
              </p:nvSpPr>
              <p:spPr bwMode="auto">
                <a:xfrm>
                  <a:off x="3910" y="3481"/>
                  <a:ext cx="71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209"/>
                <p:cNvSpPr>
                  <a:spLocks noChangeShapeType="1"/>
                </p:cNvSpPr>
                <p:nvPr/>
              </p:nvSpPr>
              <p:spPr bwMode="auto">
                <a:xfrm>
                  <a:off x="3910" y="3552"/>
                  <a:ext cx="71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210"/>
                <p:cNvSpPr>
                  <a:spLocks/>
                </p:cNvSpPr>
                <p:nvPr/>
              </p:nvSpPr>
              <p:spPr bwMode="auto">
                <a:xfrm>
                  <a:off x="4519" y="3444"/>
                  <a:ext cx="73" cy="144"/>
                </a:xfrm>
                <a:custGeom>
                  <a:avLst/>
                  <a:gdLst>
                    <a:gd name="T0" fmla="*/ 0 w 73"/>
                    <a:gd name="T1" fmla="*/ 144 h 144"/>
                    <a:gd name="T2" fmla="*/ 73 w 73"/>
                    <a:gd name="T3" fmla="*/ 144 h 144"/>
                    <a:gd name="T4" fmla="*/ 73 w 73"/>
                    <a:gd name="T5" fmla="*/ 0 h 144"/>
                    <a:gd name="T6" fmla="*/ 2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0" y="144"/>
                      </a:moveTo>
                      <a:lnTo>
                        <a:pt x="73" y="144"/>
                      </a:lnTo>
                      <a:lnTo>
                        <a:pt x="73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211"/>
                <p:cNvSpPr>
                  <a:spLocks/>
                </p:cNvSpPr>
                <p:nvPr/>
              </p:nvSpPr>
              <p:spPr bwMode="auto">
                <a:xfrm>
                  <a:off x="4448" y="3444"/>
                  <a:ext cx="73" cy="144"/>
                </a:xfrm>
                <a:custGeom>
                  <a:avLst/>
                  <a:gdLst>
                    <a:gd name="T0" fmla="*/ 71 w 73"/>
                    <a:gd name="T1" fmla="*/ 0 h 144"/>
                    <a:gd name="T2" fmla="*/ 0 w 73"/>
                    <a:gd name="T3" fmla="*/ 0 h 144"/>
                    <a:gd name="T4" fmla="*/ 0 w 73"/>
                    <a:gd name="T5" fmla="*/ 144 h 144"/>
                    <a:gd name="T6" fmla="*/ 73 w 73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73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212"/>
                <p:cNvSpPr>
                  <a:spLocks noChangeShapeType="1"/>
                </p:cNvSpPr>
                <p:nvPr/>
              </p:nvSpPr>
              <p:spPr bwMode="auto">
                <a:xfrm>
                  <a:off x="3566" y="3230"/>
                  <a:ext cx="73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213"/>
                <p:cNvSpPr>
                  <a:spLocks noChangeShapeType="1"/>
                </p:cNvSpPr>
                <p:nvPr/>
              </p:nvSpPr>
              <p:spPr bwMode="auto">
                <a:xfrm>
                  <a:off x="3566" y="3157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214"/>
                <p:cNvSpPr>
                  <a:spLocks noChangeShapeType="1"/>
                </p:cNvSpPr>
                <p:nvPr/>
              </p:nvSpPr>
              <p:spPr bwMode="auto">
                <a:xfrm>
                  <a:off x="3225" y="2906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215"/>
                <p:cNvSpPr>
                  <a:spLocks noChangeShapeType="1"/>
                </p:cNvSpPr>
                <p:nvPr/>
              </p:nvSpPr>
              <p:spPr bwMode="auto">
                <a:xfrm>
                  <a:off x="3225" y="2834"/>
                  <a:ext cx="73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16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4251" y="2795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4176" y="279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4176" y="2943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2742" y="2799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Rectangle 224"/>
                <p:cNvSpPr>
                  <a:spLocks noChangeArrowheads="1"/>
                </p:cNvSpPr>
                <p:nvPr/>
              </p:nvSpPr>
              <p:spPr bwMode="auto">
                <a:xfrm>
                  <a:off x="2779" y="2828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6" name="Rectangle 225"/>
                <p:cNvSpPr>
                  <a:spLocks noChangeArrowheads="1"/>
                </p:cNvSpPr>
                <p:nvPr/>
              </p:nvSpPr>
              <p:spPr bwMode="auto">
                <a:xfrm>
                  <a:off x="2796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081" y="2795"/>
                  <a:ext cx="2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229"/>
                <p:cNvSpPr>
                  <a:spLocks noChangeShapeType="1"/>
                </p:cNvSpPr>
                <p:nvPr/>
              </p:nvSpPr>
              <p:spPr bwMode="auto">
                <a:xfrm>
                  <a:off x="3081" y="2799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230"/>
                <p:cNvSpPr>
                  <a:spLocks noChangeShapeType="1"/>
                </p:cNvSpPr>
                <p:nvPr/>
              </p:nvSpPr>
              <p:spPr bwMode="auto">
                <a:xfrm>
                  <a:off x="3081" y="2943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231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232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Rectangle 233"/>
                <p:cNvSpPr>
                  <a:spLocks noChangeArrowheads="1"/>
                </p:cNvSpPr>
                <p:nvPr/>
              </p:nvSpPr>
              <p:spPr bwMode="auto">
                <a:xfrm>
                  <a:off x="4124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4172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4207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7" name="Line 236"/>
                <p:cNvSpPr>
                  <a:spLocks noChangeShapeType="1"/>
                </p:cNvSpPr>
                <p:nvPr/>
              </p:nvSpPr>
              <p:spPr bwMode="auto">
                <a:xfrm>
                  <a:off x="2884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37"/>
                <p:cNvSpPr>
                  <a:spLocks noChangeShapeType="1"/>
                </p:cNvSpPr>
                <p:nvPr/>
              </p:nvSpPr>
              <p:spPr bwMode="auto">
                <a:xfrm>
                  <a:off x="3549" y="2870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238"/>
                <p:cNvSpPr>
                  <a:spLocks noChangeShapeType="1"/>
                </p:cNvSpPr>
                <p:nvPr/>
              </p:nvSpPr>
              <p:spPr bwMode="auto">
                <a:xfrm>
                  <a:off x="3908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39"/>
                <p:cNvSpPr>
                  <a:spLocks/>
                </p:cNvSpPr>
                <p:nvPr/>
              </p:nvSpPr>
              <p:spPr bwMode="auto">
                <a:xfrm>
                  <a:off x="3047" y="2836"/>
                  <a:ext cx="34" cy="34"/>
                </a:xfrm>
                <a:custGeom>
                  <a:avLst/>
                  <a:gdLst>
                    <a:gd name="T0" fmla="*/ 0 w 34"/>
                    <a:gd name="T1" fmla="*/ 34 h 34"/>
                    <a:gd name="T2" fmla="*/ 0 w 34"/>
                    <a:gd name="T3" fmla="*/ 0 h 34"/>
                    <a:gd name="T4" fmla="*/ 34 w 34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4"/>
                    <a:gd name="T10" fmla="*/ 0 h 34"/>
                    <a:gd name="T11" fmla="*/ 34 w 34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" h="34">
                      <a:moveTo>
                        <a:pt x="0" y="34"/>
                      </a:moveTo>
                      <a:lnTo>
                        <a:pt x="0" y="0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40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43"/>
                <p:cNvSpPr>
                  <a:spLocks/>
                </p:cNvSpPr>
                <p:nvPr/>
              </p:nvSpPr>
              <p:spPr bwMode="auto">
                <a:xfrm>
                  <a:off x="3639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53 w 55"/>
                    <a:gd name="T13" fmla="*/ 288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8"/>
                    <a:gd name="T23" fmla="*/ 55 w 55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  <a:lnTo>
                        <a:pt x="53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45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8"/>
                    <a:gd name="T20" fmla="*/ 55 w 55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46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71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47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592" y="3119"/>
                  <a:ext cx="1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4517" y="3121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4517" y="3264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52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53"/>
                <p:cNvSpPr>
                  <a:spLocks/>
                </p:cNvSpPr>
                <p:nvPr/>
              </p:nvSpPr>
              <p:spPr bwMode="auto">
                <a:xfrm>
                  <a:off x="3083" y="3121"/>
                  <a:ext cx="71" cy="145"/>
                </a:xfrm>
                <a:custGeom>
                  <a:avLst/>
                  <a:gdLst>
                    <a:gd name="T0" fmla="*/ 71 w 71"/>
                    <a:gd name="T1" fmla="*/ 0 h 145"/>
                    <a:gd name="T2" fmla="*/ 0 w 71"/>
                    <a:gd name="T3" fmla="*/ 2 h 145"/>
                    <a:gd name="T4" fmla="*/ 0 w 71"/>
                    <a:gd name="T5" fmla="*/ 145 h 145"/>
                    <a:gd name="T6" fmla="*/ 71 w 71"/>
                    <a:gd name="T7" fmla="*/ 145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145"/>
                    <a:gd name="T14" fmla="*/ 71 w 71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145">
                      <a:moveTo>
                        <a:pt x="71" y="0"/>
                      </a:moveTo>
                      <a:lnTo>
                        <a:pt x="0" y="2"/>
                      </a:lnTo>
                      <a:lnTo>
                        <a:pt x="0" y="145"/>
                      </a:lnTo>
                      <a:lnTo>
                        <a:pt x="71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120" y="3153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37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7" name="Freeform 256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w 72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43"/>
                    <a:gd name="T17" fmla="*/ 72 w 72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FBE2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57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143"/>
                    <a:gd name="T14" fmla="*/ 72 w 72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423" y="3119"/>
                  <a:ext cx="2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Line 259"/>
                <p:cNvSpPr>
                  <a:spLocks noChangeShapeType="1"/>
                </p:cNvSpPr>
                <p:nvPr/>
              </p:nvSpPr>
              <p:spPr bwMode="auto">
                <a:xfrm>
                  <a:off x="3423" y="3121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260"/>
                <p:cNvSpPr>
                  <a:spLocks noChangeShapeType="1"/>
                </p:cNvSpPr>
                <p:nvPr/>
              </p:nvSpPr>
              <p:spPr bwMode="auto">
                <a:xfrm>
                  <a:off x="3423" y="3264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44" y="3169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3" name="Rectangle 262"/>
                <p:cNvSpPr>
                  <a:spLocks noChangeArrowheads="1"/>
                </p:cNvSpPr>
                <p:nvPr/>
              </p:nvSpPr>
              <p:spPr bwMode="auto">
                <a:xfrm>
                  <a:off x="3490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4" name="Rectangle 263"/>
                <p:cNvSpPr>
                  <a:spLocks noChangeArrowheads="1"/>
                </p:cNvSpPr>
                <p:nvPr/>
              </p:nvSpPr>
              <p:spPr bwMode="auto">
                <a:xfrm>
                  <a:off x="3524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5" name="Freeform 264"/>
                <p:cNvSpPr>
                  <a:spLocks/>
                </p:cNvSpPr>
                <p:nvPr/>
              </p:nvSpPr>
              <p:spPr bwMode="auto">
                <a:xfrm>
                  <a:off x="3783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0 w 109"/>
                    <a:gd name="T3" fmla="*/ 117 h 285"/>
                    <a:gd name="T4" fmla="*/ 35 w 109"/>
                    <a:gd name="T5" fmla="*/ 144 h 285"/>
                    <a:gd name="T6" fmla="*/ 0 w 109"/>
                    <a:gd name="T7" fmla="*/ 170 h 285"/>
                    <a:gd name="T8" fmla="*/ 0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0 w 109"/>
                    <a:gd name="T15" fmla="*/ 2 h 285"/>
                    <a:gd name="T16" fmla="*/ 0 w 109"/>
                    <a:gd name="T17" fmla="*/ 2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0" y="117"/>
                      </a:lnTo>
                      <a:lnTo>
                        <a:pt x="35" y="144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Freeform 265"/>
                <p:cNvSpPr>
                  <a:spLocks/>
                </p:cNvSpPr>
                <p:nvPr/>
              </p:nvSpPr>
              <p:spPr bwMode="auto">
                <a:xfrm>
                  <a:off x="4107" y="3123"/>
                  <a:ext cx="144" cy="143"/>
                </a:xfrm>
                <a:custGeom>
                  <a:avLst/>
                  <a:gdLst>
                    <a:gd name="T0" fmla="*/ 144 w 144"/>
                    <a:gd name="T1" fmla="*/ 141 h 143"/>
                    <a:gd name="T2" fmla="*/ 144 w 144"/>
                    <a:gd name="T3" fmla="*/ 0 h 143"/>
                    <a:gd name="T4" fmla="*/ 0 w 144"/>
                    <a:gd name="T5" fmla="*/ 0 h 143"/>
                    <a:gd name="T6" fmla="*/ 0 w 144"/>
                    <a:gd name="T7" fmla="*/ 143 h 143"/>
                    <a:gd name="T8" fmla="*/ 144 w 144"/>
                    <a:gd name="T9" fmla="*/ 143 h 143"/>
                    <a:gd name="T10" fmla="*/ 144 w 144"/>
                    <a:gd name="T11" fmla="*/ 14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3"/>
                    <a:gd name="T20" fmla="*/ 144 w 144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3">
                      <a:moveTo>
                        <a:pt x="144" y="141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4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4130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8" name="Rectangle 267"/>
                <p:cNvSpPr>
                  <a:spLocks noChangeArrowheads="1"/>
                </p:cNvSpPr>
                <p:nvPr/>
              </p:nvSpPr>
              <p:spPr bwMode="auto">
                <a:xfrm>
                  <a:off x="4178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9" name="Rectangle 268"/>
                <p:cNvSpPr>
                  <a:spLocks noChangeArrowheads="1"/>
                </p:cNvSpPr>
                <p:nvPr/>
              </p:nvSpPr>
              <p:spPr bwMode="auto">
                <a:xfrm>
                  <a:off x="4467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0" name="Rectangle 269"/>
                <p:cNvSpPr>
                  <a:spLocks noChangeArrowheads="1"/>
                </p:cNvSpPr>
                <p:nvPr/>
              </p:nvSpPr>
              <p:spPr bwMode="auto">
                <a:xfrm>
                  <a:off x="4513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1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48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2" name="Line 271"/>
                <p:cNvSpPr>
                  <a:spLocks noChangeShapeType="1"/>
                </p:cNvSpPr>
                <p:nvPr/>
              </p:nvSpPr>
              <p:spPr bwMode="auto">
                <a:xfrm>
                  <a:off x="3225" y="3194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272"/>
                <p:cNvSpPr>
                  <a:spLocks noChangeShapeType="1"/>
                </p:cNvSpPr>
                <p:nvPr/>
              </p:nvSpPr>
              <p:spPr bwMode="auto">
                <a:xfrm>
                  <a:off x="3890" y="3194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273"/>
                <p:cNvSpPr>
                  <a:spLocks noChangeShapeType="1"/>
                </p:cNvSpPr>
                <p:nvPr/>
              </p:nvSpPr>
              <p:spPr bwMode="auto">
                <a:xfrm>
                  <a:off x="4249" y="3194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3388" y="3157"/>
                  <a:ext cx="37" cy="37"/>
                </a:xfrm>
                <a:custGeom>
                  <a:avLst/>
                  <a:gdLst>
                    <a:gd name="T0" fmla="*/ 0 w 37"/>
                    <a:gd name="T1" fmla="*/ 37 h 37"/>
                    <a:gd name="T2" fmla="*/ 0 w 37"/>
                    <a:gd name="T3" fmla="*/ 0 h 37"/>
                    <a:gd name="T4" fmla="*/ 37 w 37"/>
                    <a:gd name="T5" fmla="*/ 0 h 37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7"/>
                    <a:gd name="T11" fmla="*/ 37 w 37"/>
                    <a:gd name="T12" fmla="*/ 37 h 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7">
                      <a:moveTo>
                        <a:pt x="0" y="37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275"/>
                <p:cNvSpPr>
                  <a:spLocks/>
                </p:cNvSpPr>
                <p:nvPr/>
              </p:nvSpPr>
              <p:spPr bwMode="auto">
                <a:xfrm>
                  <a:off x="4071" y="3194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6 h 107"/>
                    <a:gd name="T8" fmla="*/ 253 w 253"/>
                    <a:gd name="T9" fmla="*/ 36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6"/>
                      </a:lnTo>
                      <a:lnTo>
                        <a:pt x="25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Freeform 281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283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Freeform 284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4933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4858" y="344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4858" y="3588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Rectangle 288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25" y="3444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61" y="3474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>
                  <a:off x="3478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4" name="Rectangle 293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3766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296"/>
                <p:cNvSpPr>
                  <a:spLocks noChangeShapeType="1"/>
                </p:cNvSpPr>
                <p:nvPr/>
              </p:nvSpPr>
              <p:spPr bwMode="auto">
                <a:xfrm>
                  <a:off x="3766" y="3444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297"/>
                <p:cNvSpPr>
                  <a:spLocks noChangeShapeType="1"/>
                </p:cNvSpPr>
                <p:nvPr/>
              </p:nvSpPr>
              <p:spPr bwMode="auto">
                <a:xfrm>
                  <a:off x="3766" y="3588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Freeform 29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Rectangle 299"/>
                <p:cNvSpPr>
                  <a:spLocks noChangeArrowheads="1"/>
                </p:cNvSpPr>
                <p:nvPr/>
              </p:nvSpPr>
              <p:spPr bwMode="auto">
                <a:xfrm>
                  <a:off x="4473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1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9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2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9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3" name="Rectangle 302"/>
                <p:cNvSpPr>
                  <a:spLocks noChangeArrowheads="1"/>
                </p:cNvSpPr>
                <p:nvPr/>
              </p:nvSpPr>
              <p:spPr bwMode="auto">
                <a:xfrm>
                  <a:off x="4855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4889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5" name="Line 304"/>
                <p:cNvSpPr>
                  <a:spLocks noChangeShapeType="1"/>
                </p:cNvSpPr>
                <p:nvPr/>
              </p:nvSpPr>
              <p:spPr bwMode="auto">
                <a:xfrm>
                  <a:off x="3566" y="3517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Line 305"/>
                <p:cNvSpPr>
                  <a:spLocks noChangeShapeType="1"/>
                </p:cNvSpPr>
                <p:nvPr/>
              </p:nvSpPr>
              <p:spPr bwMode="auto">
                <a:xfrm>
                  <a:off x="4232" y="351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Line 306"/>
                <p:cNvSpPr>
                  <a:spLocks noChangeShapeType="1"/>
                </p:cNvSpPr>
                <p:nvPr/>
              </p:nvSpPr>
              <p:spPr bwMode="auto">
                <a:xfrm>
                  <a:off x="4592" y="3517"/>
                  <a:ext cx="19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Freeform 307"/>
                <p:cNvSpPr>
                  <a:spLocks/>
                </p:cNvSpPr>
                <p:nvPr/>
              </p:nvSpPr>
              <p:spPr bwMode="auto">
                <a:xfrm>
                  <a:off x="3729" y="3481"/>
                  <a:ext cx="37" cy="36"/>
                </a:xfrm>
                <a:custGeom>
                  <a:avLst/>
                  <a:gdLst>
                    <a:gd name="T0" fmla="*/ 0 w 37"/>
                    <a:gd name="T1" fmla="*/ 36 h 36"/>
                    <a:gd name="T2" fmla="*/ 0 w 37"/>
                    <a:gd name="T3" fmla="*/ 0 h 36"/>
                    <a:gd name="T4" fmla="*/ 37 w 37"/>
                    <a:gd name="T5" fmla="*/ 0 h 36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6"/>
                    <a:gd name="T11" fmla="*/ 37 w 37"/>
                    <a:gd name="T12" fmla="*/ 36 h 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6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Freeform 308"/>
                <p:cNvSpPr>
                  <a:spLocks/>
                </p:cNvSpPr>
                <p:nvPr/>
              </p:nvSpPr>
              <p:spPr bwMode="auto">
                <a:xfrm>
                  <a:off x="4412" y="3517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7 h 107"/>
                    <a:gd name="T8" fmla="*/ 253 w 253"/>
                    <a:gd name="T9" fmla="*/ 37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7"/>
                      </a:lnTo>
                      <a:lnTo>
                        <a:pt x="253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Freeform 309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Freeform 310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Freeform 311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Freeform 312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Freeform 313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314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315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52 w 54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2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316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3103" y="2851"/>
                  <a:ext cx="4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149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0" name="Rectangle 319"/>
                <p:cNvSpPr>
                  <a:spLocks noChangeArrowheads="1"/>
                </p:cNvSpPr>
                <p:nvPr/>
              </p:nvSpPr>
              <p:spPr bwMode="auto">
                <a:xfrm>
                  <a:off x="3183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1" name="Line 320"/>
                <p:cNvSpPr>
                  <a:spLocks noChangeShapeType="1"/>
                </p:cNvSpPr>
                <p:nvPr/>
              </p:nvSpPr>
              <p:spPr bwMode="auto">
                <a:xfrm>
                  <a:off x="3352" y="2834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Line 321"/>
                <p:cNvSpPr>
                  <a:spLocks noChangeShapeType="1"/>
                </p:cNvSpPr>
                <p:nvPr/>
              </p:nvSpPr>
              <p:spPr bwMode="auto">
                <a:xfrm>
                  <a:off x="3693" y="3230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Rectangle 322"/>
                <p:cNvSpPr>
                  <a:spLocks noChangeArrowheads="1"/>
                </p:cNvSpPr>
                <p:nvPr/>
              </p:nvSpPr>
              <p:spPr bwMode="auto">
                <a:xfrm>
                  <a:off x="3783" y="349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3829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5" name="Rectangle 324"/>
                <p:cNvSpPr>
                  <a:spLocks noChangeArrowheads="1"/>
                </p:cNvSpPr>
                <p:nvPr/>
              </p:nvSpPr>
              <p:spPr bwMode="auto">
                <a:xfrm>
                  <a:off x="3865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3139" y="2813"/>
                  <a:ext cx="29" cy="28"/>
                </a:xfrm>
                <a:custGeom>
                  <a:avLst/>
                  <a:gdLst>
                    <a:gd name="T0" fmla="*/ 13 w 29"/>
                    <a:gd name="T1" fmla="*/ 26 h 28"/>
                    <a:gd name="T2" fmla="*/ 17 w 29"/>
                    <a:gd name="T3" fmla="*/ 26 h 28"/>
                    <a:gd name="T4" fmla="*/ 19 w 29"/>
                    <a:gd name="T5" fmla="*/ 26 h 28"/>
                    <a:gd name="T6" fmla="*/ 21 w 29"/>
                    <a:gd name="T7" fmla="*/ 26 h 28"/>
                    <a:gd name="T8" fmla="*/ 23 w 29"/>
                    <a:gd name="T9" fmla="*/ 24 h 28"/>
                    <a:gd name="T10" fmla="*/ 25 w 29"/>
                    <a:gd name="T11" fmla="*/ 23 h 28"/>
                    <a:gd name="T12" fmla="*/ 27 w 29"/>
                    <a:gd name="T13" fmla="*/ 21 h 28"/>
                    <a:gd name="T14" fmla="*/ 27 w 29"/>
                    <a:gd name="T15" fmla="*/ 19 h 28"/>
                    <a:gd name="T16" fmla="*/ 29 w 29"/>
                    <a:gd name="T17" fmla="*/ 17 h 28"/>
                    <a:gd name="T18" fmla="*/ 29 w 29"/>
                    <a:gd name="T19" fmla="*/ 15 h 28"/>
                    <a:gd name="T20" fmla="*/ 29 w 29"/>
                    <a:gd name="T21" fmla="*/ 13 h 28"/>
                    <a:gd name="T22" fmla="*/ 29 w 29"/>
                    <a:gd name="T23" fmla="*/ 11 h 28"/>
                    <a:gd name="T24" fmla="*/ 29 w 29"/>
                    <a:gd name="T25" fmla="*/ 9 h 28"/>
                    <a:gd name="T26" fmla="*/ 27 w 29"/>
                    <a:gd name="T27" fmla="*/ 7 h 28"/>
                    <a:gd name="T28" fmla="*/ 27 w 29"/>
                    <a:gd name="T29" fmla="*/ 5 h 28"/>
                    <a:gd name="T30" fmla="*/ 25 w 29"/>
                    <a:gd name="T31" fmla="*/ 3 h 28"/>
                    <a:gd name="T32" fmla="*/ 23 w 29"/>
                    <a:gd name="T33" fmla="*/ 1 h 28"/>
                    <a:gd name="T34" fmla="*/ 21 w 29"/>
                    <a:gd name="T35" fmla="*/ 0 h 28"/>
                    <a:gd name="T36" fmla="*/ 19 w 29"/>
                    <a:gd name="T37" fmla="*/ 0 h 28"/>
                    <a:gd name="T38" fmla="*/ 17 w 29"/>
                    <a:gd name="T39" fmla="*/ 0 h 28"/>
                    <a:gd name="T40" fmla="*/ 13 w 29"/>
                    <a:gd name="T41" fmla="*/ 0 h 28"/>
                    <a:gd name="T42" fmla="*/ 11 w 29"/>
                    <a:gd name="T43" fmla="*/ 0 h 28"/>
                    <a:gd name="T44" fmla="*/ 10 w 29"/>
                    <a:gd name="T45" fmla="*/ 0 h 28"/>
                    <a:gd name="T46" fmla="*/ 8 w 29"/>
                    <a:gd name="T47" fmla="*/ 0 h 28"/>
                    <a:gd name="T48" fmla="*/ 6 w 29"/>
                    <a:gd name="T49" fmla="*/ 1 h 28"/>
                    <a:gd name="T50" fmla="*/ 4 w 29"/>
                    <a:gd name="T51" fmla="*/ 3 h 28"/>
                    <a:gd name="T52" fmla="*/ 2 w 29"/>
                    <a:gd name="T53" fmla="*/ 5 h 28"/>
                    <a:gd name="T54" fmla="*/ 2 w 29"/>
                    <a:gd name="T55" fmla="*/ 7 h 28"/>
                    <a:gd name="T56" fmla="*/ 0 w 29"/>
                    <a:gd name="T57" fmla="*/ 9 h 28"/>
                    <a:gd name="T58" fmla="*/ 0 w 29"/>
                    <a:gd name="T59" fmla="*/ 11 h 28"/>
                    <a:gd name="T60" fmla="*/ 0 w 29"/>
                    <a:gd name="T61" fmla="*/ 13 h 28"/>
                    <a:gd name="T62" fmla="*/ 0 w 29"/>
                    <a:gd name="T63" fmla="*/ 15 h 28"/>
                    <a:gd name="T64" fmla="*/ 0 w 29"/>
                    <a:gd name="T65" fmla="*/ 17 h 28"/>
                    <a:gd name="T66" fmla="*/ 2 w 29"/>
                    <a:gd name="T67" fmla="*/ 19 h 28"/>
                    <a:gd name="T68" fmla="*/ 2 w 29"/>
                    <a:gd name="T69" fmla="*/ 21 h 28"/>
                    <a:gd name="T70" fmla="*/ 4 w 29"/>
                    <a:gd name="T71" fmla="*/ 23 h 28"/>
                    <a:gd name="T72" fmla="*/ 6 w 29"/>
                    <a:gd name="T73" fmla="*/ 24 h 28"/>
                    <a:gd name="T74" fmla="*/ 8 w 29"/>
                    <a:gd name="T75" fmla="*/ 26 h 28"/>
                    <a:gd name="T76" fmla="*/ 10 w 29"/>
                    <a:gd name="T77" fmla="*/ 26 h 28"/>
                    <a:gd name="T78" fmla="*/ 11 w 29"/>
                    <a:gd name="T79" fmla="*/ 26 h 28"/>
                    <a:gd name="T80" fmla="*/ 13 w 29"/>
                    <a:gd name="T81" fmla="*/ 28 h 28"/>
                    <a:gd name="T82" fmla="*/ 13 w 29"/>
                    <a:gd name="T83" fmla="*/ 28 h 28"/>
                    <a:gd name="T84" fmla="*/ 13 w 29"/>
                    <a:gd name="T85" fmla="*/ 26 h 2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9"/>
                    <a:gd name="T130" fmla="*/ 0 h 28"/>
                    <a:gd name="T131" fmla="*/ 29 w 29"/>
                    <a:gd name="T132" fmla="*/ 28 h 2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9" h="28">
                      <a:moveTo>
                        <a:pt x="13" y="26"/>
                      </a:moveTo>
                      <a:lnTo>
                        <a:pt x="17" y="26"/>
                      </a:lnTo>
                      <a:lnTo>
                        <a:pt x="19" y="26"/>
                      </a:lnTo>
                      <a:lnTo>
                        <a:pt x="21" y="26"/>
                      </a:lnTo>
                      <a:lnTo>
                        <a:pt x="23" y="24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7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7" y="5"/>
                      </a:lnTo>
                      <a:lnTo>
                        <a:pt x="25" y="3"/>
                      </a:lnTo>
                      <a:lnTo>
                        <a:pt x="23" y="1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6" y="24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1" y="26"/>
                      </a:lnTo>
                      <a:lnTo>
                        <a:pt x="13" y="28"/>
                      </a:ln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3469" y="3132"/>
                  <a:ext cx="28" cy="29"/>
                </a:xfrm>
                <a:custGeom>
                  <a:avLst/>
                  <a:gdLst>
                    <a:gd name="T0" fmla="*/ 13 w 28"/>
                    <a:gd name="T1" fmla="*/ 29 h 29"/>
                    <a:gd name="T2" fmla="*/ 17 w 28"/>
                    <a:gd name="T3" fmla="*/ 29 h 29"/>
                    <a:gd name="T4" fmla="*/ 19 w 28"/>
                    <a:gd name="T5" fmla="*/ 29 h 29"/>
                    <a:gd name="T6" fmla="*/ 21 w 28"/>
                    <a:gd name="T7" fmla="*/ 27 h 29"/>
                    <a:gd name="T8" fmla="*/ 23 w 28"/>
                    <a:gd name="T9" fmla="*/ 27 h 29"/>
                    <a:gd name="T10" fmla="*/ 25 w 28"/>
                    <a:gd name="T11" fmla="*/ 25 h 29"/>
                    <a:gd name="T12" fmla="*/ 27 w 28"/>
                    <a:gd name="T13" fmla="*/ 23 h 29"/>
                    <a:gd name="T14" fmla="*/ 27 w 28"/>
                    <a:gd name="T15" fmla="*/ 21 h 29"/>
                    <a:gd name="T16" fmla="*/ 28 w 28"/>
                    <a:gd name="T17" fmla="*/ 19 h 29"/>
                    <a:gd name="T18" fmla="*/ 28 w 28"/>
                    <a:gd name="T19" fmla="*/ 18 h 29"/>
                    <a:gd name="T20" fmla="*/ 28 w 28"/>
                    <a:gd name="T21" fmla="*/ 16 h 29"/>
                    <a:gd name="T22" fmla="*/ 28 w 28"/>
                    <a:gd name="T23" fmla="*/ 12 h 29"/>
                    <a:gd name="T24" fmla="*/ 28 w 28"/>
                    <a:gd name="T25" fmla="*/ 10 h 29"/>
                    <a:gd name="T26" fmla="*/ 27 w 28"/>
                    <a:gd name="T27" fmla="*/ 8 h 29"/>
                    <a:gd name="T28" fmla="*/ 27 w 28"/>
                    <a:gd name="T29" fmla="*/ 6 h 29"/>
                    <a:gd name="T30" fmla="*/ 25 w 28"/>
                    <a:gd name="T31" fmla="*/ 4 h 29"/>
                    <a:gd name="T32" fmla="*/ 23 w 28"/>
                    <a:gd name="T33" fmla="*/ 2 h 29"/>
                    <a:gd name="T34" fmla="*/ 21 w 28"/>
                    <a:gd name="T35" fmla="*/ 2 h 29"/>
                    <a:gd name="T36" fmla="*/ 19 w 28"/>
                    <a:gd name="T37" fmla="*/ 0 h 29"/>
                    <a:gd name="T38" fmla="*/ 17 w 28"/>
                    <a:gd name="T39" fmla="*/ 0 h 29"/>
                    <a:gd name="T40" fmla="*/ 15 w 28"/>
                    <a:gd name="T41" fmla="*/ 0 h 29"/>
                    <a:gd name="T42" fmla="*/ 13 w 28"/>
                    <a:gd name="T43" fmla="*/ 0 h 29"/>
                    <a:gd name="T44" fmla="*/ 9 w 28"/>
                    <a:gd name="T45" fmla="*/ 0 h 29"/>
                    <a:gd name="T46" fmla="*/ 7 w 28"/>
                    <a:gd name="T47" fmla="*/ 2 h 29"/>
                    <a:gd name="T48" fmla="*/ 5 w 28"/>
                    <a:gd name="T49" fmla="*/ 2 h 29"/>
                    <a:gd name="T50" fmla="*/ 4 w 28"/>
                    <a:gd name="T51" fmla="*/ 4 h 29"/>
                    <a:gd name="T52" fmla="*/ 4 w 28"/>
                    <a:gd name="T53" fmla="*/ 6 h 29"/>
                    <a:gd name="T54" fmla="*/ 2 w 28"/>
                    <a:gd name="T55" fmla="*/ 8 h 29"/>
                    <a:gd name="T56" fmla="*/ 2 w 28"/>
                    <a:gd name="T57" fmla="*/ 10 h 29"/>
                    <a:gd name="T58" fmla="*/ 0 w 28"/>
                    <a:gd name="T59" fmla="*/ 12 h 29"/>
                    <a:gd name="T60" fmla="*/ 0 w 28"/>
                    <a:gd name="T61" fmla="*/ 16 h 29"/>
                    <a:gd name="T62" fmla="*/ 0 w 28"/>
                    <a:gd name="T63" fmla="*/ 18 h 29"/>
                    <a:gd name="T64" fmla="*/ 2 w 28"/>
                    <a:gd name="T65" fmla="*/ 19 h 29"/>
                    <a:gd name="T66" fmla="*/ 2 w 28"/>
                    <a:gd name="T67" fmla="*/ 21 h 29"/>
                    <a:gd name="T68" fmla="*/ 4 w 28"/>
                    <a:gd name="T69" fmla="*/ 23 h 29"/>
                    <a:gd name="T70" fmla="*/ 4 w 28"/>
                    <a:gd name="T71" fmla="*/ 25 h 29"/>
                    <a:gd name="T72" fmla="*/ 5 w 28"/>
                    <a:gd name="T73" fmla="*/ 27 h 29"/>
                    <a:gd name="T74" fmla="*/ 7 w 28"/>
                    <a:gd name="T75" fmla="*/ 27 h 29"/>
                    <a:gd name="T76" fmla="*/ 9 w 28"/>
                    <a:gd name="T77" fmla="*/ 29 h 29"/>
                    <a:gd name="T78" fmla="*/ 13 w 28"/>
                    <a:gd name="T79" fmla="*/ 29 h 29"/>
                    <a:gd name="T80" fmla="*/ 15 w 28"/>
                    <a:gd name="T81" fmla="*/ 29 h 29"/>
                    <a:gd name="T82" fmla="*/ 15 w 28"/>
                    <a:gd name="T83" fmla="*/ 29 h 29"/>
                    <a:gd name="T84" fmla="*/ 13 w 28"/>
                    <a:gd name="T85" fmla="*/ 29 h 2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29"/>
                    <a:gd name="T131" fmla="*/ 28 w 28"/>
                    <a:gd name="T132" fmla="*/ 29 h 2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29">
                      <a:moveTo>
                        <a:pt x="13" y="29"/>
                      </a:moveTo>
                      <a:lnTo>
                        <a:pt x="17" y="29"/>
                      </a:lnTo>
                      <a:lnTo>
                        <a:pt x="19" y="29"/>
                      </a:lnTo>
                      <a:lnTo>
                        <a:pt x="21" y="27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7" y="23"/>
                      </a:lnTo>
                      <a:lnTo>
                        <a:pt x="27" y="21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6"/>
                      </a:lnTo>
                      <a:lnTo>
                        <a:pt x="28" y="12"/>
                      </a:lnTo>
                      <a:lnTo>
                        <a:pt x="28" y="10"/>
                      </a:lnTo>
                      <a:lnTo>
                        <a:pt x="27" y="8"/>
                      </a:lnTo>
                      <a:lnTo>
                        <a:pt x="27" y="6"/>
                      </a:lnTo>
                      <a:lnTo>
                        <a:pt x="25" y="4"/>
                      </a:lnTo>
                      <a:lnTo>
                        <a:pt x="23" y="2"/>
                      </a:lnTo>
                      <a:lnTo>
                        <a:pt x="21" y="2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9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4" y="25"/>
                      </a:lnTo>
                      <a:lnTo>
                        <a:pt x="5" y="27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3" y="29"/>
                      </a:lnTo>
                      <a:lnTo>
                        <a:pt x="15" y="29"/>
                      </a:lnTo>
                      <a:lnTo>
                        <a:pt x="13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327"/>
                <p:cNvSpPr>
                  <a:spLocks/>
                </p:cNvSpPr>
                <p:nvPr/>
              </p:nvSpPr>
              <p:spPr bwMode="auto">
                <a:xfrm>
                  <a:off x="3823" y="3458"/>
                  <a:ext cx="29" cy="29"/>
                </a:xfrm>
                <a:custGeom>
                  <a:avLst/>
                  <a:gdLst>
                    <a:gd name="T0" fmla="*/ 14 w 29"/>
                    <a:gd name="T1" fmla="*/ 29 h 29"/>
                    <a:gd name="T2" fmla="*/ 18 w 29"/>
                    <a:gd name="T3" fmla="*/ 29 h 29"/>
                    <a:gd name="T4" fmla="*/ 19 w 29"/>
                    <a:gd name="T5" fmla="*/ 29 h 29"/>
                    <a:gd name="T6" fmla="*/ 21 w 29"/>
                    <a:gd name="T7" fmla="*/ 29 h 29"/>
                    <a:gd name="T8" fmla="*/ 23 w 29"/>
                    <a:gd name="T9" fmla="*/ 27 h 29"/>
                    <a:gd name="T10" fmla="*/ 25 w 29"/>
                    <a:gd name="T11" fmla="*/ 25 h 29"/>
                    <a:gd name="T12" fmla="*/ 25 w 29"/>
                    <a:gd name="T13" fmla="*/ 23 h 29"/>
                    <a:gd name="T14" fmla="*/ 27 w 29"/>
                    <a:gd name="T15" fmla="*/ 21 h 29"/>
                    <a:gd name="T16" fmla="*/ 29 w 29"/>
                    <a:gd name="T17" fmla="*/ 19 h 29"/>
                    <a:gd name="T18" fmla="*/ 29 w 29"/>
                    <a:gd name="T19" fmla="*/ 17 h 29"/>
                    <a:gd name="T20" fmla="*/ 29 w 29"/>
                    <a:gd name="T21" fmla="*/ 15 h 29"/>
                    <a:gd name="T22" fmla="*/ 29 w 29"/>
                    <a:gd name="T23" fmla="*/ 13 h 29"/>
                    <a:gd name="T24" fmla="*/ 29 w 29"/>
                    <a:gd name="T25" fmla="*/ 9 h 29"/>
                    <a:gd name="T26" fmla="*/ 27 w 29"/>
                    <a:gd name="T27" fmla="*/ 7 h 29"/>
                    <a:gd name="T28" fmla="*/ 25 w 29"/>
                    <a:gd name="T29" fmla="*/ 6 h 29"/>
                    <a:gd name="T30" fmla="*/ 25 w 29"/>
                    <a:gd name="T31" fmla="*/ 6 h 29"/>
                    <a:gd name="T32" fmla="*/ 23 w 29"/>
                    <a:gd name="T33" fmla="*/ 4 h 29"/>
                    <a:gd name="T34" fmla="*/ 21 w 29"/>
                    <a:gd name="T35" fmla="*/ 2 h 29"/>
                    <a:gd name="T36" fmla="*/ 19 w 29"/>
                    <a:gd name="T37" fmla="*/ 2 h 29"/>
                    <a:gd name="T38" fmla="*/ 18 w 29"/>
                    <a:gd name="T39" fmla="*/ 0 h 29"/>
                    <a:gd name="T40" fmla="*/ 14 w 29"/>
                    <a:gd name="T41" fmla="*/ 0 h 29"/>
                    <a:gd name="T42" fmla="*/ 12 w 29"/>
                    <a:gd name="T43" fmla="*/ 0 h 29"/>
                    <a:gd name="T44" fmla="*/ 10 w 29"/>
                    <a:gd name="T45" fmla="*/ 2 h 29"/>
                    <a:gd name="T46" fmla="*/ 8 w 29"/>
                    <a:gd name="T47" fmla="*/ 2 h 29"/>
                    <a:gd name="T48" fmla="*/ 6 w 29"/>
                    <a:gd name="T49" fmla="*/ 4 h 29"/>
                    <a:gd name="T50" fmla="*/ 4 w 29"/>
                    <a:gd name="T51" fmla="*/ 6 h 29"/>
                    <a:gd name="T52" fmla="*/ 2 w 29"/>
                    <a:gd name="T53" fmla="*/ 6 h 29"/>
                    <a:gd name="T54" fmla="*/ 2 w 29"/>
                    <a:gd name="T55" fmla="*/ 7 h 29"/>
                    <a:gd name="T56" fmla="*/ 0 w 29"/>
                    <a:gd name="T57" fmla="*/ 9 h 29"/>
                    <a:gd name="T58" fmla="*/ 0 w 29"/>
                    <a:gd name="T59" fmla="*/ 13 h 29"/>
                    <a:gd name="T60" fmla="*/ 0 w 29"/>
                    <a:gd name="T61" fmla="*/ 15 h 29"/>
                    <a:gd name="T62" fmla="*/ 0 w 29"/>
                    <a:gd name="T63" fmla="*/ 17 h 29"/>
                    <a:gd name="T64" fmla="*/ 0 w 29"/>
                    <a:gd name="T65" fmla="*/ 19 h 29"/>
                    <a:gd name="T66" fmla="*/ 2 w 29"/>
                    <a:gd name="T67" fmla="*/ 21 h 29"/>
                    <a:gd name="T68" fmla="*/ 2 w 29"/>
                    <a:gd name="T69" fmla="*/ 23 h 29"/>
                    <a:gd name="T70" fmla="*/ 4 w 29"/>
                    <a:gd name="T71" fmla="*/ 25 h 29"/>
                    <a:gd name="T72" fmla="*/ 6 w 29"/>
                    <a:gd name="T73" fmla="*/ 27 h 29"/>
                    <a:gd name="T74" fmla="*/ 8 w 29"/>
                    <a:gd name="T75" fmla="*/ 29 h 29"/>
                    <a:gd name="T76" fmla="*/ 10 w 29"/>
                    <a:gd name="T77" fmla="*/ 29 h 29"/>
                    <a:gd name="T78" fmla="*/ 12 w 29"/>
                    <a:gd name="T79" fmla="*/ 29 h 29"/>
                    <a:gd name="T80" fmla="*/ 14 w 29"/>
                    <a:gd name="T81" fmla="*/ 29 h 29"/>
                    <a:gd name="T82" fmla="*/ 14 w 29"/>
                    <a:gd name="T83" fmla="*/ 29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9"/>
                    <a:gd name="T127" fmla="*/ 0 h 29"/>
                    <a:gd name="T128" fmla="*/ 29 w 29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9" h="29">
                      <a:moveTo>
                        <a:pt x="14" y="29"/>
                      </a:moveTo>
                      <a:lnTo>
                        <a:pt x="18" y="29"/>
                      </a:lnTo>
                      <a:lnTo>
                        <a:pt x="19" y="29"/>
                      </a:lnTo>
                      <a:lnTo>
                        <a:pt x="21" y="29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9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5" y="6"/>
                      </a:lnTo>
                      <a:lnTo>
                        <a:pt x="23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8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8" y="29"/>
                      </a:lnTo>
                      <a:lnTo>
                        <a:pt x="10" y="29"/>
                      </a:lnTo>
                      <a:lnTo>
                        <a:pt x="12" y="29"/>
                      </a:ln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328"/>
                <p:cNvSpPr>
                  <a:spLocks noChangeShapeType="1"/>
                </p:cNvSpPr>
                <p:nvPr/>
              </p:nvSpPr>
              <p:spPr bwMode="auto">
                <a:xfrm>
                  <a:off x="4034" y="3481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329"/>
                <p:cNvSpPr>
                  <a:spLocks noChangeShapeType="1"/>
                </p:cNvSpPr>
                <p:nvPr/>
              </p:nvSpPr>
              <p:spPr bwMode="auto">
                <a:xfrm>
                  <a:off x="4034" y="3552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3729" y="2870"/>
                  <a:ext cx="252" cy="109"/>
                </a:xfrm>
                <a:custGeom>
                  <a:avLst/>
                  <a:gdLst>
                    <a:gd name="T0" fmla="*/ 0 w 252"/>
                    <a:gd name="T1" fmla="*/ 0 h 109"/>
                    <a:gd name="T2" fmla="*/ 0 w 252"/>
                    <a:gd name="T3" fmla="*/ 109 h 109"/>
                    <a:gd name="T4" fmla="*/ 217 w 252"/>
                    <a:gd name="T5" fmla="*/ 109 h 109"/>
                    <a:gd name="T6" fmla="*/ 217 w 252"/>
                    <a:gd name="T7" fmla="*/ 36 h 109"/>
                    <a:gd name="T8" fmla="*/ 252 w 252"/>
                    <a:gd name="T9" fmla="*/ 36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09"/>
                    <a:gd name="T17" fmla="*/ 252 w 252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09">
                      <a:moveTo>
                        <a:pt x="0" y="0"/>
                      </a:moveTo>
                      <a:lnTo>
                        <a:pt x="0" y="109"/>
                      </a:lnTo>
                      <a:lnTo>
                        <a:pt x="217" y="109"/>
                      </a:lnTo>
                      <a:lnTo>
                        <a:pt x="217" y="36"/>
                      </a:lnTo>
                      <a:lnTo>
                        <a:pt x="252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3637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333"/>
                <p:cNvSpPr>
                  <a:spLocks/>
                </p:cNvSpPr>
                <p:nvPr/>
              </p:nvSpPr>
              <p:spPr bwMode="auto">
                <a:xfrm>
                  <a:off x="3766" y="2799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44 w 144"/>
                    <a:gd name="T3" fmla="*/ 0 h 144"/>
                    <a:gd name="T4" fmla="*/ 0 w 144"/>
                    <a:gd name="T5" fmla="*/ 0 h 144"/>
                    <a:gd name="T6" fmla="*/ 0 w 144"/>
                    <a:gd name="T7" fmla="*/ 144 h 144"/>
                    <a:gd name="T8" fmla="*/ 144 w 144"/>
                    <a:gd name="T9" fmla="*/ 144 h 144"/>
                    <a:gd name="T10" fmla="*/ 144 w 144"/>
                    <a:gd name="T11" fmla="*/ 144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4"/>
                    <a:gd name="T20" fmla="*/ 144 w 14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4">
                      <a:moveTo>
                        <a:pt x="144" y="144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789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35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7" name="Freeform 336"/>
                <p:cNvSpPr>
                  <a:spLocks/>
                </p:cNvSpPr>
                <p:nvPr/>
              </p:nvSpPr>
              <p:spPr bwMode="auto">
                <a:xfrm>
                  <a:off x="3781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117 h 285"/>
                    <a:gd name="T4" fmla="*/ 37 w 109"/>
                    <a:gd name="T5" fmla="*/ 144 h 285"/>
                    <a:gd name="T6" fmla="*/ 2 w 109"/>
                    <a:gd name="T7" fmla="*/ 170 h 285"/>
                    <a:gd name="T8" fmla="*/ 2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2 w 109"/>
                    <a:gd name="T15" fmla="*/ 2 h 285"/>
                    <a:gd name="T16" fmla="*/ 2 w 109"/>
                    <a:gd name="T17" fmla="*/ 2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7"/>
                      </a:lnTo>
                      <a:lnTo>
                        <a:pt x="37" y="144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337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33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0" name="Rectangle 339"/>
            <p:cNvSpPr>
              <a:spLocks noChangeArrowheads="1"/>
            </p:cNvSpPr>
            <p:nvPr/>
          </p:nvSpPr>
          <p:spPr bwMode="auto">
            <a:xfrm>
              <a:off x="914400" y="2174875"/>
              <a:ext cx="2133600" cy="35036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R1, R3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and R12,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R5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or  R13,R6,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 R14,R2,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sw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R15,100(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>
              <a:off x="119380" y="1760571"/>
              <a:ext cx="825500" cy="63976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Arial" charset="0"/>
                </a:rPr>
                <a:t>Program</a:t>
              </a:r>
            </a:p>
            <a:p>
              <a:r>
                <a:rPr lang="en-US" sz="1200" b="1" dirty="0">
                  <a:latin typeface="Arial" charset="0"/>
                </a:rPr>
                <a:t>execution</a:t>
              </a:r>
            </a:p>
            <a:p>
              <a:r>
                <a:rPr lang="en-US" sz="1200" b="1" dirty="0">
                  <a:latin typeface="Arial" charset="0"/>
                </a:rPr>
                <a:t>order</a:t>
              </a:r>
            </a:p>
          </p:txBody>
        </p:sp>
        <p:sp>
          <p:nvSpPr>
            <p:cNvPr id="352" name="Rectangle 7"/>
            <p:cNvSpPr>
              <a:spLocks noChangeArrowheads="1"/>
            </p:cNvSpPr>
            <p:nvPr/>
          </p:nvSpPr>
          <p:spPr bwMode="auto">
            <a:xfrm>
              <a:off x="1310085" y="1363097"/>
              <a:ext cx="71" cy="226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353" name="Rectangle 241"/>
            <p:cNvSpPr>
              <a:spLocks noChangeArrowheads="1"/>
            </p:cNvSpPr>
            <p:nvPr/>
          </p:nvSpPr>
          <p:spPr bwMode="auto">
            <a:xfrm>
              <a:off x="281836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4" name="Rectangle 242"/>
            <p:cNvSpPr>
              <a:spLocks noChangeArrowheads="1"/>
            </p:cNvSpPr>
            <p:nvPr/>
          </p:nvSpPr>
          <p:spPr bwMode="auto">
            <a:xfrm>
              <a:off x="2845543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5" name="Rectangle 245"/>
            <p:cNvSpPr>
              <a:spLocks noChangeArrowheads="1"/>
            </p:cNvSpPr>
            <p:nvPr/>
          </p:nvSpPr>
          <p:spPr bwMode="auto">
            <a:xfrm>
              <a:off x="3363482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6" name="Rectangle 246"/>
            <p:cNvSpPr>
              <a:spLocks noChangeArrowheads="1"/>
            </p:cNvSpPr>
            <p:nvPr/>
          </p:nvSpPr>
          <p:spPr bwMode="auto">
            <a:xfrm>
              <a:off x="3390657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2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7" name="Rectangle 249"/>
            <p:cNvSpPr>
              <a:spLocks noChangeArrowheads="1"/>
            </p:cNvSpPr>
            <p:nvPr/>
          </p:nvSpPr>
          <p:spPr bwMode="auto">
            <a:xfrm>
              <a:off x="390859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8" name="Rectangle 250"/>
            <p:cNvSpPr>
              <a:spLocks noChangeArrowheads="1"/>
            </p:cNvSpPr>
            <p:nvPr/>
          </p:nvSpPr>
          <p:spPr bwMode="auto">
            <a:xfrm>
              <a:off x="393577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3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9" name="Rectangle 253"/>
            <p:cNvSpPr>
              <a:spLocks noChangeArrowheads="1"/>
            </p:cNvSpPr>
            <p:nvPr/>
          </p:nvSpPr>
          <p:spPr bwMode="auto">
            <a:xfrm>
              <a:off x="445371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0" name="Rectangle 254"/>
            <p:cNvSpPr>
              <a:spLocks noChangeArrowheads="1"/>
            </p:cNvSpPr>
            <p:nvPr/>
          </p:nvSpPr>
          <p:spPr bwMode="auto">
            <a:xfrm>
              <a:off x="448568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1" name="Rectangle 257"/>
            <p:cNvSpPr>
              <a:spLocks noChangeArrowheads="1"/>
            </p:cNvSpPr>
            <p:nvPr/>
          </p:nvSpPr>
          <p:spPr bwMode="auto">
            <a:xfrm>
              <a:off x="499882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2" name="Rectangle 258"/>
            <p:cNvSpPr>
              <a:spLocks noChangeArrowheads="1"/>
            </p:cNvSpPr>
            <p:nvPr/>
          </p:nvSpPr>
          <p:spPr bwMode="auto">
            <a:xfrm>
              <a:off x="503079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5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3" name="Rectangle 261"/>
            <p:cNvSpPr>
              <a:spLocks noChangeArrowheads="1"/>
            </p:cNvSpPr>
            <p:nvPr/>
          </p:nvSpPr>
          <p:spPr bwMode="auto">
            <a:xfrm>
              <a:off x="5548736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4" name="Rectangle 262"/>
            <p:cNvSpPr>
              <a:spLocks noChangeArrowheads="1"/>
            </p:cNvSpPr>
            <p:nvPr/>
          </p:nvSpPr>
          <p:spPr bwMode="auto">
            <a:xfrm>
              <a:off x="557591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5" name="Rectangle 263"/>
            <p:cNvSpPr>
              <a:spLocks noChangeArrowheads="1"/>
            </p:cNvSpPr>
            <p:nvPr/>
          </p:nvSpPr>
          <p:spPr bwMode="auto">
            <a:xfrm>
              <a:off x="975360" y="1394225"/>
              <a:ext cx="1456536" cy="215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Time (clock cycles)</a:t>
              </a:r>
              <a:endParaRPr lang="en-US" sz="2000" b="1" dirty="0">
                <a:latin typeface="Neo Sans Intel"/>
              </a:endParaRPr>
            </a:p>
          </p:txBody>
        </p:sp>
        <p:sp>
          <p:nvSpPr>
            <p:cNvPr id="366" name="Rectangle 268"/>
            <p:cNvSpPr>
              <a:spLocks noChangeArrowheads="1"/>
            </p:cNvSpPr>
            <p:nvPr/>
          </p:nvSpPr>
          <p:spPr bwMode="auto">
            <a:xfrm>
              <a:off x="6093850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7" name="Rectangle 269"/>
            <p:cNvSpPr>
              <a:spLocks noChangeArrowheads="1"/>
            </p:cNvSpPr>
            <p:nvPr/>
          </p:nvSpPr>
          <p:spPr bwMode="auto">
            <a:xfrm>
              <a:off x="612102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7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8" name="Rectangle 272"/>
            <p:cNvSpPr>
              <a:spLocks noChangeArrowheads="1"/>
            </p:cNvSpPr>
            <p:nvPr/>
          </p:nvSpPr>
          <p:spPr bwMode="auto">
            <a:xfrm>
              <a:off x="663896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9" name="Rectangle 273"/>
            <p:cNvSpPr>
              <a:spLocks noChangeArrowheads="1"/>
            </p:cNvSpPr>
            <p:nvPr/>
          </p:nvSpPr>
          <p:spPr bwMode="auto">
            <a:xfrm>
              <a:off x="6666140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8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0" name="Rectangle 276"/>
            <p:cNvSpPr>
              <a:spLocks noChangeArrowheads="1"/>
            </p:cNvSpPr>
            <p:nvPr/>
          </p:nvSpPr>
          <p:spPr bwMode="auto">
            <a:xfrm>
              <a:off x="718248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1" name="Rectangle 277"/>
            <p:cNvSpPr>
              <a:spLocks noChangeArrowheads="1"/>
            </p:cNvSpPr>
            <p:nvPr/>
          </p:nvSpPr>
          <p:spPr bwMode="auto">
            <a:xfrm>
              <a:off x="7212854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9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2" name="Rectangle 278"/>
            <p:cNvSpPr>
              <a:spLocks noChangeArrowheads="1"/>
            </p:cNvSpPr>
            <p:nvPr/>
          </p:nvSpPr>
          <p:spPr bwMode="auto">
            <a:xfrm>
              <a:off x="2764971" y="1656852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3" name="Rectangle 285"/>
            <p:cNvSpPr>
              <a:spLocks noChangeArrowheads="1"/>
            </p:cNvSpPr>
            <p:nvPr/>
          </p:nvSpPr>
          <p:spPr bwMode="auto">
            <a:xfrm>
              <a:off x="1573473" y="1664633"/>
              <a:ext cx="858605" cy="215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Value of R2</a:t>
              </a:r>
              <a:endParaRPr lang="en-US" sz="2000" b="1" dirty="0">
                <a:latin typeface="Neo Sans Intel"/>
              </a:endParaRPr>
            </a:p>
          </p:txBody>
        </p:sp>
        <p:sp>
          <p:nvSpPr>
            <p:cNvPr id="374" name="Rectangle 286"/>
            <p:cNvSpPr>
              <a:spLocks noChangeArrowheads="1"/>
            </p:cNvSpPr>
            <p:nvPr/>
          </p:nvSpPr>
          <p:spPr bwMode="auto">
            <a:xfrm>
              <a:off x="3308487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5" name="Rectangle 287"/>
            <p:cNvSpPr>
              <a:spLocks noChangeArrowheads="1"/>
            </p:cNvSpPr>
            <p:nvPr/>
          </p:nvSpPr>
          <p:spPr bwMode="auto">
            <a:xfrm>
              <a:off x="3845609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6" name="Rectangle 288"/>
            <p:cNvSpPr>
              <a:spLocks noChangeArrowheads="1"/>
            </p:cNvSpPr>
            <p:nvPr/>
          </p:nvSpPr>
          <p:spPr bwMode="auto">
            <a:xfrm>
              <a:off x="4382731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7" name="Rectangle 289"/>
            <p:cNvSpPr>
              <a:spLocks noChangeArrowheads="1"/>
            </p:cNvSpPr>
            <p:nvPr/>
          </p:nvSpPr>
          <p:spPr bwMode="auto">
            <a:xfrm>
              <a:off x="5472959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8" name="Rectangle 290"/>
            <p:cNvSpPr>
              <a:spLocks noChangeArrowheads="1"/>
            </p:cNvSpPr>
            <p:nvPr/>
          </p:nvSpPr>
          <p:spPr bwMode="auto">
            <a:xfrm>
              <a:off x="601807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9" name="Rectangle 291"/>
            <p:cNvSpPr>
              <a:spLocks noChangeArrowheads="1"/>
            </p:cNvSpPr>
            <p:nvPr/>
          </p:nvSpPr>
          <p:spPr bwMode="auto">
            <a:xfrm>
              <a:off x="655679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80" name="Rectangle 292"/>
            <p:cNvSpPr>
              <a:spLocks noChangeArrowheads="1"/>
            </p:cNvSpPr>
            <p:nvPr/>
          </p:nvSpPr>
          <p:spPr bwMode="auto">
            <a:xfrm>
              <a:off x="7093916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81" name="Rectangle 258"/>
            <p:cNvSpPr>
              <a:spLocks noChangeArrowheads="1"/>
            </p:cNvSpPr>
            <p:nvPr/>
          </p:nvSpPr>
          <p:spPr bwMode="auto">
            <a:xfrm>
              <a:off x="4834070" y="1668812"/>
              <a:ext cx="519229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Neo Sans Intel"/>
                </a:rPr>
                <a:t>10 / -20</a:t>
              </a:r>
              <a:endParaRPr lang="en-US" sz="1100" b="1" dirty="0">
                <a:latin typeface="Neo Sans Inte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9282907"/>
      </p:ext>
    </p:extLst>
  </p:cSld>
  <p:clrMapOvr>
    <a:masterClrMapping/>
  </p:clrMapOvr>
  <p:transition advTm="60818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  <p:bldP spid="350" grpId="0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r>
              <a:rPr lang="en-US" sz="3200" dirty="0">
                <a:solidFill>
                  <a:srgbClr val="0070C0"/>
                </a:solidFill>
              </a:rPr>
              <a:t>: HW Solution 2 - Forwarding</a:t>
            </a:r>
          </a:p>
        </p:txBody>
      </p:sp>
      <p:sp>
        <p:nvSpPr>
          <p:cNvPr id="3" name="Rectangle 348"/>
          <p:cNvSpPr>
            <a:spLocks noChangeArrowheads="1"/>
          </p:cNvSpPr>
          <p:nvPr/>
        </p:nvSpPr>
        <p:spPr bwMode="auto">
          <a:xfrm>
            <a:off x="476885" y="898367"/>
            <a:ext cx="8004992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Neo Sans Intel"/>
              </a:rPr>
              <a:t>Don’t </a:t>
            </a:r>
            <a:r>
              <a:rPr lang="en-US" sz="2200" dirty="0">
                <a:latin typeface="Neo Sans Intel"/>
              </a:rPr>
              <a:t>wait for </a:t>
            </a:r>
            <a:r>
              <a:rPr lang="en-US" sz="2200" dirty="0" smtClean="0">
                <a:latin typeface="Neo Sans Intel"/>
              </a:rPr>
              <a:t>results </a:t>
            </a:r>
            <a:r>
              <a:rPr lang="en-US" sz="2200" dirty="0">
                <a:latin typeface="Neo Sans Intel"/>
              </a:rPr>
              <a:t>to be written </a:t>
            </a:r>
            <a:r>
              <a:rPr lang="en-US" sz="2200" dirty="0" smtClean="0">
                <a:latin typeface="Neo Sans Intel"/>
              </a:rPr>
              <a:t>into </a:t>
            </a:r>
            <a:r>
              <a:rPr lang="en-US" sz="2200" dirty="0">
                <a:latin typeface="Neo Sans Intel"/>
              </a:rPr>
              <a:t>the register </a:t>
            </a:r>
            <a:r>
              <a:rPr lang="en-US" sz="2200" dirty="0" smtClean="0">
                <a:latin typeface="Neo Sans Intel"/>
              </a:rPr>
              <a:t>file, use it as soon as it is calculated</a:t>
            </a:r>
            <a:endParaRPr lang="en-US" sz="2200" dirty="0">
              <a:latin typeface="Neo Sans Intel"/>
            </a:endParaRPr>
          </a:p>
        </p:txBody>
      </p:sp>
      <p:grpSp>
        <p:nvGrpSpPr>
          <p:cNvPr id="266" name="Группа 265"/>
          <p:cNvGrpSpPr/>
          <p:nvPr/>
        </p:nvGrpSpPr>
        <p:grpSpPr>
          <a:xfrm>
            <a:off x="623523" y="1981200"/>
            <a:ext cx="7895110" cy="3851605"/>
            <a:chOff x="623523" y="1981200"/>
            <a:chExt cx="7895110" cy="385160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23523" y="2181573"/>
              <a:ext cx="3109787" cy="3648692"/>
              <a:chOff x="623523" y="2547598"/>
              <a:chExt cx="3109787" cy="3648692"/>
            </a:xfrm>
          </p:grpSpPr>
          <p:sp>
            <p:nvSpPr>
              <p:cNvPr id="254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55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R1, R3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R5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itchFamily="49" charset="0"/>
                    <a:cs typeface="Courier New" pitchFamily="49" charset="0"/>
                  </a:rPr>
                  <a:t>sw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  <p:grpSp>
            <p:nvGrpSpPr>
              <p:cNvPr id="256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71036" cy="3564034"/>
                <a:chOff x="672" y="1680"/>
                <a:chExt cx="567" cy="1921"/>
              </a:xfrm>
            </p:grpSpPr>
            <p:sp>
              <p:nvSpPr>
                <p:cNvPr id="257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8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9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67" cy="3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Neo Sans Intel"/>
                    </a:rPr>
                    <a:t>Program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execution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order</a:t>
                  </a:r>
                </a:p>
              </p:txBody>
            </p:sp>
          </p:grpSp>
        </p:grpSp>
        <p:grpSp>
          <p:nvGrpSpPr>
            <p:cNvPr id="6" name="Группа 5"/>
            <p:cNvGrpSpPr/>
            <p:nvPr/>
          </p:nvGrpSpPr>
          <p:grpSpPr>
            <a:xfrm>
              <a:off x="1725572" y="1981200"/>
              <a:ext cx="6793061" cy="707473"/>
              <a:chOff x="1725572" y="2347225"/>
              <a:chExt cx="6793061" cy="707473"/>
            </a:xfrm>
          </p:grpSpPr>
          <p:sp>
            <p:nvSpPr>
              <p:cNvPr id="222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3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4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5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6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27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8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1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2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3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4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5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6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7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560824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3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0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1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2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3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4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920081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Value of R2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4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556406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Neo Sans Intel"/>
                  </a:rPr>
                  <a:t>10 / -20</a:t>
                </a:r>
                <a:endParaRPr lang="en-US" sz="1100" b="1" dirty="0">
                  <a:latin typeface="Neo Sans Intel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3580873" y="2903285"/>
              <a:ext cx="4927680" cy="2929520"/>
              <a:chOff x="3580873" y="3269310"/>
              <a:chExt cx="4927680" cy="2929520"/>
            </a:xfrm>
          </p:grpSpPr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34268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6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7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4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0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1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4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5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6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7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8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0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2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4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8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9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0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1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2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3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4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5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6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7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8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9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0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1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2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3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4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5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6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7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8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9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0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1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2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3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4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5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6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7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8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9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0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1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2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3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5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6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7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8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29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0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1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2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5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6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7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8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9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1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2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3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4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5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6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7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8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9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0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1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2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4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5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6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7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8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9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0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1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2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3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5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6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7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8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0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1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2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3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4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6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7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5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6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7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8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9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0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1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2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3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4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195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6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7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8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9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0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1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2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203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4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5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6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8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1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2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5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6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8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9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0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1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</p:grpSp>
      <p:sp>
        <p:nvSpPr>
          <p:cNvPr id="262" name="Line 214"/>
          <p:cNvSpPr>
            <a:spLocks noChangeShapeType="1"/>
          </p:cNvSpPr>
          <p:nvPr/>
        </p:nvSpPr>
        <p:spPr bwMode="auto">
          <a:xfrm>
            <a:off x="5169174" y="3214974"/>
            <a:ext cx="121651" cy="519485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4" name="Line 214"/>
          <p:cNvSpPr>
            <a:spLocks noChangeShapeType="1"/>
          </p:cNvSpPr>
          <p:nvPr/>
        </p:nvSpPr>
        <p:spPr bwMode="auto">
          <a:xfrm>
            <a:off x="5759531" y="3185290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5" name="Line 214"/>
          <p:cNvSpPr>
            <a:spLocks noChangeShapeType="1"/>
          </p:cNvSpPr>
          <p:nvPr/>
        </p:nvSpPr>
        <p:spPr bwMode="auto">
          <a:xfrm>
            <a:off x="6044714" y="3185289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844591"/>
      </p:ext>
    </p:extLst>
  </p:cSld>
  <p:clrMapOvr>
    <a:masterClrMapping/>
  </p:clrMapOvr>
  <p:transition advTm="1897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2" grpId="0" animBg="1"/>
      <p:bldP spid="264" grpId="0" animBg="1"/>
      <p:bldP spid="265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1587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</a:t>
            </a: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439738" y="719216"/>
            <a:ext cx="8247062" cy="5452984"/>
            <a:chOff x="277" y="701"/>
            <a:chExt cx="4820" cy="3187"/>
          </a:xfrm>
        </p:grpSpPr>
        <p:sp>
          <p:nvSpPr>
            <p:cNvPr id="5" name="Rectangle 158"/>
            <p:cNvSpPr>
              <a:spLocks noChangeArrowheads="1"/>
            </p:cNvSpPr>
            <p:nvPr/>
          </p:nvSpPr>
          <p:spPr bwMode="auto">
            <a:xfrm>
              <a:off x="277" y="2121"/>
              <a:ext cx="177" cy="384"/>
            </a:xfrm>
            <a:prstGeom prst="rect">
              <a:avLst/>
            </a:prstGeom>
            <a:solidFill>
              <a:srgbClr val="FFE6CD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54" y="2034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003" y="2113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995" y="21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15" y="2005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574" y="3197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079" y="29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93" y="1267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47" y="2790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047" y="2206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36" y="3567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663" y="1516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650" y="1516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670" y="1267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61" y="2816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061" y="2232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487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787" y="2279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49" y="1872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72" y="1849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787" y="1835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787" y="2500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75" y="241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75" y="2555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276" y="2555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3117" y="2574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89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894" y="254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61" y="2311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15" y="22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72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787" y="2056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17" y="1752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497" y="2421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1244" y="1855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2922" y="2574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244" y="2076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452" y="241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602" y="2436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247" y="2436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972" y="2267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57" y="944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mpd="sng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 rot="16200000" flipH="1">
              <a:off x="1697" y="1210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99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909" y="2555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482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965" y="229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913" y="2311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452" y="1835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2250" y="1852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452" y="286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307" y="1855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472" y="1469"/>
              <a:ext cx="129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EX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487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2503" y="121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487" y="893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466" y="970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452" y="149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452" y="998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400" y="1017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679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67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679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644" y="1481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602" y="1267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64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599" y="1017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4534" y="1394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4535" y="1641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64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3495" y="2281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502" y="149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3794" y="1267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4500" y="226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4650" y="2281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H="1">
              <a:off x="4439" y="2281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500" y="278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650" y="2558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986" y="2801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317" y="1910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3214" y="3309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1905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211" y="3386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Unit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975" y="26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975" y="313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975" y="326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2859" y="2711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2975" y="211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76" y="1972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3117" y="1992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975" y="197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859" y="2130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2975" y="1835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H="1">
              <a:off x="2602" y="1852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846" y="2693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1113" y="2311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244" y="1267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452" y="300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372" y="2076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452" y="3132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1244" y="3149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452" y="3270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230" y="3132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293" y="1838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356" y="2059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4500" y="3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794" y="3210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670" y="3210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3844" y="3193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3668" y="3210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3649" y="351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3649" y="340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3649" y="3456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4038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flipH="1">
              <a:off x="3794" y="2281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3972" y="2784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922" y="1992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846" y="3789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1431" y="2299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4240" y="3511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452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3180" y="3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201" y="358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3646" y="319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>
              <a:off x="3113" y="3210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604" y="3284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2602" y="3152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2604" y="2884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2602" y="3018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3" name="Group 180"/>
            <p:cNvGrpSpPr>
              <a:grpSpLocks/>
            </p:cNvGrpSpPr>
            <p:nvPr/>
          </p:nvGrpSpPr>
          <p:grpSpPr bwMode="auto">
            <a:xfrm>
              <a:off x="4926" y="2220"/>
              <a:ext cx="117" cy="407"/>
              <a:chOff x="4926" y="2220"/>
              <a:chExt cx="117" cy="407"/>
            </a:xfrm>
          </p:grpSpPr>
          <p:sp>
            <p:nvSpPr>
              <p:cNvPr id="177" name="AutoShape 134"/>
              <p:cNvSpPr>
                <a:spLocks noChangeArrowheads="1"/>
              </p:cNvSpPr>
              <p:nvPr/>
            </p:nvSpPr>
            <p:spPr bwMode="auto">
              <a:xfrm rot="5400000">
                <a:off x="4781" y="236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Rectangle 132"/>
              <p:cNvSpPr>
                <a:spLocks noChangeArrowheads="1"/>
              </p:cNvSpPr>
              <p:nvPr/>
            </p:nvSpPr>
            <p:spPr bwMode="auto">
              <a:xfrm>
                <a:off x="4939" y="2256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9" name="Rectangle 133"/>
              <p:cNvSpPr>
                <a:spLocks noChangeArrowheads="1"/>
              </p:cNvSpPr>
              <p:nvPr/>
            </p:nvSpPr>
            <p:spPr bwMode="auto">
              <a:xfrm>
                <a:off x="4957" y="234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80" name="Rectangle 135"/>
              <p:cNvSpPr>
                <a:spLocks noChangeArrowheads="1"/>
              </p:cNvSpPr>
              <p:nvPr/>
            </p:nvSpPr>
            <p:spPr bwMode="auto">
              <a:xfrm>
                <a:off x="4936" y="252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4" name="Group 183"/>
            <p:cNvGrpSpPr>
              <a:grpSpLocks/>
            </p:cNvGrpSpPr>
            <p:nvPr/>
          </p:nvGrpSpPr>
          <p:grpSpPr bwMode="auto">
            <a:xfrm>
              <a:off x="3006" y="3009"/>
              <a:ext cx="116" cy="407"/>
              <a:chOff x="3006" y="3009"/>
              <a:chExt cx="116" cy="407"/>
            </a:xfrm>
          </p:grpSpPr>
          <p:sp>
            <p:nvSpPr>
              <p:cNvPr id="173" name="AutoShape 139"/>
              <p:cNvSpPr>
                <a:spLocks noChangeArrowheads="1"/>
              </p:cNvSpPr>
              <p:nvPr/>
            </p:nvSpPr>
            <p:spPr bwMode="auto">
              <a:xfrm rot="5400000">
                <a:off x="2860" y="3155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4" name="Rectangle 137"/>
              <p:cNvSpPr>
                <a:spLocks noChangeArrowheads="1"/>
              </p:cNvSpPr>
              <p:nvPr/>
            </p:nvSpPr>
            <p:spPr bwMode="auto">
              <a:xfrm>
                <a:off x="3019" y="304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5" name="Rectangle 138"/>
              <p:cNvSpPr>
                <a:spLocks noChangeArrowheads="1"/>
              </p:cNvSpPr>
              <p:nvPr/>
            </p:nvSpPr>
            <p:spPr bwMode="auto">
              <a:xfrm>
                <a:off x="3036" y="313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3016" y="331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182"/>
            <p:cNvGrpSpPr>
              <a:grpSpLocks/>
            </p:cNvGrpSpPr>
            <p:nvPr/>
          </p:nvGrpSpPr>
          <p:grpSpPr bwMode="auto">
            <a:xfrm>
              <a:off x="3008" y="2377"/>
              <a:ext cx="117" cy="407"/>
              <a:chOff x="3008" y="2377"/>
              <a:chExt cx="117" cy="407"/>
            </a:xfrm>
          </p:grpSpPr>
          <p:sp>
            <p:nvSpPr>
              <p:cNvPr id="168" name="AutoShape 144"/>
              <p:cNvSpPr>
                <a:spLocks noChangeArrowheads="1"/>
              </p:cNvSpPr>
              <p:nvPr/>
            </p:nvSpPr>
            <p:spPr bwMode="auto">
              <a:xfrm rot="5400000">
                <a:off x="2863" y="2522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Rectangle 142"/>
              <p:cNvSpPr>
                <a:spLocks noChangeArrowheads="1"/>
              </p:cNvSpPr>
              <p:nvPr/>
            </p:nvSpPr>
            <p:spPr bwMode="auto">
              <a:xfrm>
                <a:off x="3021" y="2413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0" name="Rectangle 143"/>
              <p:cNvSpPr>
                <a:spLocks noChangeArrowheads="1"/>
              </p:cNvSpPr>
              <p:nvPr/>
            </p:nvSpPr>
            <p:spPr bwMode="auto">
              <a:xfrm>
                <a:off x="3048" y="2448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B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1" name="Rectangle 145"/>
              <p:cNvSpPr>
                <a:spLocks noChangeArrowheads="1"/>
              </p:cNvSpPr>
              <p:nvPr/>
            </p:nvSpPr>
            <p:spPr bwMode="auto">
              <a:xfrm>
                <a:off x="3018" y="254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2" name="Rectangle 146"/>
              <p:cNvSpPr>
                <a:spLocks noChangeArrowheads="1"/>
              </p:cNvSpPr>
              <p:nvPr/>
            </p:nvSpPr>
            <p:spPr bwMode="auto">
              <a:xfrm>
                <a:off x="3022" y="2678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6" name="Group 181"/>
            <p:cNvGrpSpPr>
              <a:grpSpLocks/>
            </p:cNvGrpSpPr>
            <p:nvPr/>
          </p:nvGrpSpPr>
          <p:grpSpPr bwMode="auto">
            <a:xfrm>
              <a:off x="3008" y="1788"/>
              <a:ext cx="117" cy="407"/>
              <a:chOff x="3008" y="1788"/>
              <a:chExt cx="117" cy="407"/>
            </a:xfrm>
          </p:grpSpPr>
          <p:sp>
            <p:nvSpPr>
              <p:cNvPr id="163" name="AutoShape 150"/>
              <p:cNvSpPr>
                <a:spLocks noChangeArrowheads="1"/>
              </p:cNvSpPr>
              <p:nvPr/>
            </p:nvSpPr>
            <p:spPr bwMode="auto">
              <a:xfrm rot="5400000">
                <a:off x="2863" y="1933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Rectangle 148"/>
              <p:cNvSpPr>
                <a:spLocks noChangeArrowheads="1"/>
              </p:cNvSpPr>
              <p:nvPr/>
            </p:nvSpPr>
            <p:spPr bwMode="auto">
              <a:xfrm>
                <a:off x="3021" y="182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5" name="Rectangle 149"/>
              <p:cNvSpPr>
                <a:spLocks noChangeArrowheads="1"/>
              </p:cNvSpPr>
              <p:nvPr/>
            </p:nvSpPr>
            <p:spPr bwMode="auto">
              <a:xfrm>
                <a:off x="3048" y="1872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6" name="Rectangle 151"/>
              <p:cNvSpPr>
                <a:spLocks noChangeArrowheads="1"/>
              </p:cNvSpPr>
              <p:nvPr/>
            </p:nvSpPr>
            <p:spPr bwMode="auto">
              <a:xfrm>
                <a:off x="3018" y="195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7" name="Rectangle 152"/>
              <p:cNvSpPr>
                <a:spLocks noChangeArrowheads="1"/>
              </p:cNvSpPr>
              <p:nvPr/>
            </p:nvSpPr>
            <p:spPr bwMode="auto">
              <a:xfrm>
                <a:off x="3022" y="2089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4069" y="219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 rot="16200000">
              <a:off x="3341" y="2230"/>
              <a:ext cx="19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184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>
              <a:off x="475" y="2180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310" y="2256"/>
              <a:ext cx="13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PC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2" name="Rectangle 159"/>
            <p:cNvSpPr>
              <a:spLocks noChangeArrowheads="1"/>
            </p:cNvSpPr>
            <p:nvPr/>
          </p:nvSpPr>
          <p:spPr bwMode="auto">
            <a:xfrm>
              <a:off x="2438" y="720"/>
              <a:ext cx="27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3" name="Rectangle 160"/>
            <p:cNvSpPr>
              <a:spLocks noChangeArrowheads="1"/>
            </p:cNvSpPr>
            <p:nvPr/>
          </p:nvSpPr>
          <p:spPr bwMode="auto">
            <a:xfrm>
              <a:off x="3546" y="720"/>
              <a:ext cx="41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9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4" name="Rectangle 161"/>
            <p:cNvSpPr>
              <a:spLocks noChangeArrowheads="1"/>
            </p:cNvSpPr>
            <p:nvPr/>
          </p:nvSpPr>
          <p:spPr bwMode="auto">
            <a:xfrm>
              <a:off x="4388" y="701"/>
              <a:ext cx="4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145" name="Rectangle 162"/>
            <p:cNvSpPr>
              <a:spLocks noChangeArrowheads="1"/>
            </p:cNvSpPr>
            <p:nvPr/>
          </p:nvSpPr>
          <p:spPr bwMode="auto">
            <a:xfrm>
              <a:off x="959" y="701"/>
              <a:ext cx="22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sp>
          <p:nvSpPr>
            <p:cNvPr id="146" name="Rectangle 163"/>
            <p:cNvSpPr>
              <a:spLocks noChangeArrowheads="1"/>
            </p:cNvSpPr>
            <p:nvPr/>
          </p:nvSpPr>
          <p:spPr bwMode="auto">
            <a:xfrm rot="16200000" flipH="1">
              <a:off x="973" y="2030"/>
              <a:ext cx="41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7" name="Rectangle 164"/>
            <p:cNvSpPr>
              <a:spLocks noChangeArrowheads="1"/>
            </p:cNvSpPr>
            <p:nvPr/>
          </p:nvSpPr>
          <p:spPr bwMode="auto">
            <a:xfrm>
              <a:off x="1729" y="2765"/>
              <a:ext cx="3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IF/ID.Rs</a:t>
              </a:r>
            </a:p>
          </p:txBody>
        </p:sp>
        <p:sp>
          <p:nvSpPr>
            <p:cNvPr id="148" name="Rectangle 165"/>
            <p:cNvSpPr>
              <a:spLocks noChangeArrowheads="1"/>
            </p:cNvSpPr>
            <p:nvPr/>
          </p:nvSpPr>
          <p:spPr bwMode="auto">
            <a:xfrm>
              <a:off x="1729" y="2909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49" name="Rectangle 166"/>
            <p:cNvSpPr>
              <a:spLocks noChangeArrowheads="1"/>
            </p:cNvSpPr>
            <p:nvPr/>
          </p:nvSpPr>
          <p:spPr bwMode="auto">
            <a:xfrm>
              <a:off x="1729" y="3044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50" name="Rectangle 167"/>
            <p:cNvSpPr>
              <a:spLocks noChangeArrowheads="1"/>
            </p:cNvSpPr>
            <p:nvPr/>
          </p:nvSpPr>
          <p:spPr bwMode="auto">
            <a:xfrm>
              <a:off x="1729" y="3177"/>
              <a:ext cx="36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IF/ID.Rd</a:t>
              </a:r>
            </a:p>
          </p:txBody>
        </p:sp>
        <p:sp>
          <p:nvSpPr>
            <p:cNvPr id="151" name="Rectangle 168"/>
            <p:cNvSpPr>
              <a:spLocks noChangeArrowheads="1"/>
            </p:cNvSpPr>
            <p:nvPr/>
          </p:nvSpPr>
          <p:spPr bwMode="auto">
            <a:xfrm>
              <a:off x="2607" y="2784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Rs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2" name="Rectangle 169"/>
            <p:cNvSpPr>
              <a:spLocks noChangeArrowheads="1"/>
            </p:cNvSpPr>
            <p:nvPr/>
          </p:nvSpPr>
          <p:spPr bwMode="auto">
            <a:xfrm>
              <a:off x="2612" y="2928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3" name="Rectangle 170"/>
            <p:cNvSpPr>
              <a:spLocks noChangeArrowheads="1"/>
            </p:cNvSpPr>
            <p:nvPr/>
          </p:nvSpPr>
          <p:spPr bwMode="auto">
            <a:xfrm>
              <a:off x="2609" y="3063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4" name="Rectangle 171"/>
            <p:cNvSpPr>
              <a:spLocks noChangeArrowheads="1"/>
            </p:cNvSpPr>
            <p:nvPr/>
          </p:nvSpPr>
          <p:spPr bwMode="auto">
            <a:xfrm>
              <a:off x="2607" y="3186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Rd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5" name="Rectangle 172"/>
            <p:cNvSpPr>
              <a:spLocks noChangeArrowheads="1"/>
            </p:cNvSpPr>
            <p:nvPr/>
          </p:nvSpPr>
          <p:spPr bwMode="auto">
            <a:xfrm>
              <a:off x="3657" y="1218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6" name="Rectangle 173"/>
            <p:cNvSpPr>
              <a:spLocks noChangeArrowheads="1"/>
            </p:cNvSpPr>
            <p:nvPr/>
          </p:nvSpPr>
          <p:spPr bwMode="auto">
            <a:xfrm>
              <a:off x="3692" y="145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7" name="Rectangle 174"/>
            <p:cNvSpPr>
              <a:spLocks noChangeArrowheads="1"/>
            </p:cNvSpPr>
            <p:nvPr/>
          </p:nvSpPr>
          <p:spPr bwMode="auto">
            <a:xfrm>
              <a:off x="4516" y="1473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8" name="Rectangle 175"/>
            <p:cNvSpPr>
              <a:spLocks noChangeArrowheads="1"/>
            </p:cNvSpPr>
            <p:nvPr/>
          </p:nvSpPr>
          <p:spPr bwMode="auto">
            <a:xfrm>
              <a:off x="4033" y="3102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9" name="Rectangle 176"/>
            <p:cNvSpPr>
              <a:spLocks noChangeArrowheads="1"/>
            </p:cNvSpPr>
            <p:nvPr/>
          </p:nvSpPr>
          <p:spPr bwMode="auto">
            <a:xfrm>
              <a:off x="4033" y="3408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60" name="Rectangle 177"/>
            <p:cNvSpPr>
              <a:spLocks noChangeArrowheads="1"/>
            </p:cNvSpPr>
            <p:nvPr/>
          </p:nvSpPr>
          <p:spPr bwMode="auto">
            <a:xfrm>
              <a:off x="3945" y="2112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1" name="Rectangle 178"/>
            <p:cNvSpPr>
              <a:spLocks noChangeArrowheads="1"/>
            </p:cNvSpPr>
            <p:nvPr/>
          </p:nvSpPr>
          <p:spPr bwMode="auto">
            <a:xfrm rot="16200000">
              <a:off x="3463" y="1707"/>
              <a:ext cx="833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EX/MEM.RegWrite</a:t>
              </a:r>
            </a:p>
          </p:txBody>
        </p:sp>
        <p:sp>
          <p:nvSpPr>
            <p:cNvPr id="162" name="Rectangle 179"/>
            <p:cNvSpPr>
              <a:spLocks noChangeArrowheads="1"/>
            </p:cNvSpPr>
            <p:nvPr/>
          </p:nvSpPr>
          <p:spPr bwMode="auto">
            <a:xfrm rot="16200000">
              <a:off x="4296" y="1923"/>
              <a:ext cx="866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MEM/WB.RegWrite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595362"/>
      </p:ext>
    </p:extLst>
  </p:cSld>
  <p:clrMapOvr>
    <a:masterClrMapping/>
  </p:clrMapOvr>
  <p:transition advTm="144578">
    <p:fade/>
  </p:transition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Control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914400"/>
            <a:ext cx="8639175" cy="56388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lnSpc>
                <a:spcPct val="90000"/>
              </a:lnSpc>
            </a:pPr>
            <a:r>
              <a:rPr lang="en-US" b="1" kern="0" dirty="0" smtClean="0"/>
              <a:t>EXE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/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.RegWri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te</a:t>
            </a:r>
            <a:r>
              <a:rPr lang="en-US" kern="0" dirty="0" smtClean="0"/>
              <a:t> and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 smtClean="0"/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.ReadReg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kern="0" dirty="0" smtClean="0"/>
              <a:t>)) then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ALUSelA</a:t>
            </a:r>
            <a:r>
              <a:rPr lang="en-US" kern="0" dirty="0" smtClean="0"/>
              <a:t> = 1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/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.RegWrite</a:t>
            </a:r>
            <a:r>
              <a:rPr lang="en-US" kern="0" dirty="0" smtClean="0"/>
              <a:t> and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 smtClean="0"/>
              <a:t> == 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.ReadReg2</a:t>
            </a:r>
            <a:r>
              <a:rPr lang="en-US" kern="0" dirty="0" smtClean="0"/>
              <a:t>)) then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ALUSelB</a:t>
            </a:r>
            <a:r>
              <a:rPr lang="en-US" kern="0" dirty="0" smtClean="0"/>
              <a:t> = 1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</a:pPr>
            <a:r>
              <a:rPr lang="en-US" b="1" kern="0" dirty="0" smtClean="0"/>
              <a:t>MEM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/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.RegWrite</a:t>
            </a:r>
            <a:r>
              <a:rPr lang="en-US" kern="0" dirty="0" smtClean="0"/>
              <a:t> and </a:t>
            </a:r>
            <a:r>
              <a:rPr lang="en-US" kern="0" dirty="0"/>
              <a:t>(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ALUSelA</a:t>
            </a:r>
            <a:r>
              <a:rPr lang="en-US" kern="0" dirty="0" smtClean="0"/>
              <a:t> 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 smtClean="0"/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 smtClean="0"/>
              <a:t> == 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.ReadReg1</a:t>
            </a:r>
            <a:r>
              <a:rPr lang="en-US" kern="0" dirty="0"/>
              <a:t>)) </a:t>
            </a:r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/>
              <a:t>		then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ALUSelA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/>
              <a:t>= </a:t>
            </a:r>
            <a:r>
              <a:rPr lang="en-US" kern="0" dirty="0" smtClean="0"/>
              <a:t>2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/>
              <a:t>if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.RegWrite</a:t>
            </a:r>
            <a:r>
              <a:rPr lang="en-US" kern="0" dirty="0"/>
              <a:t> and (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ALUSelB</a:t>
            </a:r>
            <a:r>
              <a:rPr lang="en-US" kern="0" dirty="0" smtClean="0"/>
              <a:t> </a:t>
            </a:r>
            <a:r>
              <a:rPr lang="en-US" kern="0" dirty="0"/>
              <a:t>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/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/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.ReadReg2</a:t>
            </a:r>
            <a:r>
              <a:rPr lang="en-US" kern="0" dirty="0" smtClean="0"/>
              <a:t>)) </a:t>
            </a:r>
            <a:endParaRPr lang="en-US" kern="0" dirty="0"/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/>
              <a:t>		then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ALUSelB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/>
              <a:t>= 2</a:t>
            </a:r>
          </a:p>
          <a:p>
            <a:pPr marL="569913" lvl="1" indent="-225425">
              <a:lnSpc>
                <a:spcPct val="90000"/>
              </a:lnSpc>
              <a:buNone/>
            </a:pP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702400"/>
      </p:ext>
    </p:extLst>
  </p:cSld>
  <p:clrMapOvr>
    <a:masterClrMapping/>
  </p:clrMapOvr>
  <p:transition advTm="13775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77787"/>
            <a:ext cx="86106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 Example: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rgbClr val="0070C0"/>
                </a:solidFill>
              </a:rPr>
              <a:t>ypassing from EXE to Src1 and from WB to Src2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183"/>
          <p:cNvSpPr>
            <a:spLocks noChangeArrowheads="1"/>
          </p:cNvSpPr>
          <p:nvPr/>
        </p:nvSpPr>
        <p:spPr bwMode="auto">
          <a:xfrm>
            <a:off x="114301" y="5394325"/>
            <a:ext cx="2157412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,9(R1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52"/>
          <p:cNvSpPr>
            <a:spLocks noChangeArrowheads="1"/>
          </p:cNvSpPr>
          <p:nvPr/>
        </p:nvSpPr>
        <p:spPr bwMode="auto">
          <a:xfrm>
            <a:off x="439738" y="3244850"/>
            <a:ext cx="280987" cy="609600"/>
          </a:xfrm>
          <a:prstGeom prst="rect">
            <a:avLst/>
          </a:prstGeom>
          <a:solidFill>
            <a:srgbClr val="FFE6CD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7" name="AutoShape 128"/>
          <p:cNvSpPr>
            <a:spLocks noChangeArrowheads="1"/>
          </p:cNvSpPr>
          <p:nvPr/>
        </p:nvSpPr>
        <p:spPr bwMode="auto">
          <a:xfrm rot="5400000">
            <a:off x="7588250" y="36337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8" name="AutoShape 133"/>
          <p:cNvSpPr>
            <a:spLocks noChangeArrowheads="1"/>
          </p:cNvSpPr>
          <p:nvPr/>
        </p:nvSpPr>
        <p:spPr bwMode="auto">
          <a:xfrm rot="5400000">
            <a:off x="4540250" y="4884738"/>
            <a:ext cx="646113" cy="185737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9" name="AutoShape 138"/>
          <p:cNvSpPr>
            <a:spLocks noChangeArrowheads="1"/>
          </p:cNvSpPr>
          <p:nvPr/>
        </p:nvSpPr>
        <p:spPr bwMode="auto">
          <a:xfrm rot="5400000">
            <a:off x="4543425" y="3883025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0" name="AutoShape 144"/>
          <p:cNvSpPr>
            <a:spLocks noChangeArrowheads="1"/>
          </p:cNvSpPr>
          <p:nvPr/>
        </p:nvSpPr>
        <p:spPr bwMode="auto">
          <a:xfrm rot="5400000">
            <a:off x="4543425" y="29479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163888" y="1889125"/>
            <a:ext cx="744537" cy="3175"/>
          </a:xfrm>
          <a:prstGeom prst="line">
            <a:avLst/>
          </a:prstGeom>
          <a:noFill/>
          <a:ln w="1587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837112" y="4306888"/>
            <a:ext cx="46037" cy="57150"/>
          </a:xfrm>
          <a:custGeom>
            <a:avLst/>
            <a:gdLst>
              <a:gd name="T0" fmla="*/ 0 w 25"/>
              <a:gd name="T1" fmla="*/ 36 h 23"/>
              <a:gd name="T2" fmla="*/ 29 w 25"/>
              <a:gd name="T3" fmla="*/ 36 h 23"/>
              <a:gd name="T4" fmla="*/ 16 w 25"/>
              <a:gd name="T5" fmla="*/ 0 h 23"/>
              <a:gd name="T6" fmla="*/ 2 w 25"/>
              <a:gd name="T7" fmla="*/ 36 h 23"/>
              <a:gd name="T8" fmla="*/ 2 w 25"/>
              <a:gd name="T9" fmla="*/ 36 h 23"/>
              <a:gd name="T10" fmla="*/ 0 w 25"/>
              <a:gd name="T11" fmla="*/ 36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3"/>
              <a:gd name="T20" fmla="*/ 25 w 2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3">
                <a:moveTo>
                  <a:pt x="0" y="23"/>
                </a:moveTo>
                <a:lnTo>
                  <a:pt x="25" y="23"/>
                </a:lnTo>
                <a:lnTo>
                  <a:pt x="14" y="0"/>
                </a:lnTo>
                <a:lnTo>
                  <a:pt x="2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4837112" y="3379788"/>
            <a:ext cx="46037" cy="60325"/>
          </a:xfrm>
          <a:custGeom>
            <a:avLst/>
            <a:gdLst>
              <a:gd name="T0" fmla="*/ 0 w 25"/>
              <a:gd name="T1" fmla="*/ 38 h 25"/>
              <a:gd name="T2" fmla="*/ 29 w 25"/>
              <a:gd name="T3" fmla="*/ 38 h 25"/>
              <a:gd name="T4" fmla="*/ 16 w 25"/>
              <a:gd name="T5" fmla="*/ 0 h 25"/>
              <a:gd name="T6" fmla="*/ 2 w 25"/>
              <a:gd name="T7" fmla="*/ 38 h 25"/>
              <a:gd name="T8" fmla="*/ 2 w 25"/>
              <a:gd name="T9" fmla="*/ 38 h 25"/>
              <a:gd name="T10" fmla="*/ 0 w 25"/>
              <a:gd name="T11" fmla="*/ 38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25"/>
                </a:moveTo>
                <a:lnTo>
                  <a:pt x="25" y="25"/>
                </a:lnTo>
                <a:lnTo>
                  <a:pt x="14" y="0"/>
                </a:lnTo>
                <a:lnTo>
                  <a:pt x="2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5772150" y="5540375"/>
            <a:ext cx="46037" cy="60325"/>
          </a:xfrm>
          <a:custGeom>
            <a:avLst/>
            <a:gdLst>
              <a:gd name="T0" fmla="*/ 29 w 25"/>
              <a:gd name="T1" fmla="*/ 0 h 25"/>
              <a:gd name="T2" fmla="*/ 29 w 25"/>
              <a:gd name="T3" fmla="*/ 38 h 25"/>
              <a:gd name="T4" fmla="*/ 0 w 25"/>
              <a:gd name="T5" fmla="*/ 20 h 25"/>
              <a:gd name="T6" fmla="*/ 29 w 25"/>
              <a:gd name="T7" fmla="*/ 0 h 25"/>
              <a:gd name="T8" fmla="*/ 29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25" y="0"/>
                </a:moveTo>
                <a:lnTo>
                  <a:pt x="25" y="25"/>
                </a:lnTo>
                <a:lnTo>
                  <a:pt x="0" y="13"/>
                </a:lnTo>
                <a:lnTo>
                  <a:pt x="25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5815012" y="2284413"/>
            <a:ext cx="1773237" cy="3287713"/>
          </a:xfrm>
          <a:custGeom>
            <a:avLst/>
            <a:gdLst>
              <a:gd name="T0" fmla="*/ 1117 w 947"/>
              <a:gd name="T1" fmla="*/ 0 h 1357"/>
              <a:gd name="T2" fmla="*/ 1117 w 947"/>
              <a:gd name="T3" fmla="*/ 2071 h 1357"/>
              <a:gd name="T4" fmla="*/ 0 w 947"/>
              <a:gd name="T5" fmla="*/ 2071 h 1357"/>
              <a:gd name="T6" fmla="*/ 0 60000 65536"/>
              <a:gd name="T7" fmla="*/ 0 60000 65536"/>
              <a:gd name="T8" fmla="*/ 0 60000 65536"/>
              <a:gd name="T9" fmla="*/ 0 w 947"/>
              <a:gd name="T10" fmla="*/ 0 h 1357"/>
              <a:gd name="T11" fmla="*/ 947 w 947"/>
              <a:gd name="T12" fmla="*/ 1357 h 1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7" h="1357">
                <a:moveTo>
                  <a:pt x="947" y="0"/>
                </a:moveTo>
                <a:lnTo>
                  <a:pt x="947" y="1357"/>
                </a:lnTo>
                <a:lnTo>
                  <a:pt x="0" y="135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381875" y="2284413"/>
            <a:ext cx="203200" cy="4763"/>
          </a:xfrm>
          <a:prstGeom prst="line">
            <a:avLst/>
          </a:prstGeom>
          <a:noFill/>
          <a:ln w="952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5826125" y="1889125"/>
            <a:ext cx="400050" cy="3506788"/>
          </a:xfrm>
          <a:custGeom>
            <a:avLst/>
            <a:gdLst>
              <a:gd name="T0" fmla="*/ 250 w 214"/>
              <a:gd name="T1" fmla="*/ 0 h 1447"/>
              <a:gd name="T2" fmla="*/ 252 w 214"/>
              <a:gd name="T3" fmla="*/ 2209 h 1447"/>
              <a:gd name="T4" fmla="*/ 0 w 214"/>
              <a:gd name="T5" fmla="*/ 2209 h 1447"/>
              <a:gd name="T6" fmla="*/ 0 60000 65536"/>
              <a:gd name="T7" fmla="*/ 0 60000 65536"/>
              <a:gd name="T8" fmla="*/ 0 60000 65536"/>
              <a:gd name="T9" fmla="*/ 0 w 214"/>
              <a:gd name="T10" fmla="*/ 0 h 1447"/>
              <a:gd name="T11" fmla="*/ 214 w 214"/>
              <a:gd name="T12" fmla="*/ 1447 h 1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" h="1447">
                <a:moveTo>
                  <a:pt x="212" y="0"/>
                </a:moveTo>
                <a:lnTo>
                  <a:pt x="214" y="1447"/>
                </a:lnTo>
                <a:lnTo>
                  <a:pt x="0" y="144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4859337" y="4348163"/>
            <a:ext cx="247650" cy="914400"/>
          </a:xfrm>
          <a:custGeom>
            <a:avLst/>
            <a:gdLst>
              <a:gd name="T0" fmla="*/ 0 w 132"/>
              <a:gd name="T1" fmla="*/ 0 h 377"/>
              <a:gd name="T2" fmla="*/ 2 w 132"/>
              <a:gd name="T3" fmla="*/ 79 h 377"/>
              <a:gd name="T4" fmla="*/ 84 w 132"/>
              <a:gd name="T5" fmla="*/ 79 h 377"/>
              <a:gd name="T6" fmla="*/ 84 w 132"/>
              <a:gd name="T7" fmla="*/ 576 h 377"/>
              <a:gd name="T8" fmla="*/ 156 w 132"/>
              <a:gd name="T9" fmla="*/ 576 h 3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77"/>
              <a:gd name="T17" fmla="*/ 132 w 132"/>
              <a:gd name="T18" fmla="*/ 377 h 3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77">
                <a:moveTo>
                  <a:pt x="0" y="0"/>
                </a:moveTo>
                <a:lnTo>
                  <a:pt x="2" y="52"/>
                </a:lnTo>
                <a:lnTo>
                  <a:pt x="71" y="52"/>
                </a:lnTo>
                <a:lnTo>
                  <a:pt x="71" y="377"/>
                </a:lnTo>
                <a:lnTo>
                  <a:pt x="132" y="37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4859337" y="3421063"/>
            <a:ext cx="290512" cy="1754188"/>
          </a:xfrm>
          <a:custGeom>
            <a:avLst/>
            <a:gdLst>
              <a:gd name="T0" fmla="*/ 0 w 155"/>
              <a:gd name="T1" fmla="*/ 0 h 724"/>
              <a:gd name="T2" fmla="*/ 2 w 155"/>
              <a:gd name="T3" fmla="*/ 79 h 724"/>
              <a:gd name="T4" fmla="*/ 119 w 155"/>
              <a:gd name="T5" fmla="*/ 79 h 724"/>
              <a:gd name="T6" fmla="*/ 119 w 155"/>
              <a:gd name="T7" fmla="*/ 1105 h 724"/>
              <a:gd name="T8" fmla="*/ 183 w 155"/>
              <a:gd name="T9" fmla="*/ 1105 h 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"/>
              <a:gd name="T16" fmla="*/ 0 h 724"/>
              <a:gd name="T17" fmla="*/ 155 w 155"/>
              <a:gd name="T18" fmla="*/ 724 h 7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" h="724">
                <a:moveTo>
                  <a:pt x="0" y="0"/>
                </a:moveTo>
                <a:lnTo>
                  <a:pt x="2" y="52"/>
                </a:lnTo>
                <a:lnTo>
                  <a:pt x="101" y="52"/>
                </a:lnTo>
                <a:lnTo>
                  <a:pt x="101" y="724"/>
                </a:lnTo>
                <a:lnTo>
                  <a:pt x="155" y="724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39465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2836863" y="349567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871538" y="2849563"/>
            <a:ext cx="577850" cy="1377950"/>
          </a:xfrm>
          <a:custGeom>
            <a:avLst/>
            <a:gdLst>
              <a:gd name="T0" fmla="*/ 364 w 308"/>
              <a:gd name="T1" fmla="*/ 868 h 569"/>
              <a:gd name="T2" fmla="*/ 364 w 308"/>
              <a:gd name="T3" fmla="*/ 0 h 569"/>
              <a:gd name="T4" fmla="*/ 0 w 308"/>
              <a:gd name="T5" fmla="*/ 0 h 569"/>
              <a:gd name="T6" fmla="*/ 0 w 308"/>
              <a:gd name="T7" fmla="*/ 868 h 569"/>
              <a:gd name="T8" fmla="*/ 364 w 308"/>
              <a:gd name="T9" fmla="*/ 868 h 569"/>
              <a:gd name="T10" fmla="*/ 364 w 308"/>
              <a:gd name="T11" fmla="*/ 868 h 5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"/>
              <a:gd name="T19" fmla="*/ 0 h 569"/>
              <a:gd name="T20" fmla="*/ 308 w 308"/>
              <a:gd name="T21" fmla="*/ 569 h 5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" h="569">
                <a:moveTo>
                  <a:pt x="308" y="569"/>
                </a:moveTo>
                <a:lnTo>
                  <a:pt x="308" y="0"/>
                </a:lnTo>
                <a:lnTo>
                  <a:pt x="0" y="0"/>
                </a:lnTo>
                <a:lnTo>
                  <a:pt x="0" y="569"/>
                </a:lnTo>
                <a:lnTo>
                  <a:pt x="308" y="569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6464300" y="2813050"/>
            <a:ext cx="579437" cy="1382713"/>
          </a:xfrm>
          <a:custGeom>
            <a:avLst/>
            <a:gdLst>
              <a:gd name="T0" fmla="*/ 365 w 309"/>
              <a:gd name="T1" fmla="*/ 868 h 571"/>
              <a:gd name="T2" fmla="*/ 365 w 309"/>
              <a:gd name="T3" fmla="*/ 0 h 571"/>
              <a:gd name="T4" fmla="*/ 0 w 309"/>
              <a:gd name="T5" fmla="*/ 0 h 571"/>
              <a:gd name="T6" fmla="*/ 0 w 309"/>
              <a:gd name="T7" fmla="*/ 871 h 571"/>
              <a:gd name="T8" fmla="*/ 365 w 309"/>
              <a:gd name="T9" fmla="*/ 871 h 571"/>
              <a:gd name="T10" fmla="*/ 365 w 309"/>
              <a:gd name="T11" fmla="*/ 871 h 5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"/>
              <a:gd name="T19" fmla="*/ 0 h 571"/>
              <a:gd name="T20" fmla="*/ 309 w 309"/>
              <a:gd name="T21" fmla="*/ 571 h 5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" h="571">
                <a:moveTo>
                  <a:pt x="309" y="569"/>
                </a:moveTo>
                <a:lnTo>
                  <a:pt x="309" y="0"/>
                </a:lnTo>
                <a:lnTo>
                  <a:pt x="0" y="0"/>
                </a:lnTo>
                <a:lnTo>
                  <a:pt x="0" y="571"/>
                </a:lnTo>
                <a:lnTo>
                  <a:pt x="309" y="571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2836863" y="279082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3 h 24"/>
              <a:gd name="T8" fmla="*/ 0 w 25"/>
              <a:gd name="T9" fmla="*/ 3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2836863" y="3846513"/>
            <a:ext cx="44450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4722813" y="371633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4722813" y="3933825"/>
            <a:ext cx="46037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9 w 25"/>
              <a:gd name="T5" fmla="*/ 22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5200650" y="3933825"/>
            <a:ext cx="49212" cy="61913"/>
          </a:xfrm>
          <a:custGeom>
            <a:avLst/>
            <a:gdLst>
              <a:gd name="T0" fmla="*/ 0 w 27"/>
              <a:gd name="T1" fmla="*/ 0 h 25"/>
              <a:gd name="T2" fmla="*/ 2 w 27"/>
              <a:gd name="T3" fmla="*/ 39 h 25"/>
              <a:gd name="T4" fmla="*/ 31 w 27"/>
              <a:gd name="T5" fmla="*/ 22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4948237" y="3963988"/>
            <a:ext cx="2698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77692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7769225" y="391318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7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731838" y="3546475"/>
            <a:ext cx="1016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817563" y="35179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2736850" y="18573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2836863" y="3141663"/>
            <a:ext cx="44450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2884488" y="2659063"/>
            <a:ext cx="681037" cy="1382713"/>
          </a:xfrm>
          <a:custGeom>
            <a:avLst/>
            <a:gdLst>
              <a:gd name="T0" fmla="*/ 429 w 364"/>
              <a:gd name="T1" fmla="*/ 871 h 570"/>
              <a:gd name="T2" fmla="*/ 429 w 364"/>
              <a:gd name="T3" fmla="*/ 0 h 570"/>
              <a:gd name="T4" fmla="*/ 0 w 364"/>
              <a:gd name="T5" fmla="*/ 0 h 570"/>
              <a:gd name="T6" fmla="*/ 0 w 364"/>
              <a:gd name="T7" fmla="*/ 871 h 570"/>
              <a:gd name="T8" fmla="*/ 429 w 364"/>
              <a:gd name="T9" fmla="*/ 871 h 570"/>
              <a:gd name="T10" fmla="*/ 429 w 364"/>
              <a:gd name="T11" fmla="*/ 871 h 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4"/>
              <a:gd name="T19" fmla="*/ 0 h 570"/>
              <a:gd name="T20" fmla="*/ 364 w 364"/>
              <a:gd name="T21" fmla="*/ 570 h 5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4" h="570">
                <a:moveTo>
                  <a:pt x="364" y="570"/>
                </a:moveTo>
                <a:lnTo>
                  <a:pt x="364" y="0"/>
                </a:lnTo>
                <a:lnTo>
                  <a:pt x="0" y="0"/>
                </a:lnTo>
                <a:lnTo>
                  <a:pt x="0" y="570"/>
                </a:lnTo>
                <a:lnTo>
                  <a:pt x="364" y="57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2384107" y="3723640"/>
            <a:ext cx="5714999" cy="2205038"/>
          </a:xfrm>
          <a:custGeom>
            <a:avLst/>
            <a:gdLst>
              <a:gd name="T0" fmla="*/ 299 w 3050"/>
              <a:gd name="T1" fmla="*/ 99 h 910"/>
              <a:gd name="T2" fmla="*/ 0 w 3050"/>
              <a:gd name="T3" fmla="*/ 99 h 910"/>
              <a:gd name="T4" fmla="*/ 0 w 3050"/>
              <a:gd name="T5" fmla="*/ 1389 h 910"/>
              <a:gd name="T6" fmla="*/ 3600 w 3050"/>
              <a:gd name="T7" fmla="*/ 1389 h 910"/>
              <a:gd name="T8" fmla="*/ 3600 w 3050"/>
              <a:gd name="T9" fmla="*/ 0 h 910"/>
              <a:gd name="T10" fmla="*/ 3537 w 3050"/>
              <a:gd name="T11" fmla="*/ 0 h 9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0"/>
              <a:gd name="T19" fmla="*/ 0 h 910"/>
              <a:gd name="T20" fmla="*/ 3050 w 3050"/>
              <a:gd name="T21" fmla="*/ 910 h 9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0" h="910">
                <a:moveTo>
                  <a:pt x="253" y="65"/>
                </a:moveTo>
                <a:lnTo>
                  <a:pt x="0" y="65"/>
                </a:lnTo>
                <a:lnTo>
                  <a:pt x="0" y="910"/>
                </a:lnTo>
                <a:lnTo>
                  <a:pt x="3050" y="910"/>
                </a:lnTo>
                <a:lnTo>
                  <a:pt x="3050" y="0"/>
                </a:lnTo>
                <a:lnTo>
                  <a:pt x="299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 flipH="1">
            <a:off x="1974850" y="2822575"/>
            <a:ext cx="876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4638675" y="3963988"/>
            <a:ext cx="104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1974850" y="3173413"/>
            <a:ext cx="8794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 flipH="1">
            <a:off x="4130675" y="3744913"/>
            <a:ext cx="6127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 flipH="1">
            <a:off x="3567113" y="3744913"/>
            <a:ext cx="336550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2789238" y="1376363"/>
            <a:ext cx="374650" cy="1028700"/>
          </a:xfrm>
          <a:custGeom>
            <a:avLst/>
            <a:gdLst>
              <a:gd name="T0" fmla="*/ 118 w 200"/>
              <a:gd name="T1" fmla="*/ 648 h 425"/>
              <a:gd name="T2" fmla="*/ 136 w 200"/>
              <a:gd name="T3" fmla="*/ 645 h 425"/>
              <a:gd name="T4" fmla="*/ 155 w 200"/>
              <a:gd name="T5" fmla="*/ 633 h 425"/>
              <a:gd name="T6" fmla="*/ 172 w 200"/>
              <a:gd name="T7" fmla="*/ 613 h 425"/>
              <a:gd name="T8" fmla="*/ 189 w 200"/>
              <a:gd name="T9" fmla="*/ 585 h 425"/>
              <a:gd name="T10" fmla="*/ 202 w 200"/>
              <a:gd name="T11" fmla="*/ 553 h 425"/>
              <a:gd name="T12" fmla="*/ 214 w 200"/>
              <a:gd name="T13" fmla="*/ 517 h 425"/>
              <a:gd name="T14" fmla="*/ 222 w 200"/>
              <a:gd name="T15" fmla="*/ 473 h 425"/>
              <a:gd name="T16" fmla="*/ 231 w 200"/>
              <a:gd name="T17" fmla="*/ 425 h 425"/>
              <a:gd name="T18" fmla="*/ 236 w 200"/>
              <a:gd name="T19" fmla="*/ 377 h 425"/>
              <a:gd name="T20" fmla="*/ 236 w 200"/>
              <a:gd name="T21" fmla="*/ 323 h 425"/>
              <a:gd name="T22" fmla="*/ 236 w 200"/>
              <a:gd name="T23" fmla="*/ 271 h 425"/>
              <a:gd name="T24" fmla="*/ 231 w 200"/>
              <a:gd name="T25" fmla="*/ 221 h 425"/>
              <a:gd name="T26" fmla="*/ 222 w 200"/>
              <a:gd name="T27" fmla="*/ 175 h 425"/>
              <a:gd name="T28" fmla="*/ 214 w 200"/>
              <a:gd name="T29" fmla="*/ 134 h 425"/>
              <a:gd name="T30" fmla="*/ 202 w 200"/>
              <a:gd name="T31" fmla="*/ 96 h 425"/>
              <a:gd name="T32" fmla="*/ 189 w 200"/>
              <a:gd name="T33" fmla="*/ 64 h 425"/>
              <a:gd name="T34" fmla="*/ 172 w 200"/>
              <a:gd name="T35" fmla="*/ 38 h 425"/>
              <a:gd name="T36" fmla="*/ 155 w 200"/>
              <a:gd name="T37" fmla="*/ 17 h 425"/>
              <a:gd name="T38" fmla="*/ 136 w 200"/>
              <a:gd name="T39" fmla="*/ 6 h 425"/>
              <a:gd name="T40" fmla="*/ 118 w 200"/>
              <a:gd name="T41" fmla="*/ 0 h 425"/>
              <a:gd name="T42" fmla="*/ 98 w 200"/>
              <a:gd name="T43" fmla="*/ 6 h 425"/>
              <a:gd name="T44" fmla="*/ 80 w 200"/>
              <a:gd name="T45" fmla="*/ 17 h 425"/>
              <a:gd name="T46" fmla="*/ 64 w 200"/>
              <a:gd name="T47" fmla="*/ 38 h 425"/>
              <a:gd name="T48" fmla="*/ 48 w 200"/>
              <a:gd name="T49" fmla="*/ 64 h 425"/>
              <a:gd name="T50" fmla="*/ 34 w 200"/>
              <a:gd name="T51" fmla="*/ 96 h 425"/>
              <a:gd name="T52" fmla="*/ 24 w 200"/>
              <a:gd name="T53" fmla="*/ 134 h 425"/>
              <a:gd name="T54" fmla="*/ 14 w 200"/>
              <a:gd name="T55" fmla="*/ 175 h 425"/>
              <a:gd name="T56" fmla="*/ 5 w 200"/>
              <a:gd name="T57" fmla="*/ 221 h 425"/>
              <a:gd name="T58" fmla="*/ 0 w 200"/>
              <a:gd name="T59" fmla="*/ 271 h 425"/>
              <a:gd name="T60" fmla="*/ 0 w 200"/>
              <a:gd name="T61" fmla="*/ 323 h 425"/>
              <a:gd name="T62" fmla="*/ 0 w 200"/>
              <a:gd name="T63" fmla="*/ 377 h 425"/>
              <a:gd name="T64" fmla="*/ 5 w 200"/>
              <a:gd name="T65" fmla="*/ 425 h 425"/>
              <a:gd name="T66" fmla="*/ 14 w 200"/>
              <a:gd name="T67" fmla="*/ 473 h 425"/>
              <a:gd name="T68" fmla="*/ 24 w 200"/>
              <a:gd name="T69" fmla="*/ 517 h 425"/>
              <a:gd name="T70" fmla="*/ 34 w 200"/>
              <a:gd name="T71" fmla="*/ 553 h 425"/>
              <a:gd name="T72" fmla="*/ 48 w 200"/>
              <a:gd name="T73" fmla="*/ 585 h 425"/>
              <a:gd name="T74" fmla="*/ 64 w 200"/>
              <a:gd name="T75" fmla="*/ 613 h 425"/>
              <a:gd name="T76" fmla="*/ 80 w 200"/>
              <a:gd name="T77" fmla="*/ 633 h 425"/>
              <a:gd name="T78" fmla="*/ 98 w 200"/>
              <a:gd name="T79" fmla="*/ 645 h 425"/>
              <a:gd name="T80" fmla="*/ 118 w 200"/>
              <a:gd name="T81" fmla="*/ 648 h 425"/>
              <a:gd name="T82" fmla="*/ 118 w 200"/>
              <a:gd name="T83" fmla="*/ 648 h 4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0"/>
              <a:gd name="T127" fmla="*/ 0 h 425"/>
              <a:gd name="T128" fmla="*/ 200 w 200"/>
              <a:gd name="T129" fmla="*/ 425 h 4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0" h="425">
                <a:moveTo>
                  <a:pt x="100" y="425"/>
                </a:moveTo>
                <a:lnTo>
                  <a:pt x="115" y="423"/>
                </a:lnTo>
                <a:lnTo>
                  <a:pt x="131" y="415"/>
                </a:lnTo>
                <a:lnTo>
                  <a:pt x="146" y="402"/>
                </a:lnTo>
                <a:lnTo>
                  <a:pt x="160" y="384"/>
                </a:lnTo>
                <a:lnTo>
                  <a:pt x="171" y="363"/>
                </a:lnTo>
                <a:lnTo>
                  <a:pt x="181" y="339"/>
                </a:lnTo>
                <a:lnTo>
                  <a:pt x="188" y="310"/>
                </a:lnTo>
                <a:lnTo>
                  <a:pt x="196" y="279"/>
                </a:lnTo>
                <a:lnTo>
                  <a:pt x="200" y="247"/>
                </a:lnTo>
                <a:lnTo>
                  <a:pt x="200" y="212"/>
                </a:lnTo>
                <a:lnTo>
                  <a:pt x="200" y="178"/>
                </a:lnTo>
                <a:lnTo>
                  <a:pt x="196" y="145"/>
                </a:lnTo>
                <a:lnTo>
                  <a:pt x="188" y="115"/>
                </a:lnTo>
                <a:lnTo>
                  <a:pt x="181" y="88"/>
                </a:lnTo>
                <a:lnTo>
                  <a:pt x="171" y="63"/>
                </a:lnTo>
                <a:lnTo>
                  <a:pt x="160" y="42"/>
                </a:lnTo>
                <a:lnTo>
                  <a:pt x="146" y="25"/>
                </a:lnTo>
                <a:lnTo>
                  <a:pt x="131" y="11"/>
                </a:lnTo>
                <a:lnTo>
                  <a:pt x="115" y="4"/>
                </a:lnTo>
                <a:lnTo>
                  <a:pt x="100" y="0"/>
                </a:lnTo>
                <a:lnTo>
                  <a:pt x="83" y="4"/>
                </a:lnTo>
                <a:lnTo>
                  <a:pt x="68" y="11"/>
                </a:lnTo>
                <a:lnTo>
                  <a:pt x="54" y="25"/>
                </a:lnTo>
                <a:lnTo>
                  <a:pt x="41" y="42"/>
                </a:lnTo>
                <a:lnTo>
                  <a:pt x="29" y="63"/>
                </a:lnTo>
                <a:lnTo>
                  <a:pt x="20" y="88"/>
                </a:lnTo>
                <a:lnTo>
                  <a:pt x="12" y="115"/>
                </a:lnTo>
                <a:lnTo>
                  <a:pt x="4" y="145"/>
                </a:lnTo>
                <a:lnTo>
                  <a:pt x="0" y="178"/>
                </a:lnTo>
                <a:lnTo>
                  <a:pt x="0" y="212"/>
                </a:lnTo>
                <a:lnTo>
                  <a:pt x="0" y="247"/>
                </a:lnTo>
                <a:lnTo>
                  <a:pt x="4" y="279"/>
                </a:lnTo>
                <a:lnTo>
                  <a:pt x="12" y="310"/>
                </a:lnTo>
                <a:lnTo>
                  <a:pt x="20" y="339"/>
                </a:lnTo>
                <a:lnTo>
                  <a:pt x="29" y="363"/>
                </a:lnTo>
                <a:lnTo>
                  <a:pt x="41" y="384"/>
                </a:lnTo>
                <a:lnTo>
                  <a:pt x="54" y="402"/>
                </a:lnTo>
                <a:lnTo>
                  <a:pt x="68" y="415"/>
                </a:lnTo>
                <a:lnTo>
                  <a:pt x="83" y="423"/>
                </a:lnTo>
                <a:lnTo>
                  <a:pt x="100" y="42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 rot="16200000" flipH="1">
            <a:off x="2693988" y="1798638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EB7500"/>
                </a:solidFill>
                <a:latin typeface="Neo Sans Intel"/>
              </a:rPr>
              <a:t>Control</a:t>
            </a:r>
            <a:endParaRPr lang="en-US" sz="1200" b="1">
              <a:latin typeface="Neo Sans Intel"/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1585913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4616450" y="3933825"/>
            <a:ext cx="47625" cy="61913"/>
          </a:xfrm>
          <a:custGeom>
            <a:avLst/>
            <a:gdLst>
              <a:gd name="T0" fmla="*/ 14 w 25"/>
              <a:gd name="T1" fmla="*/ 39 h 25"/>
              <a:gd name="T2" fmla="*/ 17 w 25"/>
              <a:gd name="T3" fmla="*/ 39 h 25"/>
              <a:gd name="T4" fmla="*/ 19 w 25"/>
              <a:gd name="T5" fmla="*/ 39 h 25"/>
              <a:gd name="T6" fmla="*/ 22 w 25"/>
              <a:gd name="T7" fmla="*/ 36 h 25"/>
              <a:gd name="T8" fmla="*/ 24 w 25"/>
              <a:gd name="T9" fmla="*/ 36 h 25"/>
              <a:gd name="T10" fmla="*/ 25 w 25"/>
              <a:gd name="T11" fmla="*/ 34 h 25"/>
              <a:gd name="T12" fmla="*/ 25 w 25"/>
              <a:gd name="T13" fmla="*/ 31 h 25"/>
              <a:gd name="T14" fmla="*/ 28 w 25"/>
              <a:gd name="T15" fmla="*/ 31 h 25"/>
              <a:gd name="T16" fmla="*/ 28 w 25"/>
              <a:gd name="T17" fmla="*/ 28 h 25"/>
              <a:gd name="T18" fmla="*/ 30 w 25"/>
              <a:gd name="T19" fmla="*/ 25 h 25"/>
              <a:gd name="T20" fmla="*/ 30 w 25"/>
              <a:gd name="T21" fmla="*/ 22 h 25"/>
              <a:gd name="T22" fmla="*/ 30 w 25"/>
              <a:gd name="T23" fmla="*/ 19 h 25"/>
              <a:gd name="T24" fmla="*/ 28 w 25"/>
              <a:gd name="T25" fmla="*/ 16 h 25"/>
              <a:gd name="T26" fmla="*/ 28 w 25"/>
              <a:gd name="T27" fmla="*/ 12 h 25"/>
              <a:gd name="T28" fmla="*/ 25 w 25"/>
              <a:gd name="T29" fmla="*/ 9 h 25"/>
              <a:gd name="T30" fmla="*/ 25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19 w 25"/>
              <a:gd name="T37" fmla="*/ 3 h 25"/>
              <a:gd name="T38" fmla="*/ 17 w 25"/>
              <a:gd name="T39" fmla="*/ 0 h 25"/>
              <a:gd name="T40" fmla="*/ 14 w 25"/>
              <a:gd name="T41" fmla="*/ 0 h 25"/>
              <a:gd name="T42" fmla="*/ 12 w 25"/>
              <a:gd name="T43" fmla="*/ 0 h 25"/>
              <a:gd name="T44" fmla="*/ 10 w 25"/>
              <a:gd name="T45" fmla="*/ 3 h 25"/>
              <a:gd name="T46" fmla="*/ 7 w 25"/>
              <a:gd name="T47" fmla="*/ 3 h 25"/>
              <a:gd name="T48" fmla="*/ 7 w 25"/>
              <a:gd name="T49" fmla="*/ 6 h 25"/>
              <a:gd name="T50" fmla="*/ 5 w 25"/>
              <a:gd name="T51" fmla="*/ 6 h 25"/>
              <a:gd name="T52" fmla="*/ 2 w 25"/>
              <a:gd name="T53" fmla="*/ 9 h 25"/>
              <a:gd name="T54" fmla="*/ 2 w 25"/>
              <a:gd name="T55" fmla="*/ 12 h 25"/>
              <a:gd name="T56" fmla="*/ 0 w 25"/>
              <a:gd name="T57" fmla="*/ 16 h 25"/>
              <a:gd name="T58" fmla="*/ 0 w 25"/>
              <a:gd name="T59" fmla="*/ 19 h 25"/>
              <a:gd name="T60" fmla="*/ 0 w 25"/>
              <a:gd name="T61" fmla="*/ 22 h 25"/>
              <a:gd name="T62" fmla="*/ 0 w 25"/>
              <a:gd name="T63" fmla="*/ 25 h 25"/>
              <a:gd name="T64" fmla="*/ 0 w 25"/>
              <a:gd name="T65" fmla="*/ 28 h 25"/>
              <a:gd name="T66" fmla="*/ 2 w 25"/>
              <a:gd name="T67" fmla="*/ 31 h 25"/>
              <a:gd name="T68" fmla="*/ 2 w 25"/>
              <a:gd name="T69" fmla="*/ 31 h 25"/>
              <a:gd name="T70" fmla="*/ 5 w 25"/>
              <a:gd name="T71" fmla="*/ 34 h 25"/>
              <a:gd name="T72" fmla="*/ 7 w 25"/>
              <a:gd name="T73" fmla="*/ 36 h 25"/>
              <a:gd name="T74" fmla="*/ 7 w 25"/>
              <a:gd name="T75" fmla="*/ 36 h 25"/>
              <a:gd name="T76" fmla="*/ 10 w 25"/>
              <a:gd name="T77" fmla="*/ 39 h 25"/>
              <a:gd name="T78" fmla="*/ 12 w 25"/>
              <a:gd name="T79" fmla="*/ 39 h 25"/>
              <a:gd name="T80" fmla="*/ 14 w 25"/>
              <a:gd name="T81" fmla="*/ 39 h 25"/>
              <a:gd name="T82" fmla="*/ 14 w 25"/>
              <a:gd name="T83" fmla="*/ 39 h 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"/>
              <a:gd name="T127" fmla="*/ 0 h 25"/>
              <a:gd name="T128" fmla="*/ 25 w 25"/>
              <a:gd name="T129" fmla="*/ 25 h 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" h="25">
                <a:moveTo>
                  <a:pt x="12" y="25"/>
                </a:moveTo>
                <a:lnTo>
                  <a:pt x="14" y="25"/>
                </a:lnTo>
                <a:lnTo>
                  <a:pt x="16" y="25"/>
                </a:lnTo>
                <a:lnTo>
                  <a:pt x="18" y="23"/>
                </a:lnTo>
                <a:lnTo>
                  <a:pt x="20" y="23"/>
                </a:lnTo>
                <a:lnTo>
                  <a:pt x="21" y="22"/>
                </a:lnTo>
                <a:lnTo>
                  <a:pt x="21" y="20"/>
                </a:lnTo>
                <a:lnTo>
                  <a:pt x="23" y="20"/>
                </a:lnTo>
                <a:lnTo>
                  <a:pt x="23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6" y="4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4" y="22"/>
                </a:lnTo>
                <a:lnTo>
                  <a:pt x="6" y="23"/>
                </a:lnTo>
                <a:lnTo>
                  <a:pt x="8" y="25"/>
                </a:lnTo>
                <a:lnTo>
                  <a:pt x="10" y="25"/>
                </a:lnTo>
                <a:lnTo>
                  <a:pt x="12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3940175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1531938" y="35179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>
            <a:off x="1449388" y="3546475"/>
            <a:ext cx="968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>
            <a:off x="3571875" y="2817813"/>
            <a:ext cx="331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2074863" y="2822575"/>
            <a:ext cx="1833562" cy="1633538"/>
          </a:xfrm>
          <a:custGeom>
            <a:avLst/>
            <a:gdLst>
              <a:gd name="T0" fmla="*/ 1155 w 978"/>
              <a:gd name="T1" fmla="*/ 1026 h 674"/>
              <a:gd name="T2" fmla="*/ 0 w 978"/>
              <a:gd name="T3" fmla="*/ 1029 h 674"/>
              <a:gd name="T4" fmla="*/ 0 w 978"/>
              <a:gd name="T5" fmla="*/ 0 h 674"/>
              <a:gd name="T6" fmla="*/ 0 60000 65536"/>
              <a:gd name="T7" fmla="*/ 0 60000 65536"/>
              <a:gd name="T8" fmla="*/ 0 60000 65536"/>
              <a:gd name="T9" fmla="*/ 0 w 978"/>
              <a:gd name="T10" fmla="*/ 0 h 674"/>
              <a:gd name="T11" fmla="*/ 978 w 978"/>
              <a:gd name="T12" fmla="*/ 674 h 6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8" h="674">
                <a:moveTo>
                  <a:pt x="978" y="672"/>
                </a:moveTo>
                <a:lnTo>
                  <a:pt x="0" y="674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3971925" y="2219325"/>
            <a:ext cx="1365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EX</a:t>
            </a:r>
            <a:endParaRPr lang="en-US" sz="800" b="1">
              <a:latin typeface="Neo Sans Intel"/>
            </a:endParaRPr>
          </a:p>
        </p:txBody>
      </p:sp>
      <p:sp>
        <p:nvSpPr>
          <p:cNvPr id="57" name="Freeform 50"/>
          <p:cNvSpPr>
            <a:spLocks/>
          </p:cNvSpPr>
          <p:nvPr/>
        </p:nvSpPr>
        <p:spPr bwMode="auto">
          <a:xfrm>
            <a:off x="39465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4002088" y="1820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3946525" y="1295400"/>
            <a:ext cx="184150" cy="395288"/>
          </a:xfrm>
          <a:custGeom>
            <a:avLst/>
            <a:gdLst>
              <a:gd name="T0" fmla="*/ 114 w 98"/>
              <a:gd name="T1" fmla="*/ 249 h 163"/>
              <a:gd name="T2" fmla="*/ 116 w 98"/>
              <a:gd name="T3" fmla="*/ 0 h 163"/>
              <a:gd name="T4" fmla="*/ 0 w 98"/>
              <a:gd name="T5" fmla="*/ 0 h 163"/>
              <a:gd name="T6" fmla="*/ 0 w 98"/>
              <a:gd name="T7" fmla="*/ 249 h 163"/>
              <a:gd name="T8" fmla="*/ 116 w 98"/>
              <a:gd name="T9" fmla="*/ 249 h 163"/>
              <a:gd name="T10" fmla="*/ 116 w 98"/>
              <a:gd name="T11" fmla="*/ 249 h 1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3"/>
              <a:gd name="T20" fmla="*/ 98 w 98"/>
              <a:gd name="T21" fmla="*/ 163 h 1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3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3"/>
                </a:lnTo>
                <a:lnTo>
                  <a:pt x="98" y="163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3962400" y="14271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3890963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3890963" y="14620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3810000" y="1492250"/>
            <a:ext cx="98425" cy="796925"/>
          </a:xfrm>
          <a:custGeom>
            <a:avLst/>
            <a:gdLst>
              <a:gd name="T0" fmla="*/ 62 w 52"/>
              <a:gd name="T1" fmla="*/ 0 h 329"/>
              <a:gd name="T2" fmla="*/ 0 w 52"/>
              <a:gd name="T3" fmla="*/ 2 h 329"/>
              <a:gd name="T4" fmla="*/ 0 w 52"/>
              <a:gd name="T5" fmla="*/ 502 h 329"/>
              <a:gd name="T6" fmla="*/ 62 w 52"/>
              <a:gd name="T7" fmla="*/ 502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329"/>
              <a:gd name="T14" fmla="*/ 52 w 52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329">
                <a:moveTo>
                  <a:pt x="52" y="0"/>
                </a:moveTo>
                <a:lnTo>
                  <a:pt x="0" y="1"/>
                </a:lnTo>
                <a:lnTo>
                  <a:pt x="0" y="329"/>
                </a:lnTo>
                <a:lnTo>
                  <a:pt x="52" y="329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58388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5838825" y="2482850"/>
            <a:ext cx="184150" cy="2738438"/>
          </a:xfrm>
          <a:custGeom>
            <a:avLst/>
            <a:gdLst>
              <a:gd name="T0" fmla="*/ 114 w 98"/>
              <a:gd name="T1" fmla="*/ 1722 h 1130"/>
              <a:gd name="T2" fmla="*/ 116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6 w 98"/>
              <a:gd name="T9" fmla="*/ 1725 h 1130"/>
              <a:gd name="T10" fmla="*/ 116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6" name="Freeform 59"/>
          <p:cNvSpPr>
            <a:spLocks/>
          </p:cNvSpPr>
          <p:nvPr/>
        </p:nvSpPr>
        <p:spPr bwMode="auto">
          <a:xfrm>
            <a:off x="58388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>
            <a:off x="5783262" y="222885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8" name="Freeform 61"/>
          <p:cNvSpPr>
            <a:spLocks/>
          </p:cNvSpPr>
          <p:nvPr/>
        </p:nvSpPr>
        <p:spPr bwMode="auto">
          <a:xfrm>
            <a:off x="4130675" y="1889125"/>
            <a:ext cx="1670050" cy="371475"/>
          </a:xfrm>
          <a:custGeom>
            <a:avLst/>
            <a:gdLst>
              <a:gd name="T0" fmla="*/ 1052 w 891"/>
              <a:gd name="T1" fmla="*/ 231 h 153"/>
              <a:gd name="T2" fmla="*/ 948 w 891"/>
              <a:gd name="T3" fmla="*/ 234 h 153"/>
              <a:gd name="T4" fmla="*/ 948 w 891"/>
              <a:gd name="T5" fmla="*/ 0 h 153"/>
              <a:gd name="T6" fmla="*/ 0 w 891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891"/>
              <a:gd name="T13" fmla="*/ 0 h 153"/>
              <a:gd name="T14" fmla="*/ 891 w 891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" h="153">
                <a:moveTo>
                  <a:pt x="891" y="151"/>
                </a:moveTo>
                <a:lnTo>
                  <a:pt x="803" y="153"/>
                </a:lnTo>
                <a:lnTo>
                  <a:pt x="803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5783262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0" name="Freeform 63"/>
          <p:cNvSpPr>
            <a:spLocks/>
          </p:cNvSpPr>
          <p:nvPr/>
        </p:nvSpPr>
        <p:spPr bwMode="auto">
          <a:xfrm>
            <a:off x="4125913" y="1492250"/>
            <a:ext cx="1674812" cy="396875"/>
          </a:xfrm>
          <a:custGeom>
            <a:avLst/>
            <a:gdLst>
              <a:gd name="T0" fmla="*/ 0 w 893"/>
              <a:gd name="T1" fmla="*/ 0 h 164"/>
              <a:gd name="T2" fmla="*/ 994 w 893"/>
              <a:gd name="T3" fmla="*/ 2 h 164"/>
              <a:gd name="T4" fmla="*/ 994 w 893"/>
              <a:gd name="T5" fmla="*/ 250 h 164"/>
              <a:gd name="T6" fmla="*/ 1055 w 893"/>
              <a:gd name="T7" fmla="*/ 250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164"/>
              <a:gd name="T14" fmla="*/ 893 w 893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164">
                <a:moveTo>
                  <a:pt x="0" y="0"/>
                </a:moveTo>
                <a:lnTo>
                  <a:pt x="841" y="1"/>
                </a:lnTo>
                <a:lnTo>
                  <a:pt x="841" y="164"/>
                </a:lnTo>
                <a:lnTo>
                  <a:pt x="893" y="164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1" name="Freeform 64"/>
          <p:cNvSpPr>
            <a:spLocks/>
          </p:cNvSpPr>
          <p:nvPr/>
        </p:nvSpPr>
        <p:spPr bwMode="auto">
          <a:xfrm>
            <a:off x="7196137" y="2090738"/>
            <a:ext cx="185737" cy="392113"/>
          </a:xfrm>
          <a:custGeom>
            <a:avLst/>
            <a:gdLst>
              <a:gd name="T0" fmla="*/ 117 w 98"/>
              <a:gd name="T1" fmla="*/ 247 h 162"/>
              <a:gd name="T2" fmla="*/ 117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7 w 98"/>
              <a:gd name="T9" fmla="*/ 247 h 162"/>
              <a:gd name="T10" fmla="*/ 117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8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197725" y="2482850"/>
            <a:ext cx="185737" cy="2738438"/>
          </a:xfrm>
          <a:custGeom>
            <a:avLst/>
            <a:gdLst>
              <a:gd name="T0" fmla="*/ 117 w 98"/>
              <a:gd name="T1" fmla="*/ 1722 h 1130"/>
              <a:gd name="T2" fmla="*/ 117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7 w 98"/>
              <a:gd name="T9" fmla="*/ 1725 h 1130"/>
              <a:gd name="T10" fmla="*/ 117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8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5" name="Freeform 68"/>
          <p:cNvSpPr>
            <a:spLocks/>
          </p:cNvSpPr>
          <p:nvPr/>
        </p:nvSpPr>
        <p:spPr bwMode="auto">
          <a:xfrm>
            <a:off x="7146925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30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>
            <a:off x="6022975" y="1889125"/>
            <a:ext cx="1135062" cy="400050"/>
          </a:xfrm>
          <a:custGeom>
            <a:avLst/>
            <a:gdLst>
              <a:gd name="T0" fmla="*/ 715 w 606"/>
              <a:gd name="T1" fmla="*/ 249 h 165"/>
              <a:gd name="T2" fmla="*/ 654 w 606"/>
              <a:gd name="T3" fmla="*/ 252 h 165"/>
              <a:gd name="T4" fmla="*/ 654 w 606"/>
              <a:gd name="T5" fmla="*/ 0 h 165"/>
              <a:gd name="T6" fmla="*/ 0 w 606"/>
              <a:gd name="T7" fmla="*/ 0 h 165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165"/>
              <a:gd name="T14" fmla="*/ 606 w 606"/>
              <a:gd name="T15" fmla="*/ 165 h 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165">
                <a:moveTo>
                  <a:pt x="606" y="163"/>
                </a:moveTo>
                <a:lnTo>
                  <a:pt x="554" y="165"/>
                </a:lnTo>
                <a:lnTo>
                  <a:pt x="554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7" name="Freeform 70"/>
          <p:cNvSpPr>
            <a:spLocks/>
          </p:cNvSpPr>
          <p:nvPr/>
        </p:nvSpPr>
        <p:spPr bwMode="auto">
          <a:xfrm>
            <a:off x="7142162" y="34718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20 h 25"/>
              <a:gd name="T6" fmla="*/ 2 w 27"/>
              <a:gd name="T7" fmla="*/ 3 h 25"/>
              <a:gd name="T8" fmla="*/ 2 w 27"/>
              <a:gd name="T9" fmla="*/ 3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8" name="Line 71"/>
          <p:cNvSpPr>
            <a:spLocks noChangeShapeType="1"/>
          </p:cNvSpPr>
          <p:nvPr/>
        </p:nvSpPr>
        <p:spPr bwMode="auto">
          <a:xfrm flipH="1">
            <a:off x="7381875" y="3498850"/>
            <a:ext cx="4064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9" name="Line 72"/>
          <p:cNvSpPr>
            <a:spLocks noChangeShapeType="1"/>
          </p:cNvSpPr>
          <p:nvPr/>
        </p:nvSpPr>
        <p:spPr bwMode="auto">
          <a:xfrm flipH="1">
            <a:off x="7045325" y="3498850"/>
            <a:ext cx="1095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0" name="Freeform 73"/>
          <p:cNvSpPr>
            <a:spLocks/>
          </p:cNvSpPr>
          <p:nvPr/>
        </p:nvSpPr>
        <p:spPr bwMode="auto">
          <a:xfrm>
            <a:off x="7142162" y="42973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17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1" name="Freeform 74"/>
          <p:cNvSpPr>
            <a:spLocks/>
          </p:cNvSpPr>
          <p:nvPr/>
        </p:nvSpPr>
        <p:spPr bwMode="auto">
          <a:xfrm>
            <a:off x="7381875" y="3938588"/>
            <a:ext cx="406400" cy="385763"/>
          </a:xfrm>
          <a:custGeom>
            <a:avLst/>
            <a:gdLst>
              <a:gd name="T0" fmla="*/ 256 w 218"/>
              <a:gd name="T1" fmla="*/ 0 h 159"/>
              <a:gd name="T2" fmla="*/ 191 w 218"/>
              <a:gd name="T3" fmla="*/ 0 h 159"/>
              <a:gd name="T4" fmla="*/ 191 w 218"/>
              <a:gd name="T5" fmla="*/ 243 h 159"/>
              <a:gd name="T6" fmla="*/ 0 w 218"/>
              <a:gd name="T7" fmla="*/ 243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218"/>
              <a:gd name="T13" fmla="*/ 0 h 159"/>
              <a:gd name="T14" fmla="*/ 218 w 218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8" h="159">
                <a:moveTo>
                  <a:pt x="218" y="0"/>
                </a:moveTo>
                <a:lnTo>
                  <a:pt x="163" y="0"/>
                </a:lnTo>
                <a:lnTo>
                  <a:pt x="163" y="159"/>
                </a:lnTo>
                <a:lnTo>
                  <a:pt x="0" y="15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2" name="Line 75"/>
          <p:cNvSpPr>
            <a:spLocks noChangeShapeType="1"/>
          </p:cNvSpPr>
          <p:nvPr/>
        </p:nvSpPr>
        <p:spPr bwMode="auto">
          <a:xfrm flipH="1">
            <a:off x="6327775" y="4324350"/>
            <a:ext cx="8270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3" name="Freeform 76"/>
          <p:cNvSpPr>
            <a:spLocks/>
          </p:cNvSpPr>
          <p:nvPr/>
        </p:nvSpPr>
        <p:spPr bwMode="auto">
          <a:xfrm>
            <a:off x="5265737" y="2909888"/>
            <a:ext cx="292100" cy="1184275"/>
          </a:xfrm>
          <a:custGeom>
            <a:avLst/>
            <a:gdLst>
              <a:gd name="T0" fmla="*/ 0 w 157"/>
              <a:gd name="T1" fmla="*/ 0 h 489"/>
              <a:gd name="T2" fmla="*/ 0 w 157"/>
              <a:gd name="T3" fmla="*/ 302 h 489"/>
              <a:gd name="T4" fmla="*/ 59 w 157"/>
              <a:gd name="T5" fmla="*/ 374 h 489"/>
              <a:gd name="T6" fmla="*/ 0 w 157"/>
              <a:gd name="T7" fmla="*/ 444 h 489"/>
              <a:gd name="T8" fmla="*/ 0 w 157"/>
              <a:gd name="T9" fmla="*/ 746 h 489"/>
              <a:gd name="T10" fmla="*/ 184 w 157"/>
              <a:gd name="T11" fmla="*/ 517 h 489"/>
              <a:gd name="T12" fmla="*/ 184 w 157"/>
              <a:gd name="T13" fmla="*/ 229 h 489"/>
              <a:gd name="T14" fmla="*/ 0 w 157"/>
              <a:gd name="T15" fmla="*/ 0 h 489"/>
              <a:gd name="T16" fmla="*/ 0 w 157"/>
              <a:gd name="T17" fmla="*/ 0 h 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7"/>
              <a:gd name="T28" fmla="*/ 0 h 489"/>
              <a:gd name="T29" fmla="*/ 157 w 157"/>
              <a:gd name="T30" fmla="*/ 489 h 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7" h="489">
                <a:moveTo>
                  <a:pt x="0" y="0"/>
                </a:moveTo>
                <a:lnTo>
                  <a:pt x="0" y="198"/>
                </a:lnTo>
                <a:lnTo>
                  <a:pt x="50" y="245"/>
                </a:lnTo>
                <a:lnTo>
                  <a:pt x="0" y="291"/>
                </a:lnTo>
                <a:lnTo>
                  <a:pt x="0" y="489"/>
                </a:lnTo>
                <a:lnTo>
                  <a:pt x="157" y="339"/>
                </a:lnTo>
                <a:lnTo>
                  <a:pt x="157" y="150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5102225" y="5130800"/>
            <a:ext cx="681037" cy="531813"/>
          </a:xfrm>
          <a:custGeom>
            <a:avLst/>
            <a:gdLst>
              <a:gd name="T0" fmla="*/ 342 w 364"/>
              <a:gd name="T1" fmla="*/ 332 h 219"/>
              <a:gd name="T2" fmla="*/ 357 w 364"/>
              <a:gd name="T3" fmla="*/ 332 h 219"/>
              <a:gd name="T4" fmla="*/ 371 w 364"/>
              <a:gd name="T5" fmla="*/ 329 h 219"/>
              <a:gd name="T6" fmla="*/ 382 w 364"/>
              <a:gd name="T7" fmla="*/ 323 h 219"/>
              <a:gd name="T8" fmla="*/ 394 w 364"/>
              <a:gd name="T9" fmla="*/ 311 h 219"/>
              <a:gd name="T10" fmla="*/ 404 w 364"/>
              <a:gd name="T11" fmla="*/ 303 h 219"/>
              <a:gd name="T12" fmla="*/ 411 w 364"/>
              <a:gd name="T13" fmla="*/ 288 h 219"/>
              <a:gd name="T14" fmla="*/ 421 w 364"/>
              <a:gd name="T15" fmla="*/ 272 h 219"/>
              <a:gd name="T16" fmla="*/ 425 w 364"/>
              <a:gd name="T17" fmla="*/ 259 h 219"/>
              <a:gd name="T18" fmla="*/ 428 w 364"/>
              <a:gd name="T19" fmla="*/ 240 h 219"/>
              <a:gd name="T20" fmla="*/ 429 w 364"/>
              <a:gd name="T21" fmla="*/ 223 h 219"/>
              <a:gd name="T22" fmla="*/ 429 w 364"/>
              <a:gd name="T23" fmla="*/ 112 h 219"/>
              <a:gd name="T24" fmla="*/ 428 w 364"/>
              <a:gd name="T25" fmla="*/ 95 h 219"/>
              <a:gd name="T26" fmla="*/ 425 w 364"/>
              <a:gd name="T27" fmla="*/ 76 h 219"/>
              <a:gd name="T28" fmla="*/ 421 w 364"/>
              <a:gd name="T29" fmla="*/ 60 h 219"/>
              <a:gd name="T30" fmla="*/ 411 w 364"/>
              <a:gd name="T31" fmla="*/ 44 h 219"/>
              <a:gd name="T32" fmla="*/ 404 w 364"/>
              <a:gd name="T33" fmla="*/ 32 h 219"/>
              <a:gd name="T34" fmla="*/ 394 w 364"/>
              <a:gd name="T35" fmla="*/ 21 h 219"/>
              <a:gd name="T36" fmla="*/ 382 w 364"/>
              <a:gd name="T37" fmla="*/ 12 h 219"/>
              <a:gd name="T38" fmla="*/ 371 w 364"/>
              <a:gd name="T39" fmla="*/ 6 h 219"/>
              <a:gd name="T40" fmla="*/ 357 w 364"/>
              <a:gd name="T41" fmla="*/ 0 h 219"/>
              <a:gd name="T42" fmla="*/ 344 w 364"/>
              <a:gd name="T43" fmla="*/ 0 h 219"/>
              <a:gd name="T44" fmla="*/ 86 w 364"/>
              <a:gd name="T45" fmla="*/ 0 h 219"/>
              <a:gd name="T46" fmla="*/ 73 w 364"/>
              <a:gd name="T47" fmla="*/ 0 h 219"/>
              <a:gd name="T48" fmla="*/ 59 w 364"/>
              <a:gd name="T49" fmla="*/ 6 h 219"/>
              <a:gd name="T50" fmla="*/ 46 w 364"/>
              <a:gd name="T51" fmla="*/ 12 h 219"/>
              <a:gd name="T52" fmla="*/ 34 w 364"/>
              <a:gd name="T53" fmla="*/ 21 h 219"/>
              <a:gd name="T54" fmla="*/ 25 w 364"/>
              <a:gd name="T55" fmla="*/ 32 h 219"/>
              <a:gd name="T56" fmla="*/ 16 w 364"/>
              <a:gd name="T57" fmla="*/ 44 h 219"/>
              <a:gd name="T58" fmla="*/ 9 w 364"/>
              <a:gd name="T59" fmla="*/ 60 h 219"/>
              <a:gd name="T60" fmla="*/ 5 w 364"/>
              <a:gd name="T61" fmla="*/ 76 h 219"/>
              <a:gd name="T62" fmla="*/ 0 w 364"/>
              <a:gd name="T63" fmla="*/ 95 h 219"/>
              <a:gd name="T64" fmla="*/ 0 w 364"/>
              <a:gd name="T65" fmla="*/ 112 h 219"/>
              <a:gd name="T66" fmla="*/ 0 w 364"/>
              <a:gd name="T67" fmla="*/ 223 h 219"/>
              <a:gd name="T68" fmla="*/ 0 w 364"/>
              <a:gd name="T69" fmla="*/ 240 h 219"/>
              <a:gd name="T70" fmla="*/ 5 w 364"/>
              <a:gd name="T71" fmla="*/ 259 h 219"/>
              <a:gd name="T72" fmla="*/ 9 w 364"/>
              <a:gd name="T73" fmla="*/ 272 h 219"/>
              <a:gd name="T74" fmla="*/ 16 w 364"/>
              <a:gd name="T75" fmla="*/ 288 h 219"/>
              <a:gd name="T76" fmla="*/ 25 w 364"/>
              <a:gd name="T77" fmla="*/ 303 h 219"/>
              <a:gd name="T78" fmla="*/ 34 w 364"/>
              <a:gd name="T79" fmla="*/ 311 h 219"/>
              <a:gd name="T80" fmla="*/ 46 w 364"/>
              <a:gd name="T81" fmla="*/ 323 h 219"/>
              <a:gd name="T82" fmla="*/ 59 w 364"/>
              <a:gd name="T83" fmla="*/ 329 h 219"/>
              <a:gd name="T84" fmla="*/ 73 w 364"/>
              <a:gd name="T85" fmla="*/ 332 h 219"/>
              <a:gd name="T86" fmla="*/ 86 w 364"/>
              <a:gd name="T87" fmla="*/ 335 h 219"/>
              <a:gd name="T88" fmla="*/ 344 w 364"/>
              <a:gd name="T89" fmla="*/ 335 h 219"/>
              <a:gd name="T90" fmla="*/ 344 w 364"/>
              <a:gd name="T91" fmla="*/ 335 h 2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64"/>
              <a:gd name="T139" fmla="*/ 0 h 219"/>
              <a:gd name="T140" fmla="*/ 364 w 364"/>
              <a:gd name="T141" fmla="*/ 219 h 21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64" h="219">
                <a:moveTo>
                  <a:pt x="290" y="217"/>
                </a:moveTo>
                <a:lnTo>
                  <a:pt x="303" y="217"/>
                </a:lnTo>
                <a:lnTo>
                  <a:pt x="315" y="215"/>
                </a:lnTo>
                <a:lnTo>
                  <a:pt x="324" y="211"/>
                </a:lnTo>
                <a:lnTo>
                  <a:pt x="334" y="203"/>
                </a:lnTo>
                <a:lnTo>
                  <a:pt x="343" y="198"/>
                </a:lnTo>
                <a:lnTo>
                  <a:pt x="349" y="188"/>
                </a:lnTo>
                <a:lnTo>
                  <a:pt x="357" y="178"/>
                </a:lnTo>
                <a:lnTo>
                  <a:pt x="361" y="169"/>
                </a:lnTo>
                <a:lnTo>
                  <a:pt x="363" y="157"/>
                </a:lnTo>
                <a:lnTo>
                  <a:pt x="364" y="146"/>
                </a:lnTo>
                <a:lnTo>
                  <a:pt x="364" y="73"/>
                </a:lnTo>
                <a:lnTo>
                  <a:pt x="363" y="62"/>
                </a:lnTo>
                <a:lnTo>
                  <a:pt x="361" y="50"/>
                </a:lnTo>
                <a:lnTo>
                  <a:pt x="357" y="39"/>
                </a:lnTo>
                <a:lnTo>
                  <a:pt x="349" y="29"/>
                </a:lnTo>
                <a:lnTo>
                  <a:pt x="343" y="21"/>
                </a:lnTo>
                <a:lnTo>
                  <a:pt x="334" y="14"/>
                </a:lnTo>
                <a:lnTo>
                  <a:pt x="324" y="8"/>
                </a:lnTo>
                <a:lnTo>
                  <a:pt x="315" y="4"/>
                </a:lnTo>
                <a:lnTo>
                  <a:pt x="303" y="0"/>
                </a:lnTo>
                <a:lnTo>
                  <a:pt x="292" y="0"/>
                </a:lnTo>
                <a:lnTo>
                  <a:pt x="73" y="0"/>
                </a:lnTo>
                <a:lnTo>
                  <a:pt x="62" y="0"/>
                </a:lnTo>
                <a:lnTo>
                  <a:pt x="50" y="4"/>
                </a:lnTo>
                <a:lnTo>
                  <a:pt x="39" y="8"/>
                </a:lnTo>
                <a:lnTo>
                  <a:pt x="29" y="14"/>
                </a:lnTo>
                <a:lnTo>
                  <a:pt x="21" y="21"/>
                </a:lnTo>
                <a:lnTo>
                  <a:pt x="14" y="29"/>
                </a:lnTo>
                <a:lnTo>
                  <a:pt x="8" y="39"/>
                </a:lnTo>
                <a:lnTo>
                  <a:pt x="4" y="50"/>
                </a:lnTo>
                <a:lnTo>
                  <a:pt x="0" y="62"/>
                </a:lnTo>
                <a:lnTo>
                  <a:pt x="0" y="73"/>
                </a:lnTo>
                <a:lnTo>
                  <a:pt x="0" y="146"/>
                </a:lnTo>
                <a:lnTo>
                  <a:pt x="0" y="157"/>
                </a:lnTo>
                <a:lnTo>
                  <a:pt x="4" y="169"/>
                </a:lnTo>
                <a:lnTo>
                  <a:pt x="8" y="178"/>
                </a:lnTo>
                <a:lnTo>
                  <a:pt x="14" y="188"/>
                </a:lnTo>
                <a:lnTo>
                  <a:pt x="21" y="198"/>
                </a:lnTo>
                <a:lnTo>
                  <a:pt x="29" y="203"/>
                </a:lnTo>
                <a:lnTo>
                  <a:pt x="39" y="211"/>
                </a:lnTo>
                <a:lnTo>
                  <a:pt x="50" y="215"/>
                </a:lnTo>
                <a:lnTo>
                  <a:pt x="62" y="217"/>
                </a:lnTo>
                <a:lnTo>
                  <a:pt x="73" y="219"/>
                </a:lnTo>
                <a:lnTo>
                  <a:pt x="292" y="219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5094287" y="5253038"/>
            <a:ext cx="696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Forwarding</a:t>
            </a:r>
          </a:p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Unit</a:t>
            </a:r>
            <a:endParaRPr lang="en-US" sz="1000" b="1">
              <a:latin typeface="Neo Sans Intel"/>
            </a:endParaRPr>
          </a:p>
        </p:txBody>
      </p:sp>
      <p:sp>
        <p:nvSpPr>
          <p:cNvPr id="86" name="Freeform 79"/>
          <p:cNvSpPr>
            <a:spLocks/>
          </p:cNvSpPr>
          <p:nvPr/>
        </p:nvSpPr>
        <p:spPr bwMode="auto">
          <a:xfrm>
            <a:off x="4722813" y="4152900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7" name="Freeform 80"/>
          <p:cNvSpPr>
            <a:spLocks/>
          </p:cNvSpPr>
          <p:nvPr/>
        </p:nvSpPr>
        <p:spPr bwMode="auto">
          <a:xfrm>
            <a:off x="4722813" y="48498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8" name="Freeform 81"/>
          <p:cNvSpPr>
            <a:spLocks/>
          </p:cNvSpPr>
          <p:nvPr/>
        </p:nvSpPr>
        <p:spPr bwMode="auto">
          <a:xfrm>
            <a:off x="4722813" y="506412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H="1">
            <a:off x="4535488" y="4178300"/>
            <a:ext cx="204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4722813" y="32289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5200650" y="3008313"/>
            <a:ext cx="49212" cy="58738"/>
          </a:xfrm>
          <a:custGeom>
            <a:avLst/>
            <a:gdLst>
              <a:gd name="T0" fmla="*/ 0 w 27"/>
              <a:gd name="T1" fmla="*/ 0 h 24"/>
              <a:gd name="T2" fmla="*/ 2 w 27"/>
              <a:gd name="T3" fmla="*/ 37 h 24"/>
              <a:gd name="T4" fmla="*/ 31 w 27"/>
              <a:gd name="T5" fmla="*/ 20 h 24"/>
              <a:gd name="T6" fmla="*/ 2 w 27"/>
              <a:gd name="T7" fmla="*/ 2 h 24"/>
              <a:gd name="T8" fmla="*/ 2 w 27"/>
              <a:gd name="T9" fmla="*/ 2 h 24"/>
              <a:gd name="T10" fmla="*/ 0 w 27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4"/>
              <a:gd name="T20" fmla="*/ 27 w 2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4">
                <a:moveTo>
                  <a:pt x="0" y="0"/>
                </a:moveTo>
                <a:lnTo>
                  <a:pt x="2" y="24"/>
                </a:lnTo>
                <a:lnTo>
                  <a:pt x="27" y="13"/>
                </a:lnTo>
                <a:lnTo>
                  <a:pt x="2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 flipH="1">
            <a:off x="4948237" y="3040063"/>
            <a:ext cx="2698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4722813" y="30083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4538663" y="3259138"/>
            <a:ext cx="204787" cy="2667000"/>
          </a:xfrm>
          <a:custGeom>
            <a:avLst/>
            <a:gdLst>
              <a:gd name="T0" fmla="*/ 129 w 109"/>
              <a:gd name="T1" fmla="*/ 0 h 1191"/>
              <a:gd name="T2" fmla="*/ 0 w 109"/>
              <a:gd name="T3" fmla="*/ 0 h 1191"/>
              <a:gd name="T4" fmla="*/ 0 w 109"/>
              <a:gd name="T5" fmla="*/ 1680 h 1191"/>
              <a:gd name="T6" fmla="*/ 0 60000 65536"/>
              <a:gd name="T7" fmla="*/ 0 60000 65536"/>
              <a:gd name="T8" fmla="*/ 0 60000 65536"/>
              <a:gd name="T9" fmla="*/ 0 w 109"/>
              <a:gd name="T10" fmla="*/ 0 h 1191"/>
              <a:gd name="T11" fmla="*/ 109 w 109"/>
              <a:gd name="T12" fmla="*/ 1191 h 1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1191">
                <a:moveTo>
                  <a:pt x="109" y="0"/>
                </a:moveTo>
                <a:lnTo>
                  <a:pt x="0" y="0"/>
                </a:lnTo>
                <a:lnTo>
                  <a:pt x="0" y="1191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4722813" y="2790825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6" name="Line 89"/>
          <p:cNvSpPr>
            <a:spLocks noChangeShapeType="1"/>
          </p:cNvSpPr>
          <p:nvPr/>
        </p:nvSpPr>
        <p:spPr bwMode="auto">
          <a:xfrm flipH="1">
            <a:off x="4130675" y="2817813"/>
            <a:ext cx="612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4516438" y="41529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30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30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20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20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8" name="Line 91"/>
          <p:cNvSpPr>
            <a:spLocks noChangeShapeType="1"/>
          </p:cNvSpPr>
          <p:nvPr/>
        </p:nvSpPr>
        <p:spPr bwMode="auto">
          <a:xfrm>
            <a:off x="1766888" y="3546475"/>
            <a:ext cx="2079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974850" y="1889125"/>
            <a:ext cx="1933575" cy="3211513"/>
          </a:xfrm>
          <a:custGeom>
            <a:avLst/>
            <a:gdLst>
              <a:gd name="T0" fmla="*/ 1218 w 1032"/>
              <a:gd name="T1" fmla="*/ 2020 h 1325"/>
              <a:gd name="T2" fmla="*/ 0 w 1032"/>
              <a:gd name="T3" fmla="*/ 2023 h 1325"/>
              <a:gd name="T4" fmla="*/ 0 w 1032"/>
              <a:gd name="T5" fmla="*/ 0 h 1325"/>
              <a:gd name="T6" fmla="*/ 486 w 1032"/>
              <a:gd name="T7" fmla="*/ 0 h 1325"/>
              <a:gd name="T8" fmla="*/ 0 60000 65536"/>
              <a:gd name="T9" fmla="*/ 0 60000 65536"/>
              <a:gd name="T10" fmla="*/ 0 60000 65536"/>
              <a:gd name="T11" fmla="*/ 0 60000 65536"/>
              <a:gd name="T12" fmla="*/ 0 w 1032"/>
              <a:gd name="T13" fmla="*/ 0 h 1325"/>
              <a:gd name="T14" fmla="*/ 1032 w 1032"/>
              <a:gd name="T15" fmla="*/ 1325 h 13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" h="1325">
                <a:moveTo>
                  <a:pt x="1032" y="1323"/>
                </a:moveTo>
                <a:lnTo>
                  <a:pt x="0" y="1325"/>
                </a:lnTo>
                <a:lnTo>
                  <a:pt x="0" y="0"/>
                </a:lnTo>
                <a:lnTo>
                  <a:pt x="41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2178050" y="3173413"/>
            <a:ext cx="1730375" cy="1495425"/>
          </a:xfrm>
          <a:custGeom>
            <a:avLst/>
            <a:gdLst>
              <a:gd name="T0" fmla="*/ 1090 w 923"/>
              <a:gd name="T1" fmla="*/ 942 h 617"/>
              <a:gd name="T2" fmla="*/ 0 w 923"/>
              <a:gd name="T3" fmla="*/ 942 h 617"/>
              <a:gd name="T4" fmla="*/ 0 w 923"/>
              <a:gd name="T5" fmla="*/ 0 h 617"/>
              <a:gd name="T6" fmla="*/ 0 60000 65536"/>
              <a:gd name="T7" fmla="*/ 0 60000 65536"/>
              <a:gd name="T8" fmla="*/ 0 60000 65536"/>
              <a:gd name="T9" fmla="*/ 0 w 923"/>
              <a:gd name="T10" fmla="*/ 0 h 617"/>
              <a:gd name="T11" fmla="*/ 923 w 923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3" h="617">
                <a:moveTo>
                  <a:pt x="923" y="617"/>
                </a:moveTo>
                <a:lnTo>
                  <a:pt x="0" y="617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3" name="Line 96"/>
          <p:cNvSpPr>
            <a:spLocks noChangeShapeType="1"/>
          </p:cNvSpPr>
          <p:nvPr/>
        </p:nvSpPr>
        <p:spPr bwMode="auto">
          <a:xfrm>
            <a:off x="1974850" y="4876800"/>
            <a:ext cx="193516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5" name="Freeform 98"/>
          <p:cNvSpPr>
            <a:spLocks/>
          </p:cNvSpPr>
          <p:nvPr/>
        </p:nvSpPr>
        <p:spPr bwMode="auto">
          <a:xfrm>
            <a:off x="1952625" y="4849813"/>
            <a:ext cx="46037" cy="58738"/>
          </a:xfrm>
          <a:custGeom>
            <a:avLst/>
            <a:gdLst>
              <a:gd name="T0" fmla="*/ 13 w 25"/>
              <a:gd name="T1" fmla="*/ 35 h 24"/>
              <a:gd name="T2" fmla="*/ 15 w 25"/>
              <a:gd name="T3" fmla="*/ 37 h 24"/>
              <a:gd name="T4" fmla="*/ 17 w 25"/>
              <a:gd name="T5" fmla="*/ 35 h 24"/>
              <a:gd name="T6" fmla="*/ 20 w 25"/>
              <a:gd name="T7" fmla="*/ 35 h 24"/>
              <a:gd name="T8" fmla="*/ 22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7 w 25"/>
              <a:gd name="T19" fmla="*/ 20 h 24"/>
              <a:gd name="T20" fmla="*/ 29 w 25"/>
              <a:gd name="T21" fmla="*/ 17 h 24"/>
              <a:gd name="T22" fmla="*/ 27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8 h 24"/>
              <a:gd name="T30" fmla="*/ 24 w 25"/>
              <a:gd name="T31" fmla="*/ 5 h 24"/>
              <a:gd name="T32" fmla="*/ 22 w 25"/>
              <a:gd name="T33" fmla="*/ 3 h 24"/>
              <a:gd name="T34" fmla="*/ 20 w 25"/>
              <a:gd name="T35" fmla="*/ 3 h 24"/>
              <a:gd name="T36" fmla="*/ 17 w 25"/>
              <a:gd name="T37" fmla="*/ 0 h 24"/>
              <a:gd name="T38" fmla="*/ 15 w 25"/>
              <a:gd name="T39" fmla="*/ 0 h 24"/>
              <a:gd name="T40" fmla="*/ 13 w 25"/>
              <a:gd name="T41" fmla="*/ 0 h 24"/>
              <a:gd name="T42" fmla="*/ 10 w 25"/>
              <a:gd name="T43" fmla="*/ 0 h 24"/>
              <a:gd name="T44" fmla="*/ 8 w 25"/>
              <a:gd name="T45" fmla="*/ 0 h 24"/>
              <a:gd name="T46" fmla="*/ 6 w 25"/>
              <a:gd name="T47" fmla="*/ 3 h 24"/>
              <a:gd name="T48" fmla="*/ 5 w 25"/>
              <a:gd name="T49" fmla="*/ 3 h 24"/>
              <a:gd name="T50" fmla="*/ 5 w 25"/>
              <a:gd name="T51" fmla="*/ 5 h 24"/>
              <a:gd name="T52" fmla="*/ 2 w 25"/>
              <a:gd name="T53" fmla="*/ 8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5 w 25"/>
              <a:gd name="T73" fmla="*/ 32 h 24"/>
              <a:gd name="T74" fmla="*/ 6 w 25"/>
              <a:gd name="T75" fmla="*/ 35 h 24"/>
              <a:gd name="T76" fmla="*/ 8 w 25"/>
              <a:gd name="T77" fmla="*/ 35 h 24"/>
              <a:gd name="T78" fmla="*/ 10 w 25"/>
              <a:gd name="T79" fmla="*/ 37 h 24"/>
              <a:gd name="T80" fmla="*/ 13 w 25"/>
              <a:gd name="T81" fmla="*/ 37 h 24"/>
              <a:gd name="T82" fmla="*/ 13 w 25"/>
              <a:gd name="T83" fmla="*/ 37 h 24"/>
              <a:gd name="T84" fmla="*/ 13 w 25"/>
              <a:gd name="T85" fmla="*/ 35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1" y="23"/>
                </a:moveTo>
                <a:lnTo>
                  <a:pt x="13" y="24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5" y="11"/>
                </a:lnTo>
                <a:lnTo>
                  <a:pt x="23" y="9"/>
                </a:lnTo>
                <a:lnTo>
                  <a:pt x="23" y="7"/>
                </a:lnTo>
                <a:lnTo>
                  <a:pt x="23" y="5"/>
                </a:lnTo>
                <a:lnTo>
                  <a:pt x="21" y="5"/>
                </a:lnTo>
                <a:lnTo>
                  <a:pt x="21" y="3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4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5" y="23"/>
                </a:lnTo>
                <a:lnTo>
                  <a:pt x="7" y="23"/>
                </a:lnTo>
                <a:lnTo>
                  <a:pt x="9" y="24"/>
                </a:lnTo>
                <a:lnTo>
                  <a:pt x="11" y="24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6" name="Freeform 99"/>
          <p:cNvSpPr>
            <a:spLocks/>
          </p:cNvSpPr>
          <p:nvPr/>
        </p:nvSpPr>
        <p:spPr bwMode="auto">
          <a:xfrm>
            <a:off x="2052638" y="2795588"/>
            <a:ext cx="46037" cy="58738"/>
          </a:xfrm>
          <a:custGeom>
            <a:avLst/>
            <a:gdLst>
              <a:gd name="T0" fmla="*/ 14 w 25"/>
              <a:gd name="T1" fmla="*/ 34 h 24"/>
              <a:gd name="T2" fmla="*/ 16 w 25"/>
              <a:gd name="T3" fmla="*/ 34 h 24"/>
              <a:gd name="T4" fmla="*/ 19 w 25"/>
              <a:gd name="T5" fmla="*/ 34 h 24"/>
              <a:gd name="T6" fmla="*/ 21 w 25"/>
              <a:gd name="T7" fmla="*/ 34 h 24"/>
              <a:gd name="T8" fmla="*/ 23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9 w 25"/>
              <a:gd name="T19" fmla="*/ 20 h 24"/>
              <a:gd name="T20" fmla="*/ 29 w 25"/>
              <a:gd name="T21" fmla="*/ 17 h 24"/>
              <a:gd name="T22" fmla="*/ 29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5 h 24"/>
              <a:gd name="T30" fmla="*/ 24 w 25"/>
              <a:gd name="T31" fmla="*/ 5 h 24"/>
              <a:gd name="T32" fmla="*/ 23 w 25"/>
              <a:gd name="T33" fmla="*/ 2 h 24"/>
              <a:gd name="T34" fmla="*/ 21 w 25"/>
              <a:gd name="T35" fmla="*/ 2 h 24"/>
              <a:gd name="T36" fmla="*/ 19 w 25"/>
              <a:gd name="T37" fmla="*/ 0 h 24"/>
              <a:gd name="T38" fmla="*/ 16 w 25"/>
              <a:gd name="T39" fmla="*/ 0 h 24"/>
              <a:gd name="T40" fmla="*/ 14 w 25"/>
              <a:gd name="T41" fmla="*/ 0 h 24"/>
              <a:gd name="T42" fmla="*/ 12 w 25"/>
              <a:gd name="T43" fmla="*/ 0 h 24"/>
              <a:gd name="T44" fmla="*/ 9 w 25"/>
              <a:gd name="T45" fmla="*/ 0 h 24"/>
              <a:gd name="T46" fmla="*/ 7 w 25"/>
              <a:gd name="T47" fmla="*/ 2 h 24"/>
              <a:gd name="T48" fmla="*/ 7 w 25"/>
              <a:gd name="T49" fmla="*/ 2 h 24"/>
              <a:gd name="T50" fmla="*/ 5 w 25"/>
              <a:gd name="T51" fmla="*/ 5 h 24"/>
              <a:gd name="T52" fmla="*/ 2 w 25"/>
              <a:gd name="T53" fmla="*/ 5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7 w 25"/>
              <a:gd name="T73" fmla="*/ 32 h 24"/>
              <a:gd name="T74" fmla="*/ 7 w 25"/>
              <a:gd name="T75" fmla="*/ 34 h 24"/>
              <a:gd name="T76" fmla="*/ 9 w 25"/>
              <a:gd name="T77" fmla="*/ 34 h 24"/>
              <a:gd name="T78" fmla="*/ 12 w 25"/>
              <a:gd name="T79" fmla="*/ 34 h 24"/>
              <a:gd name="T80" fmla="*/ 14 w 25"/>
              <a:gd name="T81" fmla="*/ 37 h 24"/>
              <a:gd name="T82" fmla="*/ 14 w 25"/>
              <a:gd name="T83" fmla="*/ 37 h 24"/>
              <a:gd name="T84" fmla="*/ 14 w 25"/>
              <a:gd name="T85" fmla="*/ 34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2" y="22"/>
                </a:moveTo>
                <a:lnTo>
                  <a:pt x="14" y="22"/>
                </a:lnTo>
                <a:lnTo>
                  <a:pt x="16" y="22"/>
                </a:lnTo>
                <a:lnTo>
                  <a:pt x="18" y="22"/>
                </a:lnTo>
                <a:lnTo>
                  <a:pt x="20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5" y="13"/>
                </a:lnTo>
                <a:lnTo>
                  <a:pt x="25" y="11"/>
                </a:lnTo>
                <a:lnTo>
                  <a:pt x="25" y="9"/>
                </a:lnTo>
                <a:lnTo>
                  <a:pt x="23" y="7"/>
                </a:lnTo>
                <a:lnTo>
                  <a:pt x="23" y="5"/>
                </a:lnTo>
                <a:lnTo>
                  <a:pt x="21" y="3"/>
                </a:lnTo>
                <a:lnTo>
                  <a:pt x="20" y="1"/>
                </a:lnTo>
                <a:lnTo>
                  <a:pt x="18" y="1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1"/>
                </a:lnTo>
                <a:lnTo>
                  <a:pt x="4" y="3"/>
                </a:lnTo>
                <a:lnTo>
                  <a:pt x="2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6" y="22"/>
                </a:lnTo>
                <a:lnTo>
                  <a:pt x="8" y="22"/>
                </a:lnTo>
                <a:lnTo>
                  <a:pt x="10" y="22"/>
                </a:lnTo>
                <a:lnTo>
                  <a:pt x="12" y="24"/>
                </a:lnTo>
                <a:lnTo>
                  <a:pt x="12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7" name="Freeform 100"/>
          <p:cNvSpPr>
            <a:spLocks/>
          </p:cNvSpPr>
          <p:nvPr/>
        </p:nvSpPr>
        <p:spPr bwMode="auto">
          <a:xfrm>
            <a:off x="2152650" y="3146425"/>
            <a:ext cx="47625" cy="61913"/>
          </a:xfrm>
          <a:custGeom>
            <a:avLst/>
            <a:gdLst>
              <a:gd name="T0" fmla="*/ 14 w 25"/>
              <a:gd name="T1" fmla="*/ 36 h 25"/>
              <a:gd name="T2" fmla="*/ 18 w 25"/>
              <a:gd name="T3" fmla="*/ 36 h 25"/>
              <a:gd name="T4" fmla="*/ 20 w 25"/>
              <a:gd name="T5" fmla="*/ 36 h 25"/>
              <a:gd name="T6" fmla="*/ 23 w 25"/>
              <a:gd name="T7" fmla="*/ 36 h 25"/>
              <a:gd name="T8" fmla="*/ 25 w 25"/>
              <a:gd name="T9" fmla="*/ 33 h 25"/>
              <a:gd name="T10" fmla="*/ 25 w 25"/>
              <a:gd name="T11" fmla="*/ 33 h 25"/>
              <a:gd name="T12" fmla="*/ 28 w 25"/>
              <a:gd name="T13" fmla="*/ 30 h 25"/>
              <a:gd name="T14" fmla="*/ 28 w 25"/>
              <a:gd name="T15" fmla="*/ 27 h 25"/>
              <a:gd name="T16" fmla="*/ 30 w 25"/>
              <a:gd name="T17" fmla="*/ 23 h 25"/>
              <a:gd name="T18" fmla="*/ 30 w 25"/>
              <a:gd name="T19" fmla="*/ 20 h 25"/>
              <a:gd name="T20" fmla="*/ 30 w 25"/>
              <a:gd name="T21" fmla="*/ 17 h 25"/>
              <a:gd name="T22" fmla="*/ 30 w 25"/>
              <a:gd name="T23" fmla="*/ 16 h 25"/>
              <a:gd name="T24" fmla="*/ 30 w 25"/>
              <a:gd name="T25" fmla="*/ 12 h 25"/>
              <a:gd name="T26" fmla="*/ 28 w 25"/>
              <a:gd name="T27" fmla="*/ 9 h 25"/>
              <a:gd name="T28" fmla="*/ 28 w 25"/>
              <a:gd name="T29" fmla="*/ 6 h 25"/>
              <a:gd name="T30" fmla="*/ 25 w 25"/>
              <a:gd name="T31" fmla="*/ 6 h 25"/>
              <a:gd name="T32" fmla="*/ 25 w 25"/>
              <a:gd name="T33" fmla="*/ 3 h 25"/>
              <a:gd name="T34" fmla="*/ 23 w 25"/>
              <a:gd name="T35" fmla="*/ 3 h 25"/>
              <a:gd name="T36" fmla="*/ 20 w 25"/>
              <a:gd name="T37" fmla="*/ 0 h 25"/>
              <a:gd name="T38" fmla="*/ 18 w 25"/>
              <a:gd name="T39" fmla="*/ 0 h 25"/>
              <a:gd name="T40" fmla="*/ 16 w 25"/>
              <a:gd name="T41" fmla="*/ 0 h 25"/>
              <a:gd name="T42" fmla="*/ 14 w 25"/>
              <a:gd name="T43" fmla="*/ 0 h 25"/>
              <a:gd name="T44" fmla="*/ 12 w 25"/>
              <a:gd name="T45" fmla="*/ 0 h 25"/>
              <a:gd name="T46" fmla="*/ 10 w 25"/>
              <a:gd name="T47" fmla="*/ 3 h 25"/>
              <a:gd name="T48" fmla="*/ 7 w 25"/>
              <a:gd name="T49" fmla="*/ 3 h 25"/>
              <a:gd name="T50" fmla="*/ 5 w 25"/>
              <a:gd name="T51" fmla="*/ 6 h 25"/>
              <a:gd name="T52" fmla="*/ 5 w 25"/>
              <a:gd name="T53" fmla="*/ 6 h 25"/>
              <a:gd name="T54" fmla="*/ 2 w 25"/>
              <a:gd name="T55" fmla="*/ 9 h 25"/>
              <a:gd name="T56" fmla="*/ 2 w 25"/>
              <a:gd name="T57" fmla="*/ 12 h 25"/>
              <a:gd name="T58" fmla="*/ 2 w 25"/>
              <a:gd name="T59" fmla="*/ 16 h 25"/>
              <a:gd name="T60" fmla="*/ 0 w 25"/>
              <a:gd name="T61" fmla="*/ 17 h 25"/>
              <a:gd name="T62" fmla="*/ 2 w 25"/>
              <a:gd name="T63" fmla="*/ 20 h 25"/>
              <a:gd name="T64" fmla="*/ 2 w 25"/>
              <a:gd name="T65" fmla="*/ 23 h 25"/>
              <a:gd name="T66" fmla="*/ 2 w 25"/>
              <a:gd name="T67" fmla="*/ 27 h 25"/>
              <a:gd name="T68" fmla="*/ 5 w 25"/>
              <a:gd name="T69" fmla="*/ 30 h 25"/>
              <a:gd name="T70" fmla="*/ 5 w 25"/>
              <a:gd name="T71" fmla="*/ 33 h 25"/>
              <a:gd name="T72" fmla="*/ 7 w 25"/>
              <a:gd name="T73" fmla="*/ 33 h 25"/>
              <a:gd name="T74" fmla="*/ 10 w 25"/>
              <a:gd name="T75" fmla="*/ 36 h 25"/>
              <a:gd name="T76" fmla="*/ 12 w 25"/>
              <a:gd name="T77" fmla="*/ 36 h 25"/>
              <a:gd name="T78" fmla="*/ 14 w 25"/>
              <a:gd name="T79" fmla="*/ 36 h 25"/>
              <a:gd name="T80" fmla="*/ 16 w 25"/>
              <a:gd name="T81" fmla="*/ 39 h 25"/>
              <a:gd name="T82" fmla="*/ 16 w 25"/>
              <a:gd name="T83" fmla="*/ 39 h 25"/>
              <a:gd name="T84" fmla="*/ 14 w 25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2" y="23"/>
                </a:moveTo>
                <a:lnTo>
                  <a:pt x="15" y="23"/>
                </a:lnTo>
                <a:lnTo>
                  <a:pt x="17" y="23"/>
                </a:lnTo>
                <a:lnTo>
                  <a:pt x="19" y="23"/>
                </a:lnTo>
                <a:lnTo>
                  <a:pt x="21" y="21"/>
                </a:lnTo>
                <a:lnTo>
                  <a:pt x="23" y="19"/>
                </a:lnTo>
                <a:lnTo>
                  <a:pt x="23" y="17"/>
                </a:lnTo>
                <a:lnTo>
                  <a:pt x="25" y="15"/>
                </a:lnTo>
                <a:lnTo>
                  <a:pt x="25" y="13"/>
                </a:lnTo>
                <a:lnTo>
                  <a:pt x="25" y="11"/>
                </a:lnTo>
                <a:lnTo>
                  <a:pt x="25" y="10"/>
                </a:lnTo>
                <a:lnTo>
                  <a:pt x="25" y="8"/>
                </a:lnTo>
                <a:lnTo>
                  <a:pt x="23" y="6"/>
                </a:lnTo>
                <a:lnTo>
                  <a:pt x="23" y="4"/>
                </a:lnTo>
                <a:lnTo>
                  <a:pt x="21" y="4"/>
                </a:lnTo>
                <a:lnTo>
                  <a:pt x="21" y="2"/>
                </a:lnTo>
                <a:lnTo>
                  <a:pt x="19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2" y="10"/>
                </a:lnTo>
                <a:lnTo>
                  <a:pt x="0" y="11"/>
                </a:lnTo>
                <a:lnTo>
                  <a:pt x="2" y="13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3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8" name="Freeform 101"/>
          <p:cNvSpPr>
            <a:spLocks/>
          </p:cNvSpPr>
          <p:nvPr/>
        </p:nvSpPr>
        <p:spPr bwMode="auto">
          <a:xfrm>
            <a:off x="7142162" y="49418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9" name="Line 102"/>
          <p:cNvSpPr>
            <a:spLocks noChangeShapeType="1"/>
          </p:cNvSpPr>
          <p:nvPr/>
        </p:nvSpPr>
        <p:spPr bwMode="auto">
          <a:xfrm flipH="1">
            <a:off x="6022975" y="4973638"/>
            <a:ext cx="11271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0" name="Freeform 103"/>
          <p:cNvSpPr>
            <a:spLocks/>
          </p:cNvSpPr>
          <p:nvPr/>
        </p:nvSpPr>
        <p:spPr bwMode="auto">
          <a:xfrm>
            <a:off x="5826125" y="4973638"/>
            <a:ext cx="298450" cy="334963"/>
          </a:xfrm>
          <a:custGeom>
            <a:avLst/>
            <a:gdLst>
              <a:gd name="T0" fmla="*/ 188 w 159"/>
              <a:gd name="T1" fmla="*/ 0 h 138"/>
              <a:gd name="T2" fmla="*/ 188 w 159"/>
              <a:gd name="T3" fmla="*/ 211 h 138"/>
              <a:gd name="T4" fmla="*/ 0 w 159"/>
              <a:gd name="T5" fmla="*/ 211 h 138"/>
              <a:gd name="T6" fmla="*/ 0 60000 65536"/>
              <a:gd name="T7" fmla="*/ 0 60000 65536"/>
              <a:gd name="T8" fmla="*/ 0 60000 65536"/>
              <a:gd name="T9" fmla="*/ 0 w 159"/>
              <a:gd name="T10" fmla="*/ 0 h 138"/>
              <a:gd name="T11" fmla="*/ 159 w 159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38">
                <a:moveTo>
                  <a:pt x="159" y="0"/>
                </a:moveTo>
                <a:lnTo>
                  <a:pt x="159" y="138"/>
                </a:lnTo>
                <a:lnTo>
                  <a:pt x="0" y="1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2" name="Freeform 105"/>
          <p:cNvSpPr>
            <a:spLocks/>
          </p:cNvSpPr>
          <p:nvPr/>
        </p:nvSpPr>
        <p:spPr bwMode="auto">
          <a:xfrm>
            <a:off x="5821362" y="4973638"/>
            <a:ext cx="1658937" cy="511175"/>
          </a:xfrm>
          <a:custGeom>
            <a:avLst/>
            <a:gdLst>
              <a:gd name="T0" fmla="*/ 0 w 885"/>
              <a:gd name="T1" fmla="*/ 319 h 211"/>
              <a:gd name="T2" fmla="*/ 1045 w 885"/>
              <a:gd name="T3" fmla="*/ 322 h 211"/>
              <a:gd name="T4" fmla="*/ 1045 w 885"/>
              <a:gd name="T5" fmla="*/ 0 h 211"/>
              <a:gd name="T6" fmla="*/ 982 w 885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885"/>
              <a:gd name="T13" fmla="*/ 0 h 211"/>
              <a:gd name="T14" fmla="*/ 885 w 885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" h="211">
                <a:moveTo>
                  <a:pt x="0" y="209"/>
                </a:moveTo>
                <a:lnTo>
                  <a:pt x="885" y="211"/>
                </a:lnTo>
                <a:lnTo>
                  <a:pt x="885" y="0"/>
                </a:lnTo>
                <a:lnTo>
                  <a:pt x="83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3" name="Freeform 106"/>
          <p:cNvSpPr>
            <a:spLocks/>
          </p:cNvSpPr>
          <p:nvPr/>
        </p:nvSpPr>
        <p:spPr bwMode="auto">
          <a:xfrm>
            <a:off x="5792787" y="5451475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1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4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4" name="Freeform 107"/>
          <p:cNvSpPr>
            <a:spLocks/>
          </p:cNvSpPr>
          <p:nvPr/>
        </p:nvSpPr>
        <p:spPr bwMode="auto">
          <a:xfrm>
            <a:off x="5792787" y="5276850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5" name="Freeform 108"/>
          <p:cNvSpPr>
            <a:spLocks/>
          </p:cNvSpPr>
          <p:nvPr/>
        </p:nvSpPr>
        <p:spPr bwMode="auto">
          <a:xfrm>
            <a:off x="5792787" y="5364163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8" name="Freeform 111"/>
          <p:cNvSpPr>
            <a:spLocks/>
          </p:cNvSpPr>
          <p:nvPr/>
        </p:nvSpPr>
        <p:spPr bwMode="auto">
          <a:xfrm>
            <a:off x="6305550" y="4297363"/>
            <a:ext cx="46037" cy="61913"/>
          </a:xfrm>
          <a:custGeom>
            <a:avLst/>
            <a:gdLst>
              <a:gd name="T0" fmla="*/ 15 w 24"/>
              <a:gd name="T1" fmla="*/ 36 h 25"/>
              <a:gd name="T2" fmla="*/ 17 w 24"/>
              <a:gd name="T3" fmla="*/ 39 h 25"/>
              <a:gd name="T4" fmla="*/ 19 w 24"/>
              <a:gd name="T5" fmla="*/ 36 h 25"/>
              <a:gd name="T6" fmla="*/ 22 w 24"/>
              <a:gd name="T7" fmla="*/ 36 h 25"/>
              <a:gd name="T8" fmla="*/ 24 w 24"/>
              <a:gd name="T9" fmla="*/ 36 h 25"/>
              <a:gd name="T10" fmla="*/ 24 w 24"/>
              <a:gd name="T11" fmla="*/ 33 h 25"/>
              <a:gd name="T12" fmla="*/ 27 w 24"/>
              <a:gd name="T13" fmla="*/ 30 h 25"/>
              <a:gd name="T14" fmla="*/ 29 w 24"/>
              <a:gd name="T15" fmla="*/ 27 h 25"/>
              <a:gd name="T16" fmla="*/ 29 w 24"/>
              <a:gd name="T17" fmla="*/ 23 h 25"/>
              <a:gd name="T18" fmla="*/ 29 w 24"/>
              <a:gd name="T19" fmla="*/ 20 h 25"/>
              <a:gd name="T20" fmla="*/ 29 w 24"/>
              <a:gd name="T21" fmla="*/ 17 h 25"/>
              <a:gd name="T22" fmla="*/ 29 w 24"/>
              <a:gd name="T23" fmla="*/ 14 h 25"/>
              <a:gd name="T24" fmla="*/ 29 w 24"/>
              <a:gd name="T25" fmla="*/ 11 h 25"/>
              <a:gd name="T26" fmla="*/ 29 w 24"/>
              <a:gd name="T27" fmla="*/ 9 h 25"/>
              <a:gd name="T28" fmla="*/ 27 w 24"/>
              <a:gd name="T29" fmla="*/ 9 h 25"/>
              <a:gd name="T30" fmla="*/ 24 w 24"/>
              <a:gd name="T31" fmla="*/ 6 h 25"/>
              <a:gd name="T32" fmla="*/ 24 w 24"/>
              <a:gd name="T33" fmla="*/ 3 h 25"/>
              <a:gd name="T34" fmla="*/ 22 w 24"/>
              <a:gd name="T35" fmla="*/ 3 h 25"/>
              <a:gd name="T36" fmla="*/ 19 w 24"/>
              <a:gd name="T37" fmla="*/ 0 h 25"/>
              <a:gd name="T38" fmla="*/ 17 w 24"/>
              <a:gd name="T39" fmla="*/ 0 h 25"/>
              <a:gd name="T40" fmla="*/ 15 w 24"/>
              <a:gd name="T41" fmla="*/ 0 h 25"/>
              <a:gd name="T42" fmla="*/ 12 w 24"/>
              <a:gd name="T43" fmla="*/ 0 h 25"/>
              <a:gd name="T44" fmla="*/ 10 w 24"/>
              <a:gd name="T45" fmla="*/ 0 h 25"/>
              <a:gd name="T46" fmla="*/ 7 w 24"/>
              <a:gd name="T47" fmla="*/ 3 h 25"/>
              <a:gd name="T48" fmla="*/ 5 w 24"/>
              <a:gd name="T49" fmla="*/ 3 h 25"/>
              <a:gd name="T50" fmla="*/ 5 w 24"/>
              <a:gd name="T51" fmla="*/ 6 h 25"/>
              <a:gd name="T52" fmla="*/ 2 w 24"/>
              <a:gd name="T53" fmla="*/ 9 h 25"/>
              <a:gd name="T54" fmla="*/ 0 w 24"/>
              <a:gd name="T55" fmla="*/ 9 h 25"/>
              <a:gd name="T56" fmla="*/ 0 w 24"/>
              <a:gd name="T57" fmla="*/ 11 h 25"/>
              <a:gd name="T58" fmla="*/ 0 w 24"/>
              <a:gd name="T59" fmla="*/ 14 h 25"/>
              <a:gd name="T60" fmla="*/ 0 w 24"/>
              <a:gd name="T61" fmla="*/ 17 h 25"/>
              <a:gd name="T62" fmla="*/ 0 w 24"/>
              <a:gd name="T63" fmla="*/ 20 h 25"/>
              <a:gd name="T64" fmla="*/ 0 w 24"/>
              <a:gd name="T65" fmla="*/ 23 h 25"/>
              <a:gd name="T66" fmla="*/ 0 w 24"/>
              <a:gd name="T67" fmla="*/ 27 h 25"/>
              <a:gd name="T68" fmla="*/ 2 w 24"/>
              <a:gd name="T69" fmla="*/ 30 h 25"/>
              <a:gd name="T70" fmla="*/ 5 w 24"/>
              <a:gd name="T71" fmla="*/ 33 h 25"/>
              <a:gd name="T72" fmla="*/ 5 w 24"/>
              <a:gd name="T73" fmla="*/ 36 h 25"/>
              <a:gd name="T74" fmla="*/ 7 w 24"/>
              <a:gd name="T75" fmla="*/ 36 h 25"/>
              <a:gd name="T76" fmla="*/ 10 w 24"/>
              <a:gd name="T77" fmla="*/ 36 h 25"/>
              <a:gd name="T78" fmla="*/ 12 w 24"/>
              <a:gd name="T79" fmla="*/ 39 h 25"/>
              <a:gd name="T80" fmla="*/ 15 w 24"/>
              <a:gd name="T81" fmla="*/ 39 h 25"/>
              <a:gd name="T82" fmla="*/ 15 w 24"/>
              <a:gd name="T83" fmla="*/ 39 h 25"/>
              <a:gd name="T84" fmla="*/ 15 w 24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5"/>
              <a:gd name="T131" fmla="*/ 24 w 24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5">
                <a:moveTo>
                  <a:pt x="12" y="23"/>
                </a:moveTo>
                <a:lnTo>
                  <a:pt x="14" y="25"/>
                </a:lnTo>
                <a:lnTo>
                  <a:pt x="16" y="23"/>
                </a:lnTo>
                <a:lnTo>
                  <a:pt x="18" y="23"/>
                </a:lnTo>
                <a:lnTo>
                  <a:pt x="20" y="23"/>
                </a:lnTo>
                <a:lnTo>
                  <a:pt x="20" y="21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7"/>
                </a:lnTo>
                <a:lnTo>
                  <a:pt x="24" y="6"/>
                </a:lnTo>
                <a:lnTo>
                  <a:pt x="22" y="6"/>
                </a:lnTo>
                <a:lnTo>
                  <a:pt x="20" y="4"/>
                </a:lnTo>
                <a:lnTo>
                  <a:pt x="20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6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4" y="23"/>
                </a:lnTo>
                <a:lnTo>
                  <a:pt x="6" y="23"/>
                </a:lnTo>
                <a:lnTo>
                  <a:pt x="8" y="23"/>
                </a:lnTo>
                <a:lnTo>
                  <a:pt x="10" y="25"/>
                </a:lnTo>
                <a:lnTo>
                  <a:pt x="12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9" name="Freeform 112"/>
          <p:cNvSpPr>
            <a:spLocks/>
          </p:cNvSpPr>
          <p:nvPr/>
        </p:nvSpPr>
        <p:spPr bwMode="auto">
          <a:xfrm>
            <a:off x="4638675" y="3040063"/>
            <a:ext cx="1689100" cy="2751138"/>
          </a:xfrm>
          <a:custGeom>
            <a:avLst/>
            <a:gdLst>
              <a:gd name="T0" fmla="*/ 1064 w 901"/>
              <a:gd name="T1" fmla="*/ 164 h 1045"/>
              <a:gd name="T2" fmla="*/ 1064 w 901"/>
              <a:gd name="T3" fmla="*/ 1733 h 1045"/>
              <a:gd name="T4" fmla="*/ 0 w 901"/>
              <a:gd name="T5" fmla="*/ 1733 h 1045"/>
              <a:gd name="T6" fmla="*/ 0 w 901"/>
              <a:gd name="T7" fmla="*/ 0 h 1045"/>
              <a:gd name="T8" fmla="*/ 67 w 901"/>
              <a:gd name="T9" fmla="*/ 0 h 1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1"/>
              <a:gd name="T16" fmla="*/ 0 h 1045"/>
              <a:gd name="T17" fmla="*/ 901 w 901"/>
              <a:gd name="T18" fmla="*/ 1045 h 1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1" h="1045">
                <a:moveTo>
                  <a:pt x="901" y="99"/>
                </a:moveTo>
                <a:lnTo>
                  <a:pt x="901" y="1045"/>
                </a:lnTo>
                <a:lnTo>
                  <a:pt x="0" y="1045"/>
                </a:ln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4518025" y="58928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29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29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19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1" name="Freeform 114"/>
          <p:cNvSpPr>
            <a:spLocks/>
          </p:cNvSpPr>
          <p:nvPr/>
        </p:nvSpPr>
        <p:spPr bwMode="auto">
          <a:xfrm>
            <a:off x="2271713" y="3527425"/>
            <a:ext cx="4484687" cy="2522538"/>
          </a:xfrm>
          <a:custGeom>
            <a:avLst/>
            <a:gdLst>
              <a:gd name="T0" fmla="*/ 2823 w 2393"/>
              <a:gd name="T1" fmla="*/ 1230 h 1041"/>
              <a:gd name="T2" fmla="*/ 2825 w 2393"/>
              <a:gd name="T3" fmla="*/ 1589 h 1041"/>
              <a:gd name="T4" fmla="*/ 0 w 2393"/>
              <a:gd name="T5" fmla="*/ 1589 h 1041"/>
              <a:gd name="T6" fmla="*/ 0 w 2393"/>
              <a:gd name="T7" fmla="*/ 0 h 1041"/>
              <a:gd name="T8" fmla="*/ 367 w 2393"/>
              <a:gd name="T9" fmla="*/ 0 h 10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3"/>
              <a:gd name="T16" fmla="*/ 0 h 1041"/>
              <a:gd name="T17" fmla="*/ 2393 w 2393"/>
              <a:gd name="T18" fmla="*/ 1041 h 10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3" h="1041">
                <a:moveTo>
                  <a:pt x="2391" y="806"/>
                </a:moveTo>
                <a:lnTo>
                  <a:pt x="2393" y="1041"/>
                </a:lnTo>
                <a:lnTo>
                  <a:pt x="0" y="1041"/>
                </a:lnTo>
                <a:lnTo>
                  <a:pt x="0" y="0"/>
                </a:lnTo>
                <a:lnTo>
                  <a:pt x="31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2" name="Freeform 115"/>
          <p:cNvSpPr>
            <a:spLocks/>
          </p:cNvSpPr>
          <p:nvPr/>
        </p:nvSpPr>
        <p:spPr bwMode="auto">
          <a:xfrm>
            <a:off x="6731000" y="5451475"/>
            <a:ext cx="46037" cy="60325"/>
          </a:xfrm>
          <a:custGeom>
            <a:avLst/>
            <a:gdLst>
              <a:gd name="T0" fmla="*/ 13 w 25"/>
              <a:gd name="T1" fmla="*/ 38 h 25"/>
              <a:gd name="T2" fmla="*/ 17 w 25"/>
              <a:gd name="T3" fmla="*/ 38 h 25"/>
              <a:gd name="T4" fmla="*/ 20 w 25"/>
              <a:gd name="T5" fmla="*/ 38 h 25"/>
              <a:gd name="T6" fmla="*/ 22 w 25"/>
              <a:gd name="T7" fmla="*/ 35 h 25"/>
              <a:gd name="T8" fmla="*/ 24 w 25"/>
              <a:gd name="T9" fmla="*/ 35 h 25"/>
              <a:gd name="T10" fmla="*/ 24 w 25"/>
              <a:gd name="T11" fmla="*/ 33 h 25"/>
              <a:gd name="T12" fmla="*/ 27 w 25"/>
              <a:gd name="T13" fmla="*/ 33 h 25"/>
              <a:gd name="T14" fmla="*/ 27 w 25"/>
              <a:gd name="T15" fmla="*/ 30 h 25"/>
              <a:gd name="T16" fmla="*/ 29 w 25"/>
              <a:gd name="T17" fmla="*/ 27 h 25"/>
              <a:gd name="T18" fmla="*/ 29 w 25"/>
              <a:gd name="T19" fmla="*/ 24 h 25"/>
              <a:gd name="T20" fmla="*/ 29 w 25"/>
              <a:gd name="T21" fmla="*/ 21 h 25"/>
              <a:gd name="T22" fmla="*/ 29 w 25"/>
              <a:gd name="T23" fmla="*/ 18 h 25"/>
              <a:gd name="T24" fmla="*/ 29 w 25"/>
              <a:gd name="T25" fmla="*/ 15 h 25"/>
              <a:gd name="T26" fmla="*/ 27 w 25"/>
              <a:gd name="T27" fmla="*/ 12 h 25"/>
              <a:gd name="T28" fmla="*/ 27 w 25"/>
              <a:gd name="T29" fmla="*/ 9 h 25"/>
              <a:gd name="T30" fmla="*/ 24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20 w 25"/>
              <a:gd name="T37" fmla="*/ 3 h 25"/>
              <a:gd name="T38" fmla="*/ 17 w 25"/>
              <a:gd name="T39" fmla="*/ 3 h 25"/>
              <a:gd name="T40" fmla="*/ 15 w 25"/>
              <a:gd name="T41" fmla="*/ 0 h 25"/>
              <a:gd name="T42" fmla="*/ 13 w 25"/>
              <a:gd name="T43" fmla="*/ 3 h 25"/>
              <a:gd name="T44" fmla="*/ 10 w 25"/>
              <a:gd name="T45" fmla="*/ 3 h 25"/>
              <a:gd name="T46" fmla="*/ 8 w 25"/>
              <a:gd name="T47" fmla="*/ 3 h 25"/>
              <a:gd name="T48" fmla="*/ 6 w 25"/>
              <a:gd name="T49" fmla="*/ 6 h 25"/>
              <a:gd name="T50" fmla="*/ 5 w 25"/>
              <a:gd name="T51" fmla="*/ 6 h 25"/>
              <a:gd name="T52" fmla="*/ 5 w 25"/>
              <a:gd name="T53" fmla="*/ 9 h 25"/>
              <a:gd name="T54" fmla="*/ 2 w 25"/>
              <a:gd name="T55" fmla="*/ 12 h 25"/>
              <a:gd name="T56" fmla="*/ 2 w 25"/>
              <a:gd name="T57" fmla="*/ 15 h 25"/>
              <a:gd name="T58" fmla="*/ 2 w 25"/>
              <a:gd name="T59" fmla="*/ 18 h 25"/>
              <a:gd name="T60" fmla="*/ 0 w 25"/>
              <a:gd name="T61" fmla="*/ 21 h 25"/>
              <a:gd name="T62" fmla="*/ 2 w 25"/>
              <a:gd name="T63" fmla="*/ 24 h 25"/>
              <a:gd name="T64" fmla="*/ 2 w 25"/>
              <a:gd name="T65" fmla="*/ 27 h 25"/>
              <a:gd name="T66" fmla="*/ 2 w 25"/>
              <a:gd name="T67" fmla="*/ 30 h 25"/>
              <a:gd name="T68" fmla="*/ 5 w 25"/>
              <a:gd name="T69" fmla="*/ 33 h 25"/>
              <a:gd name="T70" fmla="*/ 5 w 25"/>
              <a:gd name="T71" fmla="*/ 33 h 25"/>
              <a:gd name="T72" fmla="*/ 6 w 25"/>
              <a:gd name="T73" fmla="*/ 35 h 25"/>
              <a:gd name="T74" fmla="*/ 8 w 25"/>
              <a:gd name="T75" fmla="*/ 35 h 25"/>
              <a:gd name="T76" fmla="*/ 10 w 25"/>
              <a:gd name="T77" fmla="*/ 38 h 25"/>
              <a:gd name="T78" fmla="*/ 13 w 25"/>
              <a:gd name="T79" fmla="*/ 38 h 25"/>
              <a:gd name="T80" fmla="*/ 15 w 25"/>
              <a:gd name="T81" fmla="*/ 38 h 25"/>
              <a:gd name="T82" fmla="*/ 15 w 25"/>
              <a:gd name="T83" fmla="*/ 38 h 25"/>
              <a:gd name="T84" fmla="*/ 13 w 25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1" y="25"/>
                </a:moveTo>
                <a:lnTo>
                  <a:pt x="15" y="25"/>
                </a:lnTo>
                <a:lnTo>
                  <a:pt x="17" y="25"/>
                </a:lnTo>
                <a:lnTo>
                  <a:pt x="19" y="23"/>
                </a:lnTo>
                <a:lnTo>
                  <a:pt x="21" y="23"/>
                </a:lnTo>
                <a:lnTo>
                  <a:pt x="21" y="22"/>
                </a:lnTo>
                <a:lnTo>
                  <a:pt x="23" y="22"/>
                </a:lnTo>
                <a:lnTo>
                  <a:pt x="23" y="20"/>
                </a:lnTo>
                <a:lnTo>
                  <a:pt x="25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5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2"/>
                </a:lnTo>
                <a:lnTo>
                  <a:pt x="15" y="2"/>
                </a:lnTo>
                <a:lnTo>
                  <a:pt x="13" y="0"/>
                </a:lnTo>
                <a:lnTo>
                  <a:pt x="11" y="2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2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2" y="20"/>
                </a:lnTo>
                <a:lnTo>
                  <a:pt x="4" y="22"/>
                </a:lnTo>
                <a:lnTo>
                  <a:pt x="5" y="23"/>
                </a:lnTo>
                <a:lnTo>
                  <a:pt x="7" y="23"/>
                </a:lnTo>
                <a:lnTo>
                  <a:pt x="9" y="25"/>
                </a:lnTo>
                <a:lnTo>
                  <a:pt x="11" y="25"/>
                </a:lnTo>
                <a:lnTo>
                  <a:pt x="13" y="25"/>
                </a:lnTo>
                <a:lnTo>
                  <a:pt x="11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3890963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5048250" y="54102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5" name="Freeform 118"/>
          <p:cNvSpPr>
            <a:spLocks/>
          </p:cNvSpPr>
          <p:nvPr/>
        </p:nvSpPr>
        <p:spPr bwMode="auto">
          <a:xfrm>
            <a:off x="5081587" y="55626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7" name="Line 120"/>
          <p:cNvSpPr>
            <a:spLocks noChangeShapeType="1"/>
          </p:cNvSpPr>
          <p:nvPr/>
        </p:nvSpPr>
        <p:spPr bwMode="auto">
          <a:xfrm>
            <a:off x="4940300" y="4973638"/>
            <a:ext cx="8524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8" name="Line 121"/>
          <p:cNvSpPr>
            <a:spLocks noChangeShapeType="1"/>
          </p:cNvSpPr>
          <p:nvPr/>
        </p:nvSpPr>
        <p:spPr bwMode="auto">
          <a:xfrm>
            <a:off x="4133850" y="5091113"/>
            <a:ext cx="5921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9" name="Line 122"/>
          <p:cNvSpPr>
            <a:spLocks noChangeShapeType="1"/>
          </p:cNvSpPr>
          <p:nvPr/>
        </p:nvSpPr>
        <p:spPr bwMode="auto">
          <a:xfrm>
            <a:off x="4130675" y="4881563"/>
            <a:ext cx="6064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0" name="Freeform 123"/>
          <p:cNvSpPr>
            <a:spLocks/>
          </p:cNvSpPr>
          <p:nvPr/>
        </p:nvSpPr>
        <p:spPr bwMode="auto">
          <a:xfrm>
            <a:off x="4133850" y="4456113"/>
            <a:ext cx="928687" cy="982663"/>
          </a:xfrm>
          <a:custGeom>
            <a:avLst/>
            <a:gdLst>
              <a:gd name="T0" fmla="*/ 0 w 496"/>
              <a:gd name="T1" fmla="*/ 0 h 406"/>
              <a:gd name="T2" fmla="*/ 183 w 496"/>
              <a:gd name="T3" fmla="*/ 0 h 406"/>
              <a:gd name="T4" fmla="*/ 183 w 496"/>
              <a:gd name="T5" fmla="*/ 619 h 406"/>
              <a:gd name="T6" fmla="*/ 585 w 496"/>
              <a:gd name="T7" fmla="*/ 619 h 406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406"/>
              <a:gd name="T14" fmla="*/ 496 w 496"/>
              <a:gd name="T15" fmla="*/ 406 h 4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406">
                <a:moveTo>
                  <a:pt x="0" y="0"/>
                </a:moveTo>
                <a:lnTo>
                  <a:pt x="155" y="0"/>
                </a:lnTo>
                <a:lnTo>
                  <a:pt x="155" y="406"/>
                </a:lnTo>
                <a:lnTo>
                  <a:pt x="496" y="40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1" name="Freeform 124"/>
          <p:cNvSpPr>
            <a:spLocks/>
          </p:cNvSpPr>
          <p:nvPr/>
        </p:nvSpPr>
        <p:spPr bwMode="auto">
          <a:xfrm>
            <a:off x="4130675" y="4668838"/>
            <a:ext cx="963612" cy="928688"/>
          </a:xfrm>
          <a:custGeom>
            <a:avLst/>
            <a:gdLst>
              <a:gd name="T0" fmla="*/ 607 w 515"/>
              <a:gd name="T1" fmla="*/ 582 h 383"/>
              <a:gd name="T2" fmla="*/ 131 w 515"/>
              <a:gd name="T3" fmla="*/ 585 h 383"/>
              <a:gd name="T4" fmla="*/ 128 w 515"/>
              <a:gd name="T5" fmla="*/ 0 h 383"/>
              <a:gd name="T6" fmla="*/ 0 w 515"/>
              <a:gd name="T7" fmla="*/ 0 h 383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383"/>
              <a:gd name="T14" fmla="*/ 515 w 515"/>
              <a:gd name="T15" fmla="*/ 383 h 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383">
                <a:moveTo>
                  <a:pt x="515" y="381"/>
                </a:moveTo>
                <a:lnTo>
                  <a:pt x="111" y="383"/>
                </a:ln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2" name="Rectangle 126"/>
          <p:cNvSpPr>
            <a:spLocks noChangeArrowheads="1"/>
          </p:cNvSpPr>
          <p:nvPr/>
        </p:nvSpPr>
        <p:spPr bwMode="auto">
          <a:xfrm>
            <a:off x="7840662" y="34591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3" name="Rectangle 127"/>
          <p:cNvSpPr>
            <a:spLocks noChangeArrowheads="1"/>
          </p:cNvSpPr>
          <p:nvPr/>
        </p:nvSpPr>
        <p:spPr bwMode="auto">
          <a:xfrm>
            <a:off x="7867650" y="35972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7835900" y="38862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4791075" y="47117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4819650" y="48498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7" name="Rectangle 134"/>
          <p:cNvSpPr>
            <a:spLocks noChangeArrowheads="1"/>
          </p:cNvSpPr>
          <p:nvPr/>
        </p:nvSpPr>
        <p:spPr bwMode="auto">
          <a:xfrm>
            <a:off x="4786313" y="513873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4795838" y="37084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4837112" y="38465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4791075" y="3916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4797425" y="412908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2" name="Rectangle 142"/>
          <p:cNvSpPr>
            <a:spLocks noChangeArrowheads="1"/>
          </p:cNvSpPr>
          <p:nvPr/>
        </p:nvSpPr>
        <p:spPr bwMode="auto">
          <a:xfrm>
            <a:off x="4795838" y="2773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3" name="Rectangle 143"/>
          <p:cNvSpPr>
            <a:spLocks noChangeArrowheads="1"/>
          </p:cNvSpPr>
          <p:nvPr/>
        </p:nvSpPr>
        <p:spPr bwMode="auto">
          <a:xfrm>
            <a:off x="4837112" y="29114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4" name="Rectangle 145"/>
          <p:cNvSpPr>
            <a:spLocks noChangeArrowheads="1"/>
          </p:cNvSpPr>
          <p:nvPr/>
        </p:nvSpPr>
        <p:spPr bwMode="auto">
          <a:xfrm>
            <a:off x="4791075" y="2981325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5" name="Rectangle 146"/>
          <p:cNvSpPr>
            <a:spLocks noChangeArrowheads="1"/>
          </p:cNvSpPr>
          <p:nvPr/>
        </p:nvSpPr>
        <p:spPr bwMode="auto">
          <a:xfrm>
            <a:off x="4797425" y="319405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6" name="Rectangle 147"/>
          <p:cNvSpPr>
            <a:spLocks noChangeArrowheads="1"/>
          </p:cNvSpPr>
          <p:nvPr/>
        </p:nvSpPr>
        <p:spPr bwMode="auto">
          <a:xfrm>
            <a:off x="6456362" y="3367088"/>
            <a:ext cx="5889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8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8" name="Rectangle 149"/>
          <p:cNvSpPr>
            <a:spLocks noChangeArrowheads="1"/>
          </p:cNvSpPr>
          <p:nvPr/>
        </p:nvSpPr>
        <p:spPr bwMode="auto">
          <a:xfrm>
            <a:off x="2927350" y="3138488"/>
            <a:ext cx="657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Register 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File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9" name="Rectangle 150"/>
          <p:cNvSpPr>
            <a:spLocks noChangeArrowheads="1"/>
          </p:cNvSpPr>
          <p:nvPr/>
        </p:nvSpPr>
        <p:spPr bwMode="auto">
          <a:xfrm rot="16200000">
            <a:off x="754063" y="3338513"/>
            <a:ext cx="796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0" name="Rectangle 151"/>
          <p:cNvSpPr>
            <a:spLocks noChangeArrowheads="1"/>
          </p:cNvSpPr>
          <p:nvPr/>
        </p:nvSpPr>
        <p:spPr bwMode="auto">
          <a:xfrm>
            <a:off x="492125" y="3459163"/>
            <a:ext cx="212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PC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1" name="Rectangle 153"/>
          <p:cNvSpPr>
            <a:spLocks noChangeArrowheads="1"/>
          </p:cNvSpPr>
          <p:nvPr/>
        </p:nvSpPr>
        <p:spPr bwMode="auto">
          <a:xfrm>
            <a:off x="3870325" y="1020763"/>
            <a:ext cx="40163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Neo Sans Intel"/>
              </a:rPr>
              <a:t>ID/EX</a:t>
            </a:r>
            <a:endParaRPr lang="en-US" sz="500" dirty="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2" name="Rectangle 154"/>
          <p:cNvSpPr>
            <a:spLocks noChangeArrowheads="1"/>
          </p:cNvSpPr>
          <p:nvPr/>
        </p:nvSpPr>
        <p:spPr bwMode="auto">
          <a:xfrm>
            <a:off x="5629275" y="1020763"/>
            <a:ext cx="6080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EX/MEM</a:t>
            </a:r>
            <a:endParaRPr lang="en-US" sz="8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3" name="Rectangle 155"/>
          <p:cNvSpPr>
            <a:spLocks noChangeArrowheads="1"/>
          </p:cNvSpPr>
          <p:nvPr/>
        </p:nvSpPr>
        <p:spPr bwMode="auto">
          <a:xfrm>
            <a:off x="6965950" y="990600"/>
            <a:ext cx="6588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MEM/WB</a:t>
            </a:r>
          </a:p>
        </p:txBody>
      </p:sp>
      <p:sp>
        <p:nvSpPr>
          <p:cNvPr id="154" name="Rectangle 156"/>
          <p:cNvSpPr>
            <a:spLocks noChangeArrowheads="1"/>
          </p:cNvSpPr>
          <p:nvPr/>
        </p:nvSpPr>
        <p:spPr bwMode="auto">
          <a:xfrm>
            <a:off x="1522413" y="990600"/>
            <a:ext cx="3349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</a:t>
            </a:r>
          </a:p>
        </p:txBody>
      </p:sp>
      <p:sp>
        <p:nvSpPr>
          <p:cNvPr id="155" name="Rectangle 157"/>
          <p:cNvSpPr>
            <a:spLocks noChangeArrowheads="1"/>
          </p:cNvSpPr>
          <p:nvPr/>
        </p:nvSpPr>
        <p:spPr bwMode="auto">
          <a:xfrm rot="16200000" flipH="1">
            <a:off x="1544638" y="3100388"/>
            <a:ext cx="6619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Neo Sans Intel"/>
              </a:rPr>
              <a:t>Instruction</a:t>
            </a:r>
            <a:endParaRPr lang="en-US" sz="7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6" name="Rectangle 158"/>
          <p:cNvSpPr>
            <a:spLocks noChangeArrowheads="1"/>
          </p:cNvSpPr>
          <p:nvPr/>
        </p:nvSpPr>
        <p:spPr bwMode="auto">
          <a:xfrm>
            <a:off x="2743200" y="4267200"/>
            <a:ext cx="5730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IF/ID.Rs</a:t>
            </a:r>
          </a:p>
        </p:txBody>
      </p:sp>
      <p:sp>
        <p:nvSpPr>
          <p:cNvPr id="157" name="Rectangle 159"/>
          <p:cNvSpPr>
            <a:spLocks noChangeArrowheads="1"/>
          </p:cNvSpPr>
          <p:nvPr/>
        </p:nvSpPr>
        <p:spPr bwMode="auto">
          <a:xfrm>
            <a:off x="2743200" y="4495800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8" name="Rectangle 160"/>
          <p:cNvSpPr>
            <a:spLocks noChangeArrowheads="1"/>
          </p:cNvSpPr>
          <p:nvPr/>
        </p:nvSpPr>
        <p:spPr bwMode="auto">
          <a:xfrm>
            <a:off x="2743200" y="4710113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9" name="Rectangle 161"/>
          <p:cNvSpPr>
            <a:spLocks noChangeArrowheads="1"/>
          </p:cNvSpPr>
          <p:nvPr/>
        </p:nvSpPr>
        <p:spPr bwMode="auto">
          <a:xfrm>
            <a:off x="2743200" y="4921250"/>
            <a:ext cx="584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IF/ID.Rd</a:t>
            </a:r>
          </a:p>
        </p:txBody>
      </p:sp>
      <p:sp>
        <p:nvSpPr>
          <p:cNvPr id="160" name="Rectangle 162"/>
          <p:cNvSpPr>
            <a:spLocks noChangeArrowheads="1"/>
          </p:cNvSpPr>
          <p:nvPr/>
        </p:nvSpPr>
        <p:spPr bwMode="auto">
          <a:xfrm>
            <a:off x="4138613" y="4297363"/>
            <a:ext cx="161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Rs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1" name="Rectangle 163"/>
          <p:cNvSpPr>
            <a:spLocks noChangeArrowheads="1"/>
          </p:cNvSpPr>
          <p:nvPr/>
        </p:nvSpPr>
        <p:spPr bwMode="auto">
          <a:xfrm>
            <a:off x="4146550" y="4525963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2" name="Rectangle 164"/>
          <p:cNvSpPr>
            <a:spLocks noChangeArrowheads="1"/>
          </p:cNvSpPr>
          <p:nvPr/>
        </p:nvSpPr>
        <p:spPr bwMode="auto">
          <a:xfrm>
            <a:off x="4141788" y="4740275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3" name="Rectangle 165"/>
          <p:cNvSpPr>
            <a:spLocks noChangeArrowheads="1"/>
          </p:cNvSpPr>
          <p:nvPr/>
        </p:nvSpPr>
        <p:spPr bwMode="auto">
          <a:xfrm>
            <a:off x="4138613" y="4935538"/>
            <a:ext cx="1714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Rd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4" name="Rectangle 166"/>
          <p:cNvSpPr>
            <a:spLocks noChangeArrowheads="1"/>
          </p:cNvSpPr>
          <p:nvPr/>
        </p:nvSpPr>
        <p:spPr bwMode="auto">
          <a:xfrm>
            <a:off x="5853112" y="18208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5" name="Rectangle 167"/>
          <p:cNvSpPr>
            <a:spLocks noChangeArrowheads="1"/>
          </p:cNvSpPr>
          <p:nvPr/>
        </p:nvSpPr>
        <p:spPr bwMode="auto">
          <a:xfrm>
            <a:off x="5889625" y="2201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166" name="Rectangle 168"/>
          <p:cNvSpPr>
            <a:spLocks noChangeArrowheads="1"/>
          </p:cNvSpPr>
          <p:nvPr/>
        </p:nvSpPr>
        <p:spPr bwMode="auto">
          <a:xfrm>
            <a:off x="7215187" y="2225675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7" name="Rectangle 169"/>
          <p:cNvSpPr>
            <a:spLocks noChangeArrowheads="1"/>
          </p:cNvSpPr>
          <p:nvPr/>
        </p:nvSpPr>
        <p:spPr bwMode="auto">
          <a:xfrm>
            <a:off x="6402387" y="4802188"/>
            <a:ext cx="704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EX/MEM.Rd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8" name="Rectangle 170"/>
          <p:cNvSpPr>
            <a:spLocks noChangeArrowheads="1"/>
          </p:cNvSpPr>
          <p:nvPr/>
        </p:nvSpPr>
        <p:spPr bwMode="auto">
          <a:xfrm>
            <a:off x="6402387" y="5287963"/>
            <a:ext cx="7493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MEM/WB.Rd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grpSp>
        <p:nvGrpSpPr>
          <p:cNvPr id="275" name="Группа 274"/>
          <p:cNvGrpSpPr/>
          <p:nvPr/>
        </p:nvGrpSpPr>
        <p:grpSpPr>
          <a:xfrm>
            <a:off x="4620419" y="3028950"/>
            <a:ext cx="1706562" cy="2762250"/>
            <a:chOff x="4620419" y="3028950"/>
            <a:chExt cx="1706562" cy="2762250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6326187" y="3503613"/>
              <a:ext cx="0" cy="2286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 rot="16200000">
              <a:off x="5473700" y="4937919"/>
              <a:ext cx="0" cy="170656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4637088" y="3028950"/>
              <a:ext cx="0" cy="27416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rot="16200000" flipH="1" flipV="1">
              <a:off x="4940300" y="2716213"/>
              <a:ext cx="1588" cy="636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grpSp>
        <p:nvGrpSpPr>
          <p:cNvPr id="274" name="Группа 273"/>
          <p:cNvGrpSpPr/>
          <p:nvPr/>
        </p:nvGrpSpPr>
        <p:grpSpPr>
          <a:xfrm>
            <a:off x="4529931" y="3711575"/>
            <a:ext cx="3573463" cy="2233613"/>
            <a:chOff x="4529931" y="3711575"/>
            <a:chExt cx="3573463" cy="2233613"/>
          </a:xfrm>
        </p:grpSpPr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 rot="16200000">
              <a:off x="4764087" y="3978275"/>
              <a:ext cx="209550" cy="1809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5" name="Line 177"/>
            <p:cNvSpPr>
              <a:spLocks noChangeShapeType="1"/>
            </p:cNvSpPr>
            <p:nvPr/>
          </p:nvSpPr>
          <p:spPr bwMode="auto">
            <a:xfrm rot="16200000" flipH="1" flipV="1">
              <a:off x="5103812" y="3817938"/>
              <a:ext cx="6350" cy="29368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6" name="Line 178"/>
            <p:cNvSpPr>
              <a:spLocks noChangeShapeType="1"/>
            </p:cNvSpPr>
            <p:nvPr/>
          </p:nvSpPr>
          <p:spPr bwMode="auto">
            <a:xfrm>
              <a:off x="8091487" y="3711575"/>
              <a:ext cx="0" cy="22240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7" name="Line 179"/>
            <p:cNvSpPr>
              <a:spLocks noChangeShapeType="1"/>
            </p:cNvSpPr>
            <p:nvPr/>
          </p:nvSpPr>
          <p:spPr bwMode="auto">
            <a:xfrm rot="16200000">
              <a:off x="6318250" y="4146551"/>
              <a:ext cx="4763" cy="356552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4534218" y="4178300"/>
              <a:ext cx="0" cy="17668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9" name="Line 181"/>
            <p:cNvSpPr>
              <a:spLocks noChangeShapeType="1"/>
            </p:cNvSpPr>
            <p:nvPr/>
          </p:nvSpPr>
          <p:spPr bwMode="auto">
            <a:xfrm rot="16200000" flipH="1" flipV="1">
              <a:off x="4657725" y="4049713"/>
              <a:ext cx="1588" cy="2571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sp>
        <p:nvSpPr>
          <p:cNvPr id="180" name="Rectangle 182"/>
          <p:cNvSpPr>
            <a:spLocks noChangeArrowheads="1"/>
          </p:cNvSpPr>
          <p:nvPr/>
        </p:nvSpPr>
        <p:spPr bwMode="auto">
          <a:xfrm>
            <a:off x="6261100" y="3154363"/>
            <a:ext cx="141287" cy="323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86" name="Rectangle 189"/>
          <p:cNvSpPr>
            <a:spLocks noChangeArrowheads="1"/>
          </p:cNvSpPr>
          <p:nvPr/>
        </p:nvSpPr>
        <p:spPr bwMode="auto">
          <a:xfrm>
            <a:off x="5775815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45" name="Freeform 34"/>
          <p:cNvSpPr>
            <a:spLocks/>
          </p:cNvSpPr>
          <p:nvPr/>
        </p:nvSpPr>
        <p:spPr bwMode="auto">
          <a:xfrm>
            <a:off x="3890963" y="37163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6" name="Freeform 37"/>
          <p:cNvSpPr>
            <a:spLocks/>
          </p:cNvSpPr>
          <p:nvPr/>
        </p:nvSpPr>
        <p:spPr bwMode="auto">
          <a:xfrm>
            <a:off x="6305550" y="3476625"/>
            <a:ext cx="46037" cy="55563"/>
          </a:xfrm>
          <a:custGeom>
            <a:avLst/>
            <a:gdLst>
              <a:gd name="T0" fmla="*/ 15 w 24"/>
              <a:gd name="T1" fmla="*/ 35 h 23"/>
              <a:gd name="T2" fmla="*/ 17 w 24"/>
              <a:gd name="T3" fmla="*/ 35 h 23"/>
              <a:gd name="T4" fmla="*/ 19 w 24"/>
              <a:gd name="T5" fmla="*/ 35 h 23"/>
              <a:gd name="T6" fmla="*/ 22 w 24"/>
              <a:gd name="T7" fmla="*/ 32 h 23"/>
              <a:gd name="T8" fmla="*/ 24 w 24"/>
              <a:gd name="T9" fmla="*/ 32 h 23"/>
              <a:gd name="T10" fmla="*/ 24 w 24"/>
              <a:gd name="T11" fmla="*/ 29 h 23"/>
              <a:gd name="T12" fmla="*/ 27 w 24"/>
              <a:gd name="T13" fmla="*/ 29 h 23"/>
              <a:gd name="T14" fmla="*/ 29 w 24"/>
              <a:gd name="T15" fmla="*/ 26 h 23"/>
              <a:gd name="T16" fmla="*/ 29 w 24"/>
              <a:gd name="T17" fmla="*/ 23 h 23"/>
              <a:gd name="T18" fmla="*/ 29 w 24"/>
              <a:gd name="T19" fmla="*/ 20 h 23"/>
              <a:gd name="T20" fmla="*/ 29 w 24"/>
              <a:gd name="T21" fmla="*/ 17 h 23"/>
              <a:gd name="T22" fmla="*/ 29 w 24"/>
              <a:gd name="T23" fmla="*/ 14 h 23"/>
              <a:gd name="T24" fmla="*/ 29 w 24"/>
              <a:gd name="T25" fmla="*/ 12 h 23"/>
              <a:gd name="T26" fmla="*/ 29 w 24"/>
              <a:gd name="T27" fmla="*/ 9 h 23"/>
              <a:gd name="T28" fmla="*/ 27 w 24"/>
              <a:gd name="T29" fmla="*/ 6 h 23"/>
              <a:gd name="T30" fmla="*/ 24 w 24"/>
              <a:gd name="T31" fmla="*/ 3 h 23"/>
              <a:gd name="T32" fmla="*/ 24 w 24"/>
              <a:gd name="T33" fmla="*/ 3 h 23"/>
              <a:gd name="T34" fmla="*/ 22 w 24"/>
              <a:gd name="T35" fmla="*/ 0 h 23"/>
              <a:gd name="T36" fmla="*/ 19 w 24"/>
              <a:gd name="T37" fmla="*/ 0 h 23"/>
              <a:gd name="T38" fmla="*/ 17 w 24"/>
              <a:gd name="T39" fmla="*/ 0 h 23"/>
              <a:gd name="T40" fmla="*/ 15 w 24"/>
              <a:gd name="T41" fmla="*/ 0 h 23"/>
              <a:gd name="T42" fmla="*/ 12 w 24"/>
              <a:gd name="T43" fmla="*/ 0 h 23"/>
              <a:gd name="T44" fmla="*/ 10 w 24"/>
              <a:gd name="T45" fmla="*/ 0 h 23"/>
              <a:gd name="T46" fmla="*/ 7 w 24"/>
              <a:gd name="T47" fmla="*/ 0 h 23"/>
              <a:gd name="T48" fmla="*/ 5 w 24"/>
              <a:gd name="T49" fmla="*/ 3 h 23"/>
              <a:gd name="T50" fmla="*/ 5 w 24"/>
              <a:gd name="T51" fmla="*/ 3 h 23"/>
              <a:gd name="T52" fmla="*/ 2 w 24"/>
              <a:gd name="T53" fmla="*/ 6 h 23"/>
              <a:gd name="T54" fmla="*/ 0 w 24"/>
              <a:gd name="T55" fmla="*/ 9 h 23"/>
              <a:gd name="T56" fmla="*/ 0 w 24"/>
              <a:gd name="T57" fmla="*/ 12 h 23"/>
              <a:gd name="T58" fmla="*/ 0 w 24"/>
              <a:gd name="T59" fmla="*/ 14 h 23"/>
              <a:gd name="T60" fmla="*/ 0 w 24"/>
              <a:gd name="T61" fmla="*/ 17 h 23"/>
              <a:gd name="T62" fmla="*/ 0 w 24"/>
              <a:gd name="T63" fmla="*/ 20 h 23"/>
              <a:gd name="T64" fmla="*/ 0 w 24"/>
              <a:gd name="T65" fmla="*/ 23 h 23"/>
              <a:gd name="T66" fmla="*/ 0 w 24"/>
              <a:gd name="T67" fmla="*/ 26 h 23"/>
              <a:gd name="T68" fmla="*/ 2 w 24"/>
              <a:gd name="T69" fmla="*/ 29 h 23"/>
              <a:gd name="T70" fmla="*/ 5 w 24"/>
              <a:gd name="T71" fmla="*/ 29 h 23"/>
              <a:gd name="T72" fmla="*/ 5 w 24"/>
              <a:gd name="T73" fmla="*/ 32 h 23"/>
              <a:gd name="T74" fmla="*/ 7 w 24"/>
              <a:gd name="T75" fmla="*/ 32 h 23"/>
              <a:gd name="T76" fmla="*/ 10 w 24"/>
              <a:gd name="T77" fmla="*/ 35 h 23"/>
              <a:gd name="T78" fmla="*/ 12 w 24"/>
              <a:gd name="T79" fmla="*/ 35 h 23"/>
              <a:gd name="T80" fmla="*/ 15 w 24"/>
              <a:gd name="T81" fmla="*/ 35 h 23"/>
              <a:gd name="T82" fmla="*/ 15 w 24"/>
              <a:gd name="T83" fmla="*/ 35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"/>
              <a:gd name="T127" fmla="*/ 0 h 23"/>
              <a:gd name="T128" fmla="*/ 24 w 24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21"/>
                </a:lnTo>
                <a:lnTo>
                  <a:pt x="20" y="19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20" y="2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7" name="Freeform 45"/>
          <p:cNvSpPr>
            <a:spLocks/>
          </p:cNvSpPr>
          <p:nvPr/>
        </p:nvSpPr>
        <p:spPr bwMode="auto">
          <a:xfrm>
            <a:off x="3890963" y="2790825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20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8" name="Freeform 47"/>
          <p:cNvSpPr>
            <a:spLocks/>
          </p:cNvSpPr>
          <p:nvPr/>
        </p:nvSpPr>
        <p:spPr bwMode="auto">
          <a:xfrm>
            <a:off x="3890963" y="442118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9" name="Freeform 66"/>
          <p:cNvSpPr>
            <a:spLocks/>
          </p:cNvSpPr>
          <p:nvPr/>
        </p:nvSpPr>
        <p:spPr bwMode="auto">
          <a:xfrm>
            <a:off x="5783262" y="34718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0" name="Line 67"/>
          <p:cNvSpPr>
            <a:spLocks noChangeShapeType="1"/>
          </p:cNvSpPr>
          <p:nvPr/>
        </p:nvSpPr>
        <p:spPr bwMode="auto">
          <a:xfrm flipH="1">
            <a:off x="5548312" y="3498850"/>
            <a:ext cx="24765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1" name="Freeform 93"/>
          <p:cNvSpPr>
            <a:spLocks/>
          </p:cNvSpPr>
          <p:nvPr/>
        </p:nvSpPr>
        <p:spPr bwMode="auto">
          <a:xfrm>
            <a:off x="3890963" y="46402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2" name="Freeform 95"/>
          <p:cNvSpPr>
            <a:spLocks/>
          </p:cNvSpPr>
          <p:nvPr/>
        </p:nvSpPr>
        <p:spPr bwMode="auto">
          <a:xfrm>
            <a:off x="3890963" y="4849813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3" name="Freeform 97"/>
          <p:cNvSpPr>
            <a:spLocks/>
          </p:cNvSpPr>
          <p:nvPr/>
        </p:nvSpPr>
        <p:spPr bwMode="auto">
          <a:xfrm>
            <a:off x="3890963" y="5068888"/>
            <a:ext cx="47625" cy="57150"/>
          </a:xfrm>
          <a:custGeom>
            <a:avLst/>
            <a:gdLst>
              <a:gd name="T0" fmla="*/ 0 w 25"/>
              <a:gd name="T1" fmla="*/ 0 h 24"/>
              <a:gd name="T2" fmla="*/ 2 w 25"/>
              <a:gd name="T3" fmla="*/ 36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4" name="Freeform 104"/>
          <p:cNvSpPr>
            <a:spLocks/>
          </p:cNvSpPr>
          <p:nvPr/>
        </p:nvSpPr>
        <p:spPr bwMode="auto">
          <a:xfrm>
            <a:off x="6102350" y="4946650"/>
            <a:ext cx="42862" cy="57150"/>
          </a:xfrm>
          <a:custGeom>
            <a:avLst/>
            <a:gdLst>
              <a:gd name="T0" fmla="*/ 14 w 23"/>
              <a:gd name="T1" fmla="*/ 36 h 23"/>
              <a:gd name="T2" fmla="*/ 16 w 23"/>
              <a:gd name="T3" fmla="*/ 36 h 23"/>
              <a:gd name="T4" fmla="*/ 19 w 23"/>
              <a:gd name="T5" fmla="*/ 36 h 23"/>
              <a:gd name="T6" fmla="*/ 20 w 23"/>
              <a:gd name="T7" fmla="*/ 36 h 23"/>
              <a:gd name="T8" fmla="*/ 22 w 23"/>
              <a:gd name="T9" fmla="*/ 33 h 23"/>
              <a:gd name="T10" fmla="*/ 22 w 23"/>
              <a:gd name="T11" fmla="*/ 33 h 23"/>
              <a:gd name="T12" fmla="*/ 25 w 23"/>
              <a:gd name="T13" fmla="*/ 30 h 23"/>
              <a:gd name="T14" fmla="*/ 27 w 23"/>
              <a:gd name="T15" fmla="*/ 27 h 23"/>
              <a:gd name="T16" fmla="*/ 27 w 23"/>
              <a:gd name="T17" fmla="*/ 23 h 23"/>
              <a:gd name="T18" fmla="*/ 27 w 23"/>
              <a:gd name="T19" fmla="*/ 20 h 23"/>
              <a:gd name="T20" fmla="*/ 27 w 23"/>
              <a:gd name="T21" fmla="*/ 17 h 23"/>
              <a:gd name="T22" fmla="*/ 27 w 23"/>
              <a:gd name="T23" fmla="*/ 14 h 23"/>
              <a:gd name="T24" fmla="*/ 27 w 23"/>
              <a:gd name="T25" fmla="*/ 11 h 23"/>
              <a:gd name="T26" fmla="*/ 27 w 23"/>
              <a:gd name="T27" fmla="*/ 9 h 23"/>
              <a:gd name="T28" fmla="*/ 25 w 23"/>
              <a:gd name="T29" fmla="*/ 6 h 23"/>
              <a:gd name="T30" fmla="*/ 22 w 23"/>
              <a:gd name="T31" fmla="*/ 6 h 23"/>
              <a:gd name="T32" fmla="*/ 22 w 23"/>
              <a:gd name="T33" fmla="*/ 3 h 23"/>
              <a:gd name="T34" fmla="*/ 20 w 23"/>
              <a:gd name="T35" fmla="*/ 0 h 23"/>
              <a:gd name="T36" fmla="*/ 19 w 23"/>
              <a:gd name="T37" fmla="*/ 0 h 23"/>
              <a:gd name="T38" fmla="*/ 16 w 23"/>
              <a:gd name="T39" fmla="*/ 0 h 23"/>
              <a:gd name="T40" fmla="*/ 14 w 23"/>
              <a:gd name="T41" fmla="*/ 0 h 23"/>
              <a:gd name="T42" fmla="*/ 12 w 23"/>
              <a:gd name="T43" fmla="*/ 0 h 23"/>
              <a:gd name="T44" fmla="*/ 9 w 23"/>
              <a:gd name="T45" fmla="*/ 0 h 23"/>
              <a:gd name="T46" fmla="*/ 7 w 23"/>
              <a:gd name="T47" fmla="*/ 0 h 23"/>
              <a:gd name="T48" fmla="*/ 5 w 23"/>
              <a:gd name="T49" fmla="*/ 3 h 23"/>
              <a:gd name="T50" fmla="*/ 5 w 23"/>
              <a:gd name="T51" fmla="*/ 6 h 23"/>
              <a:gd name="T52" fmla="*/ 2 w 23"/>
              <a:gd name="T53" fmla="*/ 6 h 23"/>
              <a:gd name="T54" fmla="*/ 0 w 23"/>
              <a:gd name="T55" fmla="*/ 9 h 23"/>
              <a:gd name="T56" fmla="*/ 0 w 23"/>
              <a:gd name="T57" fmla="*/ 11 h 23"/>
              <a:gd name="T58" fmla="*/ 0 w 23"/>
              <a:gd name="T59" fmla="*/ 14 h 23"/>
              <a:gd name="T60" fmla="*/ 0 w 23"/>
              <a:gd name="T61" fmla="*/ 17 h 23"/>
              <a:gd name="T62" fmla="*/ 0 w 23"/>
              <a:gd name="T63" fmla="*/ 20 h 23"/>
              <a:gd name="T64" fmla="*/ 0 w 23"/>
              <a:gd name="T65" fmla="*/ 23 h 23"/>
              <a:gd name="T66" fmla="*/ 0 w 23"/>
              <a:gd name="T67" fmla="*/ 27 h 23"/>
              <a:gd name="T68" fmla="*/ 2 w 23"/>
              <a:gd name="T69" fmla="*/ 30 h 23"/>
              <a:gd name="T70" fmla="*/ 5 w 23"/>
              <a:gd name="T71" fmla="*/ 33 h 23"/>
              <a:gd name="T72" fmla="*/ 5 w 23"/>
              <a:gd name="T73" fmla="*/ 33 h 23"/>
              <a:gd name="T74" fmla="*/ 7 w 23"/>
              <a:gd name="T75" fmla="*/ 36 h 23"/>
              <a:gd name="T76" fmla="*/ 9 w 23"/>
              <a:gd name="T77" fmla="*/ 36 h 23"/>
              <a:gd name="T78" fmla="*/ 12 w 23"/>
              <a:gd name="T79" fmla="*/ 36 h 23"/>
              <a:gd name="T80" fmla="*/ 14 w 23"/>
              <a:gd name="T81" fmla="*/ 36 h 23"/>
              <a:gd name="T82" fmla="*/ 14 w 23"/>
              <a:gd name="T83" fmla="*/ 36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3"/>
              <a:gd name="T127" fmla="*/ 0 h 23"/>
              <a:gd name="T128" fmla="*/ 23 w 23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3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7" y="23"/>
                </a:lnTo>
                <a:lnTo>
                  <a:pt x="19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3" y="6"/>
                </a:lnTo>
                <a:lnTo>
                  <a:pt x="21" y="4"/>
                </a:lnTo>
                <a:lnTo>
                  <a:pt x="19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4" y="4"/>
                </a:lnTo>
                <a:lnTo>
                  <a:pt x="2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5" name="Freeform 109"/>
          <p:cNvSpPr>
            <a:spLocks/>
          </p:cNvSpPr>
          <p:nvPr/>
        </p:nvSpPr>
        <p:spPr bwMode="auto">
          <a:xfrm>
            <a:off x="64103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6" name="Line 110"/>
          <p:cNvSpPr>
            <a:spLocks noChangeShapeType="1"/>
          </p:cNvSpPr>
          <p:nvPr/>
        </p:nvSpPr>
        <p:spPr bwMode="auto">
          <a:xfrm flipH="1">
            <a:off x="6022975" y="3498850"/>
            <a:ext cx="3984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7" name="Freeform 119"/>
          <p:cNvSpPr>
            <a:spLocks/>
          </p:cNvSpPr>
          <p:nvPr/>
        </p:nvSpPr>
        <p:spPr bwMode="auto">
          <a:xfrm>
            <a:off x="5788025" y="49530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7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8" name="Rectangle 148"/>
          <p:cNvSpPr>
            <a:spLocks noChangeArrowheads="1"/>
          </p:cNvSpPr>
          <p:nvPr/>
        </p:nvSpPr>
        <p:spPr bwMode="auto">
          <a:xfrm rot="16200000">
            <a:off x="5303837" y="3417888"/>
            <a:ext cx="315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ALU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259" name="Line 176"/>
          <p:cNvSpPr>
            <a:spLocks noChangeShapeType="1"/>
          </p:cNvSpPr>
          <p:nvPr/>
        </p:nvSpPr>
        <p:spPr bwMode="auto">
          <a:xfrm rot="16200000">
            <a:off x="6176962" y="3341688"/>
            <a:ext cx="635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60" name="Rectangle 184"/>
          <p:cNvSpPr>
            <a:spLocks noChangeArrowheads="1"/>
          </p:cNvSpPr>
          <p:nvPr/>
        </p:nvSpPr>
        <p:spPr bwMode="auto">
          <a:xfrm>
            <a:off x="7158649" y="2822332"/>
            <a:ext cx="294311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sz="1600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61" name="Rectangle 185"/>
          <p:cNvSpPr>
            <a:spLocks noChangeArrowheads="1"/>
          </p:cNvSpPr>
          <p:nvPr/>
        </p:nvSpPr>
        <p:spPr bwMode="auto">
          <a:xfrm>
            <a:off x="3719144" y="2623040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[R10]</a:t>
            </a:r>
          </a:p>
        </p:txBody>
      </p:sp>
      <p:sp>
        <p:nvSpPr>
          <p:cNvPr id="262" name="Rectangle 186"/>
          <p:cNvSpPr>
            <a:spLocks noChangeArrowheads="1"/>
          </p:cNvSpPr>
          <p:nvPr/>
        </p:nvSpPr>
        <p:spPr bwMode="auto">
          <a:xfrm>
            <a:off x="8155477" y="3581400"/>
            <a:ext cx="960969" cy="1077218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Data from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memory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address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[R1]+9</a:t>
            </a:r>
          </a:p>
        </p:txBody>
      </p:sp>
      <p:sp>
        <p:nvSpPr>
          <p:cNvPr id="263" name="Rectangle 187"/>
          <p:cNvSpPr>
            <a:spLocks noChangeArrowheads="1"/>
          </p:cNvSpPr>
          <p:nvPr/>
        </p:nvSpPr>
        <p:spPr bwMode="auto">
          <a:xfrm>
            <a:off x="5765800" y="2816225"/>
            <a:ext cx="398507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sub</a:t>
            </a:r>
          </a:p>
        </p:txBody>
      </p:sp>
      <p:sp>
        <p:nvSpPr>
          <p:cNvPr id="264" name="Rectangle 188"/>
          <p:cNvSpPr>
            <a:spLocks noChangeArrowheads="1"/>
          </p:cNvSpPr>
          <p:nvPr/>
        </p:nvSpPr>
        <p:spPr bwMode="auto">
          <a:xfrm>
            <a:off x="3719144" y="3558689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[R11]</a:t>
            </a:r>
          </a:p>
        </p:txBody>
      </p:sp>
      <p:sp>
        <p:nvSpPr>
          <p:cNvPr id="265" name="Rectangle 190"/>
          <p:cNvSpPr>
            <a:spLocks noChangeArrowheads="1"/>
          </p:cNvSpPr>
          <p:nvPr/>
        </p:nvSpPr>
        <p:spPr bwMode="auto">
          <a:xfrm>
            <a:off x="3859407" y="4935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12</a:t>
            </a:r>
          </a:p>
        </p:txBody>
      </p:sp>
      <p:sp>
        <p:nvSpPr>
          <p:cNvPr id="266" name="Rectangle 191"/>
          <p:cNvSpPr>
            <a:spLocks noChangeArrowheads="1"/>
          </p:cNvSpPr>
          <p:nvPr/>
        </p:nvSpPr>
        <p:spPr bwMode="auto">
          <a:xfrm>
            <a:off x="3815324" y="3097824"/>
            <a:ext cx="40972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and</a:t>
            </a:r>
          </a:p>
        </p:txBody>
      </p:sp>
      <p:sp>
        <p:nvSpPr>
          <p:cNvPr id="267" name="Rectangle 192"/>
          <p:cNvSpPr>
            <a:spLocks noChangeArrowheads="1"/>
          </p:cNvSpPr>
          <p:nvPr/>
        </p:nvSpPr>
        <p:spPr bwMode="auto">
          <a:xfrm>
            <a:off x="7159503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68" name="Rectangle 193"/>
          <p:cNvSpPr>
            <a:spLocks noChangeArrowheads="1"/>
          </p:cNvSpPr>
          <p:nvPr/>
        </p:nvSpPr>
        <p:spPr bwMode="auto">
          <a:xfrm>
            <a:off x="5499100" y="3378200"/>
            <a:ext cx="893834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[R2]-[R3]</a:t>
            </a:r>
          </a:p>
        </p:txBody>
      </p:sp>
      <p:sp>
        <p:nvSpPr>
          <p:cNvPr id="269" name="Rectangle 194"/>
          <p:cNvSpPr>
            <a:spLocks noChangeArrowheads="1"/>
          </p:cNvSpPr>
          <p:nvPr/>
        </p:nvSpPr>
        <p:spPr bwMode="auto">
          <a:xfrm>
            <a:off x="3859407" y="446747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70" name="Rectangle 195"/>
          <p:cNvSpPr>
            <a:spLocks noChangeArrowheads="1"/>
          </p:cNvSpPr>
          <p:nvPr/>
        </p:nvSpPr>
        <p:spPr bwMode="auto">
          <a:xfrm>
            <a:off x="3859407" y="417629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40481" y="5671324"/>
            <a:ext cx="223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,R2,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34725" y="604230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and R12,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524975"/>
      </p:ext>
    </p:extLst>
  </p:cSld>
  <p:clrMapOvr>
    <a:masterClrMapping/>
  </p:clrMapOvr>
  <p:transition advTm="556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6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uild="allAtOnce"/>
      <p:bldP spid="273" grpId="0"/>
      <p:bldP spid="273" grpId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28813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22275" y="836295"/>
            <a:ext cx="7739063" cy="1066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endParaRPr lang="en-US" sz="2000" dirty="0">
              <a:latin typeface="Arial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2276" y="5676900"/>
            <a:ext cx="8569324" cy="5334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230188" indent="-230188">
              <a:spcBef>
                <a:spcPct val="20000"/>
              </a:spcBef>
              <a:buClr>
                <a:srgbClr val="0000FF"/>
              </a:buClr>
              <a:buFont typeface="Symbol" pitchFamily="18" charset="2"/>
              <a:buChar char="Þ"/>
            </a:pPr>
            <a:r>
              <a:rPr lang="en-US" sz="2000" b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A hazard detection unit </a:t>
            </a:r>
            <a:r>
              <a:rPr lang="en-US" sz="2000" dirty="0" smtClean="0">
                <a:latin typeface="Arial" charset="0"/>
              </a:rPr>
              <a:t>has to </a:t>
            </a:r>
            <a:r>
              <a:rPr lang="en-US" sz="2000" dirty="0">
                <a:latin typeface="Arial" charset="0"/>
              </a:rPr>
              <a:t>“stall” </a:t>
            </a:r>
            <a:r>
              <a:rPr lang="en-US" sz="2000" dirty="0" smtClean="0">
                <a:latin typeface="Arial" charset="0"/>
              </a:rPr>
              <a:t>the instruction following the load</a:t>
            </a:r>
            <a:endParaRPr lang="en-US" sz="2000" dirty="0">
              <a:latin typeface="Arial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0"/>
            <a:ext cx="7391400" cy="83661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Can't always forward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609600" y="670560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Neo Sans Intel"/>
              </a:rPr>
              <a:t>Load word can still causes a hazard: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>
                <a:latin typeface="Neo Sans Intel"/>
              </a:rPr>
              <a:t>an </a:t>
            </a:r>
            <a:r>
              <a:rPr lang="en-US" sz="2200" dirty="0" smtClean="0">
                <a:latin typeface="Neo Sans Intel"/>
              </a:rPr>
              <a:t>instruction follows </a:t>
            </a:r>
            <a:r>
              <a:rPr lang="en-US" sz="2200" dirty="0">
                <a:latin typeface="Neo Sans Intel"/>
              </a:rPr>
              <a:t>a load </a:t>
            </a:r>
            <a:r>
              <a:rPr lang="en-US" sz="2200" dirty="0" smtClean="0">
                <a:latin typeface="Neo Sans Intel"/>
              </a:rPr>
              <a:t>instruction and reads the same register that is written by the load.</a:t>
            </a:r>
            <a:endParaRPr lang="en-US" sz="2200" dirty="0">
              <a:latin typeface="Neo Sans Intel"/>
            </a:endParaRPr>
          </a:p>
        </p:txBody>
      </p:sp>
      <p:grpSp>
        <p:nvGrpSpPr>
          <p:cNvPr id="320" name="Группа 319"/>
          <p:cNvGrpSpPr/>
          <p:nvPr/>
        </p:nvGrpSpPr>
        <p:grpSpPr>
          <a:xfrm>
            <a:off x="162657" y="2133600"/>
            <a:ext cx="8356503" cy="3227080"/>
            <a:chOff x="162657" y="2133600"/>
            <a:chExt cx="8356503" cy="3227080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358694" y="3114018"/>
              <a:ext cx="179017" cy="510198"/>
            </a:xfrm>
            <a:custGeom>
              <a:avLst/>
              <a:gdLst>
                <a:gd name="T0" fmla="*/ 0 w 109"/>
                <a:gd name="T1" fmla="*/ 0 h 285"/>
                <a:gd name="T2" fmla="*/ 0 w 109"/>
                <a:gd name="T3" fmla="*/ 182562 h 285"/>
                <a:gd name="T4" fmla="*/ 50975 w 109"/>
                <a:gd name="T5" fmla="*/ 228600 h 285"/>
                <a:gd name="T6" fmla="*/ 0 w 109"/>
                <a:gd name="T7" fmla="*/ 269875 h 285"/>
                <a:gd name="T8" fmla="*/ 0 w 109"/>
                <a:gd name="T9" fmla="*/ 452437 h 285"/>
                <a:gd name="T10" fmla="*/ 158750 w 109"/>
                <a:gd name="T11" fmla="*/ 315912 h 285"/>
                <a:gd name="T12" fmla="*/ 158750 w 109"/>
                <a:gd name="T13" fmla="*/ 139700 h 285"/>
                <a:gd name="T14" fmla="*/ 0 w 109"/>
                <a:gd name="T15" fmla="*/ 0 h 285"/>
                <a:gd name="T16" fmla="*/ 0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0" y="115"/>
                  </a:lnTo>
                  <a:lnTo>
                    <a:pt x="35" y="144"/>
                  </a:lnTo>
                  <a:lnTo>
                    <a:pt x="0" y="170"/>
                  </a:lnTo>
                  <a:lnTo>
                    <a:pt x="0" y="285"/>
                  </a:lnTo>
                  <a:lnTo>
                    <a:pt x="109" y="199"/>
                  </a:lnTo>
                  <a:lnTo>
                    <a:pt x="109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62657" y="2133600"/>
              <a:ext cx="8356503" cy="3227080"/>
              <a:chOff x="162657" y="2133600"/>
              <a:chExt cx="8356503" cy="322708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467712" y="2292108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510676" y="2428161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308386" y="2562424"/>
                <a:ext cx="0" cy="2058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6339706" y="4460225"/>
                <a:ext cx="148583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772222" y="3898112"/>
                <a:ext cx="152165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208319" y="3305566"/>
                <a:ext cx="150374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7705605" y="4974003"/>
                <a:ext cx="119942" cy="261365"/>
              </a:xfrm>
              <a:custGeom>
                <a:avLst/>
                <a:gdLst>
                  <a:gd name="T0" fmla="*/ 0 w 73"/>
                  <a:gd name="T1" fmla="*/ 0 h 146"/>
                  <a:gd name="T2" fmla="*/ 106363 w 73"/>
                  <a:gd name="T3" fmla="*/ 3175 h 146"/>
                  <a:gd name="T4" fmla="*/ 106363 w 73"/>
                  <a:gd name="T5" fmla="*/ 231775 h 146"/>
                  <a:gd name="T6" fmla="*/ 0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0" y="0"/>
                    </a:moveTo>
                    <a:lnTo>
                      <a:pt x="73" y="2"/>
                    </a:lnTo>
                    <a:lnTo>
                      <a:pt x="73" y="146"/>
                    </a:lnTo>
                    <a:lnTo>
                      <a:pt x="0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6132047" y="4460225"/>
                <a:ext cx="11994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7141702" y="4399360"/>
                <a:ext cx="119941" cy="255994"/>
              </a:xfrm>
              <a:custGeom>
                <a:avLst/>
                <a:gdLst>
                  <a:gd name="T0" fmla="*/ 0 w 73"/>
                  <a:gd name="T1" fmla="*/ 223837 h 143"/>
                  <a:gd name="T2" fmla="*/ 106362 w 73"/>
                  <a:gd name="T3" fmla="*/ 227012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7023551" y="4395779"/>
                <a:ext cx="118151" cy="259574"/>
              </a:xfrm>
              <a:custGeom>
                <a:avLst/>
                <a:gdLst>
                  <a:gd name="T0" fmla="*/ 104775 w 71"/>
                  <a:gd name="T1" fmla="*/ 0 h 145"/>
                  <a:gd name="T2" fmla="*/ 0 w 71"/>
                  <a:gd name="T3" fmla="*/ 3175 h 145"/>
                  <a:gd name="T4" fmla="*/ 0 w 71"/>
                  <a:gd name="T5" fmla="*/ 230187 h 145"/>
                  <a:gd name="T6" fmla="*/ 104775 w 71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5568143" y="3885581"/>
                <a:ext cx="118151" cy="358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5568143" y="4028794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6135627" y="4594488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5002449" y="3432668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5002449" y="3305566"/>
                <a:ext cx="119942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3636551" y="2661105"/>
                <a:ext cx="118151" cy="261365"/>
              </a:xfrm>
              <a:custGeom>
                <a:avLst/>
                <a:gdLst>
                  <a:gd name="T0" fmla="*/ 104775 w 71"/>
                  <a:gd name="T1" fmla="*/ 0 h 146"/>
                  <a:gd name="T2" fmla="*/ 0 w 71"/>
                  <a:gd name="T3" fmla="*/ 3175 h 146"/>
                  <a:gd name="T4" fmla="*/ 0 w 71"/>
                  <a:gd name="T5" fmla="*/ 231775 h 146"/>
                  <a:gd name="T6" fmla="*/ 104775 w 71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6"/>
                  <a:gd name="T14" fmla="*/ 71 w 71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1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697417" y="2713020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726059" y="2713020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3871062" y="2791788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w 73"/>
                  <a:gd name="T9" fmla="*/ 223838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6443536" y="4981164"/>
                <a:ext cx="3580" cy="266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6443536" y="4984744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6443536" y="5240739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6477549" y="503666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6552736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6611812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6681628" y="5049191"/>
                <a:ext cx="368775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2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4195084" y="2648574"/>
                <a:ext cx="179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4195084" y="2652154"/>
                <a:ext cx="12352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4195084" y="2908148"/>
                <a:ext cx="12352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27307" y="270406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02494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359779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4431386" y="2716601"/>
                <a:ext cx="35982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973807" y="2791788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38547" y="2854443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4141379" y="2727342"/>
                <a:ext cx="59075" cy="64446"/>
              </a:xfrm>
              <a:custGeom>
                <a:avLst/>
                <a:gdLst>
                  <a:gd name="T0" fmla="*/ 0 w 36"/>
                  <a:gd name="T1" fmla="*/ 57150 h 36"/>
                  <a:gd name="T2" fmla="*/ 0 w 36"/>
                  <a:gd name="T3" fmla="*/ 0 h 36"/>
                  <a:gd name="T4" fmla="*/ 52387 w 3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36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4200454" y="3241120"/>
                <a:ext cx="121732" cy="255995"/>
              </a:xfrm>
              <a:custGeom>
                <a:avLst/>
                <a:gdLst>
                  <a:gd name="T0" fmla="*/ 104992 w 73"/>
                  <a:gd name="T1" fmla="*/ 0 h 143"/>
                  <a:gd name="T2" fmla="*/ 0 w 73"/>
                  <a:gd name="T3" fmla="*/ 0 h 143"/>
                  <a:gd name="T4" fmla="*/ 0 w 73"/>
                  <a:gd name="T5" fmla="*/ 227013 h 143"/>
                  <a:gd name="T6" fmla="*/ 107950 w 73"/>
                  <a:gd name="T7" fmla="*/ 227013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0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7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261319" y="3293035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4289962" y="3293035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4884298" y="3241120"/>
                <a:ext cx="118151" cy="255995"/>
              </a:xfrm>
              <a:custGeom>
                <a:avLst/>
                <a:gdLst>
                  <a:gd name="T0" fmla="*/ 0 w 72"/>
                  <a:gd name="T1" fmla="*/ 227013 h 143"/>
                  <a:gd name="T2" fmla="*/ 104775 w 72"/>
                  <a:gd name="T3" fmla="*/ 227013 h 143"/>
                  <a:gd name="T4" fmla="*/ 104775 w 72"/>
                  <a:gd name="T5" fmla="*/ 0 h 143"/>
                  <a:gd name="T6" fmla="*/ 1455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3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 flipV="1">
                <a:off x="4766147" y="3237539"/>
                <a:ext cx="1791" cy="263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766147" y="3241120"/>
                <a:ext cx="11815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4766147" y="3497114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4438547" y="3368222"/>
                <a:ext cx="32760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6132047" y="3368222"/>
                <a:ext cx="11636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4705281" y="3305566"/>
                <a:ext cx="60866" cy="62656"/>
              </a:xfrm>
              <a:custGeom>
                <a:avLst/>
                <a:gdLst>
                  <a:gd name="T0" fmla="*/ 0 w 37"/>
                  <a:gd name="T1" fmla="*/ 55563 h 35"/>
                  <a:gd name="T2" fmla="*/ 0 w 37"/>
                  <a:gd name="T3" fmla="*/ 0 h 35"/>
                  <a:gd name="T4" fmla="*/ 53975 w 3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5"/>
                  <a:gd name="T11" fmla="*/ 37 w 3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5">
                    <a:moveTo>
                      <a:pt x="0" y="35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79491 w 55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74906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5686294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74906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5686294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6251988" y="3114018"/>
                <a:ext cx="87719" cy="513778"/>
              </a:xfrm>
              <a:custGeom>
                <a:avLst/>
                <a:gdLst>
                  <a:gd name="T0" fmla="*/ 77788 w 53"/>
                  <a:gd name="T1" fmla="*/ 452437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77788 w 53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88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89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V="1">
                <a:off x="7258063" y="3815765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 flipH="1">
                <a:off x="7138122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 flipH="1">
                <a:off x="7138122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w 72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4"/>
                  <a:gd name="T17" fmla="*/ 72 w 7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766147" y="3819345"/>
                <a:ext cx="118151" cy="257784"/>
              </a:xfrm>
              <a:custGeom>
                <a:avLst/>
                <a:gdLst>
                  <a:gd name="T0" fmla="*/ 103320 w 72"/>
                  <a:gd name="T1" fmla="*/ 0 h 144"/>
                  <a:gd name="T2" fmla="*/ 0 w 72"/>
                  <a:gd name="T3" fmla="*/ 0 h 144"/>
                  <a:gd name="T4" fmla="*/ 0 w 72"/>
                  <a:gd name="T5" fmla="*/ 228600 h 144"/>
                  <a:gd name="T6" fmla="*/ 104775 w 72"/>
                  <a:gd name="T7" fmla="*/ 22860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4825223" y="3871259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7" name="Rectangle 97"/>
              <p:cNvSpPr>
                <a:spLocks noChangeArrowheads="1"/>
              </p:cNvSpPr>
              <p:nvPr/>
            </p:nvSpPr>
            <p:spPr bwMode="auto">
              <a:xfrm>
                <a:off x="4853866" y="3871259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flipV="1">
                <a:off x="5330051" y="3815765"/>
                <a:ext cx="179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5330051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02"/>
              <p:cNvSpPr>
                <a:spLocks noChangeShapeType="1"/>
              </p:cNvSpPr>
              <p:nvPr/>
            </p:nvSpPr>
            <p:spPr bwMode="auto">
              <a:xfrm>
                <a:off x="5330051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3604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4" name="Rectangle 104"/>
              <p:cNvSpPr>
                <a:spLocks noChangeArrowheads="1"/>
              </p:cNvSpPr>
              <p:nvPr/>
            </p:nvSpPr>
            <p:spPr bwMode="auto">
              <a:xfrm>
                <a:off x="543746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5" name="Rectangle 105"/>
              <p:cNvSpPr>
                <a:spLocks noChangeArrowheads="1"/>
              </p:cNvSpPr>
              <p:nvPr/>
            </p:nvSpPr>
            <p:spPr bwMode="auto">
              <a:xfrm>
                <a:off x="549295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5920807" y="3692242"/>
                <a:ext cx="180807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2562 h 286"/>
                  <a:gd name="T4" fmla="*/ 54426 w 109"/>
                  <a:gd name="T5" fmla="*/ 225425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7 w 109"/>
                  <a:gd name="T11" fmla="*/ 314325 h 286"/>
                  <a:gd name="T12" fmla="*/ 160337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8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6459647" y="3819345"/>
                <a:ext cx="238093" cy="257784"/>
              </a:xfrm>
              <a:custGeom>
                <a:avLst/>
                <a:gdLst>
                  <a:gd name="T0" fmla="*/ 208206 w 144"/>
                  <a:gd name="T1" fmla="*/ 228600 h 144"/>
                  <a:gd name="T2" fmla="*/ 211138 w 144"/>
                  <a:gd name="T3" fmla="*/ 0 h 144"/>
                  <a:gd name="T4" fmla="*/ 0 w 144"/>
                  <a:gd name="T5" fmla="*/ 0 h 144"/>
                  <a:gd name="T6" fmla="*/ 0 w 144"/>
                  <a:gd name="T7" fmla="*/ 228600 h 144"/>
                  <a:gd name="T8" fmla="*/ 211138 w 144"/>
                  <a:gd name="T9" fmla="*/ 228600 h 144"/>
                  <a:gd name="T10" fmla="*/ 211138 w 144"/>
                  <a:gd name="T11" fmla="*/ 228600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2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6499031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6574218" y="3871259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0539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712917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719003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5002449" y="3946446"/>
                <a:ext cx="32760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4"/>
              <p:cNvSpPr>
                <a:spLocks noChangeShapeType="1"/>
              </p:cNvSpPr>
              <p:nvPr/>
            </p:nvSpPr>
            <p:spPr bwMode="auto">
              <a:xfrm>
                <a:off x="6695950" y="3946446"/>
                <a:ext cx="3240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5269185" y="3885581"/>
                <a:ext cx="60866" cy="60866"/>
              </a:xfrm>
              <a:custGeom>
                <a:avLst/>
                <a:gdLst>
                  <a:gd name="T0" fmla="*/ 0 w 37"/>
                  <a:gd name="T1" fmla="*/ 53975 h 34"/>
                  <a:gd name="T2" fmla="*/ 2918 w 37"/>
                  <a:gd name="T3" fmla="*/ 0 h 34"/>
                  <a:gd name="T4" fmla="*/ 53975 w 37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4"/>
                  <a:gd name="T11" fmla="*/ 37 w 37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4">
                    <a:moveTo>
                      <a:pt x="0" y="34"/>
                    </a:moveTo>
                    <a:lnTo>
                      <a:pt x="2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6396992" y="3946446"/>
                <a:ext cx="418900" cy="195129"/>
              </a:xfrm>
              <a:custGeom>
                <a:avLst/>
                <a:gdLst>
                  <a:gd name="T0" fmla="*/ 0 w 253"/>
                  <a:gd name="T1" fmla="*/ 0 h 109"/>
                  <a:gd name="T2" fmla="*/ 2937 w 253"/>
                  <a:gd name="T3" fmla="*/ 173038 h 109"/>
                  <a:gd name="T4" fmla="*/ 317149 w 253"/>
                  <a:gd name="T5" fmla="*/ 173038 h 109"/>
                  <a:gd name="T6" fmla="*/ 317149 w 253"/>
                  <a:gd name="T7" fmla="*/ 57150 h 109"/>
                  <a:gd name="T8" fmla="*/ 371475 w 253"/>
                  <a:gd name="T9" fmla="*/ 5715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6" y="109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251988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77788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77787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104775 w 71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3"/>
                  <a:gd name="T17" fmla="*/ 71 w 7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3"/>
                  <a:gd name="T14" fmla="*/ 71 w 71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V="1">
                <a:off x="7821967" y="4392199"/>
                <a:ext cx="358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02025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8"/>
              <p:cNvSpPr>
                <a:spLocks noChangeShapeType="1"/>
              </p:cNvSpPr>
              <p:nvPr/>
            </p:nvSpPr>
            <p:spPr bwMode="auto">
              <a:xfrm flipH="1">
                <a:off x="7702025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29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30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1"/>
              <p:cNvSpPr>
                <a:spLocks/>
              </p:cNvSpPr>
              <p:nvPr/>
            </p:nvSpPr>
            <p:spPr bwMode="auto">
              <a:xfrm>
                <a:off x="5330051" y="4395779"/>
                <a:ext cx="119941" cy="259574"/>
              </a:xfrm>
              <a:custGeom>
                <a:avLst/>
                <a:gdLst>
                  <a:gd name="T0" fmla="*/ 103448 w 73"/>
                  <a:gd name="T1" fmla="*/ 0 h 145"/>
                  <a:gd name="T2" fmla="*/ 0 w 73"/>
                  <a:gd name="T3" fmla="*/ 3175 h 145"/>
                  <a:gd name="T4" fmla="*/ 0 w 73"/>
                  <a:gd name="T5" fmla="*/ 230187 h 145"/>
                  <a:gd name="T6" fmla="*/ 106362 w 73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3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389126" y="4451274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5421349" y="4451274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 flipV="1">
                <a:off x="5893954" y="4392199"/>
                <a:ext cx="1791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893954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38"/>
              <p:cNvSpPr>
                <a:spLocks noChangeShapeType="1"/>
              </p:cNvSpPr>
              <p:nvPr/>
            </p:nvSpPr>
            <p:spPr bwMode="auto">
              <a:xfrm>
                <a:off x="5893954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w 110"/>
                  <a:gd name="T19" fmla="*/ 0 h 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287"/>
                  <a:gd name="T32" fmla="*/ 110 w 110"/>
                  <a:gd name="T33" fmla="*/ 287 h 2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7"/>
                  <a:gd name="T29" fmla="*/ 110 w 110"/>
                  <a:gd name="T30" fmla="*/ 287 h 2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062935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138122" y="4451274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6178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4" name="Rectangle 144"/>
              <p:cNvSpPr>
                <a:spLocks noChangeArrowheads="1"/>
              </p:cNvSpPr>
              <p:nvPr/>
            </p:nvSpPr>
            <p:spPr bwMode="auto">
              <a:xfrm>
                <a:off x="7693075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5" name="Rectangle 145"/>
              <p:cNvSpPr>
                <a:spLocks noChangeArrowheads="1"/>
              </p:cNvSpPr>
              <p:nvPr/>
            </p:nvSpPr>
            <p:spPr bwMode="auto">
              <a:xfrm>
                <a:off x="7752150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5568143" y="4524672"/>
                <a:ext cx="32581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47"/>
              <p:cNvSpPr>
                <a:spLocks noChangeShapeType="1"/>
              </p:cNvSpPr>
              <p:nvPr/>
            </p:nvSpPr>
            <p:spPr bwMode="auto">
              <a:xfrm>
                <a:off x="6667307" y="4524672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48"/>
              <p:cNvSpPr>
                <a:spLocks noChangeShapeType="1"/>
              </p:cNvSpPr>
              <p:nvPr/>
            </p:nvSpPr>
            <p:spPr bwMode="auto">
              <a:xfrm>
                <a:off x="7258063" y="4524672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833088" y="4463806"/>
                <a:ext cx="60866" cy="60866"/>
              </a:xfrm>
              <a:custGeom>
                <a:avLst/>
                <a:gdLst>
                  <a:gd name="T0" fmla="*/ 0 w 36"/>
                  <a:gd name="T1" fmla="*/ 53975 h 34"/>
                  <a:gd name="T2" fmla="*/ 1499 w 36"/>
                  <a:gd name="T3" fmla="*/ 0 h 34"/>
                  <a:gd name="T4" fmla="*/ 53975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1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6960895" y="4524672"/>
                <a:ext cx="418900" cy="196919"/>
              </a:xfrm>
              <a:custGeom>
                <a:avLst/>
                <a:gdLst>
                  <a:gd name="T0" fmla="*/ 0 w 253"/>
                  <a:gd name="T1" fmla="*/ 0 h 110"/>
                  <a:gd name="T2" fmla="*/ 2937 w 253"/>
                  <a:gd name="T3" fmla="*/ 174625 h 110"/>
                  <a:gd name="T4" fmla="*/ 318617 w 253"/>
                  <a:gd name="T5" fmla="*/ 174625 h 110"/>
                  <a:gd name="T6" fmla="*/ 318617 w 253"/>
                  <a:gd name="T7" fmla="*/ 58738 h 110"/>
                  <a:gd name="T8" fmla="*/ 371475 w 253"/>
                  <a:gd name="T9" fmla="*/ 58738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10"/>
                  <a:gd name="T17" fmla="*/ 253 w 25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10">
                    <a:moveTo>
                      <a:pt x="0" y="0"/>
                    </a:moveTo>
                    <a:lnTo>
                      <a:pt x="2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57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58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159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60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61"/>
              <p:cNvSpPr>
                <a:spLocks noChangeShapeType="1"/>
              </p:cNvSpPr>
              <p:nvPr/>
            </p:nvSpPr>
            <p:spPr bwMode="auto">
              <a:xfrm flipV="1">
                <a:off x="8385869" y="4970423"/>
                <a:ext cx="358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62"/>
              <p:cNvSpPr>
                <a:spLocks noChangeShapeType="1"/>
              </p:cNvSpPr>
              <p:nvPr/>
            </p:nvSpPr>
            <p:spPr bwMode="auto">
              <a:xfrm flipH="1">
                <a:off x="8267718" y="4974003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63"/>
              <p:cNvSpPr>
                <a:spLocks noChangeShapeType="1"/>
              </p:cNvSpPr>
              <p:nvPr/>
            </p:nvSpPr>
            <p:spPr bwMode="auto">
              <a:xfrm flipH="1">
                <a:off x="8267718" y="5231788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64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5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5893954" y="4974003"/>
                <a:ext cx="119942" cy="261365"/>
              </a:xfrm>
              <a:custGeom>
                <a:avLst/>
                <a:gdLst>
                  <a:gd name="T0" fmla="*/ 103449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3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167"/>
              <p:cNvSpPr>
                <a:spLocks noChangeArrowheads="1"/>
              </p:cNvSpPr>
              <p:nvPr/>
            </p:nvSpPr>
            <p:spPr bwMode="auto">
              <a:xfrm>
                <a:off x="5953030" y="5025919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8" name="Rectangle 168"/>
              <p:cNvSpPr>
                <a:spLocks noChangeArrowheads="1"/>
              </p:cNvSpPr>
              <p:nvPr/>
            </p:nvSpPr>
            <p:spPr bwMode="auto">
              <a:xfrm>
                <a:off x="5985253" y="5025919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9" name="Freeform 169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70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171"/>
              <p:cNvSpPr>
                <a:spLocks noChangeArrowheads="1"/>
              </p:cNvSpPr>
              <p:nvPr/>
            </p:nvSpPr>
            <p:spPr bwMode="auto">
              <a:xfrm>
                <a:off x="7625048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2" name="Rectangle 172"/>
              <p:cNvSpPr>
                <a:spLocks noChangeArrowheads="1"/>
              </p:cNvSpPr>
              <p:nvPr/>
            </p:nvSpPr>
            <p:spPr bwMode="auto">
              <a:xfrm>
                <a:off x="7702025" y="5025919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8181790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8256977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316053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Line 176"/>
              <p:cNvSpPr>
                <a:spLocks noChangeShapeType="1"/>
              </p:cNvSpPr>
              <p:nvPr/>
            </p:nvSpPr>
            <p:spPr bwMode="auto">
              <a:xfrm>
                <a:off x="6132047" y="5104686"/>
                <a:ext cx="315070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77"/>
              <p:cNvSpPr>
                <a:spLocks noChangeShapeType="1"/>
              </p:cNvSpPr>
              <p:nvPr/>
            </p:nvSpPr>
            <p:spPr bwMode="auto">
              <a:xfrm>
                <a:off x="7231211" y="5104686"/>
                <a:ext cx="35624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7821967" y="5104686"/>
                <a:ext cx="33118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6688789" y="5165552"/>
                <a:ext cx="365195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180"/>
              <p:cNvSpPr>
                <a:spLocks/>
              </p:cNvSpPr>
              <p:nvPr/>
            </p:nvSpPr>
            <p:spPr bwMode="auto">
              <a:xfrm>
                <a:off x="6396992" y="5040240"/>
                <a:ext cx="50125" cy="64446"/>
              </a:xfrm>
              <a:custGeom>
                <a:avLst/>
                <a:gdLst>
                  <a:gd name="T0" fmla="*/ 0 w 30"/>
                  <a:gd name="T1" fmla="*/ 57150 h 36"/>
                  <a:gd name="T2" fmla="*/ 2963 w 30"/>
                  <a:gd name="T3" fmla="*/ 0 h 36"/>
                  <a:gd name="T4" fmla="*/ 44450 w 30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6"/>
                  <a:gd name="T11" fmla="*/ 30 w 30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6">
                    <a:moveTo>
                      <a:pt x="0" y="36"/>
                    </a:moveTo>
                    <a:lnTo>
                      <a:pt x="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181"/>
              <p:cNvSpPr>
                <a:spLocks/>
              </p:cNvSpPr>
              <p:nvPr/>
            </p:nvSpPr>
            <p:spPr bwMode="auto">
              <a:xfrm>
                <a:off x="7528379" y="5104686"/>
                <a:ext cx="415319" cy="191548"/>
              </a:xfrm>
              <a:custGeom>
                <a:avLst/>
                <a:gdLst>
                  <a:gd name="T0" fmla="*/ 0 w 251"/>
                  <a:gd name="T1" fmla="*/ 0 h 107"/>
                  <a:gd name="T2" fmla="*/ 0 w 251"/>
                  <a:gd name="T3" fmla="*/ 169862 h 107"/>
                  <a:gd name="T4" fmla="*/ 318411 w 251"/>
                  <a:gd name="T5" fmla="*/ 169862 h 107"/>
                  <a:gd name="T6" fmla="*/ 318411 w 251"/>
                  <a:gd name="T7" fmla="*/ 57150 h 107"/>
                  <a:gd name="T8" fmla="*/ 368300 w 251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07"/>
                  <a:gd name="T17" fmla="*/ 251 w 25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1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0051" y="2661105"/>
                <a:ext cx="119941" cy="261365"/>
              </a:xfrm>
              <a:custGeom>
                <a:avLst/>
                <a:gdLst>
                  <a:gd name="T0" fmla="*/ 103448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2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1224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46411" y="2713020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68143" y="2791788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96"/>
              <p:cNvSpPr>
                <a:spLocks noChangeShapeType="1"/>
              </p:cNvSpPr>
              <p:nvPr/>
            </p:nvSpPr>
            <p:spPr bwMode="auto">
              <a:xfrm>
                <a:off x="5779383" y="2791788"/>
                <a:ext cx="114571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7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103449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8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99"/>
              <p:cNvSpPr>
                <a:spLocks noChangeShapeType="1"/>
              </p:cNvSpPr>
              <p:nvPr/>
            </p:nvSpPr>
            <p:spPr bwMode="auto">
              <a:xfrm flipV="1">
                <a:off x="6132047" y="2657524"/>
                <a:ext cx="179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200"/>
              <p:cNvSpPr>
                <a:spLocks noChangeShapeType="1"/>
              </p:cNvSpPr>
              <p:nvPr/>
            </p:nvSpPr>
            <p:spPr bwMode="auto">
              <a:xfrm flipH="1">
                <a:off x="6013896" y="2661105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201"/>
              <p:cNvSpPr>
                <a:spLocks noChangeShapeType="1"/>
              </p:cNvSpPr>
              <p:nvPr/>
            </p:nvSpPr>
            <p:spPr bwMode="auto">
              <a:xfrm flipH="1">
                <a:off x="6013896" y="2918889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202"/>
              <p:cNvSpPr>
                <a:spLocks noChangeArrowheads="1"/>
              </p:cNvSpPr>
              <p:nvPr/>
            </p:nvSpPr>
            <p:spPr bwMode="auto">
              <a:xfrm>
                <a:off x="5924387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3" name="Rectangle 203"/>
              <p:cNvSpPr>
                <a:spLocks noChangeArrowheads="1"/>
              </p:cNvSpPr>
              <p:nvPr/>
            </p:nvSpPr>
            <p:spPr bwMode="auto">
              <a:xfrm>
                <a:off x="6001364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058649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4796581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4873557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4929053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59243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01364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0" name="Rectangle 210"/>
              <p:cNvSpPr>
                <a:spLocks noChangeArrowheads="1"/>
              </p:cNvSpPr>
              <p:nvPr/>
            </p:nvSpPr>
            <p:spPr bwMode="auto">
              <a:xfrm>
                <a:off x="6058649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3" name="Freeform 213"/>
              <p:cNvSpPr>
                <a:spLocks/>
              </p:cNvSpPr>
              <p:nvPr/>
            </p:nvSpPr>
            <p:spPr bwMode="auto">
              <a:xfrm>
                <a:off x="5990623" y="2840122"/>
                <a:ext cx="48335" cy="51915"/>
              </a:xfrm>
              <a:custGeom>
                <a:avLst/>
                <a:gdLst>
                  <a:gd name="T0" fmla="*/ 20692 w 29"/>
                  <a:gd name="T1" fmla="*/ 42863 h 29"/>
                  <a:gd name="T2" fmla="*/ 23649 w 29"/>
                  <a:gd name="T3" fmla="*/ 46038 h 29"/>
                  <a:gd name="T4" fmla="*/ 26605 w 29"/>
                  <a:gd name="T5" fmla="*/ 42863 h 29"/>
                  <a:gd name="T6" fmla="*/ 31039 w 29"/>
                  <a:gd name="T7" fmla="*/ 42863 h 29"/>
                  <a:gd name="T8" fmla="*/ 33995 w 29"/>
                  <a:gd name="T9" fmla="*/ 39688 h 29"/>
                  <a:gd name="T10" fmla="*/ 33995 w 29"/>
                  <a:gd name="T11" fmla="*/ 39688 h 29"/>
                  <a:gd name="T12" fmla="*/ 36951 w 29"/>
                  <a:gd name="T13" fmla="*/ 36513 h 29"/>
                  <a:gd name="T14" fmla="*/ 39907 w 29"/>
                  <a:gd name="T15" fmla="*/ 33338 h 29"/>
                  <a:gd name="T16" fmla="*/ 39907 w 29"/>
                  <a:gd name="T17" fmla="*/ 30163 h 29"/>
                  <a:gd name="T18" fmla="*/ 42863 w 29"/>
                  <a:gd name="T19" fmla="*/ 26988 h 29"/>
                  <a:gd name="T20" fmla="*/ 42863 w 29"/>
                  <a:gd name="T21" fmla="*/ 20638 h 29"/>
                  <a:gd name="T22" fmla="*/ 42863 w 29"/>
                  <a:gd name="T23" fmla="*/ 17463 h 29"/>
                  <a:gd name="T24" fmla="*/ 39907 w 29"/>
                  <a:gd name="T25" fmla="*/ 14288 h 29"/>
                  <a:gd name="T26" fmla="*/ 39907 w 29"/>
                  <a:gd name="T27" fmla="*/ 12700 h 29"/>
                  <a:gd name="T28" fmla="*/ 36951 w 29"/>
                  <a:gd name="T29" fmla="*/ 9525 h 29"/>
                  <a:gd name="T30" fmla="*/ 33995 w 29"/>
                  <a:gd name="T31" fmla="*/ 6350 h 29"/>
                  <a:gd name="T32" fmla="*/ 33995 w 29"/>
                  <a:gd name="T33" fmla="*/ 3175 h 29"/>
                  <a:gd name="T34" fmla="*/ 31039 w 29"/>
                  <a:gd name="T35" fmla="*/ 3175 h 29"/>
                  <a:gd name="T36" fmla="*/ 26605 w 29"/>
                  <a:gd name="T37" fmla="*/ 0 h 29"/>
                  <a:gd name="T38" fmla="*/ 23649 w 29"/>
                  <a:gd name="T39" fmla="*/ 0 h 29"/>
                  <a:gd name="T40" fmla="*/ 20692 w 29"/>
                  <a:gd name="T41" fmla="*/ 0 h 29"/>
                  <a:gd name="T42" fmla="*/ 17736 w 29"/>
                  <a:gd name="T43" fmla="*/ 0 h 29"/>
                  <a:gd name="T44" fmla="*/ 14780 w 29"/>
                  <a:gd name="T45" fmla="*/ 0 h 29"/>
                  <a:gd name="T46" fmla="*/ 11824 w 29"/>
                  <a:gd name="T47" fmla="*/ 3175 h 29"/>
                  <a:gd name="T48" fmla="*/ 8868 w 29"/>
                  <a:gd name="T49" fmla="*/ 3175 h 29"/>
                  <a:gd name="T50" fmla="*/ 5912 w 29"/>
                  <a:gd name="T51" fmla="*/ 6350 h 29"/>
                  <a:gd name="T52" fmla="*/ 2956 w 29"/>
                  <a:gd name="T53" fmla="*/ 9525 h 29"/>
                  <a:gd name="T54" fmla="*/ 0 w 29"/>
                  <a:gd name="T55" fmla="*/ 12700 h 29"/>
                  <a:gd name="T56" fmla="*/ 0 w 29"/>
                  <a:gd name="T57" fmla="*/ 14288 h 29"/>
                  <a:gd name="T58" fmla="*/ 0 w 29"/>
                  <a:gd name="T59" fmla="*/ 17463 h 29"/>
                  <a:gd name="T60" fmla="*/ 0 w 29"/>
                  <a:gd name="T61" fmla="*/ 20638 h 29"/>
                  <a:gd name="T62" fmla="*/ 0 w 29"/>
                  <a:gd name="T63" fmla="*/ 26988 h 29"/>
                  <a:gd name="T64" fmla="*/ 0 w 29"/>
                  <a:gd name="T65" fmla="*/ 30163 h 29"/>
                  <a:gd name="T66" fmla="*/ 0 w 29"/>
                  <a:gd name="T67" fmla="*/ 33338 h 29"/>
                  <a:gd name="T68" fmla="*/ 2956 w 29"/>
                  <a:gd name="T69" fmla="*/ 36513 h 29"/>
                  <a:gd name="T70" fmla="*/ 5912 w 29"/>
                  <a:gd name="T71" fmla="*/ 39688 h 29"/>
                  <a:gd name="T72" fmla="*/ 8868 w 29"/>
                  <a:gd name="T73" fmla="*/ 39688 h 29"/>
                  <a:gd name="T74" fmla="*/ 11824 w 29"/>
                  <a:gd name="T75" fmla="*/ 42863 h 29"/>
                  <a:gd name="T76" fmla="*/ 14780 w 29"/>
                  <a:gd name="T77" fmla="*/ 42863 h 29"/>
                  <a:gd name="T78" fmla="*/ 17736 w 29"/>
                  <a:gd name="T79" fmla="*/ 46038 h 29"/>
                  <a:gd name="T80" fmla="*/ 20692 w 29"/>
                  <a:gd name="T81" fmla="*/ 46038 h 29"/>
                  <a:gd name="T82" fmla="*/ 20692 w 29"/>
                  <a:gd name="T83" fmla="*/ 46038 h 29"/>
                  <a:gd name="T84" fmla="*/ 20692 w 29"/>
                  <a:gd name="T85" fmla="*/ 42863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8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14"/>
              <p:cNvSpPr>
                <a:spLocks/>
              </p:cNvSpPr>
              <p:nvPr/>
            </p:nvSpPr>
            <p:spPr bwMode="auto">
              <a:xfrm>
                <a:off x="5705987" y="2768515"/>
                <a:ext cx="48334" cy="50125"/>
              </a:xfrm>
              <a:custGeom>
                <a:avLst/>
                <a:gdLst>
                  <a:gd name="T0" fmla="*/ 19214 w 29"/>
                  <a:gd name="T1" fmla="*/ 41275 h 28"/>
                  <a:gd name="T2" fmla="*/ 25126 w 29"/>
                  <a:gd name="T3" fmla="*/ 41275 h 28"/>
                  <a:gd name="T4" fmla="*/ 28082 w 29"/>
                  <a:gd name="T5" fmla="*/ 41275 h 28"/>
                  <a:gd name="T6" fmla="*/ 31038 w 29"/>
                  <a:gd name="T7" fmla="*/ 41275 h 28"/>
                  <a:gd name="T8" fmla="*/ 33994 w 29"/>
                  <a:gd name="T9" fmla="*/ 39688 h 28"/>
                  <a:gd name="T10" fmla="*/ 36950 w 29"/>
                  <a:gd name="T11" fmla="*/ 36513 h 28"/>
                  <a:gd name="T12" fmla="*/ 39906 w 29"/>
                  <a:gd name="T13" fmla="*/ 33338 h 28"/>
                  <a:gd name="T14" fmla="*/ 39906 w 29"/>
                  <a:gd name="T15" fmla="*/ 33338 h 28"/>
                  <a:gd name="T16" fmla="*/ 42862 w 29"/>
                  <a:gd name="T17" fmla="*/ 26988 h 28"/>
                  <a:gd name="T18" fmla="*/ 42862 w 29"/>
                  <a:gd name="T19" fmla="*/ 23812 h 28"/>
                  <a:gd name="T20" fmla="*/ 42862 w 29"/>
                  <a:gd name="T21" fmla="*/ 20638 h 28"/>
                  <a:gd name="T22" fmla="*/ 42862 w 29"/>
                  <a:gd name="T23" fmla="*/ 17463 h 28"/>
                  <a:gd name="T24" fmla="*/ 42862 w 29"/>
                  <a:gd name="T25" fmla="*/ 14288 h 28"/>
                  <a:gd name="T26" fmla="*/ 39906 w 29"/>
                  <a:gd name="T27" fmla="*/ 11113 h 28"/>
                  <a:gd name="T28" fmla="*/ 39906 w 29"/>
                  <a:gd name="T29" fmla="*/ 7938 h 28"/>
                  <a:gd name="T30" fmla="*/ 36950 w 29"/>
                  <a:gd name="T31" fmla="*/ 6350 h 28"/>
                  <a:gd name="T32" fmla="*/ 33994 w 29"/>
                  <a:gd name="T33" fmla="*/ 3175 h 28"/>
                  <a:gd name="T34" fmla="*/ 31038 w 29"/>
                  <a:gd name="T35" fmla="*/ 0 h 28"/>
                  <a:gd name="T36" fmla="*/ 28082 w 29"/>
                  <a:gd name="T37" fmla="*/ 0 h 28"/>
                  <a:gd name="T38" fmla="*/ 25126 w 29"/>
                  <a:gd name="T39" fmla="*/ 0 h 28"/>
                  <a:gd name="T40" fmla="*/ 22170 w 29"/>
                  <a:gd name="T41" fmla="*/ 0 h 28"/>
                  <a:gd name="T42" fmla="*/ 19214 w 29"/>
                  <a:gd name="T43" fmla="*/ 0 h 28"/>
                  <a:gd name="T44" fmla="*/ 13302 w 29"/>
                  <a:gd name="T45" fmla="*/ 0 h 28"/>
                  <a:gd name="T46" fmla="*/ 11824 w 29"/>
                  <a:gd name="T47" fmla="*/ 0 h 28"/>
                  <a:gd name="T48" fmla="*/ 8868 w 29"/>
                  <a:gd name="T49" fmla="*/ 3175 h 28"/>
                  <a:gd name="T50" fmla="*/ 8868 w 29"/>
                  <a:gd name="T51" fmla="*/ 6350 h 28"/>
                  <a:gd name="T52" fmla="*/ 5912 w 29"/>
                  <a:gd name="T53" fmla="*/ 7938 h 28"/>
                  <a:gd name="T54" fmla="*/ 2956 w 29"/>
                  <a:gd name="T55" fmla="*/ 11113 h 28"/>
                  <a:gd name="T56" fmla="*/ 2956 w 29"/>
                  <a:gd name="T57" fmla="*/ 14288 h 28"/>
                  <a:gd name="T58" fmla="*/ 0 w 29"/>
                  <a:gd name="T59" fmla="*/ 17463 h 28"/>
                  <a:gd name="T60" fmla="*/ 0 w 29"/>
                  <a:gd name="T61" fmla="*/ 20638 h 28"/>
                  <a:gd name="T62" fmla="*/ 0 w 29"/>
                  <a:gd name="T63" fmla="*/ 23812 h 28"/>
                  <a:gd name="T64" fmla="*/ 2956 w 29"/>
                  <a:gd name="T65" fmla="*/ 26988 h 28"/>
                  <a:gd name="T66" fmla="*/ 2956 w 29"/>
                  <a:gd name="T67" fmla="*/ 33338 h 28"/>
                  <a:gd name="T68" fmla="*/ 5912 w 29"/>
                  <a:gd name="T69" fmla="*/ 33338 h 28"/>
                  <a:gd name="T70" fmla="*/ 8868 w 29"/>
                  <a:gd name="T71" fmla="*/ 36513 h 28"/>
                  <a:gd name="T72" fmla="*/ 8868 w 29"/>
                  <a:gd name="T73" fmla="*/ 39688 h 28"/>
                  <a:gd name="T74" fmla="*/ 11824 w 29"/>
                  <a:gd name="T75" fmla="*/ 41275 h 28"/>
                  <a:gd name="T76" fmla="*/ 13302 w 29"/>
                  <a:gd name="T77" fmla="*/ 41275 h 28"/>
                  <a:gd name="T78" fmla="*/ 19214 w 29"/>
                  <a:gd name="T79" fmla="*/ 41275 h 28"/>
                  <a:gd name="T80" fmla="*/ 22170 w 29"/>
                  <a:gd name="T81" fmla="*/ 44450 h 28"/>
                  <a:gd name="T82" fmla="*/ 22170 w 29"/>
                  <a:gd name="T83" fmla="*/ 44450 h 28"/>
                  <a:gd name="T84" fmla="*/ 19214 w 29"/>
                  <a:gd name="T85" fmla="*/ 41275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3" y="26"/>
                    </a:moveTo>
                    <a:lnTo>
                      <a:pt x="17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8" y="26"/>
                    </a:lnTo>
                    <a:lnTo>
                      <a:pt x="9" y="26"/>
                    </a:lnTo>
                    <a:lnTo>
                      <a:pt x="13" y="26"/>
                    </a:lnTo>
                    <a:lnTo>
                      <a:pt x="15" y="28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355113" y="3114018"/>
                <a:ext cx="179017" cy="510198"/>
              </a:xfrm>
              <a:custGeom>
                <a:avLst/>
                <a:gdLst>
                  <a:gd name="T0" fmla="*/ 0 w 109"/>
                  <a:gd name="T1" fmla="*/ 0 h 285"/>
                  <a:gd name="T2" fmla="*/ 2913 w 109"/>
                  <a:gd name="T3" fmla="*/ 182562 h 285"/>
                  <a:gd name="T4" fmla="*/ 53888 w 109"/>
                  <a:gd name="T5" fmla="*/ 228600 h 285"/>
                  <a:gd name="T6" fmla="*/ 2913 w 109"/>
                  <a:gd name="T7" fmla="*/ 269875 h 285"/>
                  <a:gd name="T8" fmla="*/ 2913 w 109"/>
                  <a:gd name="T9" fmla="*/ 452437 h 285"/>
                  <a:gd name="T10" fmla="*/ 158750 w 109"/>
                  <a:gd name="T11" fmla="*/ 315912 h 285"/>
                  <a:gd name="T12" fmla="*/ 158750 w 109"/>
                  <a:gd name="T13" fmla="*/ 139700 h 285"/>
                  <a:gd name="T14" fmla="*/ 2913 w 109"/>
                  <a:gd name="T15" fmla="*/ 0 h 285"/>
                  <a:gd name="T16" fmla="*/ 2913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682714" y="2535793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682714" y="3114018"/>
                <a:ext cx="89508" cy="513778"/>
              </a:xfrm>
              <a:custGeom>
                <a:avLst/>
                <a:gdLst>
                  <a:gd name="T0" fmla="*/ 7937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919016" y="3692242"/>
                <a:ext cx="180808" cy="511988"/>
              </a:xfrm>
              <a:custGeom>
                <a:avLst/>
                <a:gdLst>
                  <a:gd name="T0" fmla="*/ 0 w 110"/>
                  <a:gd name="T1" fmla="*/ 0 h 286"/>
                  <a:gd name="T2" fmla="*/ 2915 w 110"/>
                  <a:gd name="T3" fmla="*/ 182562 h 286"/>
                  <a:gd name="T4" fmla="*/ 53932 w 110"/>
                  <a:gd name="T5" fmla="*/ 225425 h 286"/>
                  <a:gd name="T6" fmla="*/ 2915 w 110"/>
                  <a:gd name="T7" fmla="*/ 271462 h 286"/>
                  <a:gd name="T8" fmla="*/ 2915 w 110"/>
                  <a:gd name="T9" fmla="*/ 454025 h 286"/>
                  <a:gd name="T10" fmla="*/ 160338 w 110"/>
                  <a:gd name="T11" fmla="*/ 314325 h 286"/>
                  <a:gd name="T12" fmla="*/ 160338 w 110"/>
                  <a:gd name="T13" fmla="*/ 139700 h 286"/>
                  <a:gd name="T14" fmla="*/ 2915 w 110"/>
                  <a:gd name="T15" fmla="*/ 0 h 286"/>
                  <a:gd name="T16" fmla="*/ 2915 w 110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6"/>
                  <a:gd name="T29" fmla="*/ 110 w 110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10" y="198"/>
                    </a:lnTo>
                    <a:lnTo>
                      <a:pt x="110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6248407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269185" y="2791788"/>
                <a:ext cx="417109" cy="191548"/>
              </a:xfrm>
              <a:custGeom>
                <a:avLst/>
                <a:gdLst>
                  <a:gd name="T0" fmla="*/ 0 w 253"/>
                  <a:gd name="T1" fmla="*/ 0 h 107"/>
                  <a:gd name="T2" fmla="*/ 2924 w 253"/>
                  <a:gd name="T3" fmla="*/ 169862 h 107"/>
                  <a:gd name="T4" fmla="*/ 317255 w 253"/>
                  <a:gd name="T5" fmla="*/ 169862 h 107"/>
                  <a:gd name="T6" fmla="*/ 317255 w 253"/>
                  <a:gd name="T7" fmla="*/ 57150 h 107"/>
                  <a:gd name="T8" fmla="*/ 369887 w 253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2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228"/>
              <p:cNvSpPr>
                <a:spLocks noChangeShapeType="1"/>
              </p:cNvSpPr>
              <p:nvPr/>
            </p:nvSpPr>
            <p:spPr bwMode="auto">
              <a:xfrm>
                <a:off x="5537711" y="3368222"/>
                <a:ext cx="14321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229"/>
              <p:cNvSpPr>
                <a:spLocks noChangeShapeType="1"/>
              </p:cNvSpPr>
              <p:nvPr/>
            </p:nvSpPr>
            <p:spPr bwMode="auto">
              <a:xfrm>
                <a:off x="5772222" y="3368222"/>
                <a:ext cx="12173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230"/>
              <p:cNvSpPr>
                <a:spLocks noChangeShapeType="1"/>
              </p:cNvSpPr>
              <p:nvPr/>
            </p:nvSpPr>
            <p:spPr bwMode="auto">
              <a:xfrm>
                <a:off x="6101613" y="3946446"/>
                <a:ext cx="14679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231"/>
              <p:cNvSpPr>
                <a:spLocks noChangeShapeType="1"/>
              </p:cNvSpPr>
              <p:nvPr/>
            </p:nvSpPr>
            <p:spPr bwMode="auto">
              <a:xfrm>
                <a:off x="6336126" y="3946446"/>
                <a:ext cx="1235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5833088" y="3368222"/>
                <a:ext cx="418900" cy="195128"/>
              </a:xfrm>
              <a:custGeom>
                <a:avLst/>
                <a:gdLst>
                  <a:gd name="T0" fmla="*/ 0 w 253"/>
                  <a:gd name="T1" fmla="*/ 0 h 109"/>
                  <a:gd name="T2" fmla="*/ 1468 w 253"/>
                  <a:gd name="T3" fmla="*/ 173037 h 109"/>
                  <a:gd name="T4" fmla="*/ 317149 w 253"/>
                  <a:gd name="T5" fmla="*/ 173037 h 109"/>
                  <a:gd name="T6" fmla="*/ 317149 w 253"/>
                  <a:gd name="T7" fmla="*/ 60325 h 109"/>
                  <a:gd name="T8" fmla="*/ 371475 w 253"/>
                  <a:gd name="T9" fmla="*/ 6032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1" y="109"/>
                    </a:lnTo>
                    <a:lnTo>
                      <a:pt x="216" y="109"/>
                    </a:lnTo>
                    <a:lnTo>
                      <a:pt x="216" y="38"/>
                    </a:lnTo>
                    <a:lnTo>
                      <a:pt x="253" y="3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5935128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 dirty="0">
                  <a:latin typeface="Arial" charset="0"/>
                </a:endParaRPr>
              </a:p>
            </p:txBody>
          </p:sp>
          <p:sp>
            <p:nvSpPr>
              <p:cNvPr id="234" name="Rectangle 234"/>
              <p:cNvSpPr>
                <a:spLocks noChangeArrowheads="1"/>
              </p:cNvSpPr>
              <p:nvPr/>
            </p:nvSpPr>
            <p:spPr bwMode="auto">
              <a:xfrm>
                <a:off x="6010315" y="3293035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35" name="Freeform 235"/>
              <p:cNvSpPr>
                <a:spLocks/>
              </p:cNvSpPr>
              <p:nvPr/>
            </p:nvSpPr>
            <p:spPr bwMode="auto">
              <a:xfrm>
                <a:off x="5893954" y="3241120"/>
                <a:ext cx="238093" cy="255995"/>
              </a:xfrm>
              <a:custGeom>
                <a:avLst/>
                <a:gdLst>
                  <a:gd name="T0" fmla="*/ 211138 w 144"/>
                  <a:gd name="T1" fmla="*/ 227013 h 143"/>
                  <a:gd name="T2" fmla="*/ 211138 w 144"/>
                  <a:gd name="T3" fmla="*/ 0 h 143"/>
                  <a:gd name="T4" fmla="*/ 0 w 144"/>
                  <a:gd name="T5" fmla="*/ 0 h 143"/>
                  <a:gd name="T6" fmla="*/ 0 w 144"/>
                  <a:gd name="T7" fmla="*/ 227013 h 143"/>
                  <a:gd name="T8" fmla="*/ 211138 w 144"/>
                  <a:gd name="T9" fmla="*/ 227013 h 143"/>
                  <a:gd name="T10" fmla="*/ 211138 w 144"/>
                  <a:gd name="T11" fmla="*/ 22701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3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36"/>
              <p:cNvSpPr>
                <a:spLocks/>
              </p:cNvSpPr>
              <p:nvPr/>
            </p:nvSpPr>
            <p:spPr bwMode="auto">
              <a:xfrm>
                <a:off x="6251988" y="3114018"/>
                <a:ext cx="91299" cy="513778"/>
              </a:xfrm>
              <a:custGeom>
                <a:avLst/>
                <a:gdLst>
                  <a:gd name="T0" fmla="*/ 78019 w 55"/>
                  <a:gd name="T1" fmla="*/ 452437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2 h 287"/>
                  <a:gd name="T8" fmla="*/ 80963 w 55"/>
                  <a:gd name="T9" fmla="*/ 455612 h 287"/>
                  <a:gd name="T10" fmla="*/ 80963 w 55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" name="Group 276"/>
              <p:cNvGrpSpPr>
                <a:grpSpLocks/>
              </p:cNvGrpSpPr>
              <p:nvPr/>
            </p:nvGrpSpPr>
            <p:grpSpPr bwMode="auto">
              <a:xfrm>
                <a:off x="162657" y="2143748"/>
                <a:ext cx="1216215" cy="3131007"/>
                <a:chOff x="211" y="1852"/>
                <a:chExt cx="736" cy="1749"/>
              </a:xfrm>
            </p:grpSpPr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8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Rectangle 279"/>
                <p:cNvSpPr>
                  <a:spLocks noChangeArrowheads="1"/>
                </p:cNvSpPr>
                <p:nvPr/>
              </p:nvSpPr>
              <p:spPr bwMode="auto">
                <a:xfrm>
                  <a:off x="211" y="1852"/>
                  <a:ext cx="611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latin typeface="Arial" charset="0"/>
                    </a:rPr>
                    <a:t>Program</a:t>
                  </a:r>
                </a:p>
                <a:p>
                  <a:r>
                    <a:rPr lang="en-US" sz="1200" b="1" dirty="0">
                      <a:latin typeface="Arial" charset="0"/>
                    </a:rPr>
                    <a:t>execution</a:t>
                  </a:r>
                </a:p>
                <a:p>
                  <a:r>
                    <a:rPr lang="en-US" sz="1200" b="1" dirty="0">
                      <a:latin typeface="Arial" charset="0"/>
                    </a:rPr>
                    <a:t>order</a:t>
                  </a:r>
                </a:p>
              </p:txBody>
            </p:sp>
          </p:grpSp>
          <p:sp>
            <p:nvSpPr>
              <p:cNvPr id="280" name="Rectangle 280"/>
              <p:cNvSpPr>
                <a:spLocks noChangeArrowheads="1"/>
              </p:cNvSpPr>
              <p:nvPr/>
            </p:nvSpPr>
            <p:spPr bwMode="auto">
              <a:xfrm>
                <a:off x="1440012" y="2609190"/>
                <a:ext cx="2457903" cy="26961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lw</a:t>
                </a:r>
                <a:r>
                  <a:rPr lang="en-US" b="1" dirty="0">
                    <a:latin typeface="Courier New" pitchFamily="49" charset="0"/>
                  </a:rPr>
                  <a:t> 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30(R1)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and R12,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R5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or  R13,R6,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add R14,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sw</a:t>
                </a:r>
                <a:r>
                  <a:rPr lang="en-US" b="1" dirty="0">
                    <a:latin typeface="Courier New" pitchFamily="49" charset="0"/>
                  </a:rPr>
                  <a:t>  R15,100(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)</a:t>
                </a:r>
              </a:p>
            </p:txBody>
          </p:sp>
          <p:grpSp>
            <p:nvGrpSpPr>
              <p:cNvPr id="292" name="Группа 291"/>
              <p:cNvGrpSpPr/>
              <p:nvPr/>
            </p:nvGrpSpPr>
            <p:grpSpPr>
              <a:xfrm>
                <a:off x="1695535" y="2133600"/>
                <a:ext cx="6823625" cy="428824"/>
                <a:chOff x="1722562" y="2022646"/>
                <a:chExt cx="6777398" cy="236168"/>
              </a:xfrm>
            </p:grpSpPr>
            <p:sp>
              <p:nvSpPr>
                <p:cNvPr id="2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72815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1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3" name="Rectangle 246"/>
                <p:cNvSpPr>
                  <a:spLocks noChangeArrowheads="1"/>
                </p:cNvSpPr>
                <p:nvPr/>
              </p:nvSpPr>
              <p:spPr bwMode="auto">
                <a:xfrm>
                  <a:off x="431229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2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4" name="Rectangle 250"/>
                <p:cNvSpPr>
                  <a:spLocks noChangeArrowheads="1"/>
                </p:cNvSpPr>
                <p:nvPr/>
              </p:nvSpPr>
              <p:spPr bwMode="auto">
                <a:xfrm>
                  <a:off x="489644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3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548572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4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06986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5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665401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6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1722562" y="2022646"/>
                  <a:ext cx="1560824" cy="205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Neo Sans Intel"/>
                    </a:rPr>
                    <a:t>Time (clock cycles)</a:t>
                  </a:r>
                  <a:endParaRPr lang="en-US" sz="2000" b="1" dirty="0">
                    <a:latin typeface="Neo Sans Intel"/>
                  </a:endParaRPr>
                </a:p>
              </p:txBody>
            </p:sp>
            <p:sp>
              <p:nvSpPr>
                <p:cNvPr id="289" name="Rectangle 269"/>
                <p:cNvSpPr>
                  <a:spLocks noChangeArrowheads="1"/>
                </p:cNvSpPr>
                <p:nvPr/>
              </p:nvSpPr>
              <p:spPr bwMode="auto">
                <a:xfrm>
                  <a:off x="723815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7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90" name="Rectangle 273"/>
                <p:cNvSpPr>
                  <a:spLocks noChangeArrowheads="1"/>
                </p:cNvSpPr>
                <p:nvPr/>
              </p:nvSpPr>
              <p:spPr bwMode="auto">
                <a:xfrm>
                  <a:off x="782230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8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91" name="Rectangle 277"/>
                <p:cNvSpPr>
                  <a:spLocks noChangeArrowheads="1"/>
                </p:cNvSpPr>
                <p:nvPr/>
              </p:nvSpPr>
              <p:spPr bwMode="auto">
                <a:xfrm>
                  <a:off x="8408161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9</a:t>
                  </a:r>
                  <a:endParaRPr lang="en-US" sz="1100" b="1" dirty="0">
                    <a:latin typeface="Neo Sans Intel"/>
                  </a:endParaRPr>
                </a:p>
              </p:txBody>
            </p:sp>
          </p:grpSp>
          <p:sp>
            <p:nvSpPr>
              <p:cNvPr id="303" name="Rectangle 88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89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90"/>
              <p:cNvSpPr>
                <a:spLocks noChangeShapeType="1"/>
              </p:cNvSpPr>
              <p:nvPr/>
            </p:nvSpPr>
            <p:spPr bwMode="auto">
              <a:xfrm flipV="1">
                <a:off x="6670457" y="3244700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91"/>
              <p:cNvSpPr>
                <a:spLocks noChangeShapeType="1"/>
              </p:cNvSpPr>
              <p:nvPr/>
            </p:nvSpPr>
            <p:spPr bwMode="auto">
              <a:xfrm flipH="1">
                <a:off x="6550516" y="3248280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92"/>
              <p:cNvSpPr>
                <a:spLocks noChangeShapeType="1"/>
              </p:cNvSpPr>
              <p:nvPr/>
            </p:nvSpPr>
            <p:spPr bwMode="auto">
              <a:xfrm flipH="1">
                <a:off x="6550516" y="3506064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110"/>
              <p:cNvSpPr>
                <a:spLocks noChangeArrowheads="1"/>
              </p:cNvSpPr>
              <p:nvPr/>
            </p:nvSpPr>
            <p:spPr bwMode="auto">
              <a:xfrm>
                <a:off x="6466377" y="330019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6541565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6602430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1" name="Line 114"/>
              <p:cNvSpPr>
                <a:spLocks noChangeShapeType="1"/>
              </p:cNvSpPr>
              <p:nvPr/>
            </p:nvSpPr>
            <p:spPr bwMode="auto">
              <a:xfrm>
                <a:off x="6334760" y="3378961"/>
                <a:ext cx="976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2" name="Line 214"/>
          <p:cNvSpPr>
            <a:spLocks noChangeShapeType="1"/>
          </p:cNvSpPr>
          <p:nvPr/>
        </p:nvSpPr>
        <p:spPr bwMode="auto">
          <a:xfrm>
            <a:off x="5721552" y="282012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3" name="Line 214"/>
          <p:cNvSpPr>
            <a:spLocks noChangeShapeType="1"/>
          </p:cNvSpPr>
          <p:nvPr/>
        </p:nvSpPr>
        <p:spPr bwMode="auto">
          <a:xfrm>
            <a:off x="6006735" y="282012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grpSp>
        <p:nvGrpSpPr>
          <p:cNvPr id="318" name="Группа 317"/>
          <p:cNvGrpSpPr/>
          <p:nvPr/>
        </p:nvGrpSpPr>
        <p:grpSpPr>
          <a:xfrm>
            <a:off x="5065580" y="3073755"/>
            <a:ext cx="754501" cy="618487"/>
            <a:chOff x="7116076" y="2769444"/>
            <a:chExt cx="1065258" cy="749170"/>
          </a:xfrm>
        </p:grpSpPr>
        <p:sp>
          <p:nvSpPr>
            <p:cNvPr id="315" name="Пятно 2 314"/>
            <p:cNvSpPr/>
            <p:nvPr/>
          </p:nvSpPr>
          <p:spPr bwMode="auto">
            <a:xfrm rot="1153187">
              <a:off x="7116076" y="2769444"/>
              <a:ext cx="1065258" cy="749170"/>
            </a:xfrm>
            <a:prstGeom prst="irregularSeal2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269481" y="2956479"/>
              <a:ext cx="674046" cy="372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Need it here!</a:t>
              </a:r>
            </a:p>
          </p:txBody>
        </p:sp>
      </p:grpSp>
      <p:sp>
        <p:nvSpPr>
          <p:cNvPr id="321" name="Line 214"/>
          <p:cNvSpPr>
            <a:spLocks noChangeShapeType="1"/>
          </p:cNvSpPr>
          <p:nvPr/>
        </p:nvSpPr>
        <p:spPr bwMode="auto">
          <a:xfrm>
            <a:off x="5721552" y="278853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2" name="Line 214"/>
          <p:cNvSpPr>
            <a:spLocks noChangeShapeType="1"/>
          </p:cNvSpPr>
          <p:nvPr/>
        </p:nvSpPr>
        <p:spPr bwMode="auto">
          <a:xfrm>
            <a:off x="6006735" y="278853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722803"/>
      </p:ext>
    </p:extLst>
  </p:cSld>
  <p:clrMapOvr>
    <a:masterClrMapping/>
  </p:clrMapOvr>
  <p:transition advTm="7551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2" grpId="0" animBg="1"/>
      <p:bldP spid="313" grpId="0" animBg="1"/>
      <p:bldP spid="321" grpId="0" animBg="1"/>
      <p:bldP spid="322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 Single-Cycle Implementation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671" y="1066800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3789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09792"/>
              <a:ext cx="727535" cy="1439797"/>
              <a:chOff x="6728724" y="3121968"/>
              <a:chExt cx="727535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904108" y="3557248"/>
                <a:ext cx="547071" cy="2308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900" dirty="0" err="1" smtClean="0">
                    <a:latin typeface="Neo Sans Intel" panose="020B0504020202020204" pitchFamily="34" charset="0"/>
                  </a:rPr>
                  <a:t>CondCode</a:t>
                </a:r>
                <a:endParaRPr lang="en-US" sz="9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72985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33308" y="4674175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077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79637" cy="625620"/>
              <a:chOff x="155044" y="1514471"/>
              <a:chExt cx="37963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52637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43845" y="1640639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 flipV="1">
              <a:off x="2034309" y="1793441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>
              <a:off x="2666599" y="2011338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 flipV="1">
              <a:off x="6256639" y="2229743"/>
              <a:ext cx="319432" cy="3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>
              <a:off x="5408744" y="2011881"/>
              <a:ext cx="44853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7466" y="1267041"/>
              <a:ext cx="2136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4636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620683" cy="523200"/>
              <a:chOff x="6744623" y="4292088"/>
              <a:chExt cx="62068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6206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83302" y="2631170"/>
              <a:ext cx="792205" cy="407037"/>
              <a:chOff x="4234018" y="2858356"/>
              <a:chExt cx="792205" cy="40703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34018" y="2858356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4542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26106" cy="443656"/>
              <a:chOff x="6705081" y="4283249"/>
              <a:chExt cx="526106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619080" cy="424806"/>
              <a:chOff x="6561743" y="4287612"/>
              <a:chExt cx="619080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RegDst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MemToReg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3" name="Group 152"/>
          <p:cNvGrpSpPr/>
          <p:nvPr/>
        </p:nvGrpSpPr>
        <p:grpSpPr>
          <a:xfrm>
            <a:off x="1066801" y="5103408"/>
            <a:ext cx="2333342" cy="1065100"/>
            <a:chOff x="-1219306" y="4734983"/>
            <a:chExt cx="4082203" cy="2123376"/>
          </a:xfrm>
        </p:grpSpPr>
        <p:sp>
          <p:nvSpPr>
            <p:cNvPr id="136" name="TextBox 135"/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3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41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3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4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3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4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Oval 149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-1219306" y="6254906"/>
              <a:ext cx="1304696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52" name="Straight Arrow Connector 151"/>
            <p:cNvCxnSpPr>
              <a:stCxn id="151" idx="3"/>
              <a:endCxn id="150" idx="3"/>
            </p:cNvCxnSpPr>
            <p:nvPr/>
          </p:nvCxnSpPr>
          <p:spPr bwMode="auto">
            <a:xfrm flipV="1">
              <a:off x="85390" y="6493539"/>
              <a:ext cx="586917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61" name="Elbow Connector 160"/>
          <p:cNvCxnSpPr>
            <a:stCxn id="13" idx="4"/>
            <a:endCxn id="150" idx="2"/>
          </p:cNvCxnSpPr>
          <p:nvPr/>
        </p:nvCxnSpPr>
        <p:spPr bwMode="auto">
          <a:xfrm rot="16200000" flipH="1">
            <a:off x="453504" y="4029035"/>
            <a:ext cx="2933062" cy="28078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0873214"/>
      </p:ext>
    </p:extLst>
  </p:cSld>
  <p:clrMapOvr>
    <a:masterClrMapping/>
  </p:clrMapOvr>
  <p:transition advTm="246557">
    <p:fade/>
  </p:transition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1138" y="609600"/>
            <a:ext cx="8724900" cy="2209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u"/>
            </a:pPr>
            <a:endParaRPr lang="en-US" sz="2000" b="1" dirty="0"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3400" y="2338388"/>
            <a:ext cx="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6263" y="2460625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2113" y="2578100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316" name="Rectangle 316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4953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Stalling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461010" y="533400"/>
            <a:ext cx="868299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De-assert the write enable to ID/EXE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The dependent instruction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) stays another cycle in IF/EXE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De-assert the write enable to the IF/ID latch, and to the PC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Freeze pipeline stages preceding the stalled instruction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Issue a NOP into the EXE/MEM latch (instead of the stalled inst.)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Allow the stalling instruction (</a:t>
            </a:r>
            <a:r>
              <a:rPr lang="en-US" sz="2000" dirty="0" err="1" smtClean="0"/>
              <a:t>lw</a:t>
            </a:r>
            <a:r>
              <a:rPr lang="en-US" sz="2000" dirty="0" smtClean="0"/>
              <a:t>) to move on</a:t>
            </a:r>
            <a:endParaRPr lang="en-US" sz="2000" dirty="0"/>
          </a:p>
        </p:txBody>
      </p:sp>
      <p:grpSp>
        <p:nvGrpSpPr>
          <p:cNvPr id="339" name="Группа 338"/>
          <p:cNvGrpSpPr/>
          <p:nvPr/>
        </p:nvGrpSpPr>
        <p:grpSpPr>
          <a:xfrm>
            <a:off x="228600" y="2819400"/>
            <a:ext cx="8595363" cy="3406676"/>
            <a:chOff x="228600" y="2819400"/>
            <a:chExt cx="8595363" cy="3406676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6581" y="3665610"/>
              <a:ext cx="120107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60302" y="4246128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124263" y="4089624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996877" y="4093264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996877" y="4375334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05887" y="41715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82319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042373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6756663" y="5323452"/>
              <a:ext cx="14922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9302" y="4176975"/>
              <a:ext cx="14558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71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103319" y="5831179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551025" y="5323452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55555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28172" y="5239741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990525" y="4755673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990525" y="489761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207081" y="475567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54665" y="545447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433665" y="4306182"/>
              <a:ext cx="35122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336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w 80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55"/>
                <a:gd name="T17" fmla="*/ 80 w 80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491932" y="3494548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564724" y="3578259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95661" y="3578259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w 107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80"/>
                <a:gd name="T32" fmla="*/ 107 w 107"/>
                <a:gd name="T33" fmla="*/ 280 h 2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80"/>
                <a:gd name="T29" fmla="*/ 107 w 107"/>
                <a:gd name="T30" fmla="*/ 280 h 2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755804" y="3665610"/>
              <a:ext cx="296629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6842194" y="5831179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6842194" y="5831179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842194" y="6113248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884049" y="5918529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960481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018715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098786" y="5907611"/>
              <a:ext cx="360322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063350" y="3494548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063350" y="3498188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056071" y="3772978"/>
              <a:ext cx="13466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103386" y="356916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179818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41691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25402" y="3592818"/>
              <a:ext cx="33848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847687" y="3665610"/>
              <a:ext cx="340304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325402" y="3727484"/>
              <a:ext cx="3457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006937" y="3601916"/>
              <a:ext cx="56415" cy="63694"/>
            </a:xfrm>
            <a:custGeom>
              <a:avLst/>
              <a:gdLst>
                <a:gd name="T0" fmla="*/ 0 w 34"/>
                <a:gd name="T1" fmla="*/ 35 h 35"/>
                <a:gd name="T2" fmla="*/ 0 w 34"/>
                <a:gd name="T3" fmla="*/ 0 h 35"/>
                <a:gd name="T4" fmla="*/ 31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140675" y="3665610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4 w 245"/>
                <a:gd name="T5" fmla="*/ 105 h 105"/>
                <a:gd name="T6" fmla="*/ 194 w 245"/>
                <a:gd name="T7" fmla="*/ 36 h 105"/>
                <a:gd name="T8" fmla="*/ 226 w 245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5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56071" y="4096903"/>
              <a:ext cx="127386" cy="282070"/>
            </a:xfrm>
            <a:custGeom>
              <a:avLst/>
              <a:gdLst>
                <a:gd name="T0" fmla="*/ 70 w 76"/>
                <a:gd name="T1" fmla="*/ 0 h 155"/>
                <a:gd name="T2" fmla="*/ 0 w 76"/>
                <a:gd name="T3" fmla="*/ 2 h 155"/>
                <a:gd name="T4" fmla="*/ 0 w 76"/>
                <a:gd name="T5" fmla="*/ 155 h 155"/>
                <a:gd name="T6" fmla="*/ 70 w 76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5"/>
                <a:gd name="T14" fmla="*/ 76 w 7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5">
                  <a:moveTo>
                    <a:pt x="76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6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119765" y="418061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48882" y="418061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5184351" y="4100543"/>
              <a:ext cx="364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184351" y="4382614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307171" y="4093264"/>
              <a:ext cx="260233" cy="278431"/>
            </a:xfrm>
            <a:custGeom>
              <a:avLst/>
              <a:gdLst>
                <a:gd name="T0" fmla="*/ 141 w 155"/>
                <a:gd name="T1" fmla="*/ 153 h 153"/>
                <a:gd name="T2" fmla="*/ 143 w 155"/>
                <a:gd name="T3" fmla="*/ 0 h 153"/>
                <a:gd name="T4" fmla="*/ 0 w 155"/>
                <a:gd name="T5" fmla="*/ 0 h 153"/>
                <a:gd name="T6" fmla="*/ 0 w 155"/>
                <a:gd name="T7" fmla="*/ 153 h 153"/>
                <a:gd name="T8" fmla="*/ 143 w 155"/>
                <a:gd name="T9" fmla="*/ 153 h 153"/>
                <a:gd name="T10" fmla="*/ 143 w 155"/>
                <a:gd name="T11" fmla="*/ 153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"/>
                <a:gd name="T19" fmla="*/ 0 h 153"/>
                <a:gd name="T20" fmla="*/ 155 w 155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" h="153">
                  <a:moveTo>
                    <a:pt x="153" y="153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55" y="1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354486" y="417697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6430918" y="417697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312664" y="4244308"/>
              <a:ext cx="3257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961408" y="424430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6567403" y="4244308"/>
              <a:ext cx="100090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27937" y="4169696"/>
              <a:ext cx="60054" cy="63694"/>
            </a:xfrm>
            <a:custGeom>
              <a:avLst/>
              <a:gdLst>
                <a:gd name="T0" fmla="*/ 0 w 36"/>
                <a:gd name="T1" fmla="*/ 35 h 35"/>
                <a:gd name="T2" fmla="*/ 0 w 36"/>
                <a:gd name="T3" fmla="*/ 0 h 35"/>
                <a:gd name="T4" fmla="*/ 33 w 36"/>
                <a:gd name="T5" fmla="*/ 0 h 35"/>
                <a:gd name="T6" fmla="*/ 0 60000 65536"/>
                <a:gd name="T7" fmla="*/ 0 60000 65536"/>
                <a:gd name="T8" fmla="*/ 0 60000 65536"/>
                <a:gd name="T9" fmla="*/ 0 w 36"/>
                <a:gd name="T10" fmla="*/ 0 h 35"/>
                <a:gd name="T11" fmla="*/ 36 w 36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5">
                  <a:moveTo>
                    <a:pt x="0" y="35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254396" y="4244308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2 w 247"/>
                <a:gd name="T3" fmla="*/ 105 h 105"/>
                <a:gd name="T4" fmla="*/ 197 w 247"/>
                <a:gd name="T5" fmla="*/ 105 h 105"/>
                <a:gd name="T6" fmla="*/ 197 w 247"/>
                <a:gd name="T7" fmla="*/ 34 h 105"/>
                <a:gd name="T8" fmla="*/ 228 w 247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2" y="105"/>
                  </a:lnTo>
                  <a:lnTo>
                    <a:pt x="213" y="105"/>
                  </a:lnTo>
                  <a:lnTo>
                    <a:pt x="213" y="34"/>
                  </a:lnTo>
                  <a:lnTo>
                    <a:pt x="247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55195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669312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7681124" y="4653764"/>
              <a:ext cx="182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7546458" y="4661043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7546458" y="4939474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w 79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5"/>
                <a:gd name="T17" fmla="*/ 79 w 7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5"/>
                <a:gd name="T14" fmla="*/ 79 w 7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180711" y="4661043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257143" y="473929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286260" y="473929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5743032" y="4653764"/>
              <a:ext cx="364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5743032" y="466104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5743032" y="493947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784887" y="47320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861318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923192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876770" y="4650124"/>
              <a:ext cx="256593" cy="282070"/>
            </a:xfrm>
            <a:custGeom>
              <a:avLst/>
              <a:gdLst>
                <a:gd name="T0" fmla="*/ 141 w 153"/>
                <a:gd name="T1" fmla="*/ 153 h 155"/>
                <a:gd name="T2" fmla="*/ 141 w 153"/>
                <a:gd name="T3" fmla="*/ 0 h 155"/>
                <a:gd name="T4" fmla="*/ 0 w 153"/>
                <a:gd name="T5" fmla="*/ 0 h 155"/>
                <a:gd name="T6" fmla="*/ 0 w 153"/>
                <a:gd name="T7" fmla="*/ 155 h 155"/>
                <a:gd name="T8" fmla="*/ 141 w 153"/>
                <a:gd name="T9" fmla="*/ 155 h 155"/>
                <a:gd name="T10" fmla="*/ 141 w 153"/>
                <a:gd name="T11" fmla="*/ 155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155"/>
                <a:gd name="T20" fmla="*/ 153 w 153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155">
                  <a:moveTo>
                    <a:pt x="153" y="153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53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6925905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002337" y="4735656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453649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30081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590134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5433665" y="4813907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6521908" y="4813907"/>
              <a:ext cx="232935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7147921" y="4813907"/>
              <a:ext cx="27661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686617" y="4752034"/>
              <a:ext cx="60054" cy="61873"/>
            </a:xfrm>
            <a:custGeom>
              <a:avLst/>
              <a:gdLst>
                <a:gd name="T0" fmla="*/ 0 w 35"/>
                <a:gd name="T1" fmla="*/ 34 h 34"/>
                <a:gd name="T2" fmla="*/ 0 w 35"/>
                <a:gd name="T3" fmla="*/ 0 h 34"/>
                <a:gd name="T4" fmla="*/ 33 w 35"/>
                <a:gd name="T5" fmla="*/ 0 h 34"/>
                <a:gd name="T6" fmla="*/ 0 60000 65536"/>
                <a:gd name="T7" fmla="*/ 0 60000 65536"/>
                <a:gd name="T8" fmla="*/ 0 60000 65536"/>
                <a:gd name="T9" fmla="*/ 0 w 35"/>
                <a:gd name="T10" fmla="*/ 0 h 34"/>
                <a:gd name="T11" fmla="*/ 35 w 35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4">
                  <a:moveTo>
                    <a:pt x="0" y="3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814897" y="4813907"/>
              <a:ext cx="413096" cy="192899"/>
            </a:xfrm>
            <a:custGeom>
              <a:avLst/>
              <a:gdLst>
                <a:gd name="T0" fmla="*/ 0 w 246"/>
                <a:gd name="T1" fmla="*/ 0 h 106"/>
                <a:gd name="T2" fmla="*/ 2 w 246"/>
                <a:gd name="T3" fmla="*/ 106 h 106"/>
                <a:gd name="T4" fmla="*/ 197 w 246"/>
                <a:gd name="T5" fmla="*/ 106 h 106"/>
                <a:gd name="T6" fmla="*/ 197 w 246"/>
                <a:gd name="T7" fmla="*/ 37 h 106"/>
                <a:gd name="T8" fmla="*/ 227 w 246"/>
                <a:gd name="T9" fmla="*/ 3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106"/>
                <a:gd name="T17" fmla="*/ 246 w 24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106">
                  <a:moveTo>
                    <a:pt x="0" y="0"/>
                  </a:moveTo>
                  <a:lnTo>
                    <a:pt x="2" y="106"/>
                  </a:lnTo>
                  <a:lnTo>
                    <a:pt x="213" y="106"/>
                  </a:lnTo>
                  <a:lnTo>
                    <a:pt x="213" y="37"/>
                  </a:lnTo>
                  <a:lnTo>
                    <a:pt x="246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w 7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7"/>
                <a:gd name="T17" fmla="*/ 79 w 7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7"/>
                <a:gd name="T14" fmla="*/ 79 w 7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600194" y="4653764"/>
              <a:ext cx="131026" cy="285710"/>
            </a:xfrm>
            <a:custGeom>
              <a:avLst/>
              <a:gdLst>
                <a:gd name="T0" fmla="*/ 70 w 78"/>
                <a:gd name="T1" fmla="*/ 0 h 157"/>
                <a:gd name="T2" fmla="*/ 0 w 78"/>
                <a:gd name="T3" fmla="*/ 0 h 157"/>
                <a:gd name="T4" fmla="*/ 0 w 78"/>
                <a:gd name="T5" fmla="*/ 157 h 157"/>
                <a:gd name="T6" fmla="*/ 72 w 78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157"/>
                <a:gd name="T14" fmla="*/ 78 w 78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157">
                  <a:moveTo>
                    <a:pt x="76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78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671166" y="47447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698463" y="47447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5440944" y="4813907"/>
              <a:ext cx="31846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4867705" y="4813907"/>
              <a:ext cx="1146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48 w 51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279"/>
                <a:gd name="T23" fmla="*/ 51 w 51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79"/>
                <a:gd name="T20" fmla="*/ 51 w 51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669312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68 w 76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53"/>
                <a:gd name="T17" fmla="*/ 76 w 76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3"/>
                <a:gd name="T14" fmla="*/ 76 w 76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V="1">
              <a:off x="8265282" y="5225183"/>
              <a:ext cx="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H="1">
              <a:off x="8128796" y="5228823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>
              <a:off x="8128796" y="5510893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732113" y="5239741"/>
              <a:ext cx="129207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815824" y="53052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5844941" y="53052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V="1">
              <a:off x="6299892" y="5243381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6299892" y="5239741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>
              <a:off x="6299892" y="5521812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w 107"/>
                <a:gd name="T19" fmla="*/ 0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8"/>
                <a:gd name="T32" fmla="*/ 107 w 107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8"/>
                <a:gd name="T29" fmla="*/ 107 w 107"/>
                <a:gd name="T30" fmla="*/ 278 h 2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471847" y="5312534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548279" y="531253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8046905" y="530343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8123337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8179751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5990525" y="5388965"/>
              <a:ext cx="3130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>
              <a:off x="7082408" y="5388965"/>
              <a:ext cx="3457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>
              <a:off x="7701142" y="5388965"/>
              <a:ext cx="292989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6230739" y="5316173"/>
              <a:ext cx="63694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5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375397" y="5388965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5 w 245"/>
                <a:gd name="T5" fmla="*/ 105 h 105"/>
                <a:gd name="T6" fmla="*/ 195 w 245"/>
                <a:gd name="T7" fmla="*/ 34 h 105"/>
                <a:gd name="T8" fmla="*/ 226 w 245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1" y="105"/>
                  </a:lnTo>
                  <a:lnTo>
                    <a:pt x="211" y="34"/>
                  </a:lnTo>
                  <a:lnTo>
                    <a:pt x="245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flipV="1">
              <a:off x="8822143" y="5820260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flipH="1">
              <a:off x="8685657" y="5823900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8"/>
            <p:cNvSpPr>
              <a:spLocks noChangeShapeType="1"/>
            </p:cNvSpPr>
            <p:nvPr/>
          </p:nvSpPr>
          <p:spPr bwMode="auto">
            <a:xfrm flipH="1">
              <a:off x="8685657" y="6105969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6287153" y="5834818"/>
              <a:ext cx="129207" cy="282070"/>
            </a:xfrm>
            <a:custGeom>
              <a:avLst/>
              <a:gdLst>
                <a:gd name="T0" fmla="*/ 71 w 77"/>
                <a:gd name="T1" fmla="*/ 0 h 155"/>
                <a:gd name="T2" fmla="*/ 0 w 77"/>
                <a:gd name="T3" fmla="*/ 2 h 155"/>
                <a:gd name="T4" fmla="*/ 0 w 77"/>
                <a:gd name="T5" fmla="*/ 155 h 155"/>
                <a:gd name="T6" fmla="*/ 71 w 7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7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6370864" y="5907611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6399981" y="590761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9"/>
                <a:gd name="T29" fmla="*/ 107 w 107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023247" y="590579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099679" y="5905790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8598306" y="589851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8676558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8738432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2" name="Line 191"/>
            <p:cNvSpPr>
              <a:spLocks noChangeShapeType="1"/>
            </p:cNvSpPr>
            <p:nvPr/>
          </p:nvSpPr>
          <p:spPr bwMode="auto">
            <a:xfrm>
              <a:off x="6551025" y="5960384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>
              <a:off x="7639269" y="5960384"/>
              <a:ext cx="34212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>
              <a:off x="8243444" y="5960384"/>
              <a:ext cx="3075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>
              <a:off x="7107886" y="6022258"/>
              <a:ext cx="3548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6785780" y="5891232"/>
              <a:ext cx="61873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4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7934078" y="5960384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1 w 247"/>
                <a:gd name="T3" fmla="*/ 105 h 105"/>
                <a:gd name="T4" fmla="*/ 194 w 247"/>
                <a:gd name="T5" fmla="*/ 105 h 105"/>
                <a:gd name="T6" fmla="*/ 194 w 247"/>
                <a:gd name="T7" fmla="*/ 36 h 105"/>
                <a:gd name="T8" fmla="*/ 228 w 247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1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7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47 w 53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1"/>
                <a:gd name="T23" fmla="*/ 53 w 53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1"/>
                <a:gd name="T20" fmla="*/ 53 w 53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187990" y="3494548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37126" y="356188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313557" y="356188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1" name="Line 210"/>
            <p:cNvSpPr>
              <a:spLocks noChangeShapeType="1"/>
            </p:cNvSpPr>
            <p:nvPr/>
          </p:nvSpPr>
          <p:spPr bwMode="auto">
            <a:xfrm>
              <a:off x="5433665" y="3665610"/>
              <a:ext cx="11828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flipV="1">
              <a:off x="6023282" y="3494548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flipH="1">
              <a:off x="5894075" y="3498188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flipH="1">
              <a:off x="5894075" y="3780257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5804905" y="355824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881337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943210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22438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30081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362692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>
              <a:off x="4873165" y="4306182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48731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flipV="1">
              <a:off x="4629311" y="4111462"/>
              <a:ext cx="182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>
              <a:off x="4625671" y="438261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4569256" y="4180615"/>
              <a:ext cx="60054" cy="63694"/>
            </a:xfrm>
            <a:custGeom>
              <a:avLst/>
              <a:gdLst>
                <a:gd name="T0" fmla="*/ 0 w 35"/>
                <a:gd name="T1" fmla="*/ 35 h 35"/>
                <a:gd name="T2" fmla="*/ 0 w 35"/>
                <a:gd name="T3" fmla="*/ 0 h 35"/>
                <a:gd name="T4" fmla="*/ 33 w 35"/>
                <a:gd name="T5" fmla="*/ 0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5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66752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74395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805831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6339928" y="5316173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6416360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6476413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9" name="Line 238"/>
            <p:cNvSpPr>
              <a:spLocks noChangeShapeType="1"/>
            </p:cNvSpPr>
            <p:nvPr/>
          </p:nvSpPr>
          <p:spPr bwMode="auto">
            <a:xfrm>
              <a:off x="5078802" y="4244308"/>
              <a:ext cx="10918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9"/>
            <p:cNvSpPr>
              <a:spLocks noChangeShapeType="1"/>
            </p:cNvSpPr>
            <p:nvPr/>
          </p:nvSpPr>
          <p:spPr bwMode="auto">
            <a:xfrm>
              <a:off x="5184351" y="4085985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40"/>
            <p:cNvSpPr>
              <a:spLocks noChangeShapeType="1"/>
            </p:cNvSpPr>
            <p:nvPr/>
          </p:nvSpPr>
          <p:spPr bwMode="auto">
            <a:xfrm>
              <a:off x="4625671" y="410418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14 w 32"/>
                <a:gd name="T85" fmla="*/ 32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"/>
                <a:gd name="T130" fmla="*/ 0 h 32"/>
                <a:gd name="T131" fmla="*/ 32 w 32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32"/>
                <a:gd name="T128" fmla="*/ 32 w 32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62"/>
            <p:cNvSpPr>
              <a:spLocks noChangeShapeType="1"/>
            </p:cNvSpPr>
            <p:nvPr/>
          </p:nvSpPr>
          <p:spPr bwMode="auto">
            <a:xfrm>
              <a:off x="6754843" y="4813907"/>
              <a:ext cx="12192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667493" y="3989536"/>
              <a:ext cx="89171" cy="507726"/>
            </a:xfrm>
            <a:custGeom>
              <a:avLst/>
              <a:gdLst>
                <a:gd name="T0" fmla="*/ 47 w 54"/>
                <a:gd name="T1" fmla="*/ 279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6667493" y="4564594"/>
              <a:ext cx="89171" cy="507726"/>
            </a:xfrm>
            <a:custGeom>
              <a:avLst/>
              <a:gdLst>
                <a:gd name="T0" fmla="*/ 47 w 54"/>
                <a:gd name="T1" fmla="*/ 277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784887" y="3989536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2 w 107"/>
                <a:gd name="T3" fmla="*/ 113 h 279"/>
                <a:gd name="T4" fmla="*/ 32 w 107"/>
                <a:gd name="T5" fmla="*/ 140 h 279"/>
                <a:gd name="T6" fmla="*/ 2 w 107"/>
                <a:gd name="T7" fmla="*/ 166 h 279"/>
                <a:gd name="T8" fmla="*/ 2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2 w 107"/>
                <a:gd name="T15" fmla="*/ 0 h 279"/>
                <a:gd name="T16" fmla="*/ 2 w 107"/>
                <a:gd name="T17" fmla="*/ 0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6"/>
                  </a:lnTo>
                  <a:lnTo>
                    <a:pt x="2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55519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5788526" y="3989536"/>
              <a:ext cx="176522" cy="507726"/>
            </a:xfrm>
            <a:custGeom>
              <a:avLst/>
              <a:gdLst>
                <a:gd name="T0" fmla="*/ 0 w 105"/>
                <a:gd name="T1" fmla="*/ 0 h 279"/>
                <a:gd name="T2" fmla="*/ 0 w 105"/>
                <a:gd name="T3" fmla="*/ 113 h 279"/>
                <a:gd name="T4" fmla="*/ 31 w 105"/>
                <a:gd name="T5" fmla="*/ 140 h 279"/>
                <a:gd name="T6" fmla="*/ 0 w 105"/>
                <a:gd name="T7" fmla="*/ 166 h 279"/>
                <a:gd name="T8" fmla="*/ 0 w 105"/>
                <a:gd name="T9" fmla="*/ 279 h 279"/>
                <a:gd name="T10" fmla="*/ 97 w 105"/>
                <a:gd name="T11" fmla="*/ 193 h 279"/>
                <a:gd name="T12" fmla="*/ 97 w 105"/>
                <a:gd name="T13" fmla="*/ 86 h 279"/>
                <a:gd name="T14" fmla="*/ 0 w 105"/>
                <a:gd name="T15" fmla="*/ 0 h 279"/>
                <a:gd name="T16" fmla="*/ 0 w 105"/>
                <a:gd name="T17" fmla="*/ 0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9"/>
                <a:gd name="T29" fmla="*/ 105 w 105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5" y="193"/>
                  </a:lnTo>
                  <a:lnTo>
                    <a:pt x="105" y="8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" name="Group 311"/>
            <p:cNvGrpSpPr>
              <a:grpSpLocks/>
            </p:cNvGrpSpPr>
            <p:nvPr/>
          </p:nvGrpSpPr>
          <p:grpSpPr bwMode="auto">
            <a:xfrm>
              <a:off x="228600" y="2997741"/>
              <a:ext cx="1026370" cy="3201039"/>
              <a:chOff x="376" y="1842"/>
              <a:chExt cx="611" cy="1759"/>
            </a:xfrm>
          </p:grpSpPr>
          <p:sp>
            <p:nvSpPr>
              <p:cNvPr id="313" name="Line 312"/>
              <p:cNvSpPr>
                <a:spLocks noChangeShapeType="1"/>
              </p:cNvSpPr>
              <p:nvPr/>
            </p:nvSpPr>
            <p:spPr bwMode="auto">
              <a:xfrm>
                <a:off x="908" y="2140"/>
                <a:ext cx="2" cy="14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897" y="3551"/>
                <a:ext cx="50" cy="50"/>
              </a:xfrm>
              <a:custGeom>
                <a:avLst/>
                <a:gdLst>
                  <a:gd name="T0" fmla="*/ 50 w 24"/>
                  <a:gd name="T1" fmla="*/ 0 h 25"/>
                  <a:gd name="T2" fmla="*/ 0 w 24"/>
                  <a:gd name="T3" fmla="*/ 4 h 25"/>
                  <a:gd name="T4" fmla="*/ 27 w 24"/>
                  <a:gd name="T5" fmla="*/ 50 h 25"/>
                  <a:gd name="T6" fmla="*/ 50 w 24"/>
                  <a:gd name="T7" fmla="*/ 4 h 25"/>
                  <a:gd name="T8" fmla="*/ 50 w 24"/>
                  <a:gd name="T9" fmla="*/ 4 h 25"/>
                  <a:gd name="T10" fmla="*/ 50 w 24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25"/>
                  <a:gd name="T20" fmla="*/ 24 w 24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25">
                    <a:moveTo>
                      <a:pt x="24" y="0"/>
                    </a:moveTo>
                    <a:lnTo>
                      <a:pt x="0" y="2"/>
                    </a:lnTo>
                    <a:lnTo>
                      <a:pt x="13" y="25"/>
                    </a:lnTo>
                    <a:lnTo>
                      <a:pt x="24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314"/>
              <p:cNvSpPr>
                <a:spLocks noChangeArrowheads="1"/>
              </p:cNvSpPr>
              <p:nvPr/>
            </p:nvSpPr>
            <p:spPr bwMode="auto">
              <a:xfrm>
                <a:off x="376" y="1842"/>
                <a:ext cx="611" cy="40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Arial" charset="0"/>
                  </a:rPr>
                  <a:t>Program</a:t>
                </a:r>
              </a:p>
              <a:p>
                <a:r>
                  <a:rPr lang="en-US" sz="1200" b="1" dirty="0">
                    <a:latin typeface="Arial" charset="0"/>
                  </a:rPr>
                  <a:t>execution</a:t>
                </a:r>
              </a:p>
              <a:p>
                <a:r>
                  <a:rPr lang="en-US" sz="1200" b="1" dirty="0">
                    <a:latin typeface="Arial" charset="0"/>
                  </a:rPr>
                  <a:t>order</a:t>
                </a:r>
              </a:p>
            </p:txBody>
          </p:sp>
        </p:grpSp>
        <p:sp>
          <p:nvSpPr>
            <p:cNvPr id="312" name="Rectangle 315"/>
            <p:cNvSpPr>
              <a:spLocks noChangeArrowheads="1"/>
            </p:cNvSpPr>
            <p:nvPr/>
          </p:nvSpPr>
          <p:spPr bwMode="auto">
            <a:xfrm>
              <a:off x="1255391" y="3489088"/>
              <a:ext cx="2416702" cy="27369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lw</a:t>
              </a:r>
              <a:r>
                <a:rPr lang="en-US" dirty="0">
                  <a:latin typeface="Courier New" pitchFamily="49" charset="0"/>
                </a:rPr>
                <a:t> 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30(R1)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and R12,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R5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or  R13,R6,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add R14,R2,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sw</a:t>
              </a:r>
              <a:r>
                <a:rPr lang="en-US" dirty="0">
                  <a:latin typeface="Courier New" pitchFamily="49" charset="0"/>
                </a:rPr>
                <a:t>  R15,100(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)</a:t>
              </a:r>
              <a:endParaRPr lang="en-US" sz="2000" dirty="0">
                <a:latin typeface="Courier New" pitchFamily="49" charset="0"/>
              </a:endParaRPr>
            </a:p>
          </p:txBody>
        </p:sp>
        <p:grpSp>
          <p:nvGrpSpPr>
            <p:cNvPr id="328" name="Группа 327"/>
            <p:cNvGrpSpPr/>
            <p:nvPr/>
          </p:nvGrpSpPr>
          <p:grpSpPr>
            <a:xfrm>
              <a:off x="1387011" y="2819400"/>
              <a:ext cx="6878271" cy="491576"/>
              <a:chOff x="1589699" y="3086060"/>
              <a:chExt cx="6823625" cy="428824"/>
            </a:xfrm>
          </p:grpSpPr>
          <p:sp>
            <p:nvSpPr>
              <p:cNvPr id="318" name="Rectangle 242"/>
              <p:cNvSpPr>
                <a:spLocks noChangeArrowheads="1"/>
              </p:cNvSpPr>
              <p:nvPr/>
            </p:nvSpPr>
            <p:spPr bwMode="auto">
              <a:xfrm>
                <a:off x="360896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19" name="Rectangle 246"/>
              <p:cNvSpPr>
                <a:spLocks noChangeArrowheads="1"/>
              </p:cNvSpPr>
              <p:nvPr/>
            </p:nvSpPr>
            <p:spPr bwMode="auto">
              <a:xfrm>
                <a:off x="419709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0" name="Rectangle 250"/>
              <p:cNvSpPr>
                <a:spLocks noChangeArrowheads="1"/>
              </p:cNvSpPr>
              <p:nvPr/>
            </p:nvSpPr>
            <p:spPr bwMode="auto">
              <a:xfrm>
                <a:off x="478522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1" name="Rectangle 254"/>
              <p:cNvSpPr>
                <a:spLocks noChangeArrowheads="1"/>
              </p:cNvSpPr>
              <p:nvPr/>
            </p:nvSpPr>
            <p:spPr bwMode="auto">
              <a:xfrm>
                <a:off x="5378528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2" name="Rectangle 258"/>
              <p:cNvSpPr>
                <a:spLocks noChangeArrowheads="1"/>
              </p:cNvSpPr>
              <p:nvPr/>
            </p:nvSpPr>
            <p:spPr bwMode="auto">
              <a:xfrm>
                <a:off x="596665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3" name="Rectangle 262"/>
              <p:cNvSpPr>
                <a:spLocks noChangeArrowheads="1"/>
              </p:cNvSpPr>
              <p:nvPr/>
            </p:nvSpPr>
            <p:spPr bwMode="auto">
              <a:xfrm>
                <a:off x="655478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4" name="Rectangle 263"/>
              <p:cNvSpPr>
                <a:spLocks noChangeArrowheads="1"/>
              </p:cNvSpPr>
              <p:nvPr/>
            </p:nvSpPr>
            <p:spPr bwMode="auto">
              <a:xfrm>
                <a:off x="1589699" y="3086060"/>
                <a:ext cx="1571470" cy="373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325" name="Rectangle 269"/>
              <p:cNvSpPr>
                <a:spLocks noChangeArrowheads="1"/>
              </p:cNvSpPr>
              <p:nvPr/>
            </p:nvSpPr>
            <p:spPr bwMode="auto">
              <a:xfrm>
                <a:off x="7142916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6" name="Rectangle 273"/>
              <p:cNvSpPr>
                <a:spLocks noChangeArrowheads="1"/>
              </p:cNvSpPr>
              <p:nvPr/>
            </p:nvSpPr>
            <p:spPr bwMode="auto">
              <a:xfrm>
                <a:off x="773104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7" name="Rectangle 277"/>
              <p:cNvSpPr>
                <a:spLocks noChangeArrowheads="1"/>
              </p:cNvSpPr>
              <p:nvPr/>
            </p:nvSpPr>
            <p:spPr bwMode="auto">
              <a:xfrm>
                <a:off x="8320899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 dirty="0">
                  <a:latin typeface="Neo Sans Intel"/>
                </a:endParaRPr>
              </a:p>
            </p:txBody>
          </p:sp>
        </p:grpSp>
      </p:grpSp>
      <p:grpSp>
        <p:nvGrpSpPr>
          <p:cNvPr id="340" name="Группа 339"/>
          <p:cNvGrpSpPr/>
          <p:nvPr/>
        </p:nvGrpSpPr>
        <p:grpSpPr>
          <a:xfrm>
            <a:off x="4836266" y="3905825"/>
            <a:ext cx="898984" cy="1659752"/>
            <a:chOff x="4836266" y="3905825"/>
            <a:chExt cx="898984" cy="1659752"/>
          </a:xfrm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36266" y="3905825"/>
              <a:ext cx="898984" cy="1375773"/>
            </a:xfrm>
            <a:custGeom>
              <a:avLst/>
              <a:gdLst>
                <a:gd name="T0" fmla="*/ 34 w 535"/>
                <a:gd name="T1" fmla="*/ 471 h 756"/>
                <a:gd name="T2" fmla="*/ 40 w 535"/>
                <a:gd name="T3" fmla="*/ 501 h 756"/>
                <a:gd name="T4" fmla="*/ 42 w 535"/>
                <a:gd name="T5" fmla="*/ 536 h 756"/>
                <a:gd name="T6" fmla="*/ 55 w 535"/>
                <a:gd name="T7" fmla="*/ 553 h 756"/>
                <a:gd name="T8" fmla="*/ 64 w 535"/>
                <a:gd name="T9" fmla="*/ 559 h 756"/>
                <a:gd name="T10" fmla="*/ 25 w 535"/>
                <a:gd name="T11" fmla="*/ 582 h 756"/>
                <a:gd name="T12" fmla="*/ 11 w 535"/>
                <a:gd name="T13" fmla="*/ 628 h 756"/>
                <a:gd name="T14" fmla="*/ 57 w 535"/>
                <a:gd name="T15" fmla="*/ 689 h 756"/>
                <a:gd name="T16" fmla="*/ 112 w 535"/>
                <a:gd name="T17" fmla="*/ 696 h 756"/>
                <a:gd name="T18" fmla="*/ 121 w 535"/>
                <a:gd name="T19" fmla="*/ 729 h 756"/>
                <a:gd name="T20" fmla="*/ 174 w 535"/>
                <a:gd name="T21" fmla="*/ 756 h 756"/>
                <a:gd name="T22" fmla="*/ 241 w 535"/>
                <a:gd name="T23" fmla="*/ 723 h 756"/>
                <a:gd name="T24" fmla="*/ 318 w 535"/>
                <a:gd name="T25" fmla="*/ 714 h 756"/>
                <a:gd name="T26" fmla="*/ 415 w 535"/>
                <a:gd name="T27" fmla="*/ 687 h 756"/>
                <a:gd name="T28" fmla="*/ 418 w 535"/>
                <a:gd name="T29" fmla="*/ 635 h 756"/>
                <a:gd name="T30" fmla="*/ 413 w 535"/>
                <a:gd name="T31" fmla="*/ 631 h 756"/>
                <a:gd name="T32" fmla="*/ 432 w 535"/>
                <a:gd name="T33" fmla="*/ 628 h 756"/>
                <a:gd name="T34" fmla="*/ 461 w 535"/>
                <a:gd name="T35" fmla="*/ 612 h 756"/>
                <a:gd name="T36" fmla="*/ 469 w 535"/>
                <a:gd name="T37" fmla="*/ 561 h 756"/>
                <a:gd name="T38" fmla="*/ 436 w 535"/>
                <a:gd name="T39" fmla="*/ 509 h 756"/>
                <a:gd name="T40" fmla="*/ 399 w 535"/>
                <a:gd name="T41" fmla="*/ 497 h 756"/>
                <a:gd name="T42" fmla="*/ 378 w 535"/>
                <a:gd name="T43" fmla="*/ 507 h 756"/>
                <a:gd name="T44" fmla="*/ 370 w 535"/>
                <a:gd name="T45" fmla="*/ 507 h 756"/>
                <a:gd name="T46" fmla="*/ 360 w 535"/>
                <a:gd name="T47" fmla="*/ 469 h 756"/>
                <a:gd name="T48" fmla="*/ 351 w 535"/>
                <a:gd name="T49" fmla="*/ 442 h 756"/>
                <a:gd name="T50" fmla="*/ 351 w 535"/>
                <a:gd name="T51" fmla="*/ 421 h 756"/>
                <a:gd name="T52" fmla="*/ 347 w 535"/>
                <a:gd name="T53" fmla="*/ 411 h 756"/>
                <a:gd name="T54" fmla="*/ 342 w 535"/>
                <a:gd name="T55" fmla="*/ 406 h 756"/>
                <a:gd name="T56" fmla="*/ 360 w 535"/>
                <a:gd name="T57" fmla="*/ 402 h 756"/>
                <a:gd name="T58" fmla="*/ 390 w 535"/>
                <a:gd name="T59" fmla="*/ 386 h 756"/>
                <a:gd name="T60" fmla="*/ 401 w 535"/>
                <a:gd name="T61" fmla="*/ 344 h 756"/>
                <a:gd name="T62" fmla="*/ 384 w 535"/>
                <a:gd name="T63" fmla="*/ 302 h 756"/>
                <a:gd name="T64" fmla="*/ 409 w 535"/>
                <a:gd name="T65" fmla="*/ 283 h 756"/>
                <a:gd name="T66" fmla="*/ 443 w 535"/>
                <a:gd name="T67" fmla="*/ 241 h 756"/>
                <a:gd name="T68" fmla="*/ 441 w 535"/>
                <a:gd name="T69" fmla="*/ 207 h 756"/>
                <a:gd name="T70" fmla="*/ 436 w 535"/>
                <a:gd name="T71" fmla="*/ 203 h 756"/>
                <a:gd name="T72" fmla="*/ 453 w 535"/>
                <a:gd name="T73" fmla="*/ 199 h 756"/>
                <a:gd name="T74" fmla="*/ 484 w 535"/>
                <a:gd name="T75" fmla="*/ 184 h 756"/>
                <a:gd name="T76" fmla="*/ 492 w 535"/>
                <a:gd name="T77" fmla="*/ 132 h 756"/>
                <a:gd name="T78" fmla="*/ 457 w 535"/>
                <a:gd name="T79" fmla="*/ 80 h 756"/>
                <a:gd name="T80" fmla="*/ 422 w 535"/>
                <a:gd name="T81" fmla="*/ 69 h 756"/>
                <a:gd name="T82" fmla="*/ 401 w 535"/>
                <a:gd name="T83" fmla="*/ 78 h 756"/>
                <a:gd name="T84" fmla="*/ 392 w 535"/>
                <a:gd name="T85" fmla="*/ 67 h 756"/>
                <a:gd name="T86" fmla="*/ 349 w 535"/>
                <a:gd name="T87" fmla="*/ 8 h 756"/>
                <a:gd name="T88" fmla="*/ 285 w 535"/>
                <a:gd name="T89" fmla="*/ 2 h 756"/>
                <a:gd name="T90" fmla="*/ 223 w 535"/>
                <a:gd name="T91" fmla="*/ 42 h 756"/>
                <a:gd name="T92" fmla="*/ 199 w 535"/>
                <a:gd name="T93" fmla="*/ 25 h 756"/>
                <a:gd name="T94" fmla="*/ 146 w 535"/>
                <a:gd name="T95" fmla="*/ 4 h 756"/>
                <a:gd name="T96" fmla="*/ 92 w 535"/>
                <a:gd name="T97" fmla="*/ 31 h 756"/>
                <a:gd name="T98" fmla="*/ 75 w 535"/>
                <a:gd name="T99" fmla="*/ 90 h 756"/>
                <a:gd name="T100" fmla="*/ 96 w 535"/>
                <a:gd name="T101" fmla="*/ 130 h 756"/>
                <a:gd name="T102" fmla="*/ 63 w 535"/>
                <a:gd name="T103" fmla="*/ 140 h 756"/>
                <a:gd name="T104" fmla="*/ 36 w 535"/>
                <a:gd name="T105" fmla="*/ 174 h 756"/>
                <a:gd name="T106" fmla="*/ 34 w 535"/>
                <a:gd name="T107" fmla="*/ 189 h 756"/>
                <a:gd name="T108" fmla="*/ 34 w 535"/>
                <a:gd name="T109" fmla="*/ 210 h 756"/>
                <a:gd name="T110" fmla="*/ 18 w 535"/>
                <a:gd name="T111" fmla="*/ 239 h 756"/>
                <a:gd name="T112" fmla="*/ 13 w 535"/>
                <a:gd name="T113" fmla="*/ 287 h 756"/>
                <a:gd name="T114" fmla="*/ 0 w 535"/>
                <a:gd name="T115" fmla="*/ 331 h 756"/>
                <a:gd name="T116" fmla="*/ 20 w 535"/>
                <a:gd name="T117" fmla="*/ 383 h 756"/>
                <a:gd name="T118" fmla="*/ 17 w 535"/>
                <a:gd name="T119" fmla="*/ 417 h 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35"/>
                <a:gd name="T181" fmla="*/ 0 h 756"/>
                <a:gd name="T182" fmla="*/ 535 w 535"/>
                <a:gd name="T183" fmla="*/ 756 h 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35" h="756">
                  <a:moveTo>
                    <a:pt x="45" y="448"/>
                  </a:moveTo>
                  <a:lnTo>
                    <a:pt x="43" y="453"/>
                  </a:lnTo>
                  <a:lnTo>
                    <a:pt x="41" y="459"/>
                  </a:lnTo>
                  <a:lnTo>
                    <a:pt x="39" y="465"/>
                  </a:lnTo>
                  <a:lnTo>
                    <a:pt x="37" y="471"/>
                  </a:lnTo>
                  <a:lnTo>
                    <a:pt x="35" y="476"/>
                  </a:lnTo>
                  <a:lnTo>
                    <a:pt x="35" y="482"/>
                  </a:lnTo>
                  <a:lnTo>
                    <a:pt x="35" y="488"/>
                  </a:lnTo>
                  <a:lnTo>
                    <a:pt x="39" y="494"/>
                  </a:lnTo>
                  <a:lnTo>
                    <a:pt x="43" y="501"/>
                  </a:lnTo>
                  <a:lnTo>
                    <a:pt x="50" y="509"/>
                  </a:lnTo>
                  <a:lnTo>
                    <a:pt x="46" y="517"/>
                  </a:lnTo>
                  <a:lnTo>
                    <a:pt x="45" y="524"/>
                  </a:lnTo>
                  <a:lnTo>
                    <a:pt x="45" y="530"/>
                  </a:lnTo>
                  <a:lnTo>
                    <a:pt x="45" y="536"/>
                  </a:lnTo>
                  <a:lnTo>
                    <a:pt x="45" y="540"/>
                  </a:lnTo>
                  <a:lnTo>
                    <a:pt x="48" y="543"/>
                  </a:lnTo>
                  <a:lnTo>
                    <a:pt x="50" y="547"/>
                  </a:lnTo>
                  <a:lnTo>
                    <a:pt x="56" y="551"/>
                  </a:lnTo>
                  <a:lnTo>
                    <a:pt x="60" y="553"/>
                  </a:lnTo>
                  <a:lnTo>
                    <a:pt x="66" y="555"/>
                  </a:lnTo>
                  <a:lnTo>
                    <a:pt x="81" y="559"/>
                  </a:lnTo>
                  <a:lnTo>
                    <a:pt x="79" y="559"/>
                  </a:lnTo>
                  <a:lnTo>
                    <a:pt x="75" y="559"/>
                  </a:lnTo>
                  <a:lnTo>
                    <a:pt x="69" y="559"/>
                  </a:lnTo>
                  <a:lnTo>
                    <a:pt x="62" y="563"/>
                  </a:lnTo>
                  <a:lnTo>
                    <a:pt x="52" y="564"/>
                  </a:lnTo>
                  <a:lnTo>
                    <a:pt x="45" y="568"/>
                  </a:lnTo>
                  <a:lnTo>
                    <a:pt x="35" y="574"/>
                  </a:lnTo>
                  <a:lnTo>
                    <a:pt x="27" y="582"/>
                  </a:lnTo>
                  <a:lnTo>
                    <a:pt x="20" y="591"/>
                  </a:lnTo>
                  <a:lnTo>
                    <a:pt x="14" y="603"/>
                  </a:lnTo>
                  <a:lnTo>
                    <a:pt x="14" y="605"/>
                  </a:lnTo>
                  <a:lnTo>
                    <a:pt x="12" y="614"/>
                  </a:lnTo>
                  <a:lnTo>
                    <a:pt x="12" y="628"/>
                  </a:lnTo>
                  <a:lnTo>
                    <a:pt x="14" y="643"/>
                  </a:lnTo>
                  <a:lnTo>
                    <a:pt x="20" y="660"/>
                  </a:lnTo>
                  <a:lnTo>
                    <a:pt x="27" y="673"/>
                  </a:lnTo>
                  <a:lnTo>
                    <a:pt x="41" y="685"/>
                  </a:lnTo>
                  <a:lnTo>
                    <a:pt x="62" y="689"/>
                  </a:lnTo>
                  <a:lnTo>
                    <a:pt x="89" y="687"/>
                  </a:lnTo>
                  <a:lnTo>
                    <a:pt x="123" y="675"/>
                  </a:lnTo>
                  <a:lnTo>
                    <a:pt x="123" y="683"/>
                  </a:lnTo>
                  <a:lnTo>
                    <a:pt x="121" y="691"/>
                  </a:lnTo>
                  <a:lnTo>
                    <a:pt x="121" y="696"/>
                  </a:lnTo>
                  <a:lnTo>
                    <a:pt x="123" y="704"/>
                  </a:lnTo>
                  <a:lnTo>
                    <a:pt x="123" y="712"/>
                  </a:lnTo>
                  <a:lnTo>
                    <a:pt x="125" y="717"/>
                  </a:lnTo>
                  <a:lnTo>
                    <a:pt x="127" y="723"/>
                  </a:lnTo>
                  <a:lnTo>
                    <a:pt x="131" y="729"/>
                  </a:lnTo>
                  <a:lnTo>
                    <a:pt x="135" y="735"/>
                  </a:lnTo>
                  <a:lnTo>
                    <a:pt x="140" y="740"/>
                  </a:lnTo>
                  <a:lnTo>
                    <a:pt x="156" y="748"/>
                  </a:lnTo>
                  <a:lnTo>
                    <a:pt x="171" y="754"/>
                  </a:lnTo>
                  <a:lnTo>
                    <a:pt x="188" y="756"/>
                  </a:lnTo>
                  <a:lnTo>
                    <a:pt x="204" y="756"/>
                  </a:lnTo>
                  <a:lnTo>
                    <a:pt x="221" y="752"/>
                  </a:lnTo>
                  <a:lnTo>
                    <a:pt x="236" y="746"/>
                  </a:lnTo>
                  <a:lnTo>
                    <a:pt x="250" y="735"/>
                  </a:lnTo>
                  <a:lnTo>
                    <a:pt x="261" y="723"/>
                  </a:lnTo>
                  <a:lnTo>
                    <a:pt x="271" y="706"/>
                  </a:lnTo>
                  <a:lnTo>
                    <a:pt x="276" y="685"/>
                  </a:lnTo>
                  <a:lnTo>
                    <a:pt x="294" y="696"/>
                  </a:lnTo>
                  <a:lnTo>
                    <a:pt x="317" y="706"/>
                  </a:lnTo>
                  <a:lnTo>
                    <a:pt x="344" y="714"/>
                  </a:lnTo>
                  <a:lnTo>
                    <a:pt x="368" y="717"/>
                  </a:lnTo>
                  <a:lnTo>
                    <a:pt x="393" y="717"/>
                  </a:lnTo>
                  <a:lnTo>
                    <a:pt x="416" y="712"/>
                  </a:lnTo>
                  <a:lnTo>
                    <a:pt x="436" y="702"/>
                  </a:lnTo>
                  <a:lnTo>
                    <a:pt x="449" y="687"/>
                  </a:lnTo>
                  <a:lnTo>
                    <a:pt x="457" y="666"/>
                  </a:lnTo>
                  <a:lnTo>
                    <a:pt x="455" y="637"/>
                  </a:lnTo>
                  <a:lnTo>
                    <a:pt x="453" y="635"/>
                  </a:lnTo>
                  <a:lnTo>
                    <a:pt x="453" y="633"/>
                  </a:lnTo>
                  <a:lnTo>
                    <a:pt x="451" y="633"/>
                  </a:lnTo>
                  <a:lnTo>
                    <a:pt x="449" y="631"/>
                  </a:lnTo>
                  <a:lnTo>
                    <a:pt x="447" y="631"/>
                  </a:lnTo>
                  <a:lnTo>
                    <a:pt x="445" y="629"/>
                  </a:lnTo>
                  <a:lnTo>
                    <a:pt x="443" y="629"/>
                  </a:lnTo>
                  <a:lnTo>
                    <a:pt x="451" y="629"/>
                  </a:lnTo>
                  <a:lnTo>
                    <a:pt x="460" y="629"/>
                  </a:lnTo>
                  <a:lnTo>
                    <a:pt x="468" y="628"/>
                  </a:lnTo>
                  <a:lnTo>
                    <a:pt x="476" y="626"/>
                  </a:lnTo>
                  <a:lnTo>
                    <a:pt x="482" y="624"/>
                  </a:lnTo>
                  <a:lnTo>
                    <a:pt x="489" y="620"/>
                  </a:lnTo>
                  <a:lnTo>
                    <a:pt x="495" y="616"/>
                  </a:lnTo>
                  <a:lnTo>
                    <a:pt x="499" y="612"/>
                  </a:lnTo>
                  <a:lnTo>
                    <a:pt x="505" y="607"/>
                  </a:lnTo>
                  <a:lnTo>
                    <a:pt x="507" y="599"/>
                  </a:lnTo>
                  <a:lnTo>
                    <a:pt x="510" y="585"/>
                  </a:lnTo>
                  <a:lnTo>
                    <a:pt x="510" y="572"/>
                  </a:lnTo>
                  <a:lnTo>
                    <a:pt x="508" y="561"/>
                  </a:lnTo>
                  <a:lnTo>
                    <a:pt x="505" y="547"/>
                  </a:lnTo>
                  <a:lnTo>
                    <a:pt x="499" y="536"/>
                  </a:lnTo>
                  <a:lnTo>
                    <a:pt x="491" y="526"/>
                  </a:lnTo>
                  <a:lnTo>
                    <a:pt x="482" y="517"/>
                  </a:lnTo>
                  <a:lnTo>
                    <a:pt x="472" y="509"/>
                  </a:lnTo>
                  <a:lnTo>
                    <a:pt x="459" y="503"/>
                  </a:lnTo>
                  <a:lnTo>
                    <a:pt x="447" y="497"/>
                  </a:lnTo>
                  <a:lnTo>
                    <a:pt x="441" y="497"/>
                  </a:lnTo>
                  <a:lnTo>
                    <a:pt x="437" y="497"/>
                  </a:lnTo>
                  <a:lnTo>
                    <a:pt x="432" y="497"/>
                  </a:lnTo>
                  <a:lnTo>
                    <a:pt x="428" y="497"/>
                  </a:lnTo>
                  <a:lnTo>
                    <a:pt x="422" y="499"/>
                  </a:lnTo>
                  <a:lnTo>
                    <a:pt x="418" y="501"/>
                  </a:lnTo>
                  <a:lnTo>
                    <a:pt x="413" y="503"/>
                  </a:lnTo>
                  <a:lnTo>
                    <a:pt x="409" y="507"/>
                  </a:lnTo>
                  <a:lnTo>
                    <a:pt x="405" y="511"/>
                  </a:lnTo>
                  <a:lnTo>
                    <a:pt x="401" y="515"/>
                  </a:lnTo>
                  <a:lnTo>
                    <a:pt x="401" y="511"/>
                  </a:lnTo>
                  <a:lnTo>
                    <a:pt x="401" y="507"/>
                  </a:lnTo>
                  <a:lnTo>
                    <a:pt x="401" y="501"/>
                  </a:lnTo>
                  <a:lnTo>
                    <a:pt x="399" y="494"/>
                  </a:lnTo>
                  <a:lnTo>
                    <a:pt x="397" y="486"/>
                  </a:lnTo>
                  <a:lnTo>
                    <a:pt x="393" y="478"/>
                  </a:lnTo>
                  <a:lnTo>
                    <a:pt x="390" y="469"/>
                  </a:lnTo>
                  <a:lnTo>
                    <a:pt x="384" y="461"/>
                  </a:lnTo>
                  <a:lnTo>
                    <a:pt x="376" y="453"/>
                  </a:lnTo>
                  <a:lnTo>
                    <a:pt x="378" y="450"/>
                  </a:lnTo>
                  <a:lnTo>
                    <a:pt x="378" y="446"/>
                  </a:lnTo>
                  <a:lnTo>
                    <a:pt x="380" y="442"/>
                  </a:lnTo>
                  <a:lnTo>
                    <a:pt x="380" y="438"/>
                  </a:lnTo>
                  <a:lnTo>
                    <a:pt x="380" y="434"/>
                  </a:lnTo>
                  <a:lnTo>
                    <a:pt x="380" y="430"/>
                  </a:lnTo>
                  <a:lnTo>
                    <a:pt x="380" y="427"/>
                  </a:lnTo>
                  <a:lnTo>
                    <a:pt x="380" y="421"/>
                  </a:lnTo>
                  <a:lnTo>
                    <a:pt x="378" y="417"/>
                  </a:lnTo>
                  <a:lnTo>
                    <a:pt x="378" y="413"/>
                  </a:lnTo>
                  <a:lnTo>
                    <a:pt x="378" y="411"/>
                  </a:lnTo>
                  <a:lnTo>
                    <a:pt x="376" y="411"/>
                  </a:lnTo>
                  <a:lnTo>
                    <a:pt x="376" y="409"/>
                  </a:lnTo>
                  <a:lnTo>
                    <a:pt x="374" y="408"/>
                  </a:lnTo>
                  <a:lnTo>
                    <a:pt x="372" y="406"/>
                  </a:lnTo>
                  <a:lnTo>
                    <a:pt x="370" y="406"/>
                  </a:lnTo>
                  <a:lnTo>
                    <a:pt x="368" y="404"/>
                  </a:lnTo>
                  <a:lnTo>
                    <a:pt x="367" y="404"/>
                  </a:lnTo>
                  <a:lnTo>
                    <a:pt x="374" y="404"/>
                  </a:lnTo>
                  <a:lnTo>
                    <a:pt x="382" y="404"/>
                  </a:lnTo>
                  <a:lnTo>
                    <a:pt x="390" y="402"/>
                  </a:lnTo>
                  <a:lnTo>
                    <a:pt x="397" y="402"/>
                  </a:lnTo>
                  <a:lnTo>
                    <a:pt x="405" y="398"/>
                  </a:lnTo>
                  <a:lnTo>
                    <a:pt x="411" y="396"/>
                  </a:lnTo>
                  <a:lnTo>
                    <a:pt x="418" y="392"/>
                  </a:lnTo>
                  <a:lnTo>
                    <a:pt x="422" y="386"/>
                  </a:lnTo>
                  <a:lnTo>
                    <a:pt x="426" y="381"/>
                  </a:lnTo>
                  <a:lnTo>
                    <a:pt x="430" y="373"/>
                  </a:lnTo>
                  <a:lnTo>
                    <a:pt x="432" y="364"/>
                  </a:lnTo>
                  <a:lnTo>
                    <a:pt x="434" y="354"/>
                  </a:lnTo>
                  <a:lnTo>
                    <a:pt x="434" y="344"/>
                  </a:lnTo>
                  <a:lnTo>
                    <a:pt x="432" y="335"/>
                  </a:lnTo>
                  <a:lnTo>
                    <a:pt x="430" y="327"/>
                  </a:lnTo>
                  <a:lnTo>
                    <a:pt x="426" y="318"/>
                  </a:lnTo>
                  <a:lnTo>
                    <a:pt x="420" y="310"/>
                  </a:lnTo>
                  <a:lnTo>
                    <a:pt x="416" y="302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416" y="289"/>
                  </a:lnTo>
                  <a:lnTo>
                    <a:pt x="430" y="287"/>
                  </a:lnTo>
                  <a:lnTo>
                    <a:pt x="443" y="283"/>
                  </a:lnTo>
                  <a:lnTo>
                    <a:pt x="453" y="279"/>
                  </a:lnTo>
                  <a:lnTo>
                    <a:pt x="464" y="272"/>
                  </a:lnTo>
                  <a:lnTo>
                    <a:pt x="472" y="264"/>
                  </a:lnTo>
                  <a:lnTo>
                    <a:pt x="478" y="253"/>
                  </a:lnTo>
                  <a:lnTo>
                    <a:pt x="480" y="241"/>
                  </a:lnTo>
                  <a:lnTo>
                    <a:pt x="482" y="226"/>
                  </a:lnTo>
                  <a:lnTo>
                    <a:pt x="480" y="209"/>
                  </a:lnTo>
                  <a:lnTo>
                    <a:pt x="478" y="209"/>
                  </a:lnTo>
                  <a:lnTo>
                    <a:pt x="478" y="207"/>
                  </a:lnTo>
                  <a:lnTo>
                    <a:pt x="476" y="205"/>
                  </a:lnTo>
                  <a:lnTo>
                    <a:pt x="474" y="203"/>
                  </a:lnTo>
                  <a:lnTo>
                    <a:pt x="472" y="203"/>
                  </a:lnTo>
                  <a:lnTo>
                    <a:pt x="470" y="201"/>
                  </a:lnTo>
                  <a:lnTo>
                    <a:pt x="468" y="201"/>
                  </a:lnTo>
                  <a:lnTo>
                    <a:pt x="476" y="201"/>
                  </a:lnTo>
                  <a:lnTo>
                    <a:pt x="483" y="201"/>
                  </a:lnTo>
                  <a:lnTo>
                    <a:pt x="491" y="199"/>
                  </a:lnTo>
                  <a:lnTo>
                    <a:pt x="499" y="199"/>
                  </a:lnTo>
                  <a:lnTo>
                    <a:pt x="507" y="195"/>
                  </a:lnTo>
                  <a:lnTo>
                    <a:pt x="512" y="193"/>
                  </a:lnTo>
                  <a:lnTo>
                    <a:pt x="518" y="187"/>
                  </a:lnTo>
                  <a:lnTo>
                    <a:pt x="524" y="184"/>
                  </a:lnTo>
                  <a:lnTo>
                    <a:pt x="528" y="178"/>
                  </a:lnTo>
                  <a:lnTo>
                    <a:pt x="531" y="170"/>
                  </a:lnTo>
                  <a:lnTo>
                    <a:pt x="535" y="157"/>
                  </a:lnTo>
                  <a:lnTo>
                    <a:pt x="535" y="143"/>
                  </a:lnTo>
                  <a:lnTo>
                    <a:pt x="533" y="132"/>
                  </a:lnTo>
                  <a:lnTo>
                    <a:pt x="530" y="119"/>
                  </a:lnTo>
                  <a:lnTo>
                    <a:pt x="524" y="107"/>
                  </a:lnTo>
                  <a:lnTo>
                    <a:pt x="516" y="98"/>
                  </a:lnTo>
                  <a:lnTo>
                    <a:pt x="507" y="88"/>
                  </a:lnTo>
                  <a:lnTo>
                    <a:pt x="495" y="80"/>
                  </a:lnTo>
                  <a:lnTo>
                    <a:pt x="483" y="75"/>
                  </a:lnTo>
                  <a:lnTo>
                    <a:pt x="470" y="69"/>
                  </a:lnTo>
                  <a:lnTo>
                    <a:pt x="466" y="69"/>
                  </a:lnTo>
                  <a:lnTo>
                    <a:pt x="460" y="69"/>
                  </a:lnTo>
                  <a:lnTo>
                    <a:pt x="457" y="69"/>
                  </a:lnTo>
                  <a:lnTo>
                    <a:pt x="451" y="69"/>
                  </a:lnTo>
                  <a:lnTo>
                    <a:pt x="447" y="71"/>
                  </a:lnTo>
                  <a:lnTo>
                    <a:pt x="443" y="73"/>
                  </a:lnTo>
                  <a:lnTo>
                    <a:pt x="437" y="75"/>
                  </a:lnTo>
                  <a:lnTo>
                    <a:pt x="434" y="78"/>
                  </a:lnTo>
                  <a:lnTo>
                    <a:pt x="430" y="82"/>
                  </a:lnTo>
                  <a:lnTo>
                    <a:pt x="426" y="86"/>
                  </a:lnTo>
                  <a:lnTo>
                    <a:pt x="426" y="84"/>
                  </a:lnTo>
                  <a:lnTo>
                    <a:pt x="426" y="76"/>
                  </a:lnTo>
                  <a:lnTo>
                    <a:pt x="424" y="67"/>
                  </a:lnTo>
                  <a:lnTo>
                    <a:pt x="420" y="55"/>
                  </a:lnTo>
                  <a:lnTo>
                    <a:pt x="414" y="42"/>
                  </a:lnTo>
                  <a:lnTo>
                    <a:pt x="407" y="29"/>
                  </a:lnTo>
                  <a:lnTo>
                    <a:pt x="393" y="17"/>
                  </a:lnTo>
                  <a:lnTo>
                    <a:pt x="378" y="8"/>
                  </a:lnTo>
                  <a:lnTo>
                    <a:pt x="355" y="2"/>
                  </a:lnTo>
                  <a:lnTo>
                    <a:pt x="328" y="2"/>
                  </a:lnTo>
                  <a:lnTo>
                    <a:pt x="326" y="0"/>
                  </a:lnTo>
                  <a:lnTo>
                    <a:pt x="321" y="2"/>
                  </a:lnTo>
                  <a:lnTo>
                    <a:pt x="309" y="2"/>
                  </a:lnTo>
                  <a:lnTo>
                    <a:pt x="298" y="6"/>
                  </a:lnTo>
                  <a:lnTo>
                    <a:pt x="282" y="10"/>
                  </a:lnTo>
                  <a:lnTo>
                    <a:pt x="269" y="17"/>
                  </a:lnTo>
                  <a:lnTo>
                    <a:pt x="255" y="29"/>
                  </a:lnTo>
                  <a:lnTo>
                    <a:pt x="242" y="42"/>
                  </a:lnTo>
                  <a:lnTo>
                    <a:pt x="232" y="61"/>
                  </a:lnTo>
                  <a:lnTo>
                    <a:pt x="227" y="86"/>
                  </a:lnTo>
                  <a:lnTo>
                    <a:pt x="232" y="44"/>
                  </a:lnTo>
                  <a:lnTo>
                    <a:pt x="225" y="34"/>
                  </a:lnTo>
                  <a:lnTo>
                    <a:pt x="215" y="25"/>
                  </a:lnTo>
                  <a:lnTo>
                    <a:pt x="206" y="17"/>
                  </a:lnTo>
                  <a:lnTo>
                    <a:pt x="194" y="11"/>
                  </a:lnTo>
                  <a:lnTo>
                    <a:pt x="183" y="8"/>
                  </a:lnTo>
                  <a:lnTo>
                    <a:pt x="171" y="4"/>
                  </a:lnTo>
                  <a:lnTo>
                    <a:pt x="158" y="4"/>
                  </a:lnTo>
                  <a:lnTo>
                    <a:pt x="146" y="6"/>
                  </a:lnTo>
                  <a:lnTo>
                    <a:pt x="133" y="10"/>
                  </a:lnTo>
                  <a:lnTo>
                    <a:pt x="121" y="15"/>
                  </a:lnTo>
                  <a:lnTo>
                    <a:pt x="110" y="23"/>
                  </a:lnTo>
                  <a:lnTo>
                    <a:pt x="100" y="31"/>
                  </a:lnTo>
                  <a:lnTo>
                    <a:pt x="92" y="42"/>
                  </a:lnTo>
                  <a:lnTo>
                    <a:pt x="87" y="52"/>
                  </a:lnTo>
                  <a:lnTo>
                    <a:pt x="83" y="65"/>
                  </a:lnTo>
                  <a:lnTo>
                    <a:pt x="81" y="76"/>
                  </a:lnTo>
                  <a:lnTo>
                    <a:pt x="81" y="90"/>
                  </a:lnTo>
                  <a:lnTo>
                    <a:pt x="81" y="101"/>
                  </a:lnTo>
                  <a:lnTo>
                    <a:pt x="85" y="115"/>
                  </a:lnTo>
                  <a:lnTo>
                    <a:pt x="91" y="126"/>
                  </a:lnTo>
                  <a:lnTo>
                    <a:pt x="104" y="130"/>
                  </a:lnTo>
                  <a:lnTo>
                    <a:pt x="100" y="130"/>
                  </a:lnTo>
                  <a:lnTo>
                    <a:pt x="92" y="132"/>
                  </a:lnTo>
                  <a:lnTo>
                    <a:pt x="87" y="134"/>
                  </a:lnTo>
                  <a:lnTo>
                    <a:pt x="77" y="136"/>
                  </a:lnTo>
                  <a:lnTo>
                    <a:pt x="68" y="140"/>
                  </a:lnTo>
                  <a:lnTo>
                    <a:pt x="60" y="145"/>
                  </a:lnTo>
                  <a:lnTo>
                    <a:pt x="50" y="153"/>
                  </a:lnTo>
                  <a:lnTo>
                    <a:pt x="45" y="163"/>
                  </a:lnTo>
                  <a:lnTo>
                    <a:pt x="39" y="174"/>
                  </a:lnTo>
                  <a:lnTo>
                    <a:pt x="39" y="176"/>
                  </a:lnTo>
                  <a:lnTo>
                    <a:pt x="39" y="178"/>
                  </a:lnTo>
                  <a:lnTo>
                    <a:pt x="37" y="180"/>
                  </a:lnTo>
                  <a:lnTo>
                    <a:pt x="37" y="184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9" y="210"/>
                  </a:lnTo>
                  <a:lnTo>
                    <a:pt x="37" y="210"/>
                  </a:lnTo>
                  <a:lnTo>
                    <a:pt x="35" y="212"/>
                  </a:lnTo>
                  <a:lnTo>
                    <a:pt x="31" y="218"/>
                  </a:lnTo>
                  <a:lnTo>
                    <a:pt x="27" y="224"/>
                  </a:lnTo>
                  <a:lnTo>
                    <a:pt x="23" y="230"/>
                  </a:lnTo>
                  <a:lnTo>
                    <a:pt x="20" y="239"/>
                  </a:lnTo>
                  <a:lnTo>
                    <a:pt x="16" y="249"/>
                  </a:lnTo>
                  <a:lnTo>
                    <a:pt x="14" y="260"/>
                  </a:lnTo>
                  <a:lnTo>
                    <a:pt x="12" y="272"/>
                  </a:lnTo>
                  <a:lnTo>
                    <a:pt x="14" y="287"/>
                  </a:lnTo>
                  <a:lnTo>
                    <a:pt x="10" y="293"/>
                  </a:lnTo>
                  <a:lnTo>
                    <a:pt x="8" y="298"/>
                  </a:lnTo>
                  <a:lnTo>
                    <a:pt x="4" y="308"/>
                  </a:lnTo>
                  <a:lnTo>
                    <a:pt x="2" y="319"/>
                  </a:lnTo>
                  <a:lnTo>
                    <a:pt x="0" y="331"/>
                  </a:lnTo>
                  <a:lnTo>
                    <a:pt x="2" y="342"/>
                  </a:lnTo>
                  <a:lnTo>
                    <a:pt x="6" y="356"/>
                  </a:lnTo>
                  <a:lnTo>
                    <a:pt x="12" y="369"/>
                  </a:lnTo>
                  <a:lnTo>
                    <a:pt x="23" y="381"/>
                  </a:lnTo>
                  <a:lnTo>
                    <a:pt x="22" y="383"/>
                  </a:lnTo>
                  <a:lnTo>
                    <a:pt x="22" y="386"/>
                  </a:lnTo>
                  <a:lnTo>
                    <a:pt x="20" y="392"/>
                  </a:lnTo>
                  <a:lnTo>
                    <a:pt x="18" y="400"/>
                  </a:lnTo>
                  <a:lnTo>
                    <a:pt x="18" y="408"/>
                  </a:lnTo>
                  <a:lnTo>
                    <a:pt x="18" y="417"/>
                  </a:lnTo>
                  <a:lnTo>
                    <a:pt x="20" y="425"/>
                  </a:lnTo>
                  <a:lnTo>
                    <a:pt x="25" y="434"/>
                  </a:lnTo>
                  <a:lnTo>
                    <a:pt x="33" y="442"/>
                  </a:lnTo>
                  <a:lnTo>
                    <a:pt x="46" y="448"/>
                  </a:lnTo>
                </a:path>
              </a:pathLst>
            </a:custGeom>
            <a:solidFill>
              <a:srgbClr val="FF0000">
                <a:alpha val="30000"/>
              </a:srgbClr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939049" y="5257800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bubble</a:t>
              </a:r>
            </a:p>
          </p:txBody>
        </p:sp>
      </p:grpSp>
      <p:sp>
        <p:nvSpPr>
          <p:cNvPr id="336" name="Line 214"/>
          <p:cNvSpPr>
            <a:spLocks noChangeShapeType="1"/>
          </p:cNvSpPr>
          <p:nvPr/>
        </p:nvSpPr>
        <p:spPr bwMode="auto">
          <a:xfrm>
            <a:off x="5591604" y="3652335"/>
            <a:ext cx="95013" cy="560127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7" name="Line 214"/>
          <p:cNvSpPr>
            <a:spLocks noChangeShapeType="1"/>
          </p:cNvSpPr>
          <p:nvPr/>
        </p:nvSpPr>
        <p:spPr bwMode="auto">
          <a:xfrm>
            <a:off x="5876787" y="3652335"/>
            <a:ext cx="233845" cy="1130636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883707"/>
      </p:ext>
    </p:extLst>
  </p:cSld>
  <p:clrMapOvr>
    <a:masterClrMapping/>
  </p:clrMapOvr>
  <p:transition advTm="1901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Hazard Detection (Stall)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2425" y="1295400"/>
            <a:ext cx="8442325" cy="477996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/>
              <a:t>if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EX.RegWrite</a:t>
            </a:r>
            <a:r>
              <a:rPr lang="en-US" sz="1800" kern="0" dirty="0" smtClean="0"/>
              <a:t> and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EX.opcode</a:t>
            </a:r>
            <a:r>
              <a:rPr lang="en-US" sz="1800" kern="0" dirty="0" smtClean="0"/>
              <a:t> == </a:t>
            </a:r>
            <a:r>
              <a:rPr lang="en-US" sz="1800" kern="0" dirty="0" err="1" smtClean="0"/>
              <a:t>lw</a:t>
            </a:r>
            <a:r>
              <a:rPr lang="en-US" sz="1800" kern="0" dirty="0" smtClean="0"/>
              <a:t>) and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/>
              <a:t>   (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EX.WriteReg</a:t>
            </a:r>
            <a:r>
              <a:rPr lang="en-US" sz="1800" kern="0" dirty="0" smtClean="0"/>
              <a:t> == 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IF/ID.ReadReg1</a:t>
            </a:r>
            <a:r>
              <a:rPr lang="en-US" sz="1800" kern="0" dirty="0" smtClean="0"/>
              <a:t>) or 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/>
              <a:t> </a:t>
            </a:r>
            <a:r>
              <a:rPr lang="en-US" sz="1800" kern="0" dirty="0" smtClean="0"/>
              <a:t>    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EX.WriteReg</a:t>
            </a:r>
            <a:r>
              <a:rPr lang="en-US" sz="1800" kern="0" dirty="0" smtClean="0"/>
              <a:t> == 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IF/ID.ReadReg2</a:t>
            </a:r>
            <a:r>
              <a:rPr lang="en-US" sz="1800" kern="0" dirty="0" smtClean="0"/>
              <a:t>) )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/>
              <a:t>      then stall</a:t>
            </a:r>
          </a:p>
          <a:p>
            <a:pPr marL="230188" indent="-230188">
              <a:buFont typeface="Wingdings" pitchFamily="2" charset="2"/>
              <a:buNone/>
            </a:pP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731905847"/>
      </p:ext>
    </p:extLst>
  </p:cSld>
  <p:clrMapOvr>
    <a:masterClrMapping/>
  </p:clrMapOvr>
  <p:transition advTm="31099">
    <p:fade/>
  </p:transition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457200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Forwarding 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423863" y="838200"/>
            <a:ext cx="7667625" cy="5486400"/>
            <a:chOff x="267" y="624"/>
            <a:chExt cx="4830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EX</a:t>
              </a:r>
              <a:endParaRPr lang="en-US" sz="800" b="1">
                <a:latin typeface="Arial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Unit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Rs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Rd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Hazard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Detection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Unit</a:t>
                </a:r>
                <a:endParaRPr lang="en-US" sz="1200" b="1">
                  <a:latin typeface="Arial" charset="0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ID/EX.MemRead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PC Write</a:t>
              </a:r>
              <a:endParaRPr lang="en-US" sz="1000" b="1">
                <a:latin typeface="Arial" charset="0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IF/ID Write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6206287"/>
      </p:ext>
    </p:extLst>
  </p:cSld>
  <p:clrMapOvr>
    <a:masterClrMapping/>
  </p:clrMapOvr>
  <p:transition advTm="171962">
    <p:fade/>
  </p:transition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9906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Times New Roman" pitchFamily="18" charset="0"/>
              </a:rPr>
              <a:t>Example: code for (assume all variables are in memory):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b + c;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 = e – f;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u="sng" dirty="0">
                <a:latin typeface="Arial" charset="0"/>
                <a:cs typeface="Times New Roman" pitchFamily="18" charset="0"/>
              </a:rPr>
              <a:t>Slow code</a:t>
            </a:r>
            <a:endParaRPr lang="en-US" sz="1800" b="1" dirty="0">
              <a:latin typeface="Arial" charset="0"/>
              <a:cs typeface="Times New Roman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ADD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Ra,Rb,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 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SUB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Rd,Re,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endParaRPr lang="en-US" dirty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solidFill>
                  <a:srgbClr val="008000"/>
                </a:solidFill>
                <a:latin typeface="Arial" charset="0"/>
                <a:cs typeface="Arial" charset="0"/>
              </a:rPr>
              <a:t>Instruction order can be changed as long as the correctness is kept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Software Scheduling to Avoid Load Hazards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989326" y="3200400"/>
            <a:ext cx="1792224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00400" y="3566922"/>
            <a:ext cx="1581150" cy="5433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979028" y="235650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Rc,c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ADD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Ra,Rb,Rc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Rf,f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SW 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SUB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Rd,Re,Rf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31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These </a:t>
            </a:r>
            <a:r>
              <a:rPr lang="en-US" dirty="0"/>
              <a:t>slides contain material developed and copyright by</a:t>
            </a:r>
            <a:r>
              <a:rPr lang="en-US" dirty="0" smtClean="0"/>
              <a:t>:</a:t>
            </a:r>
            <a:endParaRPr lang="en-US" dirty="0" smtClean="0">
              <a:solidFill>
                <a:schemeClr val="tx2"/>
              </a:solidFill>
              <a:latin typeface="Neo Sans Inte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Neo Sans Intel" pitchFamily="34" charset="0"/>
              </a:rPr>
              <a:t>Lihu Rappoport (MAMAS/Intel),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L2</a:t>
            </a:r>
            <a:endParaRPr lang="en-US" dirty="0" smtClean="0">
              <a:solidFill>
                <a:schemeClr val="tx2"/>
              </a:solidFill>
              <a:latin typeface="Neo Sans Inte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Luis </a:t>
            </a:r>
            <a:r>
              <a:rPr lang="en-US" dirty="0" err="1">
                <a:hlinkClick r:id="rId4"/>
              </a:rPr>
              <a:t>Ceze</a:t>
            </a:r>
            <a:r>
              <a:rPr lang="en-US" dirty="0"/>
              <a:t> (UW), </a:t>
            </a:r>
            <a:r>
              <a:rPr lang="en-US" dirty="0">
                <a:hlinkClick r:id="rId5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L10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L11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L12</a:t>
            </a:r>
            <a:endParaRPr lang="en-US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21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I</a:t>
            </a:r>
            <a:r>
              <a:rPr lang="en-US" dirty="0" smtClean="0"/>
              <a:t>t Efficient?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848241"/>
            <a:ext cx="8228012" cy="555509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For example, when registers are read the other hardware doesn’t do any useful work!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Can we fix that? – Yes, need to implement </a:t>
            </a:r>
            <a:r>
              <a:rPr lang="en-US" sz="2000" dirty="0" smtClean="0">
                <a:solidFill>
                  <a:schemeClr val="accent1"/>
                </a:solidFill>
              </a:rPr>
              <a:t>pipelined execution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01000" y="2211437"/>
            <a:ext cx="8911382" cy="3731808"/>
            <a:chOff x="154671" y="1620197"/>
            <a:chExt cx="8911382" cy="3731808"/>
          </a:xfrm>
        </p:grpSpPr>
        <p:grpSp>
          <p:nvGrpSpPr>
            <p:cNvPr id="144" name="Group 143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269" name="Group 268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270" name="Straight Arrow Connector 269"/>
              <p:cNvCxnSpPr>
                <a:stCxn id="273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145" name="Group 144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265" name="Trapezoid 264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266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67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268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256" name="Rectangle 255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254" name="TextBox 253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255" name="Straight Connector 254"/>
              <p:cNvCxnSpPr>
                <a:stCxn id="254" idx="2"/>
                <a:endCxn id="264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8" name="Straight Arrow Connector 147"/>
            <p:cNvCxnSpPr>
              <a:stCxn id="258" idx="3"/>
              <a:endCxn id="250" idx="1"/>
            </p:cNvCxnSpPr>
            <p:nvPr/>
          </p:nvCxnSpPr>
          <p:spPr bwMode="auto">
            <a:xfrm flipV="1">
              <a:off x="4660400" y="3223789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49" name="Group 148"/>
            <p:cNvGrpSpPr/>
            <p:nvPr/>
          </p:nvGrpSpPr>
          <p:grpSpPr>
            <a:xfrm>
              <a:off x="5454882" y="2909792"/>
              <a:ext cx="727535" cy="1439797"/>
              <a:chOff x="6728724" y="3121968"/>
              <a:chExt cx="727535" cy="1439797"/>
            </a:xfrm>
          </p:grpSpPr>
          <p:sp>
            <p:nvSpPr>
              <p:cNvPr id="248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Neo Sans Intel" panose="020B0504020202020204" pitchFamily="34" charset="0"/>
                  </a:rPr>
                  <a:t>Zero</a:t>
                </a:r>
                <a:endParaRPr lang="en-US" sz="10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150" name="Elbow Connector 149"/>
            <p:cNvCxnSpPr>
              <a:stCxn id="261" idx="3"/>
              <a:endCxn id="243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1" name="Elbow Connector 150"/>
            <p:cNvCxnSpPr>
              <a:stCxn id="232" idx="0"/>
              <a:endCxn id="263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84609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2" name="Oval 151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53" name="Straight Arrow Connector 152"/>
            <p:cNvCxnSpPr>
              <a:stCxn id="152" idx="6"/>
              <a:endCxn id="257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4" name="Elbow Connector 153"/>
            <p:cNvCxnSpPr>
              <a:stCxn id="152" idx="4"/>
              <a:endCxn id="260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5" name="Elbow Connector 154"/>
            <p:cNvCxnSpPr>
              <a:stCxn id="152" idx="4"/>
              <a:endCxn id="267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1790302" y="2940272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246" name="TextBox 245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0" name="Oval 159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61" name="Elbow Connector 160"/>
            <p:cNvCxnSpPr>
              <a:stCxn id="160" idx="4"/>
              <a:endCxn id="266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2" name="Straight Arrow Connector 161"/>
            <p:cNvCxnSpPr>
              <a:stCxn id="265" idx="0"/>
              <a:endCxn id="262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3" name="Rounded Rectangle 162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164" name="Elbow Connector 163"/>
            <p:cNvCxnSpPr>
              <a:stCxn id="152" idx="4"/>
              <a:endCxn id="163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5" name="TextBox 164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242" name="Trapezoid 241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243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44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245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67" name="Straight Arrow Connector 166"/>
            <p:cNvCxnSpPr>
              <a:stCxn id="242" idx="0"/>
              <a:endCxn id="251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8" name="Elbow Connector 167"/>
            <p:cNvCxnSpPr>
              <a:stCxn id="163" idx="3"/>
              <a:endCxn id="180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9" name="Group 168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236" name="Rectangle 235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3733308" y="4674175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26744" y="4073403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</p:grpSp>
        <p:cxnSp>
          <p:nvCxnSpPr>
            <p:cNvPr id="170" name="Straight Arrow Connector 169"/>
            <p:cNvCxnSpPr>
              <a:stCxn id="238" idx="3"/>
              <a:endCxn id="233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71" name="Group 170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232" name="Trapezoid 231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233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34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  <p:sp>
            <p:nvSpPr>
              <p:cNvPr id="235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72" name="Straight Arrow Connector 171"/>
            <p:cNvCxnSpPr>
              <a:stCxn id="252" idx="3"/>
              <a:endCxn id="240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3" name="Oval 172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175" name="Elbow Connector 174"/>
            <p:cNvCxnSpPr>
              <a:stCxn id="173" idx="4"/>
              <a:endCxn id="174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6" name="Elbow Connector 175"/>
            <p:cNvCxnSpPr>
              <a:stCxn id="174" idx="1"/>
              <a:endCxn id="241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7" name="Oval 176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78" name="Elbow Connector 177"/>
            <p:cNvCxnSpPr>
              <a:stCxn id="177" idx="4"/>
              <a:endCxn id="234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9" name="Rounded Rectangle 178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81" name="Straight Arrow Connector 180"/>
            <p:cNvCxnSpPr>
              <a:stCxn id="180" idx="6"/>
              <a:endCxn id="244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82" name="Elbow Connector 181"/>
            <p:cNvCxnSpPr>
              <a:stCxn id="180" idx="0"/>
              <a:endCxn id="179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83" name="Group 182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228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184" name="Straight Arrow Connector 183"/>
            <p:cNvCxnSpPr>
              <a:stCxn id="179" idx="3"/>
              <a:endCxn id="231" idx="1"/>
            </p:cNvCxnSpPr>
            <p:nvPr/>
          </p:nvCxnSpPr>
          <p:spPr bwMode="auto">
            <a:xfrm flipV="1">
              <a:off x="5615968" y="2471077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85" name="Group 184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224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281570" y="1892964"/>
              <a:ext cx="379637" cy="625620"/>
              <a:chOff x="155044" y="1514471"/>
              <a:chExt cx="379637" cy="625620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222" name="Rectangle 221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221" name="Isosceles Triangle 220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87" name="Straight Arrow Connector 186"/>
            <p:cNvCxnSpPr>
              <a:stCxn id="222" idx="2"/>
              <a:endCxn id="188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Oval 187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89" name="Elbow Connector 188"/>
            <p:cNvCxnSpPr>
              <a:stCxn id="188" idx="6"/>
              <a:endCxn id="227" idx="1"/>
            </p:cNvCxnSpPr>
            <p:nvPr/>
          </p:nvCxnSpPr>
          <p:spPr bwMode="auto">
            <a:xfrm flipV="1">
              <a:off x="519054" y="2252637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90" name="Straight Arrow Connector 189"/>
            <p:cNvCxnSpPr>
              <a:stCxn id="188" idx="4"/>
              <a:endCxn id="272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91" name="TextBox 190"/>
            <p:cNvSpPr txBox="1"/>
            <p:nvPr/>
          </p:nvSpPr>
          <p:spPr>
            <a:xfrm>
              <a:off x="1743845" y="1640639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192" name="Straight Arrow Connector 191"/>
            <p:cNvCxnSpPr>
              <a:stCxn id="191" idx="3"/>
              <a:endCxn id="226" idx="1"/>
            </p:cNvCxnSpPr>
            <p:nvPr/>
          </p:nvCxnSpPr>
          <p:spPr bwMode="auto">
            <a:xfrm flipV="1">
              <a:off x="2034309" y="1793441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93" name="Straight Arrow Connector 192"/>
            <p:cNvCxnSpPr>
              <a:stCxn id="225" idx="3"/>
              <a:endCxn id="196" idx="2"/>
            </p:cNvCxnSpPr>
            <p:nvPr/>
          </p:nvCxnSpPr>
          <p:spPr bwMode="auto">
            <a:xfrm>
              <a:off x="2666599" y="2011338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4" name="Group 193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216" name="Trapezoid 21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21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1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21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95" name="Straight Arrow Connector 194"/>
            <p:cNvCxnSpPr>
              <a:stCxn id="229" idx="3"/>
              <a:endCxn id="218" idx="3"/>
            </p:cNvCxnSpPr>
            <p:nvPr/>
          </p:nvCxnSpPr>
          <p:spPr bwMode="auto">
            <a:xfrm flipV="1">
              <a:off x="6256639" y="2229743"/>
              <a:ext cx="319432" cy="3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96" name="Oval 195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97" name="Straight Arrow Connector 196"/>
            <p:cNvCxnSpPr>
              <a:stCxn id="196" idx="6"/>
              <a:endCxn id="230" idx="1"/>
            </p:cNvCxnSpPr>
            <p:nvPr/>
          </p:nvCxnSpPr>
          <p:spPr bwMode="auto">
            <a:xfrm>
              <a:off x="5408744" y="2011881"/>
              <a:ext cx="44853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98" name="Elbow Connector 197"/>
            <p:cNvCxnSpPr>
              <a:stCxn id="196" idx="0"/>
              <a:endCxn id="217" idx="3"/>
            </p:cNvCxnSpPr>
            <p:nvPr/>
          </p:nvCxnSpPr>
          <p:spPr bwMode="auto">
            <a:xfrm rot="5400000" flipH="1" flipV="1">
              <a:off x="5867466" y="1267041"/>
              <a:ext cx="2136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99" name="Elbow Connector 198"/>
            <p:cNvCxnSpPr>
              <a:stCxn id="216" idx="0"/>
              <a:endCxn id="222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00" name="Elbow Connector 199"/>
            <p:cNvCxnSpPr>
              <a:stCxn id="177" idx="0"/>
              <a:endCxn id="237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201" name="Group 200"/>
            <p:cNvGrpSpPr/>
            <p:nvPr/>
          </p:nvGrpSpPr>
          <p:grpSpPr>
            <a:xfrm>
              <a:off x="4981746" y="4480509"/>
              <a:ext cx="620683" cy="370800"/>
              <a:chOff x="6744623" y="4444488"/>
              <a:chExt cx="620683" cy="370800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6744623" y="4553678"/>
                <a:ext cx="6206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215" name="Straight Connector 214"/>
              <p:cNvCxnSpPr>
                <a:stCxn id="242" idx="3"/>
              </p:cNvCxnSpPr>
              <p:nvPr/>
            </p:nvCxnSpPr>
            <p:spPr bwMode="auto">
              <a:xfrm>
                <a:off x="6962815" y="4444488"/>
                <a:ext cx="5154" cy="263833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2" name="Group 201"/>
            <p:cNvGrpSpPr/>
            <p:nvPr/>
          </p:nvGrpSpPr>
          <p:grpSpPr>
            <a:xfrm>
              <a:off x="7083302" y="2631170"/>
              <a:ext cx="792205" cy="407037"/>
              <a:chOff x="4234018" y="2858356"/>
              <a:chExt cx="792205" cy="407037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4234018" y="2858356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213" name="Straight Connector 212"/>
              <p:cNvCxnSpPr>
                <a:stCxn id="212" idx="2"/>
                <a:endCxn id="236" idx="0"/>
              </p:cNvCxnSpPr>
              <p:nvPr/>
            </p:nvCxnSpPr>
            <p:spPr bwMode="auto">
              <a:xfrm flipH="1">
                <a:off x="4629214" y="3119966"/>
                <a:ext cx="907" cy="14542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3" name="Group 202"/>
            <p:cNvGrpSpPr/>
            <p:nvPr/>
          </p:nvGrpSpPr>
          <p:grpSpPr>
            <a:xfrm>
              <a:off x="6420905" y="2291615"/>
              <a:ext cx="526106" cy="443656"/>
              <a:chOff x="6705081" y="4283249"/>
              <a:chExt cx="526106" cy="443656"/>
            </a:xfrm>
          </p:grpSpPr>
          <p:sp>
            <p:nvSpPr>
              <p:cNvPr id="210" name="TextBox 209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211" name="Straight Connector 210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4" name="Group 203"/>
            <p:cNvGrpSpPr/>
            <p:nvPr/>
          </p:nvGrpSpPr>
          <p:grpSpPr>
            <a:xfrm>
              <a:off x="2230176" y="4659432"/>
              <a:ext cx="619080" cy="272406"/>
              <a:chOff x="6561743" y="4440012"/>
              <a:chExt cx="619080" cy="272406"/>
            </a:xfrm>
          </p:grpSpPr>
          <p:sp>
            <p:nvSpPr>
              <p:cNvPr id="208" name="TextBox 207"/>
              <p:cNvSpPr txBox="1"/>
              <p:nvPr/>
            </p:nvSpPr>
            <p:spPr>
              <a:xfrm>
                <a:off x="6561743" y="4450808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RegDst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209" name="Straight Connector 208"/>
              <p:cNvCxnSpPr>
                <a:stCxn id="265" idx="3"/>
              </p:cNvCxnSpPr>
              <p:nvPr/>
            </p:nvCxnSpPr>
            <p:spPr bwMode="auto">
              <a:xfrm flipH="1">
                <a:off x="6967969" y="4440012"/>
                <a:ext cx="110" cy="17090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5" name="Group 204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MemToReg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207" name="Straight Connector 206"/>
              <p:cNvCxnSpPr>
                <a:stCxn id="206" idx="2"/>
                <a:endCxn id="232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42" name="Group 141"/>
          <p:cNvGrpSpPr/>
          <p:nvPr/>
        </p:nvGrpSpPr>
        <p:grpSpPr>
          <a:xfrm>
            <a:off x="201168" y="2215896"/>
            <a:ext cx="8911382" cy="3731808"/>
            <a:chOff x="154671" y="2219382"/>
            <a:chExt cx="8911382" cy="3731808"/>
          </a:xfrm>
        </p:grpSpPr>
        <p:grpSp>
          <p:nvGrpSpPr>
            <p:cNvPr id="4" name="Group 3"/>
            <p:cNvGrpSpPr/>
            <p:nvPr/>
          </p:nvGrpSpPr>
          <p:grpSpPr>
            <a:xfrm>
              <a:off x="154671" y="3593810"/>
              <a:ext cx="1622694" cy="1386326"/>
              <a:chOff x="1738845" y="3229513"/>
              <a:chExt cx="1622694" cy="138632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7" name="Rectangle 6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6" name="Straight Arrow Connector 5"/>
              <p:cNvCxnSpPr>
                <a:stCxn id="9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2546317" y="4510940"/>
              <a:ext cx="180391" cy="643543"/>
              <a:chOff x="3390790" y="3616963"/>
              <a:chExt cx="180391" cy="643543"/>
            </a:xfrm>
          </p:grpSpPr>
          <p:sp>
            <p:nvSpPr>
              <p:cNvPr id="12" name="Trapezoid 11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3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4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5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513352" y="3230355"/>
              <a:ext cx="739305" cy="383250"/>
              <a:chOff x="4262754" y="2858356"/>
              <a:chExt cx="739305" cy="38325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28" name="Straight Connector 27"/>
              <p:cNvCxnSpPr>
                <a:stCxn id="27" idx="2"/>
                <a:endCxn id="25" idx="0"/>
              </p:cNvCxnSpPr>
              <p:nvPr/>
            </p:nvCxnSpPr>
            <p:spPr bwMode="auto">
              <a:xfrm flipH="1">
                <a:off x="4630545" y="3119966"/>
                <a:ext cx="1862" cy="12164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" name="Straight Arrow Connector 28"/>
            <p:cNvCxnSpPr>
              <a:stCxn id="19" idx="3"/>
              <a:endCxn id="33" idx="1"/>
            </p:cNvCxnSpPr>
            <p:nvPr/>
          </p:nvCxnSpPr>
          <p:spPr bwMode="auto">
            <a:xfrm flipV="1">
              <a:off x="4660400" y="3822974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5454882" y="3508977"/>
              <a:ext cx="727535" cy="1439797"/>
              <a:chOff x="6728724" y="3121968"/>
              <a:chExt cx="727535" cy="1439797"/>
            </a:xfrm>
          </p:grpSpPr>
          <p:sp>
            <p:nvSpPr>
              <p:cNvPr id="31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Neo Sans Intel" panose="020B0504020202020204" pitchFamily="34" charset="0"/>
                  </a:rPr>
                  <a:t>Zero</a:t>
                </a:r>
                <a:endParaRPr lang="en-US" sz="10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37" name="Elbow Connector 36"/>
            <p:cNvCxnSpPr>
              <a:stCxn id="22" idx="3"/>
              <a:endCxn id="57" idx="3"/>
            </p:cNvCxnSpPr>
            <p:nvPr/>
          </p:nvCxnSpPr>
          <p:spPr bwMode="auto">
            <a:xfrm flipV="1">
              <a:off x="4660400" y="4447216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8" name="Elbow Connector 37"/>
            <p:cNvCxnSpPr>
              <a:stCxn id="71" idx="0"/>
              <a:endCxn id="24" idx="1"/>
            </p:cNvCxnSpPr>
            <p:nvPr/>
          </p:nvCxnSpPr>
          <p:spPr bwMode="auto">
            <a:xfrm flipH="1">
              <a:off x="3109506" y="4052313"/>
              <a:ext cx="5615445" cy="1210181"/>
            </a:xfrm>
            <a:prstGeom prst="bentConnector5">
              <a:avLst>
                <a:gd name="adj1" fmla="val -4071"/>
                <a:gd name="adj2" fmla="val 184609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" name="Oval 38"/>
            <p:cNvSpPr/>
            <p:nvPr/>
          </p:nvSpPr>
          <p:spPr bwMode="auto">
            <a:xfrm>
              <a:off x="1743407" y="3783007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0" name="Straight Arrow Connector 39"/>
            <p:cNvCxnSpPr>
              <a:stCxn id="39" idx="6"/>
              <a:endCxn id="18" idx="1"/>
            </p:cNvCxnSpPr>
            <p:nvPr/>
          </p:nvCxnSpPr>
          <p:spPr bwMode="auto">
            <a:xfrm>
              <a:off x="1815879" y="3819243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2" name="Elbow Connector 41"/>
            <p:cNvCxnSpPr>
              <a:stCxn id="39" idx="4"/>
              <a:endCxn id="14" idx="3"/>
            </p:cNvCxnSpPr>
            <p:nvPr/>
          </p:nvCxnSpPr>
          <p:spPr bwMode="auto">
            <a:xfrm rot="16200000" flipH="1">
              <a:off x="1571505" y="4063616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1790302" y="3539457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82438" y="4012735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9821" y="4756668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542593" y="4667440"/>
              <a:ext cx="580608" cy="532039"/>
              <a:chOff x="6598319" y="4283249"/>
              <a:chExt cx="580608" cy="53203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1" name="Straight Arrow Connector 50"/>
            <p:cNvCxnSpPr>
              <a:stCxn id="12" idx="0"/>
              <a:endCxn id="23" idx="1"/>
            </p:cNvCxnSpPr>
            <p:nvPr/>
          </p:nvCxnSpPr>
          <p:spPr bwMode="auto">
            <a:xfrm flipV="1">
              <a:off x="2726708" y="4831607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Rounded Rectangle 51"/>
            <p:cNvSpPr/>
            <p:nvPr/>
          </p:nvSpPr>
          <p:spPr bwMode="auto">
            <a:xfrm>
              <a:off x="3435075" y="5677306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solidFill>
                    <a:srgbClr val="FF0000"/>
                  </a:solidFill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solidFill>
                  <a:srgbClr val="FF0000"/>
                </a:solidFill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09743" y="4332017"/>
              <a:ext cx="180391" cy="643543"/>
              <a:chOff x="3390790" y="3616963"/>
              <a:chExt cx="180391" cy="643543"/>
            </a:xfrm>
          </p:grpSpPr>
          <p:sp>
            <p:nvSpPr>
              <p:cNvPr id="56" name="Trapezoid 5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5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5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5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60" name="Straight Arrow Connector 59"/>
            <p:cNvCxnSpPr>
              <a:stCxn id="56" idx="0"/>
              <a:endCxn id="34" idx="1"/>
            </p:cNvCxnSpPr>
            <p:nvPr/>
          </p:nvCxnSpPr>
          <p:spPr bwMode="auto">
            <a:xfrm>
              <a:off x="5290134" y="4653789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52" idx="3"/>
              <a:endCxn id="83" idx="4"/>
            </p:cNvCxnSpPr>
            <p:nvPr/>
          </p:nvCxnSpPr>
          <p:spPr bwMode="auto">
            <a:xfrm flipV="1">
              <a:off x="4388753" y="4900019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6753863" y="3627232"/>
              <a:ext cx="1447263" cy="1386443"/>
              <a:chOff x="3124737" y="3598050"/>
              <a:chExt cx="1447263" cy="1386443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33308" y="4674175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26744" y="4073403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</p:grpSp>
        <p:cxnSp>
          <p:nvCxnSpPr>
            <p:cNvPr id="69" name="Straight Arrow Connector 68"/>
            <p:cNvCxnSpPr>
              <a:stCxn id="65" idx="3"/>
              <a:endCxn id="72" idx="3"/>
            </p:cNvCxnSpPr>
            <p:nvPr/>
          </p:nvCxnSpPr>
          <p:spPr bwMode="auto">
            <a:xfrm flipV="1">
              <a:off x="8201126" y="3845740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70" name="Group 69"/>
            <p:cNvGrpSpPr/>
            <p:nvPr/>
          </p:nvGrpSpPr>
          <p:grpSpPr>
            <a:xfrm>
              <a:off x="8544560" y="3730541"/>
              <a:ext cx="180391" cy="643543"/>
              <a:chOff x="3390790" y="3616963"/>
              <a:chExt cx="180391" cy="643543"/>
            </a:xfrm>
          </p:grpSpPr>
          <p:sp>
            <p:nvSpPr>
              <p:cNvPr id="71" name="Trapezoid 70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2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3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  <p:sp>
            <p:nvSpPr>
              <p:cNvPr id="74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75" name="Straight Arrow Connector 74"/>
            <p:cNvCxnSpPr>
              <a:stCxn id="35" idx="3"/>
              <a:endCxn id="67" idx="1"/>
            </p:cNvCxnSpPr>
            <p:nvPr/>
          </p:nvCxnSpPr>
          <p:spPr bwMode="auto">
            <a:xfrm flipV="1">
              <a:off x="6177337" y="4318029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4762970" y="4415074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93636" y="5484954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78" name="Elbow Connector 77"/>
            <p:cNvCxnSpPr>
              <a:stCxn id="76" idx="4"/>
              <a:endCxn id="77" idx="1"/>
            </p:cNvCxnSpPr>
            <p:nvPr/>
          </p:nvCxnSpPr>
          <p:spPr bwMode="auto">
            <a:xfrm rot="16200000" flipH="1">
              <a:off x="4816939" y="4469813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9" name="Elbow Connector 78"/>
            <p:cNvCxnSpPr>
              <a:stCxn id="77" idx="1"/>
              <a:endCxn id="68" idx="1"/>
            </p:cNvCxnSpPr>
            <p:nvPr/>
          </p:nvCxnSpPr>
          <p:spPr bwMode="auto">
            <a:xfrm rot="10800000" flipH="1">
              <a:off x="5893635" y="4798232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6377497" y="4285344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81" name="Elbow Connector 80"/>
            <p:cNvCxnSpPr>
              <a:stCxn id="80" idx="4"/>
              <a:endCxn id="73" idx="3"/>
            </p:cNvCxnSpPr>
            <p:nvPr/>
          </p:nvCxnSpPr>
          <p:spPr bwMode="auto">
            <a:xfrm rot="5400000" flipH="1" flipV="1">
              <a:off x="7434342" y="3242509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82" name="Rounded Rectangle 81"/>
            <p:cNvSpPr/>
            <p:nvPr/>
          </p:nvSpPr>
          <p:spPr bwMode="auto">
            <a:xfrm>
              <a:off x="5139129" y="2934106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910166" y="4827547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84" name="Straight Arrow Connector 83"/>
            <p:cNvCxnSpPr>
              <a:stCxn id="83" idx="6"/>
              <a:endCxn id="58" idx="3"/>
            </p:cNvCxnSpPr>
            <p:nvPr/>
          </p:nvCxnSpPr>
          <p:spPr bwMode="auto">
            <a:xfrm>
              <a:off x="4982638" y="4863783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85" name="Elbow Connector 84"/>
            <p:cNvCxnSpPr>
              <a:stCxn id="83" idx="0"/>
              <a:endCxn id="82" idx="1"/>
            </p:cNvCxnSpPr>
            <p:nvPr/>
          </p:nvCxnSpPr>
          <p:spPr bwMode="auto">
            <a:xfrm rot="5400000" flipH="1" flipV="1">
              <a:off x="4164516" y="3852935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86" name="Group 85"/>
            <p:cNvGrpSpPr/>
            <p:nvPr/>
          </p:nvGrpSpPr>
          <p:grpSpPr>
            <a:xfrm>
              <a:off x="5857281" y="2437822"/>
              <a:ext cx="401408" cy="794389"/>
              <a:chOff x="6728724" y="3121968"/>
              <a:chExt cx="727535" cy="1439797"/>
            </a:xfrm>
          </p:grpSpPr>
          <p:sp>
            <p:nvSpPr>
              <p:cNvPr id="87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91" name="Straight Arrow Connector 90"/>
            <p:cNvCxnSpPr>
              <a:stCxn id="82" idx="3"/>
              <a:endCxn id="90" idx="1"/>
            </p:cNvCxnSpPr>
            <p:nvPr/>
          </p:nvCxnSpPr>
          <p:spPr bwMode="auto">
            <a:xfrm flipV="1">
              <a:off x="5615968" y="3070262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92" name="Group 91"/>
            <p:cNvGrpSpPr/>
            <p:nvPr/>
          </p:nvGrpSpPr>
          <p:grpSpPr>
            <a:xfrm>
              <a:off x="2267241" y="2219382"/>
              <a:ext cx="401408" cy="794389"/>
              <a:chOff x="6728724" y="3121968"/>
              <a:chExt cx="727535" cy="1439797"/>
            </a:xfrm>
          </p:grpSpPr>
          <p:sp>
            <p:nvSpPr>
              <p:cNvPr id="93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81570" y="2492149"/>
              <a:ext cx="379637" cy="625620"/>
              <a:chOff x="155044" y="1514471"/>
              <a:chExt cx="379637" cy="62562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100" name="Rectangle 99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99" name="Isosceles Triangle 98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2" name="Straight Arrow Connector 101"/>
            <p:cNvCxnSpPr>
              <a:stCxn id="100" idx="2"/>
              <a:endCxn id="103" idx="0"/>
            </p:cNvCxnSpPr>
            <p:nvPr/>
          </p:nvCxnSpPr>
          <p:spPr bwMode="auto">
            <a:xfrm flipH="1">
              <a:off x="482818" y="3117769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Oval 102"/>
            <p:cNvSpPr/>
            <p:nvPr/>
          </p:nvSpPr>
          <p:spPr bwMode="auto">
            <a:xfrm>
              <a:off x="446582" y="3298220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4" name="Elbow Connector 103"/>
            <p:cNvCxnSpPr>
              <a:stCxn id="103" idx="6"/>
              <a:endCxn id="96" idx="1"/>
            </p:cNvCxnSpPr>
            <p:nvPr/>
          </p:nvCxnSpPr>
          <p:spPr bwMode="auto">
            <a:xfrm flipV="1">
              <a:off x="519054" y="2851822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5" name="Straight Arrow Connector 104"/>
            <p:cNvCxnSpPr>
              <a:stCxn id="103" idx="4"/>
              <a:endCxn id="8" idx="0"/>
            </p:cNvCxnSpPr>
            <p:nvPr/>
          </p:nvCxnSpPr>
          <p:spPr bwMode="auto">
            <a:xfrm flipH="1">
              <a:off x="481043" y="3370692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743845" y="2239824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107" name="Straight Arrow Connector 106"/>
            <p:cNvCxnSpPr>
              <a:stCxn id="106" idx="3"/>
              <a:endCxn id="95" idx="1"/>
            </p:cNvCxnSpPr>
            <p:nvPr/>
          </p:nvCxnSpPr>
          <p:spPr bwMode="auto">
            <a:xfrm flipV="1">
              <a:off x="2034309" y="2392626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8" name="Straight Arrow Connector 107"/>
            <p:cNvCxnSpPr>
              <a:stCxn id="94" idx="3"/>
              <a:endCxn id="115" idx="2"/>
            </p:cNvCxnSpPr>
            <p:nvPr/>
          </p:nvCxnSpPr>
          <p:spPr bwMode="auto">
            <a:xfrm>
              <a:off x="2666599" y="2610523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9" name="Group 108"/>
            <p:cNvGrpSpPr/>
            <p:nvPr/>
          </p:nvGrpSpPr>
          <p:grpSpPr>
            <a:xfrm>
              <a:off x="6570982" y="2232082"/>
              <a:ext cx="180391" cy="721202"/>
              <a:chOff x="3390790" y="3616963"/>
              <a:chExt cx="180391" cy="643543"/>
            </a:xfrm>
          </p:grpSpPr>
          <p:sp>
            <p:nvSpPr>
              <p:cNvPr id="110" name="Trapezoid 109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11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2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13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14" name="Straight Arrow Connector 113"/>
            <p:cNvCxnSpPr>
              <a:stCxn id="88" idx="3"/>
              <a:endCxn id="112" idx="3"/>
            </p:cNvCxnSpPr>
            <p:nvPr/>
          </p:nvCxnSpPr>
          <p:spPr bwMode="auto">
            <a:xfrm flipV="1">
              <a:off x="6256639" y="2828928"/>
              <a:ext cx="319432" cy="3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15" name="Oval 114"/>
            <p:cNvSpPr/>
            <p:nvPr/>
          </p:nvSpPr>
          <p:spPr bwMode="auto">
            <a:xfrm>
              <a:off x="5336272" y="2574830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6" name="Straight Arrow Connector 115"/>
            <p:cNvCxnSpPr>
              <a:stCxn id="115" idx="6"/>
              <a:endCxn id="89" idx="1"/>
            </p:cNvCxnSpPr>
            <p:nvPr/>
          </p:nvCxnSpPr>
          <p:spPr bwMode="auto">
            <a:xfrm>
              <a:off x="5408744" y="2611066"/>
              <a:ext cx="44853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17" name="Elbow Connector 116"/>
            <p:cNvCxnSpPr>
              <a:stCxn id="115" idx="0"/>
              <a:endCxn id="111" idx="3"/>
            </p:cNvCxnSpPr>
            <p:nvPr/>
          </p:nvCxnSpPr>
          <p:spPr bwMode="auto">
            <a:xfrm rot="5400000" flipH="1" flipV="1">
              <a:off x="5867466" y="1866226"/>
              <a:ext cx="2136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18" name="Elbow Connector 117"/>
            <p:cNvCxnSpPr>
              <a:stCxn id="110" idx="0"/>
              <a:endCxn id="100" idx="0"/>
            </p:cNvCxnSpPr>
            <p:nvPr/>
          </p:nvCxnSpPr>
          <p:spPr bwMode="auto">
            <a:xfrm flipH="1" flipV="1">
              <a:off x="483158" y="2492149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19" name="Elbow Connector 118"/>
            <p:cNvCxnSpPr>
              <a:stCxn id="80" idx="0"/>
              <a:endCxn id="64" idx="1"/>
            </p:cNvCxnSpPr>
            <p:nvPr/>
          </p:nvCxnSpPr>
          <p:spPr bwMode="auto">
            <a:xfrm rot="5400000" flipH="1" flipV="1">
              <a:off x="6362464" y="3893945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20" name="Group 119"/>
            <p:cNvGrpSpPr/>
            <p:nvPr/>
          </p:nvGrpSpPr>
          <p:grpSpPr>
            <a:xfrm>
              <a:off x="4981746" y="4909308"/>
              <a:ext cx="620683" cy="541186"/>
              <a:chOff x="6744623" y="4274102"/>
              <a:chExt cx="620683" cy="541186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6744623" y="4553678"/>
                <a:ext cx="6206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 bwMode="auto">
              <a:xfrm>
                <a:off x="6974675" y="4274102"/>
                <a:ext cx="5154" cy="263833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3" name="Group 122"/>
            <p:cNvGrpSpPr/>
            <p:nvPr/>
          </p:nvGrpSpPr>
          <p:grpSpPr>
            <a:xfrm>
              <a:off x="7083302" y="3230355"/>
              <a:ext cx="792205" cy="408452"/>
              <a:chOff x="4234018" y="2858356"/>
              <a:chExt cx="792205" cy="408452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4234018" y="2858356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25" name="Straight Connector 124"/>
              <p:cNvCxnSpPr>
                <a:stCxn id="124" idx="2"/>
                <a:endCxn id="63" idx="0"/>
              </p:cNvCxnSpPr>
              <p:nvPr/>
            </p:nvCxnSpPr>
            <p:spPr bwMode="auto">
              <a:xfrm flipH="1">
                <a:off x="4629214" y="3119966"/>
                <a:ext cx="907" cy="14684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6" name="Group 125"/>
            <p:cNvGrpSpPr/>
            <p:nvPr/>
          </p:nvGrpSpPr>
          <p:grpSpPr>
            <a:xfrm>
              <a:off x="6420905" y="2890800"/>
              <a:ext cx="526106" cy="443656"/>
              <a:chOff x="6705081" y="4283249"/>
              <a:chExt cx="526106" cy="443656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9" name="Group 128"/>
            <p:cNvGrpSpPr/>
            <p:nvPr/>
          </p:nvGrpSpPr>
          <p:grpSpPr>
            <a:xfrm>
              <a:off x="2230176" y="5105976"/>
              <a:ext cx="619080" cy="425047"/>
              <a:chOff x="6561743" y="4287371"/>
              <a:chExt cx="619080" cy="425047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6561743" y="4450808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RegDst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 bwMode="auto">
              <a:xfrm flipH="1">
                <a:off x="6967859" y="4287371"/>
                <a:ext cx="110" cy="17090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2" name="Group 131"/>
            <p:cNvGrpSpPr/>
            <p:nvPr/>
          </p:nvGrpSpPr>
          <p:grpSpPr>
            <a:xfrm>
              <a:off x="8208125" y="3220929"/>
              <a:ext cx="857928" cy="569453"/>
              <a:chOff x="4191631" y="2696431"/>
              <a:chExt cx="857928" cy="569453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MemToReg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34" name="Straight Connector 133"/>
              <p:cNvCxnSpPr>
                <a:stCxn id="133" idx="2"/>
                <a:endCxn id="71" idx="1"/>
              </p:cNvCxnSpPr>
              <p:nvPr/>
            </p:nvCxnSpPr>
            <p:spPr bwMode="auto">
              <a:xfrm flipH="1">
                <a:off x="4618261" y="2958041"/>
                <a:ext cx="2334" cy="307843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1" name="Elbow Connector 40"/>
            <p:cNvCxnSpPr>
              <a:stCxn id="39" idx="4"/>
              <a:endCxn id="21" idx="1"/>
            </p:cNvCxnSpPr>
            <p:nvPr/>
          </p:nvCxnSpPr>
          <p:spPr bwMode="auto">
            <a:xfrm rot="16200000" flipH="1">
              <a:off x="2224990" y="3410131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2289085" y="4261614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4"/>
              <a:endCxn id="13" idx="3"/>
            </p:cNvCxnSpPr>
            <p:nvPr/>
          </p:nvCxnSpPr>
          <p:spPr bwMode="auto">
            <a:xfrm rot="16200000" flipH="1">
              <a:off x="2292337" y="4367070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1782438" y="553929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I [15-0]</a:t>
              </a:r>
            </a:p>
          </p:txBody>
        </p:sp>
        <p:cxnSp>
          <p:nvCxnSpPr>
            <p:cNvPr id="53" name="Elbow Connector 52"/>
            <p:cNvCxnSpPr>
              <a:stCxn id="39" idx="4"/>
              <a:endCxn id="52" idx="1"/>
            </p:cNvCxnSpPr>
            <p:nvPr/>
          </p:nvCxnSpPr>
          <p:spPr bwMode="auto">
            <a:xfrm rot="16200000" flipH="1">
              <a:off x="1627975" y="4007147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6" name="Group 15"/>
            <p:cNvGrpSpPr/>
            <p:nvPr/>
          </p:nvGrpSpPr>
          <p:grpSpPr>
            <a:xfrm>
              <a:off x="3107902" y="3604686"/>
              <a:ext cx="1552498" cy="1873251"/>
              <a:chOff x="4488424" y="3657632"/>
              <a:chExt cx="1552498" cy="1873251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solidFill>
                    <a:srgbClr val="FF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122529" y="1880752"/>
            <a:ext cx="8989853" cy="4474111"/>
            <a:chOff x="76200" y="1759352"/>
            <a:chExt cx="8989853" cy="4474111"/>
          </a:xfrm>
        </p:grpSpPr>
        <p:sp>
          <p:nvSpPr>
            <p:cNvPr id="135" name="Rectangle 134"/>
            <p:cNvSpPr/>
            <p:nvPr/>
          </p:nvSpPr>
          <p:spPr bwMode="auto">
            <a:xfrm>
              <a:off x="76200" y="1759352"/>
              <a:ext cx="8989853" cy="136327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4660400" y="3122626"/>
              <a:ext cx="4405653" cy="310893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6200" y="3119584"/>
              <a:ext cx="1613449" cy="311197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1790470" y="4209201"/>
              <a:ext cx="1311435" cy="1212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1825404" y="5697755"/>
              <a:ext cx="1278406" cy="5357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3102719" y="6017385"/>
              <a:ext cx="1555142" cy="21417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642634" y="5421625"/>
              <a:ext cx="461176" cy="25835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4395017" y="5544131"/>
              <a:ext cx="267770" cy="25835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0982831"/>
      </p:ext>
    </p:extLst>
  </p:cSld>
  <p:clrMapOvr>
    <a:masterClrMapping/>
  </p:clrMapOvr>
  <p:transition advTm="8348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pipelining?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27851"/>
            <a:ext cx="8228012" cy="510117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i="1" dirty="0" smtClean="0">
                <a:solidFill>
                  <a:schemeClr val="accent1"/>
                </a:solidFill>
              </a:rPr>
              <a:t>The main idea: </a:t>
            </a:r>
            <a:r>
              <a:rPr lang="en-US" sz="2000" dirty="0" smtClean="0"/>
              <a:t>try to keep everyone busy with useful work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600" dirty="0" smtClean="0"/>
              <a:t>Pipelining is a general-purpose efficiency technique: it is not specific for processors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How to organize the pipeline?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Split the process into independent parts (</a:t>
            </a:r>
            <a:r>
              <a:rPr lang="en-US" sz="1600" dirty="0" smtClean="0">
                <a:solidFill>
                  <a:schemeClr val="accent1"/>
                </a:solidFill>
              </a:rPr>
              <a:t>stages</a:t>
            </a:r>
            <a:r>
              <a:rPr lang="en-US" sz="1600" dirty="0" smtClean="0"/>
              <a:t>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Allow a stage starts execute the next workload event if the following stages are still processing the previous ones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There are a lot of example of pipelined execution in the real life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Assembly line (car, electronics, etc.)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Security control in an airport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example using in CS is a laundry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2414720" y="4744598"/>
            <a:ext cx="941832" cy="1532316"/>
            <a:chOff x="2414720" y="4744598"/>
            <a:chExt cx="941832" cy="1532316"/>
          </a:xfrm>
        </p:grpSpPr>
        <p:sp>
          <p:nvSpPr>
            <p:cNvPr id="8" name="TextBox 7"/>
            <p:cNvSpPr txBox="1"/>
            <p:nvPr/>
          </p:nvSpPr>
          <p:spPr>
            <a:xfrm>
              <a:off x="2512236" y="5697874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wash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14720" y="4744598"/>
              <a:ext cx="941832" cy="942362"/>
              <a:chOff x="2414720" y="4744598"/>
              <a:chExt cx="941832" cy="942362"/>
            </a:xfrm>
          </p:grpSpPr>
          <p:pic>
            <p:nvPicPr>
              <p:cNvPr id="6" name="Picture 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313" y="4744598"/>
                <a:ext cx="749021" cy="784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15"/>
              <p:cNvSpPr/>
              <p:nvPr/>
            </p:nvSpPr>
            <p:spPr bwMode="auto">
              <a:xfrm>
                <a:off x="2414720" y="5518543"/>
                <a:ext cx="941832" cy="168417"/>
              </a:xfrm>
              <a:prstGeom prst="roundRect">
                <a:avLst/>
              </a:prstGeom>
              <a:solidFill>
                <a:schemeClr val="accent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98650" y="5969137"/>
              <a:ext cx="71205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Neo Sans Intel" panose="020B0504020202020204" pitchFamily="34" charset="0"/>
                </a:rPr>
                <a:t>6</a:t>
              </a:r>
              <a:r>
                <a:rPr lang="en-US" sz="1400" dirty="0" smtClean="0">
                  <a:latin typeface="Neo Sans Intel" panose="020B0504020202020204" pitchFamily="34" charset="0"/>
                </a:rPr>
                <a:t>0 min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62374" y="4729674"/>
            <a:ext cx="1417320" cy="1547240"/>
            <a:chOff x="3662374" y="4729674"/>
            <a:chExt cx="1417320" cy="1547240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144" y="4729674"/>
              <a:ext cx="928212" cy="74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119760" y="569787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dry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662374" y="5519832"/>
              <a:ext cx="1417320" cy="168417"/>
            </a:xfrm>
            <a:prstGeom prst="roundRect">
              <a:avLst/>
            </a:prstGeom>
            <a:solidFill>
              <a:schemeClr val="accent6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41452" y="5969137"/>
              <a:ext cx="71205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Neo Sans Intel" panose="020B0504020202020204" pitchFamily="34" charset="0"/>
                </a:rPr>
                <a:t>8</a:t>
              </a:r>
              <a:r>
                <a:rPr lang="en-US" sz="1400" dirty="0" smtClean="0">
                  <a:latin typeface="Neo Sans Intel" panose="020B0504020202020204" pitchFamily="34" charset="0"/>
                </a:rPr>
                <a:t>0 min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6454" y="4914777"/>
            <a:ext cx="712054" cy="1362137"/>
            <a:chOff x="5226454" y="4914777"/>
            <a:chExt cx="712054" cy="1362137"/>
          </a:xfrm>
        </p:grpSpPr>
        <p:pic>
          <p:nvPicPr>
            <p:cNvPr id="11" name="Picture 12" descr="C:\Program Files (x86)\Microsoft Office\MEDIA\CAGCAT10\j0234266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189" y="4914777"/>
              <a:ext cx="571217" cy="55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77893" y="5688249"/>
              <a:ext cx="556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iron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5317361" y="5522887"/>
              <a:ext cx="468963" cy="178042"/>
            </a:xfrm>
            <a:prstGeom prst="roundRect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26454" y="5969137"/>
              <a:ext cx="71205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Neo Sans Intel" panose="020B0504020202020204" pitchFamily="34" charset="0"/>
                </a:rPr>
                <a:t>30 min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54624" y="4711756"/>
            <a:ext cx="928212" cy="1565158"/>
            <a:chOff x="5954624" y="4711756"/>
            <a:chExt cx="928212" cy="1565158"/>
          </a:xfrm>
        </p:grpSpPr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624" y="4711756"/>
              <a:ext cx="928212" cy="759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220400" y="5697874"/>
              <a:ext cx="557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fold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253853" y="5522887"/>
              <a:ext cx="468963" cy="178042"/>
            </a:xfrm>
            <a:prstGeom prst="roundRect">
              <a:avLst/>
            </a:prstGeom>
            <a:solidFill>
              <a:schemeClr val="accent5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62786" y="5969137"/>
              <a:ext cx="71205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Neo Sans Intel" panose="020B0504020202020204" pitchFamily="34" charset="0"/>
                </a:rPr>
                <a:t>30 min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4385938"/>
      </p:ext>
    </p:extLst>
  </p:cSld>
  <p:clrMapOvr>
    <a:masterClrMapping/>
  </p:clrMapOvr>
  <p:transition advTm="26964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Non-pipelined vs. Pipelined Laundry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45811" y="1541689"/>
            <a:ext cx="2651126" cy="622882"/>
            <a:chOff x="1482087" y="1196246"/>
            <a:chExt cx="3375062" cy="792971"/>
          </a:xfrm>
        </p:grpSpPr>
        <p:grpSp>
          <p:nvGrpSpPr>
            <p:cNvPr id="9" name="Group 8"/>
            <p:cNvGrpSpPr/>
            <p:nvPr/>
          </p:nvGrpSpPr>
          <p:grpSpPr>
            <a:xfrm>
              <a:off x="2415595" y="1196246"/>
              <a:ext cx="1417320" cy="792971"/>
              <a:chOff x="2897658" y="1191434"/>
              <a:chExt cx="1417320" cy="792971"/>
            </a:xfrm>
          </p:grpSpPr>
          <p:pic>
            <p:nvPicPr>
              <p:cNvPr id="3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024" y="1191434"/>
                <a:ext cx="698588" cy="55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Rounded Rectangle 41"/>
              <p:cNvSpPr/>
              <p:nvPr/>
            </p:nvSpPr>
            <p:spPr bwMode="auto">
              <a:xfrm>
                <a:off x="2897658" y="1815988"/>
                <a:ext cx="1417320" cy="168417"/>
              </a:xfrm>
              <a:prstGeom prst="roundRect">
                <a:avLst/>
              </a:prstGeom>
              <a:solidFill>
                <a:schemeClr val="accent6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835586" y="1324606"/>
              <a:ext cx="468963" cy="664611"/>
              <a:chOff x="3835586" y="1324606"/>
              <a:chExt cx="468963" cy="664611"/>
            </a:xfrm>
          </p:grpSpPr>
          <p:sp>
            <p:nvSpPr>
              <p:cNvPr id="43" name="Rounded Rectangle 42"/>
              <p:cNvSpPr/>
              <p:nvPr/>
            </p:nvSpPr>
            <p:spPr bwMode="auto">
              <a:xfrm>
                <a:off x="3835586" y="1811175"/>
                <a:ext cx="468963" cy="178042"/>
              </a:xfrm>
              <a:prstGeom prst="roundRect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pic>
            <p:nvPicPr>
              <p:cNvPr id="40" name="Picture 12" descr="C:\Program Files (x86)\Microsoft Office\MEDIA\CAGCAT10\j0234266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490" y="1324606"/>
                <a:ext cx="429908" cy="41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4158561" y="1208565"/>
              <a:ext cx="698588" cy="780652"/>
              <a:chOff x="4158561" y="1208565"/>
              <a:chExt cx="698588" cy="780652"/>
            </a:xfrm>
          </p:grpSpPr>
          <p:pic>
            <p:nvPicPr>
              <p:cNvPr id="36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8561" y="1208565"/>
                <a:ext cx="698588" cy="571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Rounded Rectangle 43"/>
              <p:cNvSpPr/>
              <p:nvPr/>
            </p:nvSpPr>
            <p:spPr bwMode="auto">
              <a:xfrm>
                <a:off x="4296746" y="1811175"/>
                <a:ext cx="468963" cy="178042"/>
              </a:xfrm>
              <a:prstGeom prst="roundRect">
                <a:avLst/>
              </a:prstGeom>
              <a:solidFill>
                <a:schemeClr val="accent5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482087" y="1220799"/>
              <a:ext cx="941832" cy="768418"/>
              <a:chOff x="1503107" y="1215987"/>
              <a:chExt cx="941832" cy="768418"/>
            </a:xfrm>
          </p:grpSpPr>
          <p:pic>
            <p:nvPicPr>
              <p:cNvPr id="35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160" y="1215987"/>
                <a:ext cx="563726" cy="590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Rounded Rectangle 44"/>
              <p:cNvSpPr/>
              <p:nvPr/>
            </p:nvSpPr>
            <p:spPr bwMode="auto">
              <a:xfrm>
                <a:off x="1503107" y="1815988"/>
                <a:ext cx="941832" cy="168417"/>
              </a:xfrm>
              <a:prstGeom prst="roundRect">
                <a:avLst/>
              </a:prstGeom>
              <a:solidFill>
                <a:schemeClr val="accent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84840" y="1921273"/>
            <a:ext cx="11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eo Sans Intel" panose="020B0504020202020204" pitchFamily="34" charset="0"/>
              </a:rPr>
              <a:t>w</a:t>
            </a:r>
            <a:r>
              <a:rPr lang="en-US" sz="1400" dirty="0" smtClean="0">
                <a:latin typeface="Neo Sans Intel" panose="020B0504020202020204" pitchFamily="34" charset="0"/>
              </a:rPr>
              <a:t>orkload </a:t>
            </a:r>
            <a:r>
              <a:rPr lang="en-US" sz="1400" b="1" dirty="0" smtClean="0">
                <a:latin typeface="Neo Sans Intel" panose="020B0504020202020204" pitchFamily="34" charset="0"/>
              </a:rPr>
              <a:t>#1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7846" y="2315426"/>
            <a:ext cx="11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eo Sans Intel" panose="020B0504020202020204" pitchFamily="34" charset="0"/>
              </a:rPr>
              <a:t>w</a:t>
            </a:r>
            <a:r>
              <a:rPr lang="en-US" sz="1400" dirty="0" smtClean="0">
                <a:latin typeface="Neo Sans Intel" panose="020B0504020202020204" pitchFamily="34" charset="0"/>
              </a:rPr>
              <a:t>orkload </a:t>
            </a:r>
            <a:r>
              <a:rPr lang="en-US" sz="1400" b="1" dirty="0" smtClean="0">
                <a:latin typeface="Neo Sans Intel" panose="020B0504020202020204" pitchFamily="34" charset="0"/>
              </a:rPr>
              <a:t>#2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895963" y="1927770"/>
            <a:ext cx="2651127" cy="622882"/>
            <a:chOff x="1482087" y="1196246"/>
            <a:chExt cx="3375062" cy="792971"/>
          </a:xfrm>
        </p:grpSpPr>
        <p:grpSp>
          <p:nvGrpSpPr>
            <p:cNvPr id="63" name="Group 62"/>
            <p:cNvGrpSpPr/>
            <p:nvPr/>
          </p:nvGrpSpPr>
          <p:grpSpPr>
            <a:xfrm>
              <a:off x="2415595" y="1196246"/>
              <a:ext cx="1417320" cy="792971"/>
              <a:chOff x="2897658" y="1191434"/>
              <a:chExt cx="1417320" cy="792971"/>
            </a:xfrm>
          </p:grpSpPr>
          <p:pic>
            <p:nvPicPr>
              <p:cNvPr id="73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024" y="1191434"/>
                <a:ext cx="698588" cy="55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Rounded Rectangle 73"/>
              <p:cNvSpPr/>
              <p:nvPr/>
            </p:nvSpPr>
            <p:spPr bwMode="auto">
              <a:xfrm>
                <a:off x="2897658" y="1815988"/>
                <a:ext cx="1417320" cy="168417"/>
              </a:xfrm>
              <a:prstGeom prst="roundRect">
                <a:avLst/>
              </a:prstGeom>
              <a:solidFill>
                <a:schemeClr val="accent6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835586" y="1324606"/>
              <a:ext cx="468963" cy="664611"/>
              <a:chOff x="3835586" y="1324606"/>
              <a:chExt cx="468963" cy="664611"/>
            </a:xfrm>
          </p:grpSpPr>
          <p:pic>
            <p:nvPicPr>
              <p:cNvPr id="71" name="Picture 12" descr="C:\Program Files (x86)\Microsoft Office\MEDIA\CAGCAT10\j0234266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490" y="1324606"/>
                <a:ext cx="429908" cy="41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Rounded Rectangle 71"/>
              <p:cNvSpPr/>
              <p:nvPr/>
            </p:nvSpPr>
            <p:spPr bwMode="auto">
              <a:xfrm>
                <a:off x="3835586" y="1811175"/>
                <a:ext cx="468963" cy="178042"/>
              </a:xfrm>
              <a:prstGeom prst="roundRect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58561" y="1208565"/>
              <a:ext cx="698588" cy="780652"/>
              <a:chOff x="4158561" y="1208565"/>
              <a:chExt cx="698588" cy="780652"/>
            </a:xfrm>
          </p:grpSpPr>
          <p:pic>
            <p:nvPicPr>
              <p:cNvPr id="69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8561" y="1208565"/>
                <a:ext cx="698588" cy="571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Rounded Rectangle 69"/>
              <p:cNvSpPr/>
              <p:nvPr/>
            </p:nvSpPr>
            <p:spPr bwMode="auto">
              <a:xfrm>
                <a:off x="4296746" y="1811175"/>
                <a:ext cx="468963" cy="178042"/>
              </a:xfrm>
              <a:prstGeom prst="roundRect">
                <a:avLst/>
              </a:prstGeom>
              <a:solidFill>
                <a:schemeClr val="accent5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482087" y="1220799"/>
              <a:ext cx="941832" cy="768418"/>
              <a:chOff x="1503107" y="1215987"/>
              <a:chExt cx="941832" cy="768418"/>
            </a:xfrm>
          </p:grpSpPr>
          <p:pic>
            <p:nvPicPr>
              <p:cNvPr id="67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160" y="1215987"/>
                <a:ext cx="563726" cy="590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Rounded Rectangle 67"/>
              <p:cNvSpPr/>
              <p:nvPr/>
            </p:nvSpPr>
            <p:spPr bwMode="auto">
              <a:xfrm>
                <a:off x="1503107" y="1815988"/>
                <a:ext cx="941832" cy="168417"/>
              </a:xfrm>
              <a:prstGeom prst="roundRect">
                <a:avLst/>
              </a:prstGeom>
              <a:solidFill>
                <a:schemeClr val="accent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5248647" y="2772373"/>
            <a:ext cx="11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eo Sans Intel" panose="020B0504020202020204" pitchFamily="34" charset="0"/>
              </a:rPr>
              <a:t>w</a:t>
            </a:r>
            <a:r>
              <a:rPr lang="en-US" sz="1400" dirty="0" smtClean="0">
                <a:latin typeface="Neo Sans Intel" panose="020B0504020202020204" pitchFamily="34" charset="0"/>
              </a:rPr>
              <a:t>orkload </a:t>
            </a:r>
            <a:r>
              <a:rPr lang="en-US" sz="1400" b="1" dirty="0" smtClean="0">
                <a:latin typeface="Neo Sans Intel" panose="020B0504020202020204" pitchFamily="34" charset="0"/>
              </a:rPr>
              <a:t>#3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481639" y="2352385"/>
            <a:ext cx="2651127" cy="622882"/>
            <a:chOff x="1482087" y="1196246"/>
            <a:chExt cx="3375062" cy="792971"/>
          </a:xfrm>
        </p:grpSpPr>
        <p:grpSp>
          <p:nvGrpSpPr>
            <p:cNvPr id="79" name="Group 78"/>
            <p:cNvGrpSpPr/>
            <p:nvPr/>
          </p:nvGrpSpPr>
          <p:grpSpPr>
            <a:xfrm>
              <a:off x="2415595" y="1196246"/>
              <a:ext cx="1417320" cy="792971"/>
              <a:chOff x="2897658" y="1191434"/>
              <a:chExt cx="1417320" cy="792971"/>
            </a:xfrm>
          </p:grpSpPr>
          <p:pic>
            <p:nvPicPr>
              <p:cNvPr id="89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024" y="1191434"/>
                <a:ext cx="698588" cy="55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Rounded Rectangle 89"/>
              <p:cNvSpPr/>
              <p:nvPr/>
            </p:nvSpPr>
            <p:spPr bwMode="auto">
              <a:xfrm>
                <a:off x="2897658" y="1815988"/>
                <a:ext cx="1417320" cy="168417"/>
              </a:xfrm>
              <a:prstGeom prst="roundRect">
                <a:avLst/>
              </a:prstGeom>
              <a:solidFill>
                <a:schemeClr val="accent6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835586" y="1324606"/>
              <a:ext cx="468963" cy="664611"/>
              <a:chOff x="3835586" y="1324606"/>
              <a:chExt cx="468963" cy="664611"/>
            </a:xfrm>
          </p:grpSpPr>
          <p:pic>
            <p:nvPicPr>
              <p:cNvPr id="87" name="Picture 12" descr="C:\Program Files (x86)\Microsoft Office\MEDIA\CAGCAT10\j0234266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490" y="1324606"/>
                <a:ext cx="429908" cy="41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Rounded Rectangle 87"/>
              <p:cNvSpPr/>
              <p:nvPr/>
            </p:nvSpPr>
            <p:spPr bwMode="auto">
              <a:xfrm>
                <a:off x="3835586" y="1811175"/>
                <a:ext cx="468963" cy="178042"/>
              </a:xfrm>
              <a:prstGeom prst="roundRect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4158561" y="1208565"/>
              <a:ext cx="698588" cy="780652"/>
              <a:chOff x="4158561" y="1208565"/>
              <a:chExt cx="698588" cy="780652"/>
            </a:xfrm>
          </p:grpSpPr>
          <p:pic>
            <p:nvPicPr>
              <p:cNvPr id="85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8561" y="1208565"/>
                <a:ext cx="698588" cy="571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Rounded Rectangle 85"/>
              <p:cNvSpPr/>
              <p:nvPr/>
            </p:nvSpPr>
            <p:spPr bwMode="auto">
              <a:xfrm>
                <a:off x="4296746" y="1811175"/>
                <a:ext cx="468963" cy="178042"/>
              </a:xfrm>
              <a:prstGeom prst="roundRect">
                <a:avLst/>
              </a:prstGeom>
              <a:solidFill>
                <a:schemeClr val="accent5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482087" y="1220799"/>
              <a:ext cx="941832" cy="768418"/>
              <a:chOff x="1503107" y="1215987"/>
              <a:chExt cx="941832" cy="768418"/>
            </a:xfrm>
          </p:grpSpPr>
          <p:pic>
            <p:nvPicPr>
              <p:cNvPr id="83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160" y="1215987"/>
                <a:ext cx="563726" cy="590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Rounded Rectangle 83"/>
              <p:cNvSpPr/>
              <p:nvPr/>
            </p:nvSpPr>
            <p:spPr bwMode="auto">
              <a:xfrm>
                <a:off x="1503107" y="1815988"/>
                <a:ext cx="941832" cy="168417"/>
              </a:xfrm>
              <a:prstGeom prst="roundRect">
                <a:avLst/>
              </a:prstGeom>
              <a:solidFill>
                <a:schemeClr val="accent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984170" y="3984250"/>
            <a:ext cx="1133856" cy="634377"/>
            <a:chOff x="2897658" y="1191434"/>
            <a:chExt cx="1417320" cy="792971"/>
          </a:xfrm>
        </p:grpSpPr>
        <p:pic>
          <p:nvPicPr>
            <p:cNvPr id="51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024" y="1191434"/>
              <a:ext cx="698588" cy="55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Rounded Rectangle 51"/>
            <p:cNvSpPr/>
            <p:nvPr/>
          </p:nvSpPr>
          <p:spPr bwMode="auto">
            <a:xfrm>
              <a:off x="2897658" y="1815988"/>
              <a:ext cx="1417320" cy="168417"/>
            </a:xfrm>
            <a:prstGeom prst="roundRect">
              <a:avLst/>
            </a:prstGeom>
            <a:solidFill>
              <a:schemeClr val="accent6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18027" y="4086938"/>
            <a:ext cx="375170" cy="531689"/>
            <a:chOff x="3835586" y="1324606"/>
            <a:chExt cx="468963" cy="664611"/>
          </a:xfrm>
        </p:grpSpPr>
        <p:pic>
          <p:nvPicPr>
            <p:cNvPr id="54" name="Picture 12" descr="C:\Program Files (x86)\Microsoft Office\MEDIA\CAGCAT10\j0234266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490" y="1324606"/>
              <a:ext cx="429908" cy="41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ounded Rectangle 54"/>
            <p:cNvSpPr/>
            <p:nvPr/>
          </p:nvSpPr>
          <p:spPr bwMode="auto">
            <a:xfrm>
              <a:off x="3835586" y="1811175"/>
              <a:ext cx="468963" cy="178042"/>
            </a:xfrm>
            <a:prstGeom prst="roundRect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70892" y="3994105"/>
            <a:ext cx="558871" cy="624522"/>
            <a:chOff x="4158561" y="1208565"/>
            <a:chExt cx="698588" cy="780652"/>
          </a:xfrm>
        </p:grpSpPr>
        <p:pic>
          <p:nvPicPr>
            <p:cNvPr id="57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561" y="1208565"/>
              <a:ext cx="698588" cy="57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ounded Rectangle 57"/>
            <p:cNvSpPr/>
            <p:nvPr/>
          </p:nvSpPr>
          <p:spPr bwMode="auto">
            <a:xfrm>
              <a:off x="4296746" y="1811175"/>
              <a:ext cx="468963" cy="178042"/>
            </a:xfrm>
            <a:prstGeom prst="roundRect">
              <a:avLst/>
            </a:prstGeom>
            <a:solidFill>
              <a:schemeClr val="accent5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30705" y="4003892"/>
            <a:ext cx="753466" cy="614734"/>
            <a:chOff x="1503107" y="1215987"/>
            <a:chExt cx="941832" cy="768418"/>
          </a:xfrm>
        </p:grpSpPr>
        <p:pic>
          <p:nvPicPr>
            <p:cNvPr id="60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160" y="1215987"/>
              <a:ext cx="563726" cy="59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Rounded Rectangle 60"/>
            <p:cNvSpPr/>
            <p:nvPr/>
          </p:nvSpPr>
          <p:spPr bwMode="auto">
            <a:xfrm>
              <a:off x="1503107" y="1815988"/>
              <a:ext cx="941832" cy="168417"/>
            </a:xfrm>
            <a:prstGeom prst="roundRect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498" y="4347784"/>
            <a:ext cx="11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eo Sans Intel" panose="020B0504020202020204" pitchFamily="34" charset="0"/>
              </a:rPr>
              <a:t>w</a:t>
            </a:r>
            <a:r>
              <a:rPr lang="en-US" sz="1400" dirty="0" smtClean="0">
                <a:latin typeface="Neo Sans Intel" panose="020B0504020202020204" pitchFamily="34" charset="0"/>
              </a:rPr>
              <a:t>orkload </a:t>
            </a:r>
            <a:r>
              <a:rPr lang="en-US" sz="1400" b="1" dirty="0" smtClean="0">
                <a:latin typeface="Neo Sans Intel" panose="020B0504020202020204" pitchFamily="34" charset="0"/>
              </a:rPr>
              <a:t>#1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984170" y="4671605"/>
            <a:ext cx="753466" cy="614734"/>
            <a:chOff x="1503107" y="1215987"/>
            <a:chExt cx="941832" cy="768418"/>
          </a:xfrm>
        </p:grpSpPr>
        <p:pic>
          <p:nvPicPr>
            <p:cNvPr id="93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160" y="1215987"/>
              <a:ext cx="563726" cy="59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Rounded Rectangle 93"/>
            <p:cNvSpPr/>
            <p:nvPr/>
          </p:nvSpPr>
          <p:spPr bwMode="auto">
            <a:xfrm>
              <a:off x="1503107" y="1815988"/>
              <a:ext cx="941832" cy="168417"/>
            </a:xfrm>
            <a:prstGeom prst="roundRect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727974" y="5286339"/>
            <a:ext cx="753466" cy="614734"/>
            <a:chOff x="1503107" y="1215987"/>
            <a:chExt cx="941832" cy="768418"/>
          </a:xfrm>
        </p:grpSpPr>
        <p:pic>
          <p:nvPicPr>
            <p:cNvPr id="96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160" y="1215987"/>
              <a:ext cx="563726" cy="59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Rounded Rectangle 96"/>
            <p:cNvSpPr/>
            <p:nvPr/>
          </p:nvSpPr>
          <p:spPr bwMode="auto">
            <a:xfrm>
              <a:off x="1503107" y="1815988"/>
              <a:ext cx="941832" cy="168417"/>
            </a:xfrm>
            <a:prstGeom prst="roundRect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118337" y="4643254"/>
            <a:ext cx="1133856" cy="634377"/>
            <a:chOff x="2897658" y="1191434"/>
            <a:chExt cx="1417320" cy="792971"/>
          </a:xfrm>
        </p:grpSpPr>
        <p:pic>
          <p:nvPicPr>
            <p:cNvPr id="102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024" y="1191434"/>
              <a:ext cx="698588" cy="55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Rounded Rectangle 102"/>
            <p:cNvSpPr/>
            <p:nvPr/>
          </p:nvSpPr>
          <p:spPr bwMode="auto">
            <a:xfrm>
              <a:off x="2897658" y="1815988"/>
              <a:ext cx="1417320" cy="168417"/>
            </a:xfrm>
            <a:prstGeom prst="roundRect">
              <a:avLst/>
            </a:prstGeom>
            <a:solidFill>
              <a:schemeClr val="accent6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37833" y="5273567"/>
            <a:ext cx="1133856" cy="634377"/>
            <a:chOff x="2897658" y="1191434"/>
            <a:chExt cx="1417320" cy="792971"/>
          </a:xfrm>
        </p:grpSpPr>
        <p:pic>
          <p:nvPicPr>
            <p:cNvPr id="105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024" y="1191434"/>
              <a:ext cx="698588" cy="55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Rounded Rectangle 105"/>
            <p:cNvSpPr/>
            <p:nvPr/>
          </p:nvSpPr>
          <p:spPr bwMode="auto">
            <a:xfrm>
              <a:off x="2897658" y="1815988"/>
              <a:ext cx="1417320" cy="168417"/>
            </a:xfrm>
            <a:prstGeom prst="roundRect">
              <a:avLst/>
            </a:prstGeom>
            <a:solidFill>
              <a:schemeClr val="accent6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57724" y="4745942"/>
            <a:ext cx="375170" cy="531689"/>
            <a:chOff x="3835586" y="1324606"/>
            <a:chExt cx="468963" cy="664611"/>
          </a:xfrm>
        </p:grpSpPr>
        <p:pic>
          <p:nvPicPr>
            <p:cNvPr id="114" name="Picture 12" descr="C:\Program Files (x86)\Microsoft Office\MEDIA\CAGCAT10\j0234266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490" y="1324606"/>
              <a:ext cx="429908" cy="41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ounded Rectangle 114"/>
            <p:cNvSpPr/>
            <p:nvPr/>
          </p:nvSpPr>
          <p:spPr bwMode="auto">
            <a:xfrm>
              <a:off x="3835586" y="1811175"/>
              <a:ext cx="468963" cy="178042"/>
            </a:xfrm>
            <a:prstGeom prst="roundRect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510589" y="4653109"/>
            <a:ext cx="558871" cy="624522"/>
            <a:chOff x="4158561" y="1208565"/>
            <a:chExt cx="698588" cy="780652"/>
          </a:xfrm>
        </p:grpSpPr>
        <p:pic>
          <p:nvPicPr>
            <p:cNvPr id="117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561" y="1208565"/>
              <a:ext cx="698588" cy="57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Rounded Rectangle 117"/>
            <p:cNvSpPr/>
            <p:nvPr/>
          </p:nvSpPr>
          <p:spPr bwMode="auto">
            <a:xfrm>
              <a:off x="4296746" y="1811175"/>
              <a:ext cx="468963" cy="178042"/>
            </a:xfrm>
            <a:prstGeom prst="roundRect">
              <a:avLst/>
            </a:prstGeom>
            <a:solidFill>
              <a:schemeClr val="accent5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86290" y="5376255"/>
            <a:ext cx="375170" cy="531689"/>
            <a:chOff x="3835586" y="1324606"/>
            <a:chExt cx="468963" cy="664611"/>
          </a:xfrm>
        </p:grpSpPr>
        <p:pic>
          <p:nvPicPr>
            <p:cNvPr id="120" name="Picture 12" descr="C:\Program Files (x86)\Microsoft Office\MEDIA\CAGCAT10\j0234266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490" y="1324606"/>
              <a:ext cx="429908" cy="41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Rounded Rectangle 120"/>
            <p:cNvSpPr/>
            <p:nvPr/>
          </p:nvSpPr>
          <p:spPr bwMode="auto">
            <a:xfrm>
              <a:off x="3835586" y="1811175"/>
              <a:ext cx="468963" cy="178042"/>
            </a:xfrm>
            <a:prstGeom prst="roundRect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639154" y="5283422"/>
            <a:ext cx="558871" cy="624522"/>
            <a:chOff x="4158561" y="1208565"/>
            <a:chExt cx="698588" cy="780652"/>
          </a:xfrm>
        </p:grpSpPr>
        <p:pic>
          <p:nvPicPr>
            <p:cNvPr id="12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561" y="1208565"/>
              <a:ext cx="698588" cy="57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Rounded Rectangle 123"/>
            <p:cNvSpPr/>
            <p:nvPr/>
          </p:nvSpPr>
          <p:spPr bwMode="auto">
            <a:xfrm>
              <a:off x="4296746" y="1811175"/>
              <a:ext cx="468963" cy="178042"/>
            </a:xfrm>
            <a:prstGeom prst="roundRect">
              <a:avLst/>
            </a:prstGeom>
            <a:solidFill>
              <a:schemeClr val="accent5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832781" y="5056899"/>
            <a:ext cx="11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eo Sans Intel" panose="020B0504020202020204" pitchFamily="34" charset="0"/>
              </a:rPr>
              <a:t>w</a:t>
            </a:r>
            <a:r>
              <a:rPr lang="en-US" sz="1400" dirty="0" smtClean="0">
                <a:latin typeface="Neo Sans Intel" panose="020B0504020202020204" pitchFamily="34" charset="0"/>
              </a:rPr>
              <a:t>orkload </a:t>
            </a:r>
            <a:r>
              <a:rPr lang="en-US" sz="1400" b="1" dirty="0" smtClean="0">
                <a:latin typeface="Neo Sans Intel" panose="020B0504020202020204" pitchFamily="34" charset="0"/>
              </a:rPr>
              <a:t>#2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37011" y="5656250"/>
            <a:ext cx="11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eo Sans Intel" panose="020B0504020202020204" pitchFamily="34" charset="0"/>
              </a:rPr>
              <a:t>w</a:t>
            </a:r>
            <a:r>
              <a:rPr lang="en-US" sz="1400" dirty="0" smtClean="0">
                <a:latin typeface="Neo Sans Intel" panose="020B0504020202020204" pitchFamily="34" charset="0"/>
              </a:rPr>
              <a:t>orkload </a:t>
            </a:r>
            <a:r>
              <a:rPr lang="en-US" sz="1400" b="1" dirty="0" smtClean="0">
                <a:latin typeface="Neo Sans Intel" panose="020B0504020202020204" pitchFamily="34" charset="0"/>
              </a:rPr>
              <a:t>#3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sp>
        <p:nvSpPr>
          <p:cNvPr id="133" name="Left-Right Arrow 132"/>
          <p:cNvSpPr/>
          <p:nvPr/>
        </p:nvSpPr>
        <p:spPr bwMode="auto">
          <a:xfrm>
            <a:off x="2636831" y="4827758"/>
            <a:ext cx="531417" cy="249450"/>
          </a:xfrm>
          <a:prstGeom prst="leftRightArrow">
            <a:avLst/>
          </a:prstGeom>
          <a:solidFill>
            <a:srgbClr val="F3702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 smtClean="0">
                <a:latin typeface="Neo Sans Intel" pitchFamily="34" charset="0"/>
                <a:cs typeface="Arial" pitchFamily="34" charset="0"/>
              </a:rPr>
              <a:t>busy</a:t>
            </a:r>
            <a:endParaRPr lang="ru-RU" sz="1200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4" name="Left-Right Arrow 133"/>
          <p:cNvSpPr/>
          <p:nvPr/>
        </p:nvSpPr>
        <p:spPr bwMode="auto">
          <a:xfrm>
            <a:off x="3479708" y="5545145"/>
            <a:ext cx="778015" cy="249450"/>
          </a:xfrm>
          <a:prstGeom prst="leftRightArrow">
            <a:avLst/>
          </a:prstGeom>
          <a:solidFill>
            <a:srgbClr val="F3702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 smtClean="0">
                <a:latin typeface="Neo Sans Intel" pitchFamily="34" charset="0"/>
                <a:cs typeface="Arial" pitchFamily="34" charset="0"/>
              </a:rPr>
              <a:t>busy</a:t>
            </a:r>
            <a:endParaRPr lang="ru-RU" sz="1200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8155" y="1039967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Neo Sans Intel Medium" panose="020B0604020202020204" pitchFamily="34" charset="0"/>
              </a:rPr>
              <a:t>Non-Pipelined</a:t>
            </a:r>
            <a:endParaRPr lang="ru-RU" sz="20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155" y="3430047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Neo Sans Intel Medium" panose="020B0604020202020204" pitchFamily="34" charset="0"/>
              </a:rPr>
              <a:t>Pipelined</a:t>
            </a:r>
            <a:endParaRPr lang="ru-RU" sz="20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715297" y="1039967"/>
            <a:ext cx="6641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Neo Sans Intel Medium" panose="020B0604020202020204" pitchFamily="34" charset="0"/>
              </a:rPr>
              <a:t>: </a:t>
            </a:r>
            <a:r>
              <a:rPr lang="en-US" dirty="0" smtClean="0">
                <a:latin typeface="Neo Sans Intel" panose="020B0504020202020204" pitchFamily="34" charset="0"/>
              </a:rPr>
              <a:t>throughput is one workload per </a:t>
            </a:r>
            <a:r>
              <a:rPr lang="en-US" dirty="0" smtClean="0">
                <a:latin typeface="Neo Sans Intel Medium" panose="020B0604020202020204" pitchFamily="34" charset="0"/>
              </a:rPr>
              <a:t>3h 20min </a:t>
            </a:r>
            <a:r>
              <a:rPr lang="en-US" dirty="0" smtClean="0">
                <a:solidFill>
                  <a:schemeClr val="tx2"/>
                </a:solidFill>
                <a:latin typeface="Neo Sans Intel" panose="020B0504020202020204" pitchFamily="34" charset="0"/>
              </a:rPr>
              <a:t>(= 60 + 80 + 30 + 30)</a:t>
            </a:r>
            <a:endParaRPr lang="ru-RU" dirty="0" smtClean="0">
              <a:solidFill>
                <a:schemeClr val="tx2"/>
              </a:solidFill>
              <a:latin typeface="Neo Sans Intel" panose="020B05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168100" y="3430047"/>
            <a:ext cx="6388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Neo Sans Intel Medium" panose="020B0604020202020204" pitchFamily="34" charset="0"/>
              </a:rPr>
              <a:t>:</a:t>
            </a:r>
            <a:r>
              <a:rPr lang="en-US" dirty="0" smtClean="0">
                <a:latin typeface="Neo Sans Intel" panose="020B0504020202020204" pitchFamily="34" charset="0"/>
              </a:rPr>
              <a:t> throughput is one workload per </a:t>
            </a:r>
            <a:r>
              <a:rPr lang="en-US" dirty="0" smtClean="0">
                <a:latin typeface="Neo Sans Intel Medium" panose="020B0604020202020204" pitchFamily="34" charset="0"/>
              </a:rPr>
              <a:t>1h 20 mi</a:t>
            </a:r>
            <a:r>
              <a:rPr lang="en-US" dirty="0">
                <a:latin typeface="Neo Sans Intel Medium" panose="020B0604020202020204" pitchFamily="34" charset="0"/>
              </a:rPr>
              <a:t>n</a:t>
            </a:r>
            <a:r>
              <a:rPr lang="en-US" dirty="0" smtClean="0">
                <a:latin typeface="Neo Sans Intel" panose="020B0504020202020204" pitchFamily="34" charset="0"/>
              </a:rPr>
              <a:t> (</a:t>
            </a:r>
            <a:r>
              <a:rPr lang="en-US" i="1" dirty="0" smtClean="0">
                <a:latin typeface="Neo Sans Intel" panose="020B0504020202020204" pitchFamily="34" charset="0"/>
              </a:rPr>
              <a:t>the longest stage</a:t>
            </a:r>
            <a:r>
              <a:rPr lang="en-US" dirty="0" smtClean="0">
                <a:latin typeface="Neo Sans Intel" panose="020B0504020202020204" pitchFamily="34" charset="0"/>
              </a:rPr>
              <a:t>)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141" name="Rounded Rectangular Callout 140"/>
          <p:cNvSpPr/>
          <p:nvPr/>
        </p:nvSpPr>
        <p:spPr bwMode="auto">
          <a:xfrm>
            <a:off x="6105046" y="3980501"/>
            <a:ext cx="2671092" cy="1564644"/>
          </a:xfrm>
          <a:prstGeom prst="wedgeRoundRectCallout">
            <a:avLst>
              <a:gd name="adj1" fmla="val -74688"/>
              <a:gd name="adj2" fmla="val -6000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Neo Sans Intel Medium" panose="020B0604020202020204" pitchFamily="34" charset="0"/>
                <a:cs typeface="Arial" pitchFamily="34" charset="0"/>
              </a:rPr>
              <a:t>Pipeline “paradox”:</a:t>
            </a:r>
          </a:p>
          <a:p>
            <a:pPr algn="ctr" eaLnBrk="0" hangingPunct="0"/>
            <a:r>
              <a:rPr lang="en-US" sz="1600" dirty="0">
                <a:latin typeface="Neo Sans Intel" pitchFamily="34" charset="0"/>
                <a:cs typeface="Arial" pitchFamily="34" charset="0"/>
              </a:rPr>
              <a:t>t</a:t>
            </a:r>
            <a:r>
              <a:rPr lang="en-US" sz="1600" dirty="0" smtClean="0">
                <a:latin typeface="Neo Sans Intel" pitchFamily="34" charset="0"/>
                <a:cs typeface="Arial" pitchFamily="34" charset="0"/>
              </a:rPr>
              <a:t>he processing speed of one workload is </a:t>
            </a:r>
            <a:r>
              <a:rPr lang="en-US" sz="1600" i="1" dirty="0" smtClean="0">
                <a:latin typeface="Neo Sans Intel" pitchFamily="34" charset="0"/>
                <a:cs typeface="Arial" pitchFamily="34" charset="0"/>
              </a:rPr>
              <a:t>decreased</a:t>
            </a:r>
            <a:r>
              <a:rPr lang="en-US" sz="1600" dirty="0" smtClean="0">
                <a:latin typeface="Neo Sans Intel" pitchFamily="34" charset="0"/>
                <a:cs typeface="Arial" pitchFamily="34" charset="0"/>
              </a:rPr>
              <a:t>,</a:t>
            </a:r>
          </a:p>
          <a:p>
            <a:pPr algn="ctr" eaLnBrk="0" hangingPunct="0"/>
            <a:r>
              <a:rPr lang="en-US" sz="1600" dirty="0" smtClean="0">
                <a:latin typeface="Neo Sans Intel" pitchFamily="34" charset="0"/>
                <a:cs typeface="Arial" pitchFamily="34" charset="0"/>
              </a:rPr>
              <a:t> but the total speed is </a:t>
            </a:r>
            <a:r>
              <a:rPr lang="en-US" sz="1600" i="1" dirty="0" smtClean="0">
                <a:latin typeface="Neo Sans Intel" pitchFamily="34" charset="0"/>
                <a:cs typeface="Arial" pitchFamily="34" charset="0"/>
              </a:rPr>
              <a:t>increased</a:t>
            </a:r>
            <a:endParaRPr lang="ru-RU" sz="1600" i="1" dirty="0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478936"/>
      </p:ext>
    </p:extLst>
  </p:cSld>
  <p:clrMapOvr>
    <a:masterClrMapping/>
  </p:clrMapOvr>
  <p:transition advTm="52299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77" grpId="0"/>
      <p:bldP spid="91" grpId="0"/>
      <p:bldP spid="131" grpId="0"/>
      <p:bldP spid="132" grpId="0"/>
      <p:bldP spid="133" grpId="0" animBg="1"/>
      <p:bldP spid="134" grpId="0" animBg="1"/>
      <p:bldP spid="135" grpId="0"/>
      <p:bldP spid="136" grpId="0"/>
      <p:bldP spid="137" grpId="0"/>
      <p:bldP spid="138" grpId="0"/>
      <p:bldP spid="141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46014" y="2098040"/>
            <a:ext cx="6882381" cy="2362200"/>
            <a:chOff x="1312334" y="3093720"/>
            <a:chExt cx="6882381" cy="281178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466774" y="3093720"/>
              <a:ext cx="0" cy="281178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3606753" y="3093720"/>
              <a:ext cx="0" cy="281178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729146" y="3093720"/>
              <a:ext cx="0" cy="281178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5888154" y="3093720"/>
              <a:ext cx="0" cy="281178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7028133" y="3093720"/>
              <a:ext cx="0" cy="281178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>
              <a:off x="8194715" y="3093720"/>
              <a:ext cx="0" cy="281178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1312334" y="3093720"/>
              <a:ext cx="0" cy="281178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287"/>
            <a:ext cx="8229600" cy="889000"/>
          </a:xfrm>
        </p:spPr>
        <p:txBody>
          <a:bodyPr/>
          <a:lstStyle/>
          <a:p>
            <a:r>
              <a:rPr lang="en-US" dirty="0" smtClean="0"/>
              <a:t>From Laundry to Processor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704331"/>
            <a:ext cx="8228012" cy="1880367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It is hard to create hardware that will identify whether the next stage is busy and stop the pipeline if it is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The good alternative is making all stages the same length as the longest stage</a:t>
            </a:r>
            <a:endParaRPr lang="ru-RU" sz="1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08683" y="2294887"/>
            <a:ext cx="1133856" cy="634377"/>
            <a:chOff x="2897658" y="1191434"/>
            <a:chExt cx="1417320" cy="792971"/>
          </a:xfrm>
        </p:grpSpPr>
        <p:pic>
          <p:nvPicPr>
            <p:cNvPr id="51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024" y="1191434"/>
              <a:ext cx="698588" cy="55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Rounded Rectangle 51"/>
            <p:cNvSpPr/>
            <p:nvPr/>
          </p:nvSpPr>
          <p:spPr bwMode="auto">
            <a:xfrm>
              <a:off x="2897658" y="1815988"/>
              <a:ext cx="1417320" cy="168417"/>
            </a:xfrm>
            <a:prstGeom prst="roundRect">
              <a:avLst/>
            </a:prstGeom>
            <a:solidFill>
              <a:schemeClr val="accent6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42540" y="2397575"/>
            <a:ext cx="375170" cy="531689"/>
            <a:chOff x="3835586" y="1324606"/>
            <a:chExt cx="468963" cy="664611"/>
          </a:xfrm>
        </p:grpSpPr>
        <p:pic>
          <p:nvPicPr>
            <p:cNvPr id="54" name="Picture 12" descr="C:\Program Files (x86)\Microsoft Office\MEDIA\CAGCAT10\j0234266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490" y="1324606"/>
              <a:ext cx="429908" cy="41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ounded Rectangle 54"/>
            <p:cNvSpPr/>
            <p:nvPr/>
          </p:nvSpPr>
          <p:spPr bwMode="auto">
            <a:xfrm>
              <a:off x="3835586" y="1811175"/>
              <a:ext cx="468963" cy="178042"/>
            </a:xfrm>
            <a:prstGeom prst="roundRect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57405" y="2304742"/>
            <a:ext cx="558871" cy="624522"/>
            <a:chOff x="4158561" y="1208565"/>
            <a:chExt cx="698588" cy="780652"/>
          </a:xfrm>
        </p:grpSpPr>
        <p:pic>
          <p:nvPicPr>
            <p:cNvPr id="57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561" y="1208565"/>
              <a:ext cx="698588" cy="57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ounded Rectangle 57"/>
            <p:cNvSpPr/>
            <p:nvPr/>
          </p:nvSpPr>
          <p:spPr bwMode="auto">
            <a:xfrm>
              <a:off x="4296746" y="1811175"/>
              <a:ext cx="468963" cy="178042"/>
            </a:xfrm>
            <a:prstGeom prst="roundRect">
              <a:avLst/>
            </a:prstGeom>
            <a:solidFill>
              <a:schemeClr val="accent5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58978" y="2314529"/>
            <a:ext cx="753466" cy="614734"/>
            <a:chOff x="1503107" y="1215987"/>
            <a:chExt cx="941832" cy="768418"/>
          </a:xfrm>
        </p:grpSpPr>
        <p:pic>
          <p:nvPicPr>
            <p:cNvPr id="60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160" y="1215987"/>
              <a:ext cx="563726" cy="59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Rounded Rectangle 60"/>
            <p:cNvSpPr/>
            <p:nvPr/>
          </p:nvSpPr>
          <p:spPr bwMode="auto">
            <a:xfrm>
              <a:off x="1503107" y="1815988"/>
              <a:ext cx="941832" cy="168417"/>
            </a:xfrm>
            <a:prstGeom prst="roundRect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5771" y="2658421"/>
            <a:ext cx="11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eo Sans Intel" panose="020B0504020202020204" pitchFamily="34" charset="0"/>
              </a:rPr>
              <a:t>w</a:t>
            </a:r>
            <a:r>
              <a:rPr lang="en-US" sz="1400" dirty="0" smtClean="0">
                <a:latin typeface="Neo Sans Intel" panose="020B0504020202020204" pitchFamily="34" charset="0"/>
              </a:rPr>
              <a:t>orkload </a:t>
            </a:r>
            <a:r>
              <a:rPr lang="en-US" sz="1400" b="1" dirty="0" smtClean="0">
                <a:latin typeface="Neo Sans Intel" panose="020B0504020202020204" pitchFamily="34" charset="0"/>
              </a:rPr>
              <a:t>#1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4934" y="2704158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Neo Sans Intel" panose="020B0504020202020204" pitchFamily="34" charset="0"/>
              </a:rPr>
              <a:t>wait</a:t>
            </a:r>
            <a:endParaRPr lang="ru-RU" sz="1400" dirty="0" smtClean="0">
              <a:solidFill>
                <a:schemeClr val="tx2"/>
              </a:solidFill>
              <a:latin typeface="Neo Sans Intel" panose="020B05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19553" y="2710550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Neo Sans Intel" panose="020B0504020202020204" pitchFamily="34" charset="0"/>
              </a:rPr>
              <a:t>wait</a:t>
            </a:r>
            <a:endParaRPr lang="ru-RU" sz="1400" dirty="0" smtClean="0">
              <a:solidFill>
                <a:schemeClr val="tx2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705189" y="2957367"/>
            <a:ext cx="3857298" cy="723440"/>
            <a:chOff x="2705189" y="3333287"/>
            <a:chExt cx="3857298" cy="723440"/>
          </a:xfrm>
        </p:grpSpPr>
        <p:grpSp>
          <p:nvGrpSpPr>
            <p:cNvPr id="140" name="Group 139"/>
            <p:cNvGrpSpPr/>
            <p:nvPr/>
          </p:nvGrpSpPr>
          <p:grpSpPr>
            <a:xfrm>
              <a:off x="3833939" y="3333287"/>
              <a:ext cx="1133856" cy="634377"/>
              <a:chOff x="2871467" y="1191434"/>
              <a:chExt cx="1417320" cy="792971"/>
            </a:xfrm>
          </p:grpSpPr>
          <p:pic>
            <p:nvPicPr>
              <p:cNvPr id="14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024" y="1191434"/>
                <a:ext cx="698588" cy="55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Rounded Rectangle 142"/>
              <p:cNvSpPr/>
              <p:nvPr/>
            </p:nvSpPr>
            <p:spPr bwMode="auto">
              <a:xfrm>
                <a:off x="2871467" y="1815988"/>
                <a:ext cx="1417320" cy="168417"/>
              </a:xfrm>
              <a:prstGeom prst="roundRect">
                <a:avLst/>
              </a:prstGeom>
              <a:solidFill>
                <a:schemeClr val="accent6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968431" y="3435975"/>
              <a:ext cx="375170" cy="531689"/>
              <a:chOff x="3835586" y="1324606"/>
              <a:chExt cx="468963" cy="664611"/>
            </a:xfrm>
          </p:grpSpPr>
          <p:pic>
            <p:nvPicPr>
              <p:cNvPr id="145" name="Picture 12" descr="C:\Program Files (x86)\Microsoft Office\MEDIA\CAGCAT10\j0234266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490" y="1324606"/>
                <a:ext cx="429908" cy="41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Rounded Rectangle 145"/>
              <p:cNvSpPr/>
              <p:nvPr/>
            </p:nvSpPr>
            <p:spPr bwMode="auto">
              <a:xfrm>
                <a:off x="3835586" y="1811175"/>
                <a:ext cx="468963" cy="178042"/>
              </a:xfrm>
              <a:prstGeom prst="roundRect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6003616" y="3343142"/>
              <a:ext cx="558871" cy="624522"/>
              <a:chOff x="4158561" y="1208565"/>
              <a:chExt cx="698588" cy="780652"/>
            </a:xfrm>
          </p:grpSpPr>
          <p:pic>
            <p:nvPicPr>
              <p:cNvPr id="148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8561" y="1208565"/>
                <a:ext cx="698588" cy="571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9" name="Rounded Rectangle 148"/>
              <p:cNvSpPr/>
              <p:nvPr/>
            </p:nvSpPr>
            <p:spPr bwMode="auto">
              <a:xfrm>
                <a:off x="4296746" y="1811175"/>
                <a:ext cx="468963" cy="178042"/>
              </a:xfrm>
              <a:prstGeom prst="roundRect">
                <a:avLst/>
              </a:prstGeom>
              <a:solidFill>
                <a:schemeClr val="accent5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705189" y="3352929"/>
              <a:ext cx="753466" cy="614734"/>
              <a:chOff x="1503107" y="1215987"/>
              <a:chExt cx="941832" cy="768418"/>
            </a:xfrm>
          </p:grpSpPr>
          <p:pic>
            <p:nvPicPr>
              <p:cNvPr id="151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160" y="1215987"/>
                <a:ext cx="563726" cy="590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" name="Rounded Rectangle 151"/>
              <p:cNvSpPr/>
              <p:nvPr/>
            </p:nvSpPr>
            <p:spPr bwMode="auto">
              <a:xfrm>
                <a:off x="1503107" y="1815988"/>
                <a:ext cx="941832" cy="168417"/>
              </a:xfrm>
              <a:prstGeom prst="roundRect">
                <a:avLst/>
              </a:prstGeom>
              <a:solidFill>
                <a:schemeClr val="accent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3401145" y="3742558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465764" y="374895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39308" y="3648051"/>
            <a:ext cx="3864918" cy="723440"/>
            <a:chOff x="3839308" y="4023971"/>
            <a:chExt cx="3864918" cy="723440"/>
          </a:xfrm>
        </p:grpSpPr>
        <p:grpSp>
          <p:nvGrpSpPr>
            <p:cNvPr id="170" name="Group 169"/>
            <p:cNvGrpSpPr/>
            <p:nvPr/>
          </p:nvGrpSpPr>
          <p:grpSpPr>
            <a:xfrm>
              <a:off x="4966153" y="4023971"/>
              <a:ext cx="1155681" cy="634377"/>
              <a:chOff x="2897657" y="1191434"/>
              <a:chExt cx="1444601" cy="792971"/>
            </a:xfrm>
          </p:grpSpPr>
          <p:pic>
            <p:nvPicPr>
              <p:cNvPr id="171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024" y="1191434"/>
                <a:ext cx="698588" cy="55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2" name="Rounded Rectangle 171"/>
              <p:cNvSpPr/>
              <p:nvPr/>
            </p:nvSpPr>
            <p:spPr bwMode="auto">
              <a:xfrm>
                <a:off x="2897657" y="1815988"/>
                <a:ext cx="1444601" cy="168417"/>
              </a:xfrm>
              <a:prstGeom prst="roundRect">
                <a:avLst/>
              </a:prstGeom>
              <a:solidFill>
                <a:schemeClr val="accent6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122870" y="4126659"/>
              <a:ext cx="375170" cy="531689"/>
              <a:chOff x="3835586" y="1324606"/>
              <a:chExt cx="468963" cy="664611"/>
            </a:xfrm>
          </p:grpSpPr>
          <p:pic>
            <p:nvPicPr>
              <p:cNvPr id="174" name="Picture 12" descr="C:\Program Files (x86)\Microsoft Office\MEDIA\CAGCAT10\j0234266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490" y="1324606"/>
                <a:ext cx="429908" cy="41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5" name="Rounded Rectangle 174"/>
              <p:cNvSpPr/>
              <p:nvPr/>
            </p:nvSpPr>
            <p:spPr bwMode="auto">
              <a:xfrm>
                <a:off x="3835586" y="1811175"/>
                <a:ext cx="468963" cy="178042"/>
              </a:xfrm>
              <a:prstGeom prst="roundRect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145355" y="4033826"/>
              <a:ext cx="558871" cy="624522"/>
              <a:chOff x="4158561" y="1208565"/>
              <a:chExt cx="698588" cy="780652"/>
            </a:xfrm>
          </p:grpSpPr>
          <p:pic>
            <p:nvPicPr>
              <p:cNvPr id="177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8561" y="1208565"/>
                <a:ext cx="698588" cy="571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" name="Rounded Rectangle 177"/>
              <p:cNvSpPr/>
              <p:nvPr/>
            </p:nvSpPr>
            <p:spPr bwMode="auto">
              <a:xfrm>
                <a:off x="4296746" y="1811175"/>
                <a:ext cx="468963" cy="178042"/>
              </a:xfrm>
              <a:prstGeom prst="roundRect">
                <a:avLst/>
              </a:prstGeom>
              <a:solidFill>
                <a:schemeClr val="accent5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839308" y="4043613"/>
              <a:ext cx="753466" cy="614734"/>
              <a:chOff x="1503107" y="1215987"/>
              <a:chExt cx="941832" cy="768418"/>
            </a:xfrm>
          </p:grpSpPr>
          <p:pic>
            <p:nvPicPr>
              <p:cNvPr id="180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160" y="1215987"/>
                <a:ext cx="563726" cy="590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" name="Rounded Rectangle 180"/>
              <p:cNvSpPr/>
              <p:nvPr/>
            </p:nvSpPr>
            <p:spPr bwMode="auto">
              <a:xfrm>
                <a:off x="1503107" y="1815988"/>
                <a:ext cx="941832" cy="168417"/>
              </a:xfrm>
              <a:prstGeom prst="roundRect">
                <a:avLst/>
              </a:prstGeom>
              <a:solidFill>
                <a:schemeClr val="accent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4535264" y="4433242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607503" y="4439634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345515" y="3373030"/>
            <a:ext cx="11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eo Sans Intel" panose="020B0504020202020204" pitchFamily="34" charset="0"/>
              </a:rPr>
              <a:t>w</a:t>
            </a:r>
            <a:r>
              <a:rPr lang="en-US" sz="1400" dirty="0" smtClean="0">
                <a:latin typeface="Neo Sans Intel" panose="020B0504020202020204" pitchFamily="34" charset="0"/>
              </a:rPr>
              <a:t>orkload </a:t>
            </a:r>
            <a:r>
              <a:rPr lang="en-US" sz="1400" b="1" dirty="0" smtClean="0">
                <a:latin typeface="Neo Sans Intel" panose="020B0504020202020204" pitchFamily="34" charset="0"/>
              </a:rPr>
              <a:t>#2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7018" y="3974650"/>
            <a:ext cx="11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eo Sans Intel" panose="020B0504020202020204" pitchFamily="34" charset="0"/>
              </a:rPr>
              <a:t>w</a:t>
            </a:r>
            <a:r>
              <a:rPr lang="en-US" sz="1400" dirty="0" smtClean="0">
                <a:latin typeface="Neo Sans Intel" panose="020B0504020202020204" pitchFamily="34" charset="0"/>
              </a:rPr>
              <a:t>orkload </a:t>
            </a:r>
            <a:r>
              <a:rPr lang="en-US" sz="1400" b="1" dirty="0" smtClean="0">
                <a:latin typeface="Neo Sans Intel" panose="020B0504020202020204" pitchFamily="34" charset="0"/>
              </a:rPr>
              <a:t>#3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76873" y="1719295"/>
            <a:ext cx="6411971" cy="307777"/>
            <a:chOff x="1776873" y="2095215"/>
            <a:chExt cx="6411971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1776873" y="2095215"/>
              <a:ext cx="714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c</a:t>
              </a: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ycle 0</a:t>
              </a:r>
              <a:endParaRPr lang="ru-RU" sz="1400" dirty="0" smtClean="0">
                <a:solidFill>
                  <a:schemeClr val="tx2">
                    <a:lumMod val="75000"/>
                  </a:schemeClr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916292" y="2095215"/>
              <a:ext cx="714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c</a:t>
              </a: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ycle 1</a:t>
              </a:r>
              <a:endParaRPr lang="ru-RU" sz="1400" dirty="0" smtClean="0">
                <a:solidFill>
                  <a:schemeClr val="tx2">
                    <a:lumMod val="75000"/>
                  </a:schemeClr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055711" y="2095215"/>
              <a:ext cx="714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c</a:t>
              </a: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ycle 2</a:t>
              </a:r>
              <a:endParaRPr lang="ru-RU" sz="1400" dirty="0" smtClean="0">
                <a:solidFill>
                  <a:schemeClr val="tx2">
                    <a:lumMod val="75000"/>
                  </a:schemeClr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95130" y="2095215"/>
              <a:ext cx="714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c</a:t>
              </a: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ycle 3</a:t>
              </a:r>
              <a:endParaRPr lang="ru-RU" sz="1400" dirty="0" smtClean="0">
                <a:solidFill>
                  <a:schemeClr val="tx2">
                    <a:lumMod val="75000"/>
                  </a:schemeClr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334549" y="2095215"/>
              <a:ext cx="714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c</a:t>
              </a: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ycle 4</a:t>
              </a:r>
              <a:endParaRPr lang="ru-RU" sz="1400" dirty="0" smtClean="0">
                <a:solidFill>
                  <a:schemeClr val="tx2">
                    <a:lumMod val="75000"/>
                  </a:schemeClr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473968" y="2095215"/>
              <a:ext cx="714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c</a:t>
              </a: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ycle 5</a:t>
              </a:r>
              <a:endParaRPr lang="ru-RU" sz="1400" dirty="0" smtClean="0">
                <a:solidFill>
                  <a:schemeClr val="tx2">
                    <a:lumMod val="75000"/>
                  </a:schemeClr>
                </a:solidFill>
                <a:latin typeface="Neo Sans Intel" panose="020B0504020202020204" pitchFamily="34" charset="0"/>
              </a:endParaRPr>
            </a:p>
          </p:txBody>
        </p:sp>
      </p:grpSp>
      <p:sp>
        <p:nvSpPr>
          <p:cNvPr id="191" name="Content Placeholder 3"/>
          <p:cNvSpPr txBox="1">
            <a:spLocks/>
          </p:cNvSpPr>
          <p:nvPr/>
        </p:nvSpPr>
        <p:spPr bwMode="auto">
          <a:xfrm>
            <a:off x="453370" y="4628444"/>
            <a:ext cx="8228012" cy="18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kern="0" dirty="0" smtClean="0"/>
              <a:t>It makes the pipeline control easier (the next stage is always ready)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kern="0" dirty="0" smtClean="0"/>
              <a:t>It does not change the throughput: still one workload per 1h 20min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Neo Sans Intel Medium" panose="020B0604020202020204" pitchFamily="34" charset="0"/>
              </a:rPr>
              <a:t>Why? </a:t>
            </a:r>
            <a:r>
              <a:rPr lang="en-US" sz="1600" kern="0" dirty="0" smtClean="0"/>
              <a:t>Because the longest stage was not increased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kern="0" dirty="0"/>
              <a:t>Even if you add stages to pipeline, its throughput will not be changed until these stages are shorter than the longest one</a:t>
            </a:r>
            <a:endParaRPr lang="ru-RU" sz="1800" kern="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445206" y="2351273"/>
            <a:ext cx="1260394" cy="664356"/>
            <a:chOff x="5445206" y="2727193"/>
            <a:chExt cx="1260394" cy="664356"/>
          </a:xfrm>
        </p:grpSpPr>
        <p:grpSp>
          <p:nvGrpSpPr>
            <p:cNvPr id="25" name="Group 24"/>
            <p:cNvGrpSpPr/>
            <p:nvPr/>
          </p:nvGrpSpPr>
          <p:grpSpPr>
            <a:xfrm>
              <a:off x="6114163" y="2727193"/>
              <a:ext cx="591437" cy="577990"/>
              <a:chOff x="6114163" y="2727193"/>
              <a:chExt cx="591437" cy="57799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6420" y="2727193"/>
                <a:ext cx="417077" cy="372122"/>
              </a:xfrm>
              <a:prstGeom prst="rect">
                <a:avLst/>
              </a:prstGeom>
            </p:spPr>
          </p:pic>
          <p:sp>
            <p:nvSpPr>
              <p:cNvPr id="193" name="Rounded Rectangle 192"/>
              <p:cNvSpPr/>
              <p:nvPr/>
            </p:nvSpPr>
            <p:spPr bwMode="auto">
              <a:xfrm>
                <a:off x="6114163" y="3162750"/>
                <a:ext cx="591437" cy="142433"/>
              </a:xfrm>
              <a:prstGeom prst="roundRect">
                <a:avLst/>
              </a:prstGeom>
              <a:solidFill>
                <a:srgbClr val="96D1CC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5445206" y="3083772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95359" y="3011157"/>
            <a:ext cx="1258173" cy="651758"/>
            <a:chOff x="6595359" y="3387077"/>
            <a:chExt cx="1258173" cy="651758"/>
          </a:xfrm>
        </p:grpSpPr>
        <p:grpSp>
          <p:nvGrpSpPr>
            <p:cNvPr id="194" name="Group 193"/>
            <p:cNvGrpSpPr/>
            <p:nvPr/>
          </p:nvGrpSpPr>
          <p:grpSpPr>
            <a:xfrm>
              <a:off x="7262095" y="3387077"/>
              <a:ext cx="591437" cy="577990"/>
              <a:chOff x="6114163" y="2727193"/>
              <a:chExt cx="591437" cy="577990"/>
            </a:xfrm>
          </p:grpSpPr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6420" y="2727193"/>
                <a:ext cx="417077" cy="372122"/>
              </a:xfrm>
              <a:prstGeom prst="rect">
                <a:avLst/>
              </a:prstGeom>
            </p:spPr>
          </p:pic>
          <p:sp>
            <p:nvSpPr>
              <p:cNvPr id="196" name="Rounded Rectangle 195"/>
              <p:cNvSpPr/>
              <p:nvPr/>
            </p:nvSpPr>
            <p:spPr bwMode="auto">
              <a:xfrm>
                <a:off x="6114163" y="3162750"/>
                <a:ext cx="591437" cy="142433"/>
              </a:xfrm>
              <a:prstGeom prst="roundRect">
                <a:avLst/>
              </a:prstGeom>
              <a:solidFill>
                <a:srgbClr val="96D1CC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6595359" y="3731058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70689" y="3684255"/>
            <a:ext cx="1262935" cy="668402"/>
            <a:chOff x="7770689" y="4060175"/>
            <a:chExt cx="1262935" cy="668402"/>
          </a:xfrm>
        </p:grpSpPr>
        <p:sp>
          <p:nvSpPr>
            <p:cNvPr id="199" name="TextBox 198"/>
            <p:cNvSpPr txBox="1"/>
            <p:nvPr/>
          </p:nvSpPr>
          <p:spPr>
            <a:xfrm>
              <a:off x="7770689" y="44208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8442187" y="4060175"/>
              <a:ext cx="591437" cy="577990"/>
              <a:chOff x="6114163" y="2727193"/>
              <a:chExt cx="591437" cy="577990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6420" y="2727193"/>
                <a:ext cx="417077" cy="372122"/>
              </a:xfrm>
              <a:prstGeom prst="rect">
                <a:avLst/>
              </a:prstGeom>
            </p:spPr>
          </p:pic>
          <p:sp>
            <p:nvSpPr>
              <p:cNvPr id="202" name="Rounded Rectangle 201"/>
              <p:cNvSpPr/>
              <p:nvPr/>
            </p:nvSpPr>
            <p:spPr bwMode="auto">
              <a:xfrm>
                <a:off x="6114163" y="3162750"/>
                <a:ext cx="591437" cy="142433"/>
              </a:xfrm>
              <a:prstGeom prst="roundRect">
                <a:avLst/>
              </a:prstGeom>
              <a:solidFill>
                <a:srgbClr val="96D1CC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04416845"/>
      </p:ext>
    </p:extLst>
  </p:cSld>
  <p:clrMapOvr>
    <a:masterClrMapping/>
  </p:clrMapOvr>
  <p:transition advTm="82525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3" grpId="0"/>
      <p:bldP spid="130" grpId="0"/>
      <p:bldP spid="184" grpId="0"/>
      <p:bldP spid="185" grpId="0"/>
      <p:bldP spid="191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9000"/>
          </a:xfrm>
        </p:spPr>
        <p:txBody>
          <a:bodyPr/>
          <a:lstStyle/>
          <a:p>
            <a:r>
              <a:rPr lang="en-US" sz="3200" dirty="0" smtClean="0"/>
              <a:t>Pipeline speedup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762000"/>
                <a:ext cx="8228012" cy="5562600"/>
              </a:xfrm>
            </p:spPr>
            <p:txBody>
              <a:bodyPr/>
              <a:lstStyle/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Pipelining does not reduce the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latency </a:t>
                </a:r>
                <a:r>
                  <a:rPr lang="en-US" sz="2000" dirty="0" smtClean="0"/>
                  <a:t>of a single workload, it increases the total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throughput </a:t>
                </a:r>
                <a:r>
                  <a:rPr lang="en-US" sz="2000" dirty="0"/>
                  <a:t>(number of completed workload per time unit)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Pipeline throughput(=rate) is limited by the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slowest</a:t>
                </a:r>
                <a:r>
                  <a:rPr lang="en-US" sz="2000" dirty="0" smtClean="0"/>
                  <a:t> stage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Potential speedup is:</a:t>
                </a:r>
              </a:p>
              <a:p>
                <a:pPr marL="625475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Throughput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sz="1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Throughput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182563" indent="-34290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In ideal </a:t>
                </a:r>
                <a:r>
                  <a:rPr lang="en-US" sz="2000" dirty="0" smtClean="0"/>
                  <a:t>case, all stages have the same length:</a:t>
                </a:r>
                <a:endParaRPr lang="en-US" sz="2000" dirty="0"/>
              </a:p>
              <a:p>
                <a:pPr marL="185738" lvl="1" indent="0">
                  <a:lnSpc>
                    <a:spcPct val="110000"/>
                  </a:lnSpc>
                  <a:buNone/>
                </a:pPr>
                <a:endParaRPr lang="en-US" sz="1800" dirty="0" smtClean="0"/>
              </a:p>
              <a:p>
                <a:pPr marL="471488" lvl="1" indent="-285750">
                  <a:lnSpc>
                    <a:spcPct val="110000"/>
                  </a:lnSpc>
                  <a:buFont typeface="Arial" pitchFamily="34" charset="0"/>
                  <a:buChar char="•"/>
                </a:pPr>
                <a:endParaRPr lang="en-US" sz="1800" dirty="0"/>
              </a:p>
              <a:p>
                <a:pPr marL="125413" indent="-28575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1800" dirty="0" smtClean="0"/>
                  <a:t>In order to increase speedup</a:t>
                </a: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sz="1800" dirty="0" smtClean="0"/>
                  <a:t>Partition the pipe to many pipe stages</a:t>
                </a: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sz="1800" dirty="0" smtClean="0"/>
                  <a:t>Balance </a:t>
                </a:r>
                <a:r>
                  <a:rPr lang="en-US" sz="1800" dirty="0"/>
                  <a:t>the work in the pipe </a:t>
                </a:r>
                <a:r>
                  <a:rPr lang="en-US" sz="1800" dirty="0" smtClean="0"/>
                  <a:t>stages: </a:t>
                </a:r>
                <a:r>
                  <a:rPr lang="en-US" sz="1800" dirty="0"/>
                  <a:t>m</a:t>
                </a:r>
                <a:r>
                  <a:rPr lang="en-US" sz="1800" dirty="0" smtClean="0"/>
                  <a:t>ake the longest pipe stage to be as short as possible </a:t>
                </a:r>
              </a:p>
            </p:txBody>
          </p:sp>
        </mc:Choice>
        <mc:Fallback xmlns="">
          <p:sp>
            <p:nvSpPr>
              <p:cNvPr id="4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8012" cy="5562600"/>
              </a:xfrm>
              <a:blipFill rotWithShape="0">
                <a:blip r:embed="rId5"/>
                <a:stretch>
                  <a:fillRect l="-1778" t="-1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98522" y="2429535"/>
                <a:ext cx="3228704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Worload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522" y="2429535"/>
                <a:ext cx="3228704" cy="7091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1829" y="3669957"/>
                <a:ext cx="6078139" cy="702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Worload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𝐍𝐮𝐦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𝐬𝐭𝐚𝐠𝐞𝐬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29" y="3669957"/>
                <a:ext cx="6078139" cy="7025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44573864"/>
      </p:ext>
    </p:extLst>
  </p:cSld>
  <p:clrMapOvr>
    <a:masterClrMapping/>
  </p:clrMapOvr>
  <p:transition advTm="7471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in Classic MIPS Pipeline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655111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The stages and their critical paths: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696" t="24479" r="9004" b="23698"/>
          <a:stretch/>
        </p:blipFill>
        <p:spPr>
          <a:xfrm>
            <a:off x="320675" y="1877091"/>
            <a:ext cx="8496300" cy="37909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354" y="1573233"/>
            <a:ext cx="7782046" cy="434805"/>
            <a:chOff x="752354" y="1573233"/>
            <a:chExt cx="7782046" cy="434805"/>
          </a:xfrm>
        </p:grpSpPr>
        <p:sp>
          <p:nvSpPr>
            <p:cNvPr id="5" name="TextBox 4"/>
            <p:cNvSpPr txBox="1"/>
            <p:nvPr/>
          </p:nvSpPr>
          <p:spPr>
            <a:xfrm>
              <a:off x="752354" y="163870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2 ns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01073" y="163870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1</a:t>
              </a:r>
              <a:r>
                <a:rPr lang="en-US" dirty="0" smtClean="0">
                  <a:latin typeface="Neo Sans Intel" panose="020B0504020202020204" pitchFamily="34" charset="0"/>
                </a:rPr>
                <a:t> ns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3412" y="157323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2 ns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4304" y="157323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2 ns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2953" y="157323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1</a:t>
              </a:r>
              <a:r>
                <a:rPr lang="en-US" dirty="0" smtClean="0">
                  <a:latin typeface="Neo Sans Intel" panose="020B0504020202020204" pitchFamily="34" charset="0"/>
                </a:rPr>
                <a:t> ns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650806"/>
      </p:ext>
    </p:extLst>
  </p:cSld>
  <p:clrMapOvr>
    <a:masterClrMapping/>
  </p:clrMapOvr>
  <p:transition advTm="1969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7|0.1|0.1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28.8|28|9.3|3.3|4|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34.1|6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7|0.1|57.1|37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4|3.1|49.3|1.1|78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9|0.6|0.9|0.4|0.4|0.8|4.1|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5.9|1.3|50|5|7.5|1|2.3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.4|11.7|0.7|0.4|0.2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9.9|4.9|6.3|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9.1|50.3|2|49.4|78.2|1.8|3.6|32.4|10.3|6.3|0.3|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8|12.5|5.2|3|4.1|6.2|35|2.9|0.9|4.1|9|6.4|2.8|26.3|3.4|10.8|3.1|65.7|4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3.9|14.9|0.9|1.7|5.4|4.8|2.2|5.9|4.1|16|6.1|1.2|42.6|0.6|3.6|1.5|5.1|79.5|8.9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3.7|32.7|10.1|19.5|29.3|12.7|43.9|4.4|2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23.9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61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3208</TotalTime>
  <Words>3288</Words>
  <Application>Microsoft Office PowerPoint</Application>
  <PresentationFormat>On-screen Show (4:3)</PresentationFormat>
  <Paragraphs>2150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MS PGothic</vt:lpstr>
      <vt:lpstr>MS PGothic</vt:lpstr>
      <vt:lpstr>Arial</vt:lpstr>
      <vt:lpstr>Calibri</vt:lpstr>
      <vt:lpstr>Cambria Math</vt:lpstr>
      <vt:lpstr>Courier New</vt:lpstr>
      <vt:lpstr>Neo Sans Intel</vt:lpstr>
      <vt:lpstr>Neo Sans Intel Light</vt:lpstr>
      <vt:lpstr>Neo Sans Intel Medium</vt:lpstr>
      <vt:lpstr>Symbol</vt:lpstr>
      <vt:lpstr>Times</vt:lpstr>
      <vt:lpstr>Times New Roman</vt:lpstr>
      <vt:lpstr>Verdana</vt:lpstr>
      <vt:lpstr>Wingdings</vt:lpstr>
      <vt:lpstr>mdsp_2011</vt:lpstr>
      <vt:lpstr>MIPT-MIPS 2013 Basics of Pipelining</vt:lpstr>
      <vt:lpstr>Layers of Abstraction in Computes Science (CS)</vt:lpstr>
      <vt:lpstr>Refresher: MIPS Single-Cycle Implementation</vt:lpstr>
      <vt:lpstr>Is It Efficient?</vt:lpstr>
      <vt:lpstr>What is pipelining?</vt:lpstr>
      <vt:lpstr>Non-pipelined vs. Pipelined Laundry</vt:lpstr>
      <vt:lpstr>From Laundry to Processor</vt:lpstr>
      <vt:lpstr>Pipeline speedup</vt:lpstr>
      <vt:lpstr>Stages in Classic MIPS Pipeline</vt:lpstr>
      <vt:lpstr>Pipelined vs. Non-Pipelined MIPS</vt:lpstr>
      <vt:lpstr>Pipelined CPU</vt:lpstr>
      <vt:lpstr>Pipelined CPU with Control</vt:lpstr>
      <vt:lpstr>Pipelined execution: Load (cycle 1 – Fetch)</vt:lpstr>
      <vt:lpstr>Pipelined execution: Load (cycle 2 – Dec)</vt:lpstr>
      <vt:lpstr>Pipelined execution: Load (cycle 3 – EXE)</vt:lpstr>
      <vt:lpstr>Pipelined execution: Load (cycle 4 – MEM)</vt:lpstr>
      <vt:lpstr>Pipelined execution: Load (cycle 5 – WB)</vt:lpstr>
      <vt:lpstr>Pipelined execution: cycle 1</vt:lpstr>
      <vt:lpstr>Pipelined execution: cycle 2</vt:lpstr>
      <vt:lpstr>Pipelined execution: cycle 3</vt:lpstr>
      <vt:lpstr>Pipelined execution: cycle 4</vt:lpstr>
      <vt:lpstr>Pipeline hazards: Data Hazard</vt:lpstr>
      <vt:lpstr>Data Hazard</vt:lpstr>
      <vt:lpstr>Data Hazard: HW Solution 1 - Add Stalls</vt:lpstr>
      <vt:lpstr>Data Hazard: HW Solution 2 - Forwarding</vt:lpstr>
      <vt:lpstr>Forwarding Hardware</vt:lpstr>
      <vt:lpstr>Forwarding Control</vt:lpstr>
      <vt:lpstr>Forwarding Hardware Example:  bypassing from EXE to Src1 and from WB to Src2</vt:lpstr>
      <vt:lpstr>Can't always forward</vt:lpstr>
      <vt:lpstr>Stalling</vt:lpstr>
      <vt:lpstr>Hazard Detection (Stall) Logic</vt:lpstr>
      <vt:lpstr>Forwarding + Hazard Detection Unit</vt:lpstr>
      <vt:lpstr>Software Scheduling to Avoid Load Hazards</vt:lpstr>
      <vt:lpstr>Acknowledgments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302</cp:revision>
  <dcterms:created xsi:type="dcterms:W3CDTF">2011-10-24T08:13:52Z</dcterms:created>
  <dcterms:modified xsi:type="dcterms:W3CDTF">2014-02-17T09:54:16Z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