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5978" r:id="rId5"/>
  </p:sldMasterIdLst>
  <p:notesMasterIdLst>
    <p:notesMasterId r:id="rId16"/>
  </p:notesMasterIdLst>
  <p:handoutMasterIdLst>
    <p:handoutMasterId r:id="rId17"/>
  </p:handoutMasterIdLst>
  <p:sldIdLst>
    <p:sldId id="283" r:id="rId6"/>
    <p:sldId id="404" r:id="rId7"/>
    <p:sldId id="406" r:id="rId8"/>
    <p:sldId id="403" r:id="rId9"/>
    <p:sldId id="408" r:id="rId10"/>
    <p:sldId id="407" r:id="rId11"/>
    <p:sldId id="410" r:id="rId12"/>
    <p:sldId id="288" r:id="rId13"/>
    <p:sldId id="409" r:id="rId14"/>
    <p:sldId id="287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48" userDrawn="1">
          <p15:clr>
            <a:srgbClr val="A4A3A4"/>
          </p15:clr>
        </p15:guide>
        <p15:guide id="2" pos="2280" userDrawn="1">
          <p15:clr>
            <a:srgbClr val="A4A3A4"/>
          </p15:clr>
        </p15:guide>
        <p15:guide id="3" pos="34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37021"/>
    <a:srgbClr val="CBD5EA"/>
    <a:srgbClr val="FFFFFF"/>
    <a:srgbClr val="96D1CC"/>
    <a:srgbClr val="FFCC99"/>
    <a:srgbClr val="9A4008"/>
    <a:srgbClr val="FFC000"/>
    <a:srgbClr val="061922"/>
    <a:srgbClr val="B4BABD"/>
    <a:srgbClr val="D7D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7947" autoAdjust="0"/>
    <p:restoredTop sz="93502" autoAdjust="0"/>
  </p:normalViewPr>
  <p:slideViewPr>
    <p:cSldViewPr snapToGrid="0">
      <p:cViewPr varScale="1">
        <p:scale>
          <a:sx n="85" d="100"/>
          <a:sy n="85" d="100"/>
        </p:scale>
        <p:origin x="1838" y="58"/>
      </p:cViewPr>
      <p:guideLst>
        <p:guide orient="horz" pos="648"/>
        <p:guide pos="2280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1694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4/7/2014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4/7/2014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2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053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009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271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25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215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82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5854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3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584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94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05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39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365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5973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8782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842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945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8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8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9931"/>
            <a:ext cx="8228012" cy="510117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152113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b="0" i="0" smtClean="0">
                <a:solidFill>
                  <a:schemeClr val="bg1"/>
                </a:solidFill>
                <a:latin typeface="Neo Sans Intel"/>
                <a:ea typeface="Verdana" pitchFamily="34" charset="0"/>
                <a:cs typeface="Neo Sans Intel"/>
              </a:rPr>
              <a:pPr/>
              <a:t>‹#›</a:t>
            </a:fld>
            <a:endParaRPr lang="en-US" sz="800" b="0" i="0" dirty="0">
              <a:solidFill>
                <a:schemeClr val="bg1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79037" y="6482157"/>
            <a:ext cx="3273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Moscow Institute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of Physics and Technology </a:t>
            </a:r>
            <a:endParaRPr lang="ru-RU" sz="1000" b="1" kern="900" spc="120" dirty="0" err="1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20607" y="6482157"/>
            <a:ext cx="3273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kern="900" spc="120" dirty="0" smtClean="0">
                <a:solidFill>
                  <a:schemeClr val="bg1"/>
                </a:solidFill>
                <a:latin typeface="Neo Sans Intel" panose="020B0504020202020204" pitchFamily="34" charset="0"/>
              </a:rPr>
              <a:t>MIPT-MIPS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anose="020B0504020202020204" pitchFamily="34" charset="0"/>
              </a:rPr>
              <a:t> Project</a:t>
            </a:r>
            <a:endParaRPr lang="ru-RU" sz="1000" b="1" kern="900" spc="120" dirty="0" err="1" smtClean="0">
              <a:solidFill>
                <a:schemeClr val="bg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6" r:id="rId1"/>
    <p:sldLayoutId id="2147485972" r:id="rId2"/>
    <p:sldLayoutId id="2147485973" r:id="rId3"/>
    <p:sldLayoutId id="2147485974" r:id="rId4"/>
    <p:sldLayoutId id="2147485963" r:id="rId5"/>
    <p:sldLayoutId id="2147485976" r:id="rId6"/>
    <p:sldLayoutId id="2147485977" r:id="rId7"/>
    <p:sldLayoutId id="2147485957" r:id="rId8"/>
    <p:sldLayoutId id="2147485959" r:id="rId9"/>
    <p:sldLayoutId id="2147485961" r:id="rId10"/>
    <p:sldLayoutId id="2147485962" r:id="rId11"/>
    <p:sldLayoutId id="2147485975" r:id="rId12"/>
    <p:sldLayoutId id="2147485964" r:id="rId13"/>
    <p:sldLayoutId id="2147485971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346075" indent="-344488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Courier New" panose="02070309020205020404" pitchFamily="49" charset="0"/>
        <a:buChar char="o"/>
        <a:defRPr sz="2400" b="0" i="0">
          <a:solidFill>
            <a:schemeClr val="tx1"/>
          </a:solidFill>
          <a:latin typeface="Neo Sans Intel"/>
          <a:cs typeface="Neo Sans Intel"/>
        </a:defRPr>
      </a:lvl2pPr>
      <a:lvl3pPr marL="684213" indent="-2921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3pPr>
      <a:lvl4pPr marL="1030288" indent="-28416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1314450" indent="-2301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1000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056443"/>
            <a:ext cx="8228012" cy="486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altLang="ja-JP" dirty="0" smtClean="0"/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rgbClr val="FFFFFF"/>
                </a:solidFill>
                <a:latin typeface="Neo Sans Intel"/>
                <a:ea typeface="Verdana" pitchFamily="34" charset="0"/>
                <a:cs typeface="Neo Sans Intel"/>
              </a:rPr>
              <a:pPr/>
              <a:t>‹#›</a:t>
            </a:fld>
            <a:endParaRPr lang="en-US" sz="800" dirty="0">
              <a:solidFill>
                <a:srgbClr val="FFFFFF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2315" y="6496488"/>
            <a:ext cx="325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kern="900" spc="120" dirty="0" smtClean="0">
                <a:solidFill>
                  <a:srgbClr val="FFFFFF"/>
                </a:solidFill>
                <a:latin typeface="Neo Sans Intel" pitchFamily="34" charset="0"/>
              </a:rPr>
              <a:t>Computer Architecture Lectures</a:t>
            </a:r>
            <a:endParaRPr lang="ru-RU" sz="1000" b="1" kern="900" spc="120" dirty="0" err="1" smtClean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925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79" r:id="rId1"/>
    <p:sldLayoutId id="2147485980" r:id="rId2"/>
    <p:sldLayoutId id="2147485981" r:id="rId3"/>
    <p:sldLayoutId id="2147485982" r:id="rId4"/>
    <p:sldLayoutId id="2147485983" r:id="rId5"/>
    <p:sldLayoutId id="2147485984" r:id="rId6"/>
    <p:sldLayoutId id="2147485985" r:id="rId7"/>
    <p:sldLayoutId id="2147485986" r:id="rId8"/>
    <p:sldLayoutId id="2147485987" r:id="rId9"/>
    <p:sldLayoutId id="2147485988" r:id="rId10"/>
    <p:sldLayoutId id="2147485989" r:id="rId11"/>
    <p:sldLayoutId id="2147485990" r:id="rId12"/>
    <p:sldLayoutId id="2147485991" r:id="rId13"/>
    <p:sldLayoutId id="2147485992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rgbClr val="0071C5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Neo Sans Intel"/>
          <a:cs typeface="Neo Sans Intel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flipH="1">
            <a:off x="349684" y="2079325"/>
            <a:ext cx="5982407" cy="1723549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3200" dirty="0" smtClean="0"/>
              <a:t>MIPT-MIPS 2013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1000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Advanced Pipelining: </a:t>
            </a:r>
            <a:br>
              <a:rPr lang="en-US" dirty="0" smtClean="0"/>
            </a:br>
            <a:r>
              <a:rPr lang="en-US" sz="3200" dirty="0" smtClean="0"/>
              <a:t>Complex and Superscalar Pipelines</a:t>
            </a:r>
            <a:endParaRPr lang="en-US" sz="2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378030" y="4528360"/>
            <a:ext cx="4466738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Alexander Titov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22.03.2014</a:t>
            </a:r>
            <a:endParaRPr lang="en-US" dirty="0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 advTm="46384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Pipeline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5613" y="902281"/>
            <a:ext cx="8228012" cy="5101172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 smtClean="0"/>
              <a:t>So far only a </a:t>
            </a:r>
            <a:r>
              <a:rPr lang="en-US" sz="2200" dirty="0" smtClean="0">
                <a:solidFill>
                  <a:srgbClr val="0071C5"/>
                </a:solidFill>
              </a:rPr>
              <a:t>unified pipeline</a:t>
            </a:r>
            <a:r>
              <a:rPr lang="en-US" sz="2200" dirty="0" smtClean="0"/>
              <a:t> have been considered where each instruction takes the same number of cycles to execute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 smtClean="0"/>
              <a:t>Why?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87973" y="3094455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← MEM[</a:t>
            </a:r>
            <a:r>
              <a:rPr lang="en-US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← R2 + R3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341032"/>
              </p:ext>
            </p:extLst>
          </p:nvPr>
        </p:nvGraphicFramePr>
        <p:xfrm>
          <a:off x="3367550" y="2815456"/>
          <a:ext cx="96823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230"/>
              </a:tblGrid>
              <a:tr h="2360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Latencies</a:t>
                      </a:r>
                      <a:endParaRPr lang="ru-RU" sz="1400" dirty="0"/>
                    </a:p>
                  </a:txBody>
                  <a:tcPr/>
                </a:tc>
              </a:tr>
              <a:tr h="2360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4 cycles</a:t>
                      </a:r>
                      <a:endParaRPr lang="ru-RU" sz="1400" dirty="0"/>
                    </a:p>
                  </a:txBody>
                  <a:tcPr/>
                </a:tc>
              </a:tr>
              <a:tr h="2360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Neo Sans Intel" panose="020B0504020202020204" pitchFamily="34" charset="0"/>
                        </a:rPr>
                        <a:t>…</a:t>
                      </a:r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2360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1 cycle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678558"/>
              </p:ext>
            </p:extLst>
          </p:nvPr>
        </p:nvGraphicFramePr>
        <p:xfrm>
          <a:off x="4632953" y="2777747"/>
          <a:ext cx="4187196" cy="1341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8933"/>
                <a:gridCol w="348933"/>
                <a:gridCol w="348933"/>
                <a:gridCol w="348933"/>
                <a:gridCol w="348933"/>
                <a:gridCol w="348933"/>
                <a:gridCol w="348933"/>
                <a:gridCol w="348933"/>
                <a:gridCol w="348933"/>
                <a:gridCol w="348933"/>
                <a:gridCol w="348933"/>
                <a:gridCol w="348933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Neo Sans Intel" panose="020B0504020202020204" pitchFamily="34" charset="0"/>
                        </a:rPr>
                        <a:t>0</a:t>
                      </a:r>
                      <a:endParaRPr lang="ru-RU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Neo Sans Intel" panose="020B0504020202020204" pitchFamily="34" charset="0"/>
                        </a:rPr>
                        <a:t>1</a:t>
                      </a:r>
                      <a:endParaRPr lang="ru-RU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Neo Sans Intel" panose="020B0504020202020204" pitchFamily="34" charset="0"/>
                        </a:rPr>
                        <a:t>2</a:t>
                      </a:r>
                      <a:endParaRPr lang="ru-RU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Neo Sans Intel" panose="020B0504020202020204" pitchFamily="34" charset="0"/>
                        </a:rPr>
                        <a:t>3</a:t>
                      </a:r>
                      <a:endParaRPr lang="ru-RU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Neo Sans Intel" panose="020B0504020202020204" pitchFamily="34" charset="0"/>
                        </a:rPr>
                        <a:t>4</a:t>
                      </a:r>
                      <a:endParaRPr lang="ru-RU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Neo Sans Intel" panose="020B0504020202020204" pitchFamily="34" charset="0"/>
                        </a:rPr>
                        <a:t>5</a:t>
                      </a:r>
                      <a:endParaRPr lang="ru-RU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Neo Sans Intel" panose="020B0504020202020204" pitchFamily="34" charset="0"/>
                        </a:rPr>
                        <a:t>6</a:t>
                      </a:r>
                      <a:endParaRPr lang="ru-RU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Neo Sans Intel" panose="020B0504020202020204" pitchFamily="34" charset="0"/>
                        </a:rPr>
                        <a:t>7</a:t>
                      </a:r>
                      <a:endParaRPr lang="ru-RU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Neo Sans Intel" panose="020B0504020202020204" pitchFamily="34" charset="0"/>
                        </a:rPr>
                        <a:t>8</a:t>
                      </a:r>
                      <a:endParaRPr lang="ru-RU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Neo Sans Intel" panose="020B0504020202020204" pitchFamily="34" charset="0"/>
                        </a:rPr>
                        <a:t>9</a:t>
                      </a:r>
                      <a:endParaRPr lang="ru-RU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F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D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E</a:t>
                      </a:r>
                      <a:endParaRPr lang="ru-RU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M</a:t>
                      </a:r>
                      <a:endParaRPr lang="ru-RU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Neo Sans Intel" panose="020B0504020202020204" pitchFamily="34" charset="0"/>
                        </a:rPr>
                        <a:t>W</a:t>
                      </a:r>
                      <a:endParaRPr lang="ru-RU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F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D</a:t>
                      </a:r>
                      <a:endParaRPr lang="ru-RU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…</a:t>
                      </a:r>
                      <a:endParaRPr lang="ru-RU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F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D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Neo Sans Intel" panose="020B0504020202020204" pitchFamily="34" charset="0"/>
                        </a:rPr>
                        <a:t>E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Neo Sans Intel" panose="020B0504020202020204" pitchFamily="34" charset="0"/>
                        </a:rPr>
                        <a:t>W</a:t>
                      </a:r>
                      <a:endParaRPr lang="ru-RU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54024" y="4470633"/>
            <a:ext cx="6373496" cy="154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75000"/>
              </a:spcBef>
              <a:buFont typeface="Courier New" panose="02070309020205020404" pitchFamily="49" charset="0"/>
              <a:buChar char="o"/>
            </a:pPr>
            <a:r>
              <a:rPr lang="en-US" sz="2200" kern="0" dirty="0">
                <a:solidFill>
                  <a:srgbClr val="061922"/>
                </a:solidFill>
                <a:latin typeface="Neo Sans Intel"/>
              </a:rPr>
              <a:t>The real latency of instructions can differ significantly:</a:t>
            </a:r>
          </a:p>
          <a:p>
            <a:pPr marL="528638" lvl="1" indent="-342900">
              <a:spcBef>
                <a:spcPct val="40000"/>
              </a:spcBef>
              <a:buClr>
                <a:srgbClr val="061922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61922"/>
                </a:solidFill>
                <a:latin typeface="Neo Sans Intel"/>
              </a:rPr>
              <a:t>Memory systems with variable access time</a:t>
            </a:r>
          </a:p>
          <a:p>
            <a:pPr marL="528638" lvl="1" indent="-342900">
              <a:spcBef>
                <a:spcPct val="40000"/>
              </a:spcBef>
              <a:buClr>
                <a:srgbClr val="061922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61922"/>
                </a:solidFill>
                <a:latin typeface="Neo Sans Intel"/>
              </a:rPr>
              <a:t>Long latency or non/partially pipelined floating-point units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3683" y="1781885"/>
            <a:ext cx="75293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82625">
              <a:spcBef>
                <a:spcPct val="75000"/>
              </a:spcBef>
            </a:pPr>
            <a:r>
              <a:rPr lang="en-US" sz="2200" kern="0" dirty="0">
                <a:solidFill>
                  <a:srgbClr val="061922"/>
                </a:solidFill>
                <a:latin typeface="Neo Sans Intel"/>
              </a:rPr>
              <a:t>– </a:t>
            </a:r>
            <a:r>
              <a:rPr lang="en-US" sz="2200" kern="0" dirty="0" smtClean="0">
                <a:solidFill>
                  <a:srgbClr val="061922"/>
                </a:solidFill>
                <a:latin typeface="Neo Sans Intel"/>
              </a:rPr>
              <a:t>In order to </a:t>
            </a:r>
            <a:r>
              <a:rPr lang="en-US" sz="2200" kern="0" dirty="0">
                <a:solidFill>
                  <a:srgbClr val="061922"/>
                </a:solidFill>
                <a:latin typeface="Neo Sans Intel"/>
              </a:rPr>
              <a:t>prevent out-of-order instruction completion, which may lead to writing wrong register value: 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621530" y="3442336"/>
            <a:ext cx="3505200" cy="339089"/>
          </a:xfrm>
          <a:prstGeom prst="rect">
            <a:avLst/>
          </a:prstGeom>
          <a:noFill/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621530" y="3786939"/>
            <a:ext cx="3505200" cy="339089"/>
          </a:xfrm>
          <a:prstGeom prst="rect">
            <a:avLst/>
          </a:prstGeom>
          <a:noFill/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6606539" y="4294784"/>
            <a:ext cx="2388465" cy="1163074"/>
          </a:xfrm>
          <a:prstGeom prst="wedgeRoundRectCallout">
            <a:avLst>
              <a:gd name="adj1" fmla="val -42902"/>
              <a:gd name="adj2" fmla="val -72214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The add writes </a:t>
            </a:r>
            <a:r>
              <a:rPr lang="en-US" sz="1400" b="1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R1</a:t>
            </a:r>
            <a:r>
              <a:rPr lang="en-US" sz="1400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 before the load, i.e. the next instruction will consume the </a:t>
            </a:r>
            <a:r>
              <a:rPr lang="en-US" sz="1400" dirty="0" smtClean="0">
                <a:solidFill>
                  <a:srgbClr val="FF0000"/>
                </a:solidFill>
                <a:latin typeface="Neo Sans Intel" pitchFamily="34" charset="0"/>
                <a:cs typeface="Arial" pitchFamily="34" charset="0"/>
              </a:rPr>
              <a:t>wrong</a:t>
            </a:r>
            <a:r>
              <a:rPr lang="en-US" sz="1400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 value of </a:t>
            </a:r>
            <a:r>
              <a:rPr lang="en-US" sz="1400" b="1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R1</a:t>
            </a:r>
            <a:endParaRPr lang="ru-RU" sz="1400" b="1" dirty="0" smtClean="0">
              <a:solidFill>
                <a:sysClr val="windowText" lastClr="000000"/>
              </a:solidFill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1539687"/>
      </p:ext>
    </p:extLst>
  </p:cSld>
  <p:clrMapOvr>
    <a:masterClrMapping/>
  </p:clrMapOvr>
  <p:transition advTm="41027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14" grpId="0" animBg="1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Long Unified Pipelines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48171"/>
            <a:ext cx="8228012" cy="1124469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Unified Pipeline resolves the problem with out-of-order completion, but has a problem with bypasses if the number of stage is large</a:t>
            </a:r>
            <a:endParaRPr lang="ru-RU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72572"/>
              </p:ext>
            </p:extLst>
          </p:nvPr>
        </p:nvGraphicFramePr>
        <p:xfrm>
          <a:off x="914400" y="1810339"/>
          <a:ext cx="4178460" cy="26586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846"/>
                <a:gridCol w="417846"/>
                <a:gridCol w="417846"/>
                <a:gridCol w="417846"/>
                <a:gridCol w="417846"/>
                <a:gridCol w="417846"/>
                <a:gridCol w="417846"/>
                <a:gridCol w="417846"/>
                <a:gridCol w="417846"/>
                <a:gridCol w="417846"/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F</a:t>
                      </a:r>
                      <a:endParaRPr lang="ru-RU" sz="1500" dirty="0"/>
                    </a:p>
                  </a:txBody>
                  <a:tcPr marL="80699" marR="80699" marT="40350" marB="403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D</a:t>
                      </a:r>
                      <a:endParaRPr lang="ru-RU" sz="1500" dirty="0"/>
                    </a:p>
                  </a:txBody>
                  <a:tcPr marL="80699" marR="80699" marT="40350" marB="403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E</a:t>
                      </a:r>
                      <a:endParaRPr lang="ru-RU" sz="1500" dirty="0"/>
                    </a:p>
                  </a:txBody>
                  <a:tcPr marL="80699" marR="80699" marT="40350" marB="4035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80699" marR="80699" marT="40350" marB="4035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80699" marR="80699" marT="40350" marB="4035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80699" marR="80699" marT="40350" marB="4035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80699" marR="80699" marT="40350" marB="403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W</a:t>
                      </a:r>
                      <a:endParaRPr lang="ru-RU" sz="1500" dirty="0"/>
                    </a:p>
                  </a:txBody>
                  <a:tcPr marL="80699" marR="80699" marT="40350" marB="40350"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80699" marR="80699" marT="40350" marB="4035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32326">
                <a:tc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80699" marR="80699" marT="40350" marB="4035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F</a:t>
                      </a:r>
                      <a:endParaRPr lang="ru-RU" sz="1500" dirty="0"/>
                    </a:p>
                  </a:txBody>
                  <a:tcPr marL="80699" marR="80699" marT="40350" marB="403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D</a:t>
                      </a:r>
                      <a:endParaRPr lang="ru-RU" sz="1500" dirty="0"/>
                    </a:p>
                  </a:txBody>
                  <a:tcPr marL="80699" marR="80699" marT="40350" marB="403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E</a:t>
                      </a:r>
                      <a:endParaRPr lang="ru-RU" sz="1500" dirty="0"/>
                    </a:p>
                  </a:txBody>
                  <a:tcPr marL="80699" marR="80699" marT="40350" marB="40350" anchor="ctr"/>
                </a:tc>
                <a:tc gridSpan="6"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solidFill>
                            <a:schemeClr val="tx2"/>
                          </a:solidFill>
                          <a:latin typeface="Neo Sans Intel" panose="020B0504020202020204" pitchFamily="34" charset="0"/>
                        </a:rPr>
                        <a:t>…</a:t>
                      </a:r>
                      <a:endParaRPr lang="ru-RU" sz="1500" dirty="0">
                        <a:solidFill>
                          <a:schemeClr val="tx2"/>
                        </a:solidFill>
                      </a:endParaRPr>
                    </a:p>
                  </a:txBody>
                  <a:tcPr marL="80699" marR="80699" marT="40350" marB="4035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32326">
                <a:tc gridSpan="2"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80699" marR="80699" marT="40350" marB="4035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F</a:t>
                      </a:r>
                      <a:endParaRPr lang="ru-RU" sz="1500" dirty="0"/>
                    </a:p>
                  </a:txBody>
                  <a:tcPr marL="80699" marR="80699" marT="40350" marB="403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D</a:t>
                      </a:r>
                      <a:endParaRPr lang="ru-RU" sz="1500" dirty="0"/>
                    </a:p>
                  </a:txBody>
                  <a:tcPr marL="80699" marR="80699" marT="40350" marB="403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E</a:t>
                      </a:r>
                      <a:endParaRPr lang="ru-RU" sz="1500" dirty="0"/>
                    </a:p>
                  </a:txBody>
                  <a:tcPr marL="80699" marR="80699" marT="40350" marB="40350" anchor="ctr"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solidFill>
                            <a:schemeClr val="tx2"/>
                          </a:solidFill>
                          <a:latin typeface="Neo Sans Intel" panose="020B0504020202020204" pitchFamily="34" charset="0"/>
                        </a:rPr>
                        <a:t>…</a:t>
                      </a:r>
                      <a:endParaRPr lang="ru-RU" sz="1500" dirty="0">
                        <a:solidFill>
                          <a:schemeClr val="tx2"/>
                        </a:solidFill>
                      </a:endParaRPr>
                    </a:p>
                  </a:txBody>
                  <a:tcPr marL="80699" marR="80699" marT="40350" marB="4035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32326">
                <a:tc gridSpan="3"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80699" marR="80699" marT="40350" marB="4035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F</a:t>
                      </a:r>
                      <a:endParaRPr lang="ru-RU" sz="1500" dirty="0"/>
                    </a:p>
                  </a:txBody>
                  <a:tcPr marL="80699" marR="80699" marT="40350" marB="403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D</a:t>
                      </a:r>
                      <a:endParaRPr lang="ru-RU" sz="1500" dirty="0"/>
                    </a:p>
                  </a:txBody>
                  <a:tcPr marL="80699" marR="80699" marT="40350" marB="403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E</a:t>
                      </a:r>
                      <a:endParaRPr lang="ru-RU" sz="1500" dirty="0"/>
                    </a:p>
                  </a:txBody>
                  <a:tcPr marL="80699" marR="80699" marT="40350" marB="40350" anchor="ctr"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solidFill>
                            <a:schemeClr val="tx2"/>
                          </a:solidFill>
                          <a:latin typeface="Neo Sans Intel" panose="020B0504020202020204" pitchFamily="34" charset="0"/>
                        </a:rPr>
                        <a:t>…</a:t>
                      </a:r>
                      <a:endParaRPr lang="ru-RU" sz="1500" dirty="0">
                        <a:solidFill>
                          <a:schemeClr val="tx2"/>
                        </a:solidFill>
                      </a:endParaRPr>
                    </a:p>
                  </a:txBody>
                  <a:tcPr marL="80699" marR="80699" marT="40350" marB="4035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32326">
                <a:tc gridSpan="4"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80699" marR="80699" marT="40350" marB="4035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F</a:t>
                      </a:r>
                      <a:endParaRPr lang="ru-RU" sz="1500" dirty="0"/>
                    </a:p>
                  </a:txBody>
                  <a:tcPr marL="80699" marR="80699" marT="40350" marB="403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D</a:t>
                      </a:r>
                      <a:endParaRPr lang="ru-RU" sz="1500" dirty="0"/>
                    </a:p>
                  </a:txBody>
                  <a:tcPr marL="80699" marR="80699" marT="40350" marB="403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E</a:t>
                      </a:r>
                      <a:endParaRPr lang="ru-RU" sz="1500" dirty="0"/>
                    </a:p>
                  </a:txBody>
                  <a:tcPr marL="80699" marR="80699" marT="40350" marB="40350"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solidFill>
                            <a:schemeClr val="tx2"/>
                          </a:solidFill>
                          <a:latin typeface="Neo Sans Intel" panose="020B0504020202020204" pitchFamily="34" charset="0"/>
                        </a:rPr>
                        <a:t>…</a:t>
                      </a:r>
                      <a:endParaRPr lang="ru-RU" sz="1500" dirty="0">
                        <a:solidFill>
                          <a:schemeClr val="tx2"/>
                        </a:solidFill>
                      </a:endParaRPr>
                    </a:p>
                  </a:txBody>
                  <a:tcPr marL="80699" marR="80699" marT="40350" marB="4035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32326">
                <a:tc gridSpan="5"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80699" marR="80699" marT="40350" marB="4035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F</a:t>
                      </a:r>
                      <a:endParaRPr lang="ru-RU" sz="1500" dirty="0"/>
                    </a:p>
                  </a:txBody>
                  <a:tcPr marL="80699" marR="80699" marT="40350" marB="403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D</a:t>
                      </a:r>
                      <a:endParaRPr lang="ru-RU" sz="1500" dirty="0"/>
                    </a:p>
                  </a:txBody>
                  <a:tcPr marL="80699" marR="80699" marT="40350" marB="403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E</a:t>
                      </a:r>
                      <a:endParaRPr lang="ru-RU" sz="1500" dirty="0"/>
                    </a:p>
                  </a:txBody>
                  <a:tcPr marL="80699" marR="80699" marT="40350" marB="40350"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solidFill>
                            <a:schemeClr val="tx2"/>
                          </a:solidFill>
                          <a:latin typeface="Neo Sans Intel" panose="020B0504020202020204" pitchFamily="34" charset="0"/>
                        </a:rPr>
                        <a:t>…</a:t>
                      </a:r>
                      <a:endParaRPr lang="ru-RU" sz="1500" dirty="0">
                        <a:solidFill>
                          <a:schemeClr val="tx2"/>
                        </a:solidFill>
                      </a:endParaRPr>
                    </a:p>
                  </a:txBody>
                  <a:tcPr marL="80699" marR="80699" marT="40350" marB="4035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32326">
                <a:tc gridSpan="6"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80699" marR="80699" marT="40350" marB="4035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F</a:t>
                      </a:r>
                      <a:endParaRPr lang="ru-RU" sz="1500" dirty="0"/>
                    </a:p>
                  </a:txBody>
                  <a:tcPr marL="80699" marR="80699" marT="40350" marB="403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D</a:t>
                      </a:r>
                      <a:endParaRPr lang="ru-RU" sz="1500" dirty="0"/>
                    </a:p>
                  </a:txBody>
                  <a:tcPr marL="80699" marR="80699" marT="40350" marB="403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E</a:t>
                      </a:r>
                      <a:endParaRPr lang="ru-RU" sz="1500" dirty="0"/>
                    </a:p>
                  </a:txBody>
                  <a:tcPr marL="80699" marR="80699" marT="40350" marB="403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2"/>
                          </a:solidFill>
                          <a:latin typeface="Neo Sans Intel" panose="020B0504020202020204" pitchFamily="34" charset="0"/>
                        </a:rPr>
                        <a:t>…</a:t>
                      </a:r>
                      <a:endParaRPr lang="ru-RU" sz="1500" dirty="0">
                        <a:solidFill>
                          <a:schemeClr val="tx2"/>
                        </a:solidFill>
                      </a:endParaRPr>
                    </a:p>
                  </a:txBody>
                  <a:tcPr marL="80699" marR="80699" marT="40350" marB="40350" anchor="ctr">
                    <a:noFill/>
                  </a:tcPr>
                </a:tc>
              </a:tr>
              <a:tr h="332326">
                <a:tc gridSpan="7"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80699" marR="80699" marT="40350" marB="4035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F</a:t>
                      </a:r>
                      <a:endParaRPr lang="ru-RU" sz="1500" dirty="0"/>
                    </a:p>
                  </a:txBody>
                  <a:tcPr marL="80699" marR="80699" marT="40350" marB="403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D</a:t>
                      </a:r>
                      <a:endParaRPr lang="ru-RU" sz="1500" dirty="0"/>
                    </a:p>
                  </a:txBody>
                  <a:tcPr marL="80699" marR="80699" marT="40350" marB="403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Neo Sans Intel" panose="020B0504020202020204" pitchFamily="34" charset="0"/>
                        </a:rPr>
                        <a:t>E</a:t>
                      </a:r>
                      <a:endParaRPr lang="ru-RU" sz="1500" dirty="0"/>
                    </a:p>
                  </a:txBody>
                  <a:tcPr marL="80699" marR="80699" marT="40350" marB="40350" anchor="ctr"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 bwMode="auto">
          <a:xfrm>
            <a:off x="2184655" y="2070835"/>
            <a:ext cx="110872" cy="282218"/>
          </a:xfrm>
          <a:prstGeom prst="straightConnector1">
            <a:avLst/>
          </a:prstGeom>
          <a:ln w="19050">
            <a:solidFill>
              <a:srgbClr val="C00000"/>
            </a:solidFill>
            <a:headEnd type="oval" w="sm" len="sm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 bwMode="auto">
          <a:xfrm>
            <a:off x="2607983" y="2070835"/>
            <a:ext cx="110872" cy="519080"/>
          </a:xfrm>
          <a:prstGeom prst="straightConnector1">
            <a:avLst/>
          </a:prstGeom>
          <a:ln w="19050">
            <a:solidFill>
              <a:srgbClr val="C00000"/>
            </a:solidFill>
            <a:headEnd type="oval" w="sm" len="sm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>
            <a:off x="3031310" y="2070835"/>
            <a:ext cx="55436" cy="796259"/>
          </a:xfrm>
          <a:prstGeom prst="straightConnector1">
            <a:avLst/>
          </a:prstGeom>
          <a:ln w="19050">
            <a:solidFill>
              <a:srgbClr val="C00000"/>
            </a:solidFill>
            <a:headEnd type="oval" w="sm" len="sm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>
            <a:off x="3444559" y="2070835"/>
            <a:ext cx="27718" cy="1098636"/>
          </a:xfrm>
          <a:prstGeom prst="straightConnector1">
            <a:avLst/>
          </a:prstGeom>
          <a:ln w="19050">
            <a:solidFill>
              <a:srgbClr val="C00000"/>
            </a:solidFill>
            <a:headEnd type="oval" w="sm" len="sm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>
            <a:off x="3833869" y="2070835"/>
            <a:ext cx="27718" cy="1459809"/>
          </a:xfrm>
          <a:prstGeom prst="straightConnector1">
            <a:avLst/>
          </a:prstGeom>
          <a:ln w="19050">
            <a:solidFill>
              <a:srgbClr val="C00000"/>
            </a:solidFill>
            <a:headEnd type="oval" w="sm" len="sm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>
            <a:off x="4194202" y="2070835"/>
            <a:ext cx="76854" cy="1758826"/>
          </a:xfrm>
          <a:prstGeom prst="straightConnector1">
            <a:avLst/>
          </a:prstGeom>
          <a:ln w="19050">
            <a:solidFill>
              <a:srgbClr val="C00000"/>
            </a:solidFill>
            <a:headEnd type="oval" w="sm" len="sm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 bwMode="auto">
          <a:xfrm>
            <a:off x="4956144" y="1866461"/>
            <a:ext cx="2880346" cy="1416728"/>
          </a:xfrm>
          <a:prstGeom prst="wedgeRoundRectCallout">
            <a:avLst>
              <a:gd name="adj1" fmla="val -71828"/>
              <a:gd name="adj2" fmla="val 31487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The more stages have been added to make </a:t>
            </a:r>
            <a:r>
              <a:rPr lang="en-US" sz="1400" dirty="0" err="1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writeback</a:t>
            </a:r>
            <a:r>
              <a:rPr lang="en-US" sz="1400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 in-order the more bypasses are needed.</a:t>
            </a:r>
          </a:p>
          <a:p>
            <a:pPr algn="ctr" eaLnBrk="0" hangingPunct="0"/>
            <a:endParaRPr lang="en-US" sz="1400" dirty="0" smtClean="0">
              <a:solidFill>
                <a:sysClr val="windowText" lastClr="000000"/>
              </a:solidFill>
              <a:latin typeface="Neo Sans Intel" pitchFamily="34" charset="0"/>
              <a:cs typeface="Arial" pitchFamily="34" charset="0"/>
            </a:endParaRPr>
          </a:p>
          <a:p>
            <a:pPr algn="ctr" eaLnBrk="0" hangingPunct="0"/>
            <a:r>
              <a:rPr lang="en-US" sz="1400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It makes bypass multiplexor too </a:t>
            </a:r>
            <a:r>
              <a:rPr lang="en-US" sz="1400" b="1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huge</a:t>
            </a:r>
            <a:r>
              <a:rPr lang="en-US" sz="1400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 and </a:t>
            </a:r>
            <a:r>
              <a:rPr lang="en-US" sz="1400" b="1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slow</a:t>
            </a: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5154326" y="3559412"/>
            <a:ext cx="2158164" cy="871530"/>
          </a:xfrm>
          <a:prstGeom prst="wedgeRoundRectCallout">
            <a:avLst>
              <a:gd name="adj1" fmla="val -75434"/>
              <a:gd name="adj2" fmla="val 31594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Only this instruction can safely read its sources from the Register File</a:t>
            </a:r>
            <a:endParaRPr lang="ru-RU" sz="1400" b="1" dirty="0" smtClean="0">
              <a:solidFill>
                <a:sysClr val="windowText" lastClr="000000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7464" y="4551750"/>
            <a:ext cx="83761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75000"/>
              </a:spcBef>
              <a:buFont typeface="Courier New" panose="02070309020205020404" pitchFamily="49" charset="0"/>
              <a:buChar char="o"/>
            </a:pPr>
            <a:r>
              <a:rPr lang="en-US" sz="2000" kern="0" dirty="0">
                <a:solidFill>
                  <a:srgbClr val="061922"/>
                </a:solidFill>
                <a:latin typeface="Neo Sans Intel"/>
              </a:rPr>
              <a:t>Unfeasible </a:t>
            </a:r>
            <a:r>
              <a:rPr lang="en-US" sz="2000" kern="0" dirty="0" smtClean="0">
                <a:solidFill>
                  <a:srgbClr val="061922"/>
                </a:solidFill>
                <a:latin typeface="Neo Sans Intel"/>
              </a:rPr>
              <a:t>bypasses (too </a:t>
            </a:r>
            <a:r>
              <a:rPr lang="en-US" sz="2000" kern="0" dirty="0">
                <a:solidFill>
                  <a:srgbClr val="061922"/>
                </a:solidFill>
                <a:latin typeface="Neo Sans Intel"/>
              </a:rPr>
              <a:t>many stage to take a </a:t>
            </a:r>
            <a:r>
              <a:rPr lang="en-US" sz="2000" kern="0" dirty="0" smtClean="0">
                <a:solidFill>
                  <a:srgbClr val="061922"/>
                </a:solidFill>
                <a:latin typeface="Neo Sans Intel"/>
              </a:rPr>
              <a:t>value from) makes the concept of a unified pipeline inefficient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kern="0" dirty="0" smtClean="0">
                <a:solidFill>
                  <a:srgbClr val="061922"/>
                </a:solidFill>
                <a:latin typeface="Neo Sans Intel"/>
              </a:rPr>
              <a:t>Full bypasses are too huge to be implemented in real hardware and too slow </a:t>
            </a:r>
            <a:r>
              <a:rPr lang="en-US" sz="1600" kern="0" dirty="0">
                <a:solidFill>
                  <a:srgbClr val="061922"/>
                </a:solidFill>
                <a:latin typeface="Neo Sans Intel"/>
              </a:rPr>
              <a:t>→ s</a:t>
            </a:r>
            <a:r>
              <a:rPr lang="en-US" sz="1600" kern="0" dirty="0" smtClean="0">
                <a:solidFill>
                  <a:srgbClr val="061922"/>
                </a:solidFill>
                <a:latin typeface="Neo Sans Intel"/>
              </a:rPr>
              <a:t>ignificantly </a:t>
            </a:r>
            <a:r>
              <a:rPr lang="en-US" sz="1600" kern="0" dirty="0">
                <a:solidFill>
                  <a:srgbClr val="061922"/>
                </a:solidFill>
                <a:latin typeface="Neo Sans Intel"/>
              </a:rPr>
              <a:t>increase the clock </a:t>
            </a:r>
            <a:r>
              <a:rPr lang="en-US" sz="1600" kern="0" dirty="0" smtClean="0">
                <a:solidFill>
                  <a:srgbClr val="061922"/>
                </a:solidFill>
                <a:latin typeface="Neo Sans Intel"/>
              </a:rPr>
              <a:t>time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kern="0" dirty="0" smtClean="0">
                <a:solidFill>
                  <a:srgbClr val="061922"/>
                </a:solidFill>
                <a:latin typeface="Neo Sans Intel"/>
              </a:rPr>
              <a:t>Without full bypasses there will be bubbles in the pipeline </a:t>
            </a:r>
            <a:r>
              <a:rPr lang="en-US" sz="1600" kern="0" dirty="0">
                <a:solidFill>
                  <a:srgbClr val="061922"/>
                </a:solidFill>
                <a:latin typeface="Neo Sans Intel"/>
              </a:rPr>
              <a:t>→ </a:t>
            </a:r>
            <a:r>
              <a:rPr lang="en-US" sz="1600" kern="0" dirty="0" smtClean="0">
                <a:solidFill>
                  <a:srgbClr val="061922"/>
                </a:solidFill>
                <a:latin typeface="Neo Sans Intel"/>
              </a:rPr>
              <a:t>low CPI</a:t>
            </a:r>
            <a:endParaRPr lang="en-US" sz="1600" kern="0" dirty="0">
              <a:solidFill>
                <a:srgbClr val="061922"/>
              </a:solidFill>
              <a:latin typeface="Neo Sans Inte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0897420"/>
      </p:ext>
    </p:extLst>
  </p:cSld>
  <p:clrMapOvr>
    <a:masterClrMapping/>
  </p:clrMapOvr>
  <p:transition advTm="39280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Pipeline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5613" y="957472"/>
            <a:ext cx="8228012" cy="1903189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/>
              <a:t>Decision is using non-unified (i.e., complex) pipeline, but fix somehow the problem with out-of-order completion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/>
              <a:t>Need track not only true dependences, but also Write-After-Write (WAW) ones: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92645" y="3029527"/>
            <a:ext cx="2250937" cy="164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Neo Sans Intel" panose="020B0504020202020204" pitchFamily="34" charset="0"/>
                <a:cs typeface="Consolas" panose="020B0609020204030204" pitchFamily="49" charset="0"/>
              </a:rPr>
              <a:t>Code Example:</a:t>
            </a:r>
          </a:p>
          <a:p>
            <a:endParaRPr lang="en-US" sz="900" dirty="0" smtClean="0">
              <a:latin typeface="Neo Sans Intel" panose="020B0504020202020204" pitchFamily="34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Neo Sans Intel" panose="020B0504020202020204" pitchFamily="34" charset="0"/>
                <a:cs typeface="Consolas" panose="020B0609020204030204" pitchFamily="49" charset="0"/>
              </a:rPr>
              <a:t>1.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← MEM[</a:t>
            </a:r>
            <a:r>
              <a:rPr lang="en-US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dirty="0" smtClean="0">
                <a:latin typeface="Neo Sans Intel" panose="020B0504020202020204" pitchFamily="34" charset="0"/>
                <a:cs typeface="Consolas" panose="020B0609020204030204" pitchFamily="49" charset="0"/>
              </a:rPr>
              <a:t>2.  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←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R3</a:t>
            </a:r>
          </a:p>
          <a:p>
            <a:r>
              <a:rPr lang="en-US" dirty="0" smtClean="0">
                <a:latin typeface="Neo Sans Intel" panose="020B0504020202020204" pitchFamily="34" charset="0"/>
                <a:cs typeface="Consolas" panose="020B0609020204030204" pitchFamily="49" charset="0"/>
              </a:rPr>
              <a:t>3. </a:t>
            </a:r>
            <a:r>
              <a:rPr lang="en-US" b="1" dirty="0" smtClean="0">
                <a:latin typeface="Neo Sans Intel" panose="020B0504020202020204" pitchFamily="34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← R2 + R3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7341" y="2284161"/>
            <a:ext cx="375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Neo Sans Intel" panose="020B0504020202020204" pitchFamily="34" charset="0"/>
              </a:rPr>
              <a:t>True</a:t>
            </a:r>
            <a:r>
              <a:rPr lang="en-US" dirty="0" smtClean="0">
                <a:latin typeface="Neo Sans Intel" panose="020B0504020202020204" pitchFamily="34" charset="0"/>
              </a:rPr>
              <a:t> dependence (</a:t>
            </a:r>
            <a:r>
              <a:rPr lang="en-US" b="1" dirty="0" smtClean="0">
                <a:latin typeface="Neo Sans Intel" panose="020B0504020202020204" pitchFamily="34" charset="0"/>
              </a:rPr>
              <a:t>R</a:t>
            </a:r>
            <a:r>
              <a:rPr lang="en-US" dirty="0" smtClean="0">
                <a:latin typeface="Neo Sans Intel" panose="020B0504020202020204" pitchFamily="34" charset="0"/>
              </a:rPr>
              <a:t>ead-</a:t>
            </a:r>
            <a:r>
              <a:rPr lang="en-US" b="1" dirty="0" smtClean="0">
                <a:latin typeface="Neo Sans Intel" panose="020B0504020202020204" pitchFamily="34" charset="0"/>
              </a:rPr>
              <a:t>A</a:t>
            </a:r>
            <a:r>
              <a:rPr lang="en-US" dirty="0" smtClean="0">
                <a:latin typeface="Neo Sans Intel" panose="020B0504020202020204" pitchFamily="34" charset="0"/>
              </a:rPr>
              <a:t>fter-</a:t>
            </a:r>
            <a:r>
              <a:rPr lang="en-US" b="1" dirty="0" smtClean="0">
                <a:latin typeface="Neo Sans Intel" panose="020B0504020202020204" pitchFamily="34" charset="0"/>
              </a:rPr>
              <a:t>W</a:t>
            </a:r>
            <a:r>
              <a:rPr lang="en-US" dirty="0" smtClean="0">
                <a:latin typeface="Neo Sans Intel" panose="020B0504020202020204" pitchFamily="34" charset="0"/>
              </a:rPr>
              <a:t>rite)</a:t>
            </a:r>
            <a:endParaRPr lang="ru-RU" dirty="0" smtClean="0">
              <a:latin typeface="Neo Sans Intel" panose="020B05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7341" y="3822536"/>
            <a:ext cx="3847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Neo Sans Intel" panose="020B0504020202020204" pitchFamily="34" charset="0"/>
              </a:rPr>
              <a:t>False </a:t>
            </a:r>
            <a:r>
              <a:rPr lang="en-US" dirty="0" smtClean="0">
                <a:latin typeface="Neo Sans Intel" panose="020B0504020202020204" pitchFamily="34" charset="0"/>
              </a:rPr>
              <a:t>dependence (</a:t>
            </a:r>
            <a:r>
              <a:rPr lang="en-US" b="1" dirty="0" smtClean="0">
                <a:latin typeface="Neo Sans Intel" panose="020B0504020202020204" pitchFamily="34" charset="0"/>
              </a:rPr>
              <a:t>W</a:t>
            </a:r>
            <a:r>
              <a:rPr lang="en-US" dirty="0" smtClean="0">
                <a:latin typeface="Neo Sans Intel" panose="020B0504020202020204" pitchFamily="34" charset="0"/>
              </a:rPr>
              <a:t>rite-</a:t>
            </a:r>
            <a:r>
              <a:rPr lang="en-US" b="1" dirty="0" smtClean="0">
                <a:latin typeface="Neo Sans Intel" panose="020B0504020202020204" pitchFamily="34" charset="0"/>
              </a:rPr>
              <a:t>A</a:t>
            </a:r>
            <a:r>
              <a:rPr lang="en-US" dirty="0" smtClean="0">
                <a:latin typeface="Neo Sans Intel" panose="020B0504020202020204" pitchFamily="34" charset="0"/>
              </a:rPr>
              <a:t>fter-</a:t>
            </a:r>
            <a:r>
              <a:rPr lang="en-US" b="1" dirty="0" smtClean="0">
                <a:latin typeface="Neo Sans Intel" panose="020B0504020202020204" pitchFamily="34" charset="0"/>
              </a:rPr>
              <a:t>W</a:t>
            </a:r>
            <a:r>
              <a:rPr lang="en-US" dirty="0" smtClean="0">
                <a:latin typeface="Neo Sans Intel" panose="020B0504020202020204" pitchFamily="34" charset="0"/>
              </a:rPr>
              <a:t>rite)</a:t>
            </a:r>
            <a:endParaRPr lang="ru-RU" dirty="0" smtClean="0">
              <a:latin typeface="Neo Sans Intel" panose="020B05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98257" y="2695191"/>
            <a:ext cx="2352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eo Sans Intel" panose="020B0504020202020204" pitchFamily="34" charset="0"/>
                <a:cs typeface="Consolas" panose="020B0609020204030204" pitchFamily="49" charset="0"/>
              </a:rPr>
              <a:t>1.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← MEM[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Neo Sans Intel" panose="020B0504020202020204" pitchFamily="34" charset="0"/>
                <a:cs typeface="Consolas" panose="020B0609020204030204" pitchFamily="49" charset="0"/>
              </a:rPr>
              <a:t>2. 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 ←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R3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60921" y="4194593"/>
            <a:ext cx="2390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eo Sans Intel" panose="020B0504020202020204" pitchFamily="34" charset="0"/>
                <a:cs typeface="Consolas" panose="020B0609020204030204" pitchFamily="49" charset="0"/>
              </a:rPr>
              <a:t>1.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← MEM[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dirty="0" smtClean="0">
                <a:latin typeface="Neo Sans Intel" panose="020B0504020202020204" pitchFamily="34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Neo Sans Intel" panose="020B0504020202020204" pitchFamily="34" charset="0"/>
                <a:cs typeface="Consolas" panose="020B0609020204030204" pitchFamily="49" charset="0"/>
              </a:rPr>
              <a:t>. </a:t>
            </a:r>
            <a:r>
              <a:rPr lang="en-US" b="1" dirty="0">
                <a:latin typeface="Neo Sans Intel" panose="020B0504020202020204" pitchFamily="34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← R2 + R3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77341" y="5138853"/>
            <a:ext cx="37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Neo Sans Intel" panose="020B0504020202020204" pitchFamily="34" charset="0"/>
              </a:rPr>
              <a:t>Anti-</a:t>
            </a:r>
            <a:r>
              <a:rPr lang="en-US" dirty="0" smtClean="0">
                <a:latin typeface="Neo Sans Intel" panose="020B0504020202020204" pitchFamily="34" charset="0"/>
              </a:rPr>
              <a:t>dependence (</a:t>
            </a:r>
            <a:r>
              <a:rPr lang="en-US" b="1" dirty="0" smtClean="0">
                <a:latin typeface="Neo Sans Intel" panose="020B0504020202020204" pitchFamily="34" charset="0"/>
              </a:rPr>
              <a:t>W</a:t>
            </a:r>
            <a:r>
              <a:rPr lang="en-US" dirty="0" smtClean="0">
                <a:latin typeface="Neo Sans Intel" panose="020B0504020202020204" pitchFamily="34" charset="0"/>
              </a:rPr>
              <a:t>rite-</a:t>
            </a:r>
            <a:r>
              <a:rPr lang="en-US" b="1" dirty="0" smtClean="0">
                <a:latin typeface="Neo Sans Intel" panose="020B0504020202020204" pitchFamily="34" charset="0"/>
              </a:rPr>
              <a:t>A</a:t>
            </a:r>
            <a:r>
              <a:rPr lang="en-US" dirty="0" smtClean="0">
                <a:latin typeface="Neo Sans Intel" panose="020B0504020202020204" pitchFamily="34" charset="0"/>
              </a:rPr>
              <a:t>fter-</a:t>
            </a:r>
            <a:r>
              <a:rPr lang="en-US" b="1" dirty="0" smtClean="0">
                <a:latin typeface="Neo Sans Intel" panose="020B0504020202020204" pitchFamily="34" charset="0"/>
              </a:rPr>
              <a:t>R</a:t>
            </a:r>
            <a:r>
              <a:rPr lang="en-US" dirty="0" smtClean="0">
                <a:latin typeface="Neo Sans Intel" panose="020B0504020202020204" pitchFamily="34" charset="0"/>
              </a:rPr>
              <a:t>ead)</a:t>
            </a:r>
            <a:endParaRPr lang="ru-RU" dirty="0" smtClean="0">
              <a:latin typeface="Neo Sans Intel" panose="020B05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60921" y="5510910"/>
            <a:ext cx="2390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eo Sans Intel" panose="020B0504020202020204" pitchFamily="34" charset="0"/>
                <a:cs typeface="Consolas" panose="020B0609020204030204" pitchFamily="49" charset="0"/>
              </a:rPr>
              <a:t>2. 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 ←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R3</a:t>
            </a:r>
          </a:p>
          <a:p>
            <a:r>
              <a:rPr lang="en-US" dirty="0">
                <a:latin typeface="Neo Sans Intel" panose="020B0504020202020204" pitchFamily="34" charset="0"/>
                <a:cs typeface="Consolas" panose="020B0609020204030204" pitchFamily="49" charset="0"/>
              </a:rPr>
              <a:t>3. </a:t>
            </a:r>
            <a:r>
              <a:rPr lang="en-US" b="1" dirty="0">
                <a:latin typeface="Neo Sans Intel" panose="020B0504020202020204" pitchFamily="34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← R2 + R3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3958657" y="2958852"/>
            <a:ext cx="350520" cy="142875"/>
          </a:xfrm>
          <a:prstGeom prst="straightConnector1">
            <a:avLst/>
          </a:prstGeom>
          <a:ln w="19050">
            <a:solidFill>
              <a:srgbClr val="00B050"/>
            </a:solidFill>
            <a:headEnd type="oval" w="sm" len="sm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 flipH="1">
            <a:off x="3893252" y="5787909"/>
            <a:ext cx="358140" cy="146968"/>
          </a:xfrm>
          <a:prstGeom prst="straightConnector1">
            <a:avLst/>
          </a:prstGeom>
          <a:ln w="19050">
            <a:solidFill>
              <a:srgbClr val="FF0000"/>
            </a:solidFill>
            <a:headEnd type="oval" w="sm" len="sm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 bwMode="auto">
          <a:xfrm>
            <a:off x="3808479" y="4392885"/>
            <a:ext cx="300355" cy="275947"/>
          </a:xfrm>
          <a:prstGeom prst="arc">
            <a:avLst>
              <a:gd name="adj1" fmla="val 16200000"/>
              <a:gd name="adj2" fmla="val 7016944"/>
            </a:avLst>
          </a:prstGeom>
          <a:ln w="19050">
            <a:solidFill>
              <a:srgbClr val="FF0000"/>
            </a:solidFill>
            <a:headEnd type="oval" w="sm" len="sm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 bwMode="auto">
          <a:xfrm>
            <a:off x="2977341" y="5138853"/>
            <a:ext cx="3757182" cy="997999"/>
          </a:xfrm>
          <a:prstGeom prst="rect">
            <a:avLst/>
          </a:prstGeom>
          <a:solidFill>
            <a:srgbClr val="FFFFFF">
              <a:alpha val="60000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307756" y="4844998"/>
            <a:ext cx="2469311" cy="1307503"/>
          </a:xfrm>
          <a:prstGeom prst="wedgeRoundRectCallout">
            <a:avLst>
              <a:gd name="adj1" fmla="val 59424"/>
              <a:gd name="adj2" fmla="val -11394"/>
              <a:gd name="adj3" fmla="val 16667"/>
            </a:avLst>
          </a:prstGeom>
          <a:solidFill>
            <a:schemeClr val="bg1"/>
          </a:solidFill>
          <a:ln w="19050">
            <a:solidFill>
              <a:srgbClr val="00B050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Not a problem for now, as instruction cannot write the results until </a:t>
            </a:r>
            <a:r>
              <a:rPr lang="en-US" sz="1400" b="1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all </a:t>
            </a:r>
            <a:r>
              <a:rPr lang="en-US" sz="1400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the previous read their sources either from the RF or bypasses</a:t>
            </a:r>
            <a:endParaRPr lang="ru-RU" sz="1400" b="1" dirty="0" smtClean="0">
              <a:solidFill>
                <a:sysClr val="windowText" lastClr="000000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977341" y="2276771"/>
            <a:ext cx="3757182" cy="997999"/>
          </a:xfrm>
          <a:prstGeom prst="rect">
            <a:avLst/>
          </a:prstGeom>
          <a:solidFill>
            <a:srgbClr val="FFFFFF">
              <a:alpha val="60000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6311493" y="2682323"/>
            <a:ext cx="2605890" cy="1092821"/>
          </a:xfrm>
          <a:prstGeom prst="wedgeRoundRectCallout">
            <a:avLst>
              <a:gd name="adj1" fmla="val -69719"/>
              <a:gd name="adj2" fmla="val -50662"/>
              <a:gd name="adj3" fmla="val 16667"/>
            </a:avLst>
          </a:prstGeom>
          <a:solidFill>
            <a:schemeClr val="bg1"/>
          </a:solidFill>
          <a:ln w="19050">
            <a:solidFill>
              <a:srgbClr val="00B050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Not a problem for now, as all instruction are issued in-order:</a:t>
            </a:r>
          </a:p>
          <a:p>
            <a:pPr algn="ctr" eaLnBrk="0" hangingPunct="0"/>
            <a:r>
              <a:rPr lang="en-US" sz="1400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the result is in the RF or available through bypass</a:t>
            </a:r>
            <a:endParaRPr lang="ru-RU" sz="1400" dirty="0" smtClean="0">
              <a:solidFill>
                <a:sysClr val="windowText" lastClr="000000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ular Callout 27"/>
          <p:cNvSpPr/>
          <p:nvPr/>
        </p:nvSpPr>
        <p:spPr bwMode="auto">
          <a:xfrm>
            <a:off x="6318873" y="4299992"/>
            <a:ext cx="2045429" cy="718692"/>
          </a:xfrm>
          <a:prstGeom prst="wedgeRoundRectCallout">
            <a:avLst>
              <a:gd name="adj1" fmla="val -74812"/>
              <a:gd name="adj2" fmla="val -40999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Need to obey this kind of dependencies</a:t>
            </a:r>
            <a:endParaRPr lang="ru-RU" sz="1400" dirty="0" smtClean="0">
              <a:solidFill>
                <a:sysClr val="windowText" lastClr="000000"/>
              </a:solidFill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805545"/>
      </p:ext>
    </p:extLst>
  </p:cSld>
  <p:clrMapOvr>
    <a:masterClrMapping/>
  </p:clrMapOvr>
  <p:transition advTm="58577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23" grpId="0" animBg="1"/>
      <p:bldP spid="15" grpId="0" animBg="1"/>
      <p:bldP spid="14" grpId="0" animBg="1"/>
      <p:bldP spid="26" grpId="0" animBg="1"/>
      <p:bldP spid="27" grpId="0" animBg="1"/>
      <p:bldP spid="28" grpId="0" animBg="1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Complex Pipeline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047697"/>
              </p:ext>
            </p:extLst>
          </p:nvPr>
        </p:nvGraphicFramePr>
        <p:xfrm>
          <a:off x="849138" y="1715914"/>
          <a:ext cx="7755867" cy="44703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1763"/>
                <a:gridCol w="861763"/>
                <a:gridCol w="861763"/>
                <a:gridCol w="861763"/>
                <a:gridCol w="861763"/>
                <a:gridCol w="861763"/>
                <a:gridCol w="861763"/>
                <a:gridCol w="861763"/>
                <a:gridCol w="861763"/>
              </a:tblGrid>
              <a:tr h="74506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Neo Sans Intel" panose="020B0504020202020204" pitchFamily="34" charset="0"/>
                        </a:rPr>
                        <a:t>F</a:t>
                      </a:r>
                      <a:endParaRPr lang="ru-RU" sz="2800" dirty="0"/>
                    </a:p>
                  </a:txBody>
                  <a:tcPr marL="116338" marR="116338" marT="58169" marB="58169" anchor="ctr">
                    <a:solidFill>
                      <a:srgbClr val="CB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</a:t>
                      </a:r>
                      <a:endParaRPr lang="ru-RU" sz="2800" dirty="0"/>
                    </a:p>
                  </a:txBody>
                  <a:tcPr marL="116338" marR="116338" marT="58169" marB="58169" anchor="ctr">
                    <a:solidFill>
                      <a:srgbClr val="CB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</a:t>
                      </a:r>
                      <a:endParaRPr lang="ru-RU" sz="2800" dirty="0"/>
                    </a:p>
                  </a:txBody>
                  <a:tcPr marL="116338" marR="116338" marT="58169" marB="58169" anchor="ctr">
                    <a:solidFill>
                      <a:srgbClr val="F370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</a:t>
                      </a:r>
                      <a:endParaRPr lang="ru-RU" sz="2800" dirty="0"/>
                    </a:p>
                  </a:txBody>
                  <a:tcPr marL="116338" marR="116338" marT="58169" marB="581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</a:t>
                      </a:r>
                      <a:endParaRPr lang="ru-RU" sz="2800" dirty="0"/>
                    </a:p>
                  </a:txBody>
                  <a:tcPr marL="116338" marR="116338" marT="58169" marB="58169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marL="116338" marR="116338" marT="58169" marB="5816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marL="116338" marR="116338" marT="58169" marB="5816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marL="116338" marR="116338" marT="58169" marB="5816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marL="116338" marR="116338" marT="58169" marB="58169" anchor="ctr">
                    <a:noFill/>
                  </a:tcPr>
                </a:tc>
              </a:tr>
              <a:tr h="745066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marL="116338" marR="116338" marT="58169" marB="5816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marL="116338" marR="116338" marT="58169" marB="5816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marL="116338" marR="116338" marT="58169" marB="5816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</a:t>
                      </a:r>
                      <a:endParaRPr lang="ru-RU" sz="2800" dirty="0"/>
                    </a:p>
                  </a:txBody>
                  <a:tcPr marL="116338" marR="116338" marT="58169" marB="581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Mem1</a:t>
                      </a:r>
                      <a:endParaRPr lang="ru-RU" sz="2000" dirty="0"/>
                    </a:p>
                  </a:txBody>
                  <a:tcPr marT="58169" marB="581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Mem1</a:t>
                      </a:r>
                      <a:endParaRPr lang="ru-RU" sz="2000" dirty="0"/>
                    </a:p>
                  </a:txBody>
                  <a:tcPr marT="58169" marB="581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…</a:t>
                      </a:r>
                      <a:endParaRPr lang="ru-RU" sz="2800" dirty="0"/>
                    </a:p>
                  </a:txBody>
                  <a:tcPr marL="116338" marR="116338" marT="58169" marB="581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</a:t>
                      </a:r>
                      <a:endParaRPr lang="ru-RU" sz="2800" dirty="0"/>
                    </a:p>
                  </a:txBody>
                  <a:tcPr marL="116338" marR="116338" marT="58169" marB="58169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marL="116338" marR="116338" marT="58169" marB="58169" anchor="ctr">
                    <a:noFill/>
                  </a:tcPr>
                </a:tc>
              </a:tr>
              <a:tr h="745066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marL="116338" marR="116338" marT="58169" marB="5816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marL="116338" marR="116338" marT="58169" marB="5816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marL="116338" marR="116338" marT="58169" marB="5816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Mul1</a:t>
                      </a:r>
                      <a:endParaRPr lang="ru-RU" sz="2000" dirty="0"/>
                    </a:p>
                  </a:txBody>
                  <a:tcPr marL="116338" marR="116338" marT="58169" marB="5816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6192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Mul2</a:t>
                      </a:r>
                      <a:endParaRPr kumimoji="0" lang="ru-RU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61922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marL="116338" marR="116338" marT="58169" marB="5816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6192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Mul3</a:t>
                      </a:r>
                      <a:endParaRPr kumimoji="0" lang="ru-RU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61922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marL="116338" marR="116338" marT="58169" marB="581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</a:t>
                      </a:r>
                      <a:endParaRPr lang="ru-RU" sz="2800" dirty="0"/>
                    </a:p>
                  </a:txBody>
                  <a:tcPr marL="116338" marR="116338" marT="58169" marB="58169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marL="116338" marR="116338" marT="58169" marB="5816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marL="116338" marR="116338" marT="58169" marB="58169" anchor="ctr">
                    <a:noFill/>
                  </a:tcPr>
                </a:tc>
              </a:tr>
              <a:tr h="745066">
                <a:tc>
                  <a:txBody>
                    <a:bodyPr/>
                    <a:lstStyle/>
                    <a:p>
                      <a:pPr algn="ctr"/>
                      <a:endParaRPr lang="ru-RU" sz="2800"/>
                    </a:p>
                  </a:txBody>
                  <a:tcPr marL="116338" marR="116338" marT="58169" marB="5816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marL="116338" marR="116338" marT="58169" marB="5816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marL="116338" marR="116338" marT="58169" marB="5816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Div1</a:t>
                      </a:r>
                      <a:endParaRPr lang="ru-RU" sz="2000" dirty="0"/>
                    </a:p>
                  </a:txBody>
                  <a:tcPr marL="116338" marR="116338" marT="58169" marB="5816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6192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Div2</a:t>
                      </a:r>
                      <a:endParaRPr kumimoji="0" lang="ru-RU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61922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marL="116338" marR="116338" marT="58169" marB="5816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6192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Div3</a:t>
                      </a:r>
                      <a:endParaRPr kumimoji="0" lang="ru-RU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61922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marL="116338" marR="116338" marT="58169" marB="5816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6192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Div4</a:t>
                      </a:r>
                      <a:endParaRPr kumimoji="0" lang="ru-RU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61922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marL="116338" marR="116338" marT="58169" marB="5816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6192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Div5</a:t>
                      </a:r>
                      <a:endParaRPr kumimoji="0" lang="ru-RU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61922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marL="116338" marR="116338" marT="58169" marB="581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</a:t>
                      </a:r>
                      <a:endParaRPr lang="ru-RU" sz="2800" dirty="0"/>
                    </a:p>
                  </a:txBody>
                  <a:tcPr marL="116338" marR="116338" marT="58169" marB="58169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45066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marL="116338" marR="116338" marT="58169" marB="5816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marL="116338" marR="116338" marT="58169" marB="5816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marL="116338" marR="116338" marT="58169" marB="5816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marL="116338" marR="116338" marT="58169" marB="5816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marL="116338" marR="116338" marT="58169" marB="5816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marL="116338" marR="116338" marT="58169" marB="5816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marL="116338" marR="116338" marT="58169" marB="5816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marL="116338" marR="116338" marT="58169" marB="5816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marL="116338" marR="116338" marT="58169" marB="58169" anchor="ctr">
                    <a:noFill/>
                  </a:tcPr>
                </a:tc>
              </a:tr>
              <a:tr h="745066">
                <a:tc>
                  <a:txBody>
                    <a:bodyPr/>
                    <a:lstStyle/>
                    <a:p>
                      <a:pPr algn="ctr"/>
                      <a:endParaRPr lang="ru-RU" sz="2800"/>
                    </a:p>
                  </a:txBody>
                  <a:tcPr marL="116338" marR="116338" marT="58169" marB="5816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/>
                    </a:p>
                  </a:txBody>
                  <a:tcPr marL="116338" marR="116338" marT="58169" marB="5816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/>
                    </a:p>
                  </a:txBody>
                  <a:tcPr marL="116338" marR="116338" marT="58169" marB="5816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/>
                    </a:p>
                  </a:txBody>
                  <a:tcPr marL="116338" marR="116338" marT="58169" marB="5816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marL="116338" marR="116338" marT="58169" marB="5816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marL="116338" marR="116338" marT="58169" marB="5816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marL="116338" marR="116338" marT="58169" marB="5816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marL="116338" marR="116338" marT="58169" marB="5816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marL="116338" marR="116338" marT="58169" marB="58169" anchor="ctr">
                    <a:noFill/>
                  </a:tcPr>
                </a:tc>
              </a:tr>
            </a:tbl>
          </a:graphicData>
        </a:graphic>
      </p:graphicFrame>
      <p:sp>
        <p:nvSpPr>
          <p:cNvPr id="5" name="Rounded Rectangular Callout 4"/>
          <p:cNvSpPr/>
          <p:nvPr/>
        </p:nvSpPr>
        <p:spPr bwMode="auto">
          <a:xfrm>
            <a:off x="440590" y="3108237"/>
            <a:ext cx="2528390" cy="2671673"/>
          </a:xfrm>
          <a:prstGeom prst="wedgeRoundRectCallout">
            <a:avLst>
              <a:gd name="adj1" fmla="val 41474"/>
              <a:gd name="adj2" fmla="val -75367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b="1" dirty="0" smtClean="0">
                <a:solidFill>
                  <a:schemeClr val="accent1"/>
                </a:solidFill>
                <a:latin typeface="Neo Sans Intel" pitchFamily="34" charset="0"/>
                <a:cs typeface="Arial" pitchFamily="34" charset="0"/>
              </a:rPr>
              <a:t>Issue </a:t>
            </a:r>
            <a:r>
              <a:rPr lang="en-US" sz="1400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is a new stage responsible for analyzing </a:t>
            </a:r>
            <a:r>
              <a:rPr lang="en-US" sz="1400" dirty="0" err="1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WaW</a:t>
            </a:r>
            <a:r>
              <a:rPr lang="en-US" sz="1400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 dependencies and resource conflict on </a:t>
            </a:r>
            <a:r>
              <a:rPr lang="en-US" sz="1400" dirty="0" err="1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writeback</a:t>
            </a:r>
            <a:endParaRPr lang="en-US" sz="1400" dirty="0" smtClean="0">
              <a:solidFill>
                <a:sysClr val="windowText" lastClr="000000"/>
              </a:solidFill>
              <a:latin typeface="Neo Sans Intel" pitchFamily="34" charset="0"/>
              <a:cs typeface="Arial" pitchFamily="34" charset="0"/>
            </a:endParaRPr>
          </a:p>
          <a:p>
            <a:pPr algn="ctr" eaLnBrk="0" hangingPunct="0"/>
            <a:endParaRPr lang="en-US" sz="1400" dirty="0">
              <a:solidFill>
                <a:sysClr val="windowText" lastClr="000000"/>
              </a:solidFill>
              <a:latin typeface="Neo Sans Intel" pitchFamily="34" charset="0"/>
              <a:cs typeface="Arial" pitchFamily="34" charset="0"/>
            </a:endParaRPr>
          </a:p>
          <a:p>
            <a:pPr algn="ctr" eaLnBrk="0" hangingPunct="0"/>
            <a:r>
              <a:rPr lang="en-US" sz="1400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To prevent violation of </a:t>
            </a:r>
            <a:r>
              <a:rPr lang="en-US" sz="1400" dirty="0" err="1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WaW</a:t>
            </a:r>
            <a:r>
              <a:rPr lang="en-US" sz="1400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 or </a:t>
            </a:r>
            <a:r>
              <a:rPr lang="en-US" sz="1400" dirty="0" err="1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writeback</a:t>
            </a:r>
            <a:r>
              <a:rPr lang="en-US" sz="1400" dirty="0" smtClean="0">
                <a:solidFill>
                  <a:sysClr val="windowText" lastClr="000000"/>
                </a:solidFill>
                <a:latin typeface="Neo Sans Intel" pitchFamily="34" charset="0"/>
                <a:cs typeface="Arial" pitchFamily="34" charset="0"/>
              </a:rPr>
              <a:t> conflict an instruction that causes it is stalled on this stage</a:t>
            </a:r>
            <a:endParaRPr lang="en-US" sz="1400" b="1" dirty="0">
              <a:solidFill>
                <a:sysClr val="windowText" lastClr="000000"/>
              </a:solidFill>
              <a:latin typeface="Neo Sans Intel" pitchFamily="34" charset="0"/>
              <a:cs typeface="Arial" pitchFamily="34" charset="0"/>
            </a:endParaRPr>
          </a:p>
          <a:p>
            <a:pPr algn="ctr" eaLnBrk="0" hangingPunct="0"/>
            <a:endParaRPr lang="en-US" sz="1400" b="1" dirty="0" smtClean="0">
              <a:solidFill>
                <a:sysClr val="windowText" lastClr="000000"/>
              </a:solidFill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277096"/>
      </p:ext>
    </p:extLst>
  </p:cSld>
  <p:clrMapOvr>
    <a:masterClrMapping/>
  </p:clrMapOvr>
  <p:transition advTm="16616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Scoreboard for tracking WAW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4588" y="1016894"/>
            <a:ext cx="8468468" cy="995569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The solution is “book-keeping” on the issue stage (so-called </a:t>
            </a:r>
            <a:r>
              <a:rPr lang="en-US" sz="2000" dirty="0" err="1" smtClean="0">
                <a:solidFill>
                  <a:schemeClr val="accent1"/>
                </a:solidFill>
              </a:rPr>
              <a:t>scoreboarding</a:t>
            </a:r>
            <a:r>
              <a:rPr lang="en-US" sz="2000" dirty="0" smtClean="0"/>
              <a:t>)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Know everything: 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weather a register is being calculated or available in the RF/Bypass, when it will be ready, which unit processes it, etc.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9704997"/>
              </p:ext>
            </p:extLst>
          </p:nvPr>
        </p:nvGraphicFramePr>
        <p:xfrm>
          <a:off x="7717" y="3369200"/>
          <a:ext cx="364985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541"/>
                <a:gridCol w="222407"/>
                <a:gridCol w="222407"/>
                <a:gridCol w="222407"/>
                <a:gridCol w="222407"/>
                <a:gridCol w="222407"/>
                <a:gridCol w="1082283"/>
                <a:gridCol w="762000"/>
              </a:tblGrid>
              <a:tr h="314235"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 Bypass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 RF</a:t>
                      </a:r>
                      <a:endParaRPr lang="ru-RU" dirty="0"/>
                    </a:p>
                  </a:txBody>
                  <a:tcPr/>
                </a:tc>
              </a:tr>
              <a:tr h="31423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1423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R2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1423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1423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1423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R32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ounded Rectangle 18"/>
          <p:cNvSpPr/>
          <p:nvPr/>
        </p:nvSpPr>
        <p:spPr bwMode="auto">
          <a:xfrm>
            <a:off x="1353917" y="3767444"/>
            <a:ext cx="442340" cy="307604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9900"/>
              </a:buClr>
              <a:buSzPct val="65000"/>
              <a:buFont typeface="Wingdings" pitchFamily="2" charset="2"/>
              <a:buNone/>
            </a:pPr>
            <a:endParaRPr lang="ru-RU" sz="2000" b="1" smtClean="0">
              <a:solidFill>
                <a:srgbClr val="061922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1125317" y="4118276"/>
            <a:ext cx="670940" cy="322844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9900"/>
              </a:buClr>
              <a:buSzPct val="65000"/>
              <a:buFont typeface="Wingdings" pitchFamily="2" charset="2"/>
              <a:buNone/>
            </a:pPr>
            <a:endParaRPr lang="ru-RU" sz="2000" b="1" smtClean="0">
              <a:solidFill>
                <a:srgbClr val="061922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698597" y="5225676"/>
            <a:ext cx="1097660" cy="322844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9900"/>
              </a:buClr>
              <a:buSzPct val="65000"/>
              <a:buFont typeface="Wingdings" pitchFamily="2" charset="2"/>
              <a:buNone/>
            </a:pPr>
            <a:endParaRPr lang="ru-RU" sz="2000" b="1" smtClean="0">
              <a:solidFill>
                <a:srgbClr val="061922"/>
              </a:solidFill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81564" y="3806064"/>
            <a:ext cx="1609351" cy="1715526"/>
            <a:chOff x="1592764" y="3806064"/>
            <a:chExt cx="1609351" cy="1715526"/>
          </a:xfrm>
        </p:grpSpPr>
        <p:sp>
          <p:nvSpPr>
            <p:cNvPr id="12" name="TextBox 11"/>
            <p:cNvSpPr txBox="1"/>
            <p:nvPr/>
          </p:nvSpPr>
          <p:spPr>
            <a:xfrm>
              <a:off x="2926077" y="4511862"/>
              <a:ext cx="276038" cy="264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rgbClr val="009900"/>
                </a:buClr>
                <a:buSzPct val="65000"/>
                <a:buFont typeface="Wingdings" pitchFamily="2" charset="2"/>
                <a:buNone/>
              </a:pPr>
              <a:r>
                <a:rPr lang="en-US" sz="1400" dirty="0" smtClean="0">
                  <a:solidFill>
                    <a:srgbClr val="061922"/>
                  </a:solidFill>
                  <a:latin typeface="Calibri"/>
                  <a:cs typeface="Courier New" pitchFamily="49" charset="0"/>
                </a:rPr>
                <a:t>1</a:t>
              </a:r>
              <a:endParaRPr lang="ru-RU" sz="1400" dirty="0" err="1" smtClean="0">
                <a:solidFill>
                  <a:srgbClr val="061922"/>
                </a:solidFill>
                <a:latin typeface="Calibri"/>
                <a:cs typeface="Courier New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47134" y="3806064"/>
              <a:ext cx="276038" cy="268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rgbClr val="009900"/>
                </a:buClr>
                <a:buSzPct val="65000"/>
                <a:buFont typeface="Wingdings" pitchFamily="2" charset="2"/>
                <a:buNone/>
              </a:pPr>
              <a:r>
                <a:rPr lang="en-US" sz="1400" dirty="0" smtClean="0">
                  <a:solidFill>
                    <a:srgbClr val="061922"/>
                  </a:solidFill>
                  <a:latin typeface="Calibri"/>
                  <a:cs typeface="Courier New" pitchFamily="49" charset="0"/>
                </a:rPr>
                <a:t>1</a:t>
              </a:r>
              <a:endParaRPr lang="ru-RU" sz="1400" dirty="0" err="1" smtClean="0">
                <a:solidFill>
                  <a:srgbClr val="061922"/>
                </a:solidFill>
                <a:latin typeface="Calibri"/>
                <a:cs typeface="Courier New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0608" y="4154390"/>
              <a:ext cx="276038" cy="268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rgbClr val="009900"/>
                </a:buClr>
                <a:buSzPct val="65000"/>
                <a:buFont typeface="Wingdings" pitchFamily="2" charset="2"/>
                <a:buNone/>
              </a:pPr>
              <a:r>
                <a:rPr lang="en-US" sz="1400" dirty="0" smtClean="0">
                  <a:solidFill>
                    <a:srgbClr val="061922"/>
                  </a:solidFill>
                  <a:latin typeface="Calibri"/>
                  <a:cs typeface="Courier New" pitchFamily="49" charset="0"/>
                </a:rPr>
                <a:t>1</a:t>
              </a:r>
              <a:endParaRPr lang="ru-RU" sz="1400" dirty="0" err="1" smtClean="0">
                <a:solidFill>
                  <a:srgbClr val="061922"/>
                </a:solidFill>
                <a:latin typeface="Calibri"/>
                <a:cs typeface="Courier New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92764" y="5252606"/>
              <a:ext cx="276038" cy="268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rgbClr val="009900"/>
                </a:buClr>
                <a:buSzPct val="65000"/>
                <a:buFont typeface="Wingdings" pitchFamily="2" charset="2"/>
                <a:buNone/>
              </a:pPr>
              <a:r>
                <a:rPr lang="en-US" sz="1400" dirty="0" smtClean="0">
                  <a:solidFill>
                    <a:srgbClr val="061922"/>
                  </a:solidFill>
                  <a:latin typeface="Calibri"/>
                  <a:cs typeface="Courier New" pitchFamily="49" charset="0"/>
                </a:rPr>
                <a:t>1</a:t>
              </a:r>
              <a:endParaRPr lang="ru-RU" sz="1400" dirty="0" err="1" smtClean="0">
                <a:solidFill>
                  <a:srgbClr val="061922"/>
                </a:solidFill>
                <a:latin typeface="Calibri"/>
                <a:cs typeface="Courier New" pitchFamily="49" charset="0"/>
              </a:endParaRPr>
            </a:p>
          </p:txBody>
        </p:sp>
      </p:grpSp>
      <p:sp>
        <p:nvSpPr>
          <p:cNvPr id="4" name="Right Brace 3"/>
          <p:cNvSpPr/>
          <p:nvPr/>
        </p:nvSpPr>
        <p:spPr bwMode="auto">
          <a:xfrm rot="16200000">
            <a:off x="1203851" y="2738521"/>
            <a:ext cx="107474" cy="1102740"/>
          </a:xfrm>
          <a:prstGeom prst="rightBrace">
            <a:avLst>
              <a:gd name="adj1" fmla="val 41651"/>
              <a:gd name="adj2" fmla="val 5000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Line Callout 2 (No Border) 20"/>
          <p:cNvSpPr/>
          <p:nvPr/>
        </p:nvSpPr>
        <p:spPr bwMode="auto">
          <a:xfrm>
            <a:off x="516460" y="2403583"/>
            <a:ext cx="1660061" cy="625033"/>
          </a:xfrm>
          <a:prstGeom prst="callout2">
            <a:avLst>
              <a:gd name="adj1" fmla="val 95941"/>
              <a:gd name="adj2" fmla="val 49914"/>
              <a:gd name="adj3" fmla="val 106826"/>
              <a:gd name="adj4" fmla="val 44268"/>
              <a:gd name="adj5" fmla="val 127583"/>
              <a:gd name="adj6" fmla="val 43819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eaLnBrk="0" hangingPunct="0"/>
            <a:r>
              <a:rPr lang="en-US" sz="1400" dirty="0" smtClean="0">
                <a:latin typeface="Neo Sans Intel" pitchFamily="34" charset="0"/>
                <a:cs typeface="Arial" pitchFamily="34" charset="0"/>
              </a:rPr>
              <a:t>Number of cycles till </a:t>
            </a:r>
            <a:r>
              <a:rPr lang="en-US" sz="1400" dirty="0" err="1" smtClean="0">
                <a:latin typeface="Neo Sans Intel" pitchFamily="34" charset="0"/>
                <a:cs typeface="Arial" pitchFamily="34" charset="0"/>
              </a:rPr>
              <a:t>writeback</a:t>
            </a:r>
            <a:endParaRPr lang="ru-RU" sz="1200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Line Callout 2 (No Border) 24"/>
          <p:cNvSpPr/>
          <p:nvPr/>
        </p:nvSpPr>
        <p:spPr bwMode="auto">
          <a:xfrm>
            <a:off x="1723815" y="2713794"/>
            <a:ext cx="1660061" cy="377640"/>
          </a:xfrm>
          <a:prstGeom prst="callout2">
            <a:avLst>
              <a:gd name="adj1" fmla="val 89215"/>
              <a:gd name="adj2" fmla="val 46211"/>
              <a:gd name="adj3" fmla="val 114897"/>
              <a:gd name="adj4" fmla="val 40565"/>
              <a:gd name="adj5" fmla="val 165248"/>
              <a:gd name="adj6" fmla="val 36414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eaLnBrk="0" hangingPunct="0"/>
            <a:r>
              <a:rPr lang="en-US" sz="1400" dirty="0" smtClean="0">
                <a:latin typeface="Neo Sans Intel" pitchFamily="34" charset="0"/>
                <a:cs typeface="Arial" pitchFamily="34" charset="0"/>
              </a:rPr>
              <a:t>on </a:t>
            </a:r>
            <a:r>
              <a:rPr lang="en-US" sz="1400" dirty="0" err="1" smtClean="0">
                <a:latin typeface="Neo Sans Intel" pitchFamily="34" charset="0"/>
                <a:cs typeface="Arial" pitchFamily="34" charset="0"/>
              </a:rPr>
              <a:t>writeback</a:t>
            </a:r>
            <a:r>
              <a:rPr lang="en-US" sz="1400" dirty="0" smtClean="0">
                <a:latin typeface="Neo Sans Intel" pitchFamily="34" charset="0"/>
                <a:cs typeface="Arial" pitchFamily="34" charset="0"/>
              </a:rPr>
              <a:t>?</a:t>
            </a:r>
            <a:endParaRPr lang="ru-RU" sz="1200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6" name="Line Callout 2 (No Border) 25"/>
          <p:cNvSpPr/>
          <p:nvPr/>
        </p:nvSpPr>
        <p:spPr bwMode="auto">
          <a:xfrm>
            <a:off x="3166026" y="2719862"/>
            <a:ext cx="785662" cy="377640"/>
          </a:xfrm>
          <a:prstGeom prst="callout2">
            <a:avLst>
              <a:gd name="adj1" fmla="val 89215"/>
              <a:gd name="adj2" fmla="val 46211"/>
              <a:gd name="adj3" fmla="val 105211"/>
              <a:gd name="adj4" fmla="val 35444"/>
              <a:gd name="adj5" fmla="val 153948"/>
              <a:gd name="adj6" fmla="val 23612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eaLnBrk="0" hangingPunct="0"/>
            <a:r>
              <a:rPr lang="en-US" sz="1400" dirty="0" smtClean="0">
                <a:latin typeface="Neo Sans Intel" pitchFamily="34" charset="0"/>
                <a:cs typeface="Arial" pitchFamily="34" charset="0"/>
              </a:rPr>
              <a:t>in RF?</a:t>
            </a:r>
            <a:endParaRPr lang="ru-RU" sz="1200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7" name="Content Placeholder 4"/>
          <p:cNvSpPr txBox="1">
            <a:spLocks/>
          </p:cNvSpPr>
          <p:nvPr/>
        </p:nvSpPr>
        <p:spPr bwMode="auto">
          <a:xfrm>
            <a:off x="4344484" y="2505304"/>
            <a:ext cx="4498572" cy="4111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kern="0" dirty="0" smtClean="0"/>
              <a:t>On issue stage check the table: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sz="1400" kern="0" dirty="0" smtClean="0"/>
              <a:t>Check </a:t>
            </a:r>
            <a:r>
              <a:rPr lang="en-US" sz="1400" kern="0" dirty="0" err="1" smtClean="0"/>
              <a:t>WaW</a:t>
            </a:r>
            <a:endParaRPr lang="en-US" sz="1400" kern="0" dirty="0"/>
          </a:p>
          <a:p>
            <a:pPr marL="757238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kern="0" dirty="0" smtClean="0"/>
              <a:t>There is no operation that will write </a:t>
            </a:r>
            <a:r>
              <a:rPr lang="en-US" sz="1200" b="1" kern="0" dirty="0" smtClean="0"/>
              <a:t>the same </a:t>
            </a:r>
            <a:r>
              <a:rPr lang="en-US" sz="1200" kern="0" dirty="0" smtClean="0"/>
              <a:t>register later than the current instruction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sz="1400" kern="0" dirty="0" smtClean="0"/>
              <a:t>Check resource conflict on </a:t>
            </a:r>
            <a:r>
              <a:rPr lang="en-US" sz="1400" kern="0" dirty="0" err="1" smtClean="0"/>
              <a:t>WriteBack</a:t>
            </a:r>
            <a:endParaRPr lang="en-US" sz="1400" kern="0" dirty="0" smtClean="0"/>
          </a:p>
          <a:p>
            <a:pPr marL="757238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kern="0" dirty="0" smtClean="0"/>
              <a:t>There is no operation that will write </a:t>
            </a:r>
            <a:r>
              <a:rPr lang="en-US" sz="1200" b="1" kern="0" dirty="0" smtClean="0"/>
              <a:t>any</a:t>
            </a:r>
            <a:r>
              <a:rPr lang="en-US" sz="1200" kern="0" dirty="0" smtClean="0"/>
              <a:t> register in </a:t>
            </a:r>
            <a:r>
              <a:rPr lang="en-US" sz="1200" b="1" kern="0" dirty="0" smtClean="0"/>
              <a:t>the same </a:t>
            </a:r>
            <a:r>
              <a:rPr lang="en-US" sz="1200" kern="0" dirty="0" smtClean="0"/>
              <a:t>cycle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sz="1400" kern="0" dirty="0" smtClean="0"/>
              <a:t>If all conditions are satisfied: </a:t>
            </a:r>
          </a:p>
          <a:p>
            <a:pPr marL="757238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kern="0" dirty="0"/>
              <a:t>U</a:t>
            </a:r>
            <a:r>
              <a:rPr lang="en-US" sz="1200" kern="0" dirty="0" smtClean="0"/>
              <a:t>pdate the table by information on the destination</a:t>
            </a:r>
          </a:p>
          <a:p>
            <a:pPr marL="757238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kern="0" dirty="0" smtClean="0"/>
              <a:t>Go to the next stage</a:t>
            </a:r>
          </a:p>
          <a:p>
            <a:pPr marL="528638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kern="0" dirty="0" smtClean="0"/>
              <a:t>If not – stall the instruction</a:t>
            </a:r>
          </a:p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600" kern="0" dirty="0" smtClean="0"/>
              <a:t>Shift all “1” left every cycle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7169" y="2094224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 of a scoreboard table: </a:t>
            </a:r>
            <a:endParaRPr lang="ru-RU" dirty="0"/>
          </a:p>
        </p:txBody>
      </p:sp>
      <p:sp>
        <p:nvSpPr>
          <p:cNvPr id="29" name="Rectangle 28"/>
          <p:cNvSpPr/>
          <p:nvPr/>
        </p:nvSpPr>
        <p:spPr>
          <a:xfrm>
            <a:off x="4231078" y="2079218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Algorithm: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5963657"/>
      </p:ext>
    </p:extLst>
  </p:cSld>
  <p:clrMapOvr>
    <a:masterClrMapping/>
  </p:clrMapOvr>
  <p:transition advTm="524404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4" grpId="0" animBg="1"/>
      <p:bldP spid="21" grpId="0" animBg="1"/>
      <p:bldP spid="25" grpId="0" animBg="1"/>
      <p:bldP spid="26" grpId="0" animBg="1"/>
      <p:bldP spid="10" grpId="0"/>
      <p:bldP spid="29" grpId="0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details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The rest part of the presentation was presented using a blackboard: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Exception/Interrupt processing (ROB + ARF)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Bypassing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7171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2727961"/>
            <a:ext cx="64770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Q/A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for Exceptions/Interrupts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6443"/>
            <a:ext cx="8228012" cy="2479237"/>
          </a:xfrm>
        </p:spPr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 err="1" smtClean="0"/>
              <a:t>Scorebord</a:t>
            </a:r>
            <a:r>
              <a:rPr lang="en-US" dirty="0" smtClean="0"/>
              <a:t> allows to track </a:t>
            </a:r>
            <a:r>
              <a:rPr lang="en-US" dirty="0" err="1" smtClean="0"/>
              <a:t>WaW</a:t>
            </a:r>
            <a:r>
              <a:rPr lang="en-US" dirty="0" smtClean="0"/>
              <a:t> dependencies and enables the complex pipeline, however it break the original order</a:t>
            </a:r>
          </a:p>
          <a:p>
            <a:pPr marL="642938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Can the instruction #2 write earlier than #1?</a:t>
            </a:r>
          </a:p>
          <a:p>
            <a:pPr marL="642938" lvl="1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642938" lvl="1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642938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If it does that the program will not be broken, because there is no dependencies between this instructions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281315" y="2332297"/>
            <a:ext cx="2250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Intel" panose="020B0504020202020204" pitchFamily="34" charset="0"/>
                <a:cs typeface="Consolas" panose="020B0609020204030204" pitchFamily="49" charset="0"/>
              </a:rPr>
              <a:t>1.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← MEM[</a:t>
            </a:r>
            <a:r>
              <a:rPr lang="en-US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dirty="0" smtClean="0">
                <a:latin typeface="Neo Sans Intel" panose="020B0504020202020204" pitchFamily="34" charset="0"/>
                <a:cs typeface="Consolas" panose="020B0609020204030204" pitchFamily="49" charset="0"/>
              </a:rPr>
              <a:t>2. </a:t>
            </a:r>
            <a:r>
              <a:rPr lang="en-US" dirty="0">
                <a:latin typeface="Neo Sans Intel" panose="020B0504020202020204" pitchFamily="34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← R2 + R3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81156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6.2|24|18.5|12.5|3.6|43|25|9.8|9.3|11|45.2|65.2|35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4.3|50.6|56.6|8.5|19.8|1.2|1|15.8|5.6|100|42.3|16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59|28.3|31.8|16.1|15.1|39.5|62.9|13.7|104.7|14.7|14.1|44.8|1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11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8.7|44.5|32.6|42.7|47.3|22|27.3|106.4|1.3|8.8|11.4|132|92.3|49.4|21.7|21.4|5.8|25.4"/>
</p:tagLst>
</file>

<file path=ppt/theme/theme1.xml><?xml version="1.0" encoding="utf-8"?>
<a:theme xmlns:a="http://schemas.openxmlformats.org/drawingml/2006/main" name="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Neo Sans Intel" panose="020B0504020202020204" pitchFamily="34" charset="0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A94C8E-3E2B-4AD9-8D67-7815198BE085}">
  <ds:schemaRefs>
    <ds:schemaRef ds:uri="http://schemas.microsoft.com/sharepoint/v3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3826</TotalTime>
  <Words>751</Words>
  <Application>Microsoft Office PowerPoint</Application>
  <PresentationFormat>On-screen Show (4:3)</PresentationFormat>
  <Paragraphs>178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ＭＳ Ｐゴシック</vt:lpstr>
      <vt:lpstr>ＭＳ Ｐゴシック</vt:lpstr>
      <vt:lpstr>Arial</vt:lpstr>
      <vt:lpstr>Calibri</vt:lpstr>
      <vt:lpstr>Consolas</vt:lpstr>
      <vt:lpstr>Courier New</vt:lpstr>
      <vt:lpstr>Neo Sans Intel</vt:lpstr>
      <vt:lpstr>Neo Sans Intel Light</vt:lpstr>
      <vt:lpstr>Neo Sans Intel Medium</vt:lpstr>
      <vt:lpstr>Times</vt:lpstr>
      <vt:lpstr>Verdana</vt:lpstr>
      <vt:lpstr>Wingdings</vt:lpstr>
      <vt:lpstr>mdsp_2011</vt:lpstr>
      <vt:lpstr>1_mdsp_2011</vt:lpstr>
      <vt:lpstr>MIPT-MIPS 2013   Advanced Pipelining:  Complex and Superscalar Pipelines</vt:lpstr>
      <vt:lpstr>Unified Pipeline</vt:lpstr>
      <vt:lpstr>Disadvantages of Long Unified Pipelines</vt:lpstr>
      <vt:lpstr>Complex Pipeline</vt:lpstr>
      <vt:lpstr>Example of Complex Pipeline</vt:lpstr>
      <vt:lpstr>Scoreboard for tracking WAW</vt:lpstr>
      <vt:lpstr>Next details</vt:lpstr>
      <vt:lpstr>Thank You Q/A</vt:lpstr>
      <vt:lpstr>Ordering for Exceptions/Interrupts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Titov, Alexandr</cp:lastModifiedBy>
  <cp:revision>331</cp:revision>
  <dcterms:created xsi:type="dcterms:W3CDTF">2011-10-24T08:13:52Z</dcterms:created>
  <dcterms:modified xsi:type="dcterms:W3CDTF">2014-04-07T12:02:22Z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