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5978" r:id="rId5"/>
  </p:sldMasterIdLst>
  <p:notesMasterIdLst>
    <p:notesMasterId r:id="rId15"/>
  </p:notesMasterIdLst>
  <p:handoutMasterIdLst>
    <p:handoutMasterId r:id="rId16"/>
  </p:handoutMasterIdLst>
  <p:sldIdLst>
    <p:sldId id="283" r:id="rId6"/>
    <p:sldId id="411" r:id="rId7"/>
    <p:sldId id="412" r:id="rId8"/>
    <p:sldId id="413" r:id="rId9"/>
    <p:sldId id="414" r:id="rId10"/>
    <p:sldId id="415" r:id="rId11"/>
    <p:sldId id="288" r:id="rId12"/>
    <p:sldId id="416" r:id="rId13"/>
    <p:sldId id="28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D5EA"/>
    <a:srgbClr val="E7EBF5"/>
    <a:srgbClr val="0071C5"/>
    <a:srgbClr val="F37021"/>
    <a:srgbClr val="FFFFFF"/>
    <a:srgbClr val="96D1CC"/>
    <a:srgbClr val="FFCC99"/>
    <a:srgbClr val="9A4008"/>
    <a:srgbClr val="FFC000"/>
    <a:srgbClr val="061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1" autoAdjust="0"/>
    <p:restoredTop sz="93502" autoAdjust="0"/>
  </p:normalViewPr>
  <p:slideViewPr>
    <p:cSldViewPr snapToGrid="0">
      <p:cViewPr varScale="1">
        <p:scale>
          <a:sx n="85" d="100"/>
          <a:sy n="85" d="100"/>
        </p:scale>
        <p:origin x="1094" y="58"/>
      </p:cViewPr>
      <p:guideLst>
        <p:guide orient="horz" pos="648"/>
        <p:guide pos="228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4/7/2014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4/7/2014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71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5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1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2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85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5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9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05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3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36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973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78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84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94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060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 Project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</a:rPr>
              <a:t>Computer Architecture Lectures</a:t>
            </a:r>
            <a:endParaRPr lang="ru-RU" sz="1000" b="1" kern="900" spc="120" dirty="0" err="1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25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rgbClr val="0071C5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349684" y="2325546"/>
            <a:ext cx="5480668" cy="123110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3200" dirty="0" smtClean="0"/>
              <a:t>MIPT-MIPS 2013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0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ROB-based OOO execution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5.04.2014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41603" y="2867485"/>
            <a:ext cx="4818936" cy="3124200"/>
            <a:chOff x="454024" y="2844625"/>
            <a:chExt cx="4525494" cy="3124200"/>
          </a:xfrm>
        </p:grpSpPr>
        <p:grpSp>
          <p:nvGrpSpPr>
            <p:cNvPr id="33" name="Group 32"/>
            <p:cNvGrpSpPr/>
            <p:nvPr/>
          </p:nvGrpSpPr>
          <p:grpSpPr>
            <a:xfrm>
              <a:off x="454024" y="2844625"/>
              <a:ext cx="3974559" cy="3124200"/>
              <a:chOff x="454024" y="2844625"/>
              <a:chExt cx="3974559" cy="31242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4024" y="2844625"/>
                <a:ext cx="3974559" cy="3124200"/>
                <a:chOff x="929639" y="2590800"/>
                <a:chExt cx="3412053" cy="3124200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929639" y="2590800"/>
                  <a:ext cx="3412053" cy="3124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29640" y="2590800"/>
                  <a:ext cx="539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Neo Sans Intel Medium" panose="020B0604020202020204" pitchFamily="34" charset="0"/>
                    </a:rPr>
                    <a:t>ROB</a:t>
                  </a:r>
                  <a:endParaRPr lang="ru-RU" dirty="0" smtClean="0">
                    <a:latin typeface="Neo Sans Intel" panose="020B0504020202020204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 bwMode="auto">
              <a:xfrm>
                <a:off x="1013460" y="5901435"/>
                <a:ext cx="281940" cy="6739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4697578" y="5897793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2017642" y="2861650"/>
            <a:ext cx="281940" cy="673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Allocate Stage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660317" y="1059931"/>
            <a:ext cx="4023308" cy="5101172"/>
          </a:xfrm>
        </p:spPr>
        <p:txBody>
          <a:bodyPr/>
          <a:lstStyle/>
          <a:p>
            <a:r>
              <a:rPr lang="en-US" sz="2800" dirty="0" smtClean="0"/>
              <a:t>Actions: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Write </a:t>
            </a:r>
            <a:r>
              <a:rPr lang="en-US" sz="1800" dirty="0" err="1" smtClean="0"/>
              <a:t>Dst</a:t>
            </a:r>
            <a:r>
              <a:rPr lang="en-US" sz="1800" dirty="0" smtClean="0"/>
              <a:t>/Src1/Scr2 info into ROB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Write Src1/Scr2 Data (were read from ARF) to ROB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Check if there is Src1/Scr2 producer in ROB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If it is there then reset the valid bit of Src1/Sr2 Data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34152"/>
              </p:ext>
            </p:extLst>
          </p:nvPr>
        </p:nvGraphicFramePr>
        <p:xfrm>
          <a:off x="26300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650" y="3179904"/>
            <a:ext cx="1052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Destination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42491"/>
              </p:ext>
            </p:extLst>
          </p:nvPr>
        </p:nvGraphicFramePr>
        <p:xfrm>
          <a:off x="161174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37791" y="3179904"/>
            <a:ext cx="8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Source 1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8695"/>
              </p:ext>
            </p:extLst>
          </p:nvPr>
        </p:nvGraphicFramePr>
        <p:xfrm>
          <a:off x="295286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22290" y="3179904"/>
            <a:ext cx="8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Source 2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8226"/>
              </p:ext>
            </p:extLst>
          </p:nvPr>
        </p:nvGraphicFramePr>
        <p:xfrm>
          <a:off x="259080" y="2056826"/>
          <a:ext cx="24028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7" name="Oval 56"/>
          <p:cNvSpPr/>
          <p:nvPr/>
        </p:nvSpPr>
        <p:spPr bwMode="auto">
          <a:xfrm>
            <a:off x="2137369" y="2396217"/>
            <a:ext cx="45719" cy="45719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02" name="Straight Arrow Connector 101"/>
          <p:cNvCxnSpPr>
            <a:stCxn id="57" idx="4"/>
            <a:endCxn id="58" idx="0"/>
          </p:cNvCxnSpPr>
          <p:nvPr/>
        </p:nvCxnSpPr>
        <p:spPr bwMode="auto">
          <a:xfrm flipH="1">
            <a:off x="2158612" y="2441936"/>
            <a:ext cx="1617" cy="41971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286749" y="5678420"/>
            <a:ext cx="3927488" cy="184666"/>
            <a:chOff x="286749" y="5678420"/>
            <a:chExt cx="3927488" cy="184666"/>
          </a:xfrm>
        </p:grpSpPr>
        <p:sp>
          <p:nvSpPr>
            <p:cNvPr id="6" name="TextBox 5"/>
            <p:cNvSpPr txBox="1"/>
            <p:nvPr/>
          </p:nvSpPr>
          <p:spPr>
            <a:xfrm>
              <a:off x="286749" y="5678420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9556" y="5678420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43367" y="5678420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0x44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64801" y="5678420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0x12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556" y="5678420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28483" y="5678420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95674" y="5678420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0563" y="5678420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R2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70217" y="5678420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6749" y="5414171"/>
            <a:ext cx="3927488" cy="184666"/>
            <a:chOff x="286749" y="5414171"/>
            <a:chExt cx="3927488" cy="184666"/>
          </a:xfrm>
        </p:grpSpPr>
        <p:sp>
          <p:nvSpPr>
            <p:cNvPr id="70" name="TextBox 69"/>
            <p:cNvSpPr txBox="1"/>
            <p:nvPr/>
          </p:nvSpPr>
          <p:spPr>
            <a:xfrm>
              <a:off x="286749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9556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64801" y="5414171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0x41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28483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95674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30563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R4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70217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31780" y="5414171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0x77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6749" y="5159109"/>
            <a:ext cx="3939075" cy="184666"/>
            <a:chOff x="286749" y="5159109"/>
            <a:chExt cx="3939075" cy="184666"/>
          </a:xfrm>
        </p:grpSpPr>
        <p:sp>
          <p:nvSpPr>
            <p:cNvPr id="89" name="TextBox 88"/>
            <p:cNvSpPr txBox="1"/>
            <p:nvPr/>
          </p:nvSpPr>
          <p:spPr>
            <a:xfrm>
              <a:off x="3676388" y="5159109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0x9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40070" y="5159109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07261" y="5159109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R6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42150" y="5159109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R7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81804" y="5159109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343367" y="5159109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0x2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6749" y="5159109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9556" y="5159109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6749" y="4881945"/>
            <a:ext cx="3939075" cy="184666"/>
            <a:chOff x="286749" y="4881945"/>
            <a:chExt cx="3939075" cy="184666"/>
          </a:xfrm>
        </p:grpSpPr>
        <p:sp>
          <p:nvSpPr>
            <p:cNvPr id="104" name="TextBox 103"/>
            <p:cNvSpPr txBox="1"/>
            <p:nvPr/>
          </p:nvSpPr>
          <p:spPr>
            <a:xfrm>
              <a:off x="3676388" y="4881945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0x17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40070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7261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42150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81804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43367" y="4881945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0x17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86749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9556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R6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sp>
        <p:nvSpPr>
          <p:cNvPr id="117" name="Rounded Rectangular Callout 116"/>
          <p:cNvSpPr/>
          <p:nvPr/>
        </p:nvSpPr>
        <p:spPr bwMode="auto">
          <a:xfrm>
            <a:off x="278314" y="1351211"/>
            <a:ext cx="1063870" cy="387034"/>
          </a:xfrm>
          <a:prstGeom prst="wedgeRoundRectCallout">
            <a:avLst>
              <a:gd name="adj1" fmla="val 34116"/>
              <a:gd name="adj2" fmla="val 146594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Read </a:t>
            </a:r>
            <a:r>
              <a:rPr lang="en-US" sz="1400" b="1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ARF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8" name="Rounded Rectangular Callout 117"/>
          <p:cNvSpPr/>
          <p:nvPr/>
        </p:nvSpPr>
        <p:spPr bwMode="auto">
          <a:xfrm>
            <a:off x="1485706" y="863936"/>
            <a:ext cx="1395509" cy="387034"/>
          </a:xfrm>
          <a:prstGeom prst="wedgeRoundRectCallout">
            <a:avLst>
              <a:gd name="adj1" fmla="val -43057"/>
              <a:gd name="adj2" fmla="val 280474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Stall if </a:t>
            </a:r>
            <a:r>
              <a:rPr lang="en-US" sz="1400" b="1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ROB 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full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31652" y="5408656"/>
            <a:ext cx="1252733" cy="184666"/>
            <a:chOff x="4705679" y="5159109"/>
            <a:chExt cx="1252733" cy="184666"/>
          </a:xfrm>
        </p:grpSpPr>
        <p:sp>
          <p:nvSpPr>
            <p:cNvPr id="119" name="TextBox 118"/>
            <p:cNvSpPr txBox="1"/>
            <p:nvPr/>
          </p:nvSpPr>
          <p:spPr>
            <a:xfrm>
              <a:off x="4705679" y="5159109"/>
              <a:ext cx="201802" cy="184666"/>
            </a:xfrm>
            <a:prstGeom prst="rect">
              <a:avLst/>
            </a:prstGeom>
            <a:solidFill>
              <a:srgbClr val="CBD5EA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408976" y="5159109"/>
              <a:ext cx="549436" cy="184666"/>
            </a:xfrm>
            <a:prstGeom prst="rect">
              <a:avLst/>
            </a:prstGeom>
            <a:solidFill>
              <a:srgbClr val="CBD5EA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35" name="Straight Arrow Connector 34"/>
          <p:cNvCxnSpPr>
            <a:stCxn id="63" idx="3"/>
          </p:cNvCxnSpPr>
          <p:nvPr/>
        </p:nvCxnSpPr>
        <p:spPr bwMode="auto">
          <a:xfrm flipV="1">
            <a:off x="890016" y="5598837"/>
            <a:ext cx="1001474" cy="17191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21" name="Group 120"/>
          <p:cNvGrpSpPr/>
          <p:nvPr/>
        </p:nvGrpSpPr>
        <p:grpSpPr>
          <a:xfrm>
            <a:off x="1640070" y="4876110"/>
            <a:ext cx="1252733" cy="184666"/>
            <a:chOff x="4705679" y="5159109"/>
            <a:chExt cx="1252733" cy="184666"/>
          </a:xfrm>
        </p:grpSpPr>
        <p:sp>
          <p:nvSpPr>
            <p:cNvPr id="122" name="TextBox 121"/>
            <p:cNvSpPr txBox="1"/>
            <p:nvPr/>
          </p:nvSpPr>
          <p:spPr>
            <a:xfrm>
              <a:off x="4705679" y="5159109"/>
              <a:ext cx="201802" cy="184666"/>
            </a:xfrm>
            <a:prstGeom prst="rect">
              <a:avLst/>
            </a:prstGeom>
            <a:solidFill>
              <a:srgbClr val="CBD5EA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408976" y="5159109"/>
              <a:ext cx="549436" cy="184666"/>
            </a:xfrm>
            <a:prstGeom prst="rect">
              <a:avLst/>
            </a:prstGeom>
            <a:solidFill>
              <a:srgbClr val="CBD5EA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994607" y="4885003"/>
            <a:ext cx="1252733" cy="184666"/>
            <a:chOff x="4705679" y="5159109"/>
            <a:chExt cx="1252733" cy="184666"/>
          </a:xfrm>
        </p:grpSpPr>
        <p:sp>
          <p:nvSpPr>
            <p:cNvPr id="125" name="TextBox 124"/>
            <p:cNvSpPr txBox="1"/>
            <p:nvPr/>
          </p:nvSpPr>
          <p:spPr>
            <a:xfrm>
              <a:off x="4705679" y="5159109"/>
              <a:ext cx="201802" cy="184666"/>
            </a:xfrm>
            <a:prstGeom prst="rect">
              <a:avLst/>
            </a:prstGeom>
            <a:solidFill>
              <a:srgbClr val="CBD5EA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408976" y="5159109"/>
              <a:ext cx="549436" cy="184666"/>
            </a:xfrm>
            <a:prstGeom prst="rect">
              <a:avLst/>
            </a:prstGeom>
            <a:solidFill>
              <a:srgbClr val="CBD5EA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27" name="Straight Arrow Connector 126"/>
          <p:cNvCxnSpPr/>
          <p:nvPr/>
        </p:nvCxnSpPr>
        <p:spPr bwMode="auto">
          <a:xfrm flipV="1">
            <a:off x="931021" y="5104197"/>
            <a:ext cx="915785" cy="4235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 flipV="1">
            <a:off x="928501" y="5105089"/>
            <a:ext cx="2267908" cy="4197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31036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57" grpId="0" animBg="1"/>
      <p:bldP spid="117" grpId="0" animBg="1"/>
      <p:bldP spid="118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41603" y="2861650"/>
            <a:ext cx="5202557" cy="3130035"/>
            <a:chOff x="141603" y="2861650"/>
            <a:chExt cx="5943504" cy="3130035"/>
          </a:xfrm>
        </p:grpSpPr>
        <p:grpSp>
          <p:nvGrpSpPr>
            <p:cNvPr id="86" name="Group 85"/>
            <p:cNvGrpSpPr/>
            <p:nvPr/>
          </p:nvGrpSpPr>
          <p:grpSpPr>
            <a:xfrm>
              <a:off x="141603" y="2867485"/>
              <a:ext cx="5943504" cy="3124200"/>
              <a:chOff x="454024" y="2844625"/>
              <a:chExt cx="5581583" cy="3124200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454024" y="2844625"/>
                <a:ext cx="5581583" cy="3124200"/>
                <a:chOff x="454024" y="2844625"/>
                <a:chExt cx="5581583" cy="3124200"/>
              </a:xfrm>
            </p:grpSpPr>
            <p:sp>
              <p:nvSpPr>
                <p:cNvPr id="99" name="Rectangle 98"/>
                <p:cNvSpPr/>
                <p:nvPr/>
              </p:nvSpPr>
              <p:spPr bwMode="auto">
                <a:xfrm>
                  <a:off x="454024" y="2844625"/>
                  <a:ext cx="5581583" cy="3124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1013460" y="5901435"/>
                  <a:ext cx="281940" cy="6739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8" name="Rectangle 97"/>
              <p:cNvSpPr/>
              <p:nvPr/>
            </p:nvSpPr>
            <p:spPr bwMode="auto">
              <a:xfrm>
                <a:off x="4697578" y="5897793"/>
                <a:ext cx="281940" cy="6739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 bwMode="auto">
            <a:xfrm>
              <a:off x="2017642" y="2861650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948623" y="2861650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978320" y="2867484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4013903" y="2861651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24162"/>
              </p:ext>
            </p:extLst>
          </p:nvPr>
        </p:nvGraphicFramePr>
        <p:xfrm>
          <a:off x="4417425" y="3487681"/>
          <a:ext cx="802608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2299"/>
                <a:gridCol w="570309"/>
              </a:tblGrid>
              <a:tr h="284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err="1" smtClean="0">
                          <a:solidFill>
                            <a:schemeClr val="lt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Addr</a:t>
                      </a:r>
                      <a:endParaRPr lang="ru-RU" sz="1300" b="0" kern="1200" dirty="0" smtClean="0">
                        <a:solidFill>
                          <a:schemeClr val="lt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4485685" y="3182757"/>
            <a:ext cx="59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Store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41603" y="2867485"/>
            <a:ext cx="4818936" cy="3124200"/>
            <a:chOff x="454024" y="2844625"/>
            <a:chExt cx="4525494" cy="3124200"/>
          </a:xfrm>
        </p:grpSpPr>
        <p:grpSp>
          <p:nvGrpSpPr>
            <p:cNvPr id="33" name="Group 32"/>
            <p:cNvGrpSpPr/>
            <p:nvPr/>
          </p:nvGrpSpPr>
          <p:grpSpPr>
            <a:xfrm>
              <a:off x="454024" y="2844625"/>
              <a:ext cx="3974559" cy="3124200"/>
              <a:chOff x="454024" y="2844625"/>
              <a:chExt cx="3974559" cy="31242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4024" y="2844625"/>
                <a:ext cx="3974559" cy="3124200"/>
                <a:chOff x="929639" y="2590800"/>
                <a:chExt cx="3412053" cy="3124200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929639" y="2590800"/>
                  <a:ext cx="3412053" cy="3124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29640" y="2590800"/>
                  <a:ext cx="539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Neo Sans Intel Medium" panose="020B0604020202020204" pitchFamily="34" charset="0"/>
                    </a:rPr>
                    <a:t>ROB</a:t>
                  </a:r>
                  <a:endParaRPr lang="ru-RU" dirty="0" smtClean="0">
                    <a:latin typeface="Neo Sans Intel" panose="020B0504020202020204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 bwMode="auto">
              <a:xfrm>
                <a:off x="1013460" y="5901435"/>
                <a:ext cx="281940" cy="6739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4697578" y="5897793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2017642" y="2861650"/>
            <a:ext cx="281940" cy="673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Stage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416247" y="958331"/>
            <a:ext cx="3514394" cy="5101172"/>
          </a:xfrm>
        </p:spPr>
        <p:txBody>
          <a:bodyPr/>
          <a:lstStyle/>
          <a:p>
            <a:r>
              <a:rPr lang="en-US" sz="2800" dirty="0" smtClean="0"/>
              <a:t>Actions:</a:t>
            </a:r>
          </a:p>
          <a:p>
            <a:pPr marL="346075" indent="-346075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Check if there is an instructions with both Src1 and Src2 Data valid</a:t>
            </a:r>
          </a:p>
          <a:p>
            <a:pPr marL="692150" lvl="1" indent="-346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If it is and there is not resource conflict then send the instruction for execution</a:t>
            </a:r>
          </a:p>
          <a:p>
            <a:pPr marL="692150" lvl="1" indent="-3460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If it is not then send nothing for execution</a:t>
            </a:r>
          </a:p>
          <a:p>
            <a:pPr marL="346075" indent="-346075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For loads check the previous stores for </a:t>
            </a:r>
            <a:r>
              <a:rPr lang="en-US" sz="1800" dirty="0" smtClean="0">
                <a:solidFill>
                  <a:schemeClr val="accent1"/>
                </a:solidFill>
              </a:rPr>
              <a:t>aliasing</a:t>
            </a:r>
          </a:p>
          <a:p>
            <a:pPr lvl="2" indent="-346075">
              <a:spcBef>
                <a:spcPts val="600"/>
              </a:spcBef>
              <a:buClrTx/>
            </a:pPr>
            <a:r>
              <a:rPr lang="en-US" sz="1600" dirty="0" smtClean="0"/>
              <a:t>If </a:t>
            </a:r>
            <a:r>
              <a:rPr lang="en-US" sz="1600" dirty="0"/>
              <a:t>there is an older store with </a:t>
            </a:r>
            <a:r>
              <a:rPr lang="en-US" sz="1600" b="1" i="1" dirty="0"/>
              <a:t>not ready </a:t>
            </a:r>
            <a:r>
              <a:rPr lang="en-US" sz="1600" dirty="0"/>
              <a:t>address </a:t>
            </a:r>
            <a:r>
              <a:rPr lang="en-US" sz="1600" dirty="0" smtClean="0"/>
              <a:t>then </a:t>
            </a:r>
            <a:r>
              <a:rPr lang="en-US" sz="1600" dirty="0"/>
              <a:t>stall the </a:t>
            </a:r>
            <a:r>
              <a:rPr lang="en-US" sz="1600" dirty="0" smtClean="0"/>
              <a:t>load</a:t>
            </a:r>
          </a:p>
          <a:p>
            <a:pPr lvl="2" indent="-346075">
              <a:spcBef>
                <a:spcPts val="600"/>
              </a:spcBef>
              <a:buClrTx/>
            </a:pPr>
            <a:r>
              <a:rPr lang="en-US" sz="1600" dirty="0" smtClean="0"/>
              <a:t>If there is an older store with </a:t>
            </a:r>
            <a:r>
              <a:rPr lang="en-US" sz="1600" b="1" i="1" dirty="0" smtClean="0"/>
              <a:t>the same </a:t>
            </a:r>
            <a:r>
              <a:rPr lang="en-US" sz="1600" dirty="0" smtClean="0"/>
              <a:t>address, but not ready data then stall the load</a:t>
            </a:r>
            <a:endParaRPr lang="en-US" sz="1600" dirty="0"/>
          </a:p>
          <a:p>
            <a:pPr marL="346075" indent="-346075">
              <a:buFont typeface="Courier New" panose="02070309020205020404" pitchFamily="49" charset="0"/>
              <a:buChar char="o"/>
            </a:pPr>
            <a:endParaRPr lang="en-US" sz="1800" dirty="0" smtClean="0"/>
          </a:p>
          <a:p>
            <a:pPr marL="692150" lvl="1" indent="-346075"/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300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650" y="3179904"/>
            <a:ext cx="1052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Destination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1174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37791" y="3179904"/>
            <a:ext cx="8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Source 1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5286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22290" y="3179904"/>
            <a:ext cx="8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Source 2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259080" y="2056826"/>
          <a:ext cx="24028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7" name="Oval 56"/>
          <p:cNvSpPr/>
          <p:nvPr/>
        </p:nvSpPr>
        <p:spPr bwMode="auto">
          <a:xfrm>
            <a:off x="2137369" y="2396217"/>
            <a:ext cx="45719" cy="45719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02" name="Straight Arrow Connector 101"/>
          <p:cNvCxnSpPr>
            <a:stCxn id="57" idx="4"/>
            <a:endCxn id="58" idx="0"/>
          </p:cNvCxnSpPr>
          <p:nvPr/>
        </p:nvCxnSpPr>
        <p:spPr bwMode="auto">
          <a:xfrm flipH="1">
            <a:off x="2158612" y="2441936"/>
            <a:ext cx="1617" cy="41971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286749" y="5678420"/>
            <a:ext cx="603267" cy="184666"/>
            <a:chOff x="286749" y="5678420"/>
            <a:chExt cx="603267" cy="184666"/>
          </a:xfrm>
        </p:grpSpPr>
        <p:sp>
          <p:nvSpPr>
            <p:cNvPr id="6" name="TextBox 5"/>
            <p:cNvSpPr txBox="1"/>
            <p:nvPr/>
          </p:nvSpPr>
          <p:spPr>
            <a:xfrm>
              <a:off x="286749" y="5678420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9556" y="5678420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556" y="5678420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28483" y="5678420"/>
            <a:ext cx="2585754" cy="184666"/>
            <a:chOff x="1628483" y="5678420"/>
            <a:chExt cx="2585754" cy="184666"/>
          </a:xfrm>
        </p:grpSpPr>
        <p:sp>
          <p:nvSpPr>
            <p:cNvPr id="61" name="TextBox 60"/>
            <p:cNvSpPr txBox="1"/>
            <p:nvPr/>
          </p:nvSpPr>
          <p:spPr>
            <a:xfrm>
              <a:off x="2343367" y="5678420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0x44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64801" y="5678420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0x12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28483" y="5678420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95674" y="5678420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0563" y="5678420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R2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70217" y="5678420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6749" y="5414171"/>
            <a:ext cx="3927488" cy="184666"/>
            <a:chOff x="286749" y="5414171"/>
            <a:chExt cx="3927488" cy="184666"/>
          </a:xfrm>
        </p:grpSpPr>
        <p:sp>
          <p:nvSpPr>
            <p:cNvPr id="70" name="TextBox 69"/>
            <p:cNvSpPr txBox="1"/>
            <p:nvPr/>
          </p:nvSpPr>
          <p:spPr>
            <a:xfrm>
              <a:off x="286749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9556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64801" y="5414171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0x41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28483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95674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30563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R4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70217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40070" y="5159109"/>
            <a:ext cx="2585754" cy="184666"/>
            <a:chOff x="1640070" y="5159109"/>
            <a:chExt cx="2585754" cy="184666"/>
          </a:xfrm>
        </p:grpSpPr>
        <p:sp>
          <p:nvSpPr>
            <p:cNvPr id="89" name="TextBox 88"/>
            <p:cNvSpPr txBox="1"/>
            <p:nvPr/>
          </p:nvSpPr>
          <p:spPr>
            <a:xfrm>
              <a:off x="3676388" y="5159109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0x9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40070" y="5159109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07261" y="5159109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R6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42150" y="5159109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R7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81804" y="5159109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343367" y="5159109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0x2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6749" y="5159109"/>
            <a:ext cx="603267" cy="184666"/>
            <a:chOff x="286749" y="5159109"/>
            <a:chExt cx="603267" cy="184666"/>
          </a:xfrm>
        </p:grpSpPr>
        <p:sp>
          <p:nvSpPr>
            <p:cNvPr id="100" name="TextBox 99"/>
            <p:cNvSpPr txBox="1"/>
            <p:nvPr/>
          </p:nvSpPr>
          <p:spPr>
            <a:xfrm>
              <a:off x="286749" y="5159109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9556" y="5159109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6749" y="4881945"/>
            <a:ext cx="3315861" cy="184666"/>
            <a:chOff x="286749" y="4881945"/>
            <a:chExt cx="3315861" cy="184666"/>
          </a:xfrm>
        </p:grpSpPr>
        <p:sp>
          <p:nvSpPr>
            <p:cNvPr id="106" name="TextBox 105"/>
            <p:cNvSpPr txBox="1"/>
            <p:nvPr/>
          </p:nvSpPr>
          <p:spPr>
            <a:xfrm>
              <a:off x="1640070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7261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42150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81804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86749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9556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R6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39487"/>
              </p:ext>
            </p:extLst>
          </p:nvPr>
        </p:nvGraphicFramePr>
        <p:xfrm>
          <a:off x="259080" y="2056826"/>
          <a:ext cx="34442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  <a:gridCol w="83312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Issue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4" name="Rounded Rectangular Callout 73"/>
          <p:cNvSpPr/>
          <p:nvPr/>
        </p:nvSpPr>
        <p:spPr bwMode="auto">
          <a:xfrm>
            <a:off x="1704077" y="1056684"/>
            <a:ext cx="1951432" cy="576641"/>
          </a:xfrm>
          <a:prstGeom prst="wedgeRoundRectCallout">
            <a:avLst>
              <a:gd name="adj1" fmla="val 48759"/>
              <a:gd name="adj2" fmla="val 13032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Stall if the instruction is not ready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63741" y="2396216"/>
            <a:ext cx="45719" cy="465434"/>
            <a:chOff x="3063741" y="2396216"/>
            <a:chExt cx="45719" cy="465434"/>
          </a:xfrm>
        </p:grpSpPr>
        <p:sp>
          <p:nvSpPr>
            <p:cNvPr id="80" name="Oval 79"/>
            <p:cNvSpPr/>
            <p:nvPr/>
          </p:nvSpPr>
          <p:spPr bwMode="auto">
            <a:xfrm>
              <a:off x="3063741" y="2396216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81" name="Straight Arrow Connector 80"/>
            <p:cNvCxnSpPr>
              <a:endCxn id="80" idx="4"/>
            </p:cNvCxnSpPr>
            <p:nvPr/>
          </p:nvCxnSpPr>
          <p:spPr bwMode="auto">
            <a:xfrm flipH="1" flipV="1">
              <a:off x="3086601" y="2441935"/>
              <a:ext cx="2992" cy="41971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77581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74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41603" y="2861650"/>
            <a:ext cx="5202557" cy="3130035"/>
            <a:chOff x="141603" y="2861650"/>
            <a:chExt cx="5943504" cy="3130035"/>
          </a:xfrm>
        </p:grpSpPr>
        <p:grpSp>
          <p:nvGrpSpPr>
            <p:cNvPr id="66" name="Group 65"/>
            <p:cNvGrpSpPr/>
            <p:nvPr/>
          </p:nvGrpSpPr>
          <p:grpSpPr>
            <a:xfrm>
              <a:off x="141603" y="2867485"/>
              <a:ext cx="5943504" cy="3124200"/>
              <a:chOff x="454024" y="2844625"/>
              <a:chExt cx="5581583" cy="31242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54024" y="2844625"/>
                <a:ext cx="5581583" cy="3124200"/>
                <a:chOff x="454024" y="2844625"/>
                <a:chExt cx="5581583" cy="3124200"/>
              </a:xfrm>
            </p:grpSpPr>
            <p:sp>
              <p:nvSpPr>
                <p:cNvPr id="86" name="Rectangle 85"/>
                <p:cNvSpPr/>
                <p:nvPr/>
              </p:nvSpPr>
              <p:spPr bwMode="auto">
                <a:xfrm>
                  <a:off x="454024" y="2844625"/>
                  <a:ext cx="5581583" cy="3124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1013460" y="5901435"/>
                  <a:ext cx="281940" cy="6739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1" name="Rectangle 80"/>
              <p:cNvSpPr/>
              <p:nvPr/>
            </p:nvSpPr>
            <p:spPr bwMode="auto">
              <a:xfrm>
                <a:off x="4697578" y="5897793"/>
                <a:ext cx="281940" cy="6739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 bwMode="auto">
            <a:xfrm>
              <a:off x="2017642" y="2861650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948623" y="2861650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978320" y="2867484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013903" y="2861651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1603" y="2867485"/>
            <a:ext cx="4818936" cy="3124200"/>
            <a:chOff x="454024" y="2844625"/>
            <a:chExt cx="4525494" cy="3124200"/>
          </a:xfrm>
        </p:grpSpPr>
        <p:grpSp>
          <p:nvGrpSpPr>
            <p:cNvPr id="33" name="Group 32"/>
            <p:cNvGrpSpPr/>
            <p:nvPr/>
          </p:nvGrpSpPr>
          <p:grpSpPr>
            <a:xfrm>
              <a:off x="454024" y="2844625"/>
              <a:ext cx="3974559" cy="3124200"/>
              <a:chOff x="454024" y="2844625"/>
              <a:chExt cx="3974559" cy="31242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4024" y="2844625"/>
                <a:ext cx="3974559" cy="3124200"/>
                <a:chOff x="929639" y="2590800"/>
                <a:chExt cx="3412053" cy="3124200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929639" y="2590800"/>
                  <a:ext cx="3412053" cy="3124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29640" y="2590800"/>
                  <a:ext cx="539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Neo Sans Intel Medium" panose="020B0604020202020204" pitchFamily="34" charset="0"/>
                    </a:rPr>
                    <a:t>ROB</a:t>
                  </a:r>
                  <a:endParaRPr lang="ru-RU" dirty="0" smtClean="0">
                    <a:latin typeface="Neo Sans Intel" panose="020B0504020202020204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 bwMode="auto">
              <a:xfrm>
                <a:off x="1013460" y="5901435"/>
                <a:ext cx="281940" cy="6739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4697578" y="5897793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2017642" y="2861650"/>
            <a:ext cx="281940" cy="673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Stage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525354" y="886871"/>
            <a:ext cx="3399394" cy="4272238"/>
          </a:xfrm>
        </p:spPr>
        <p:txBody>
          <a:bodyPr/>
          <a:lstStyle/>
          <a:p>
            <a:r>
              <a:rPr lang="en-US" sz="2800" dirty="0" smtClean="0"/>
              <a:t>Actions:</a:t>
            </a:r>
          </a:p>
          <a:p>
            <a:pPr marL="346075" indent="-346075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For </a:t>
            </a:r>
            <a:r>
              <a:rPr lang="en-US" sz="1800" b="1" i="1" dirty="0" smtClean="0"/>
              <a:t>arithmetic instructions</a:t>
            </a:r>
            <a:r>
              <a:rPr lang="en-US" sz="1800" b="1" dirty="0" smtClean="0"/>
              <a:t> </a:t>
            </a:r>
            <a:r>
              <a:rPr lang="en-US" sz="1800" dirty="0" smtClean="0"/>
              <a:t>just calculate the result</a:t>
            </a:r>
          </a:p>
          <a:p>
            <a:pPr marL="346075" indent="-346075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For </a:t>
            </a:r>
            <a:r>
              <a:rPr lang="en-US" sz="1800" b="1" i="1" dirty="0"/>
              <a:t>loads</a:t>
            </a:r>
            <a:r>
              <a:rPr lang="en-US" sz="1800" dirty="0"/>
              <a:t> need to perform </a:t>
            </a:r>
            <a:r>
              <a:rPr lang="en-US" sz="1800" dirty="0">
                <a:solidFill>
                  <a:schemeClr val="accent1"/>
                </a:solidFill>
              </a:rPr>
              <a:t>Store Forwarding</a:t>
            </a:r>
          </a:p>
          <a:p>
            <a:pPr marL="692150" lvl="1" indent="-346075">
              <a:buFont typeface="Arial" panose="020B0604020202020204" pitchFamily="34" charset="0"/>
              <a:buChar char="•"/>
            </a:pPr>
            <a:r>
              <a:rPr lang="en-US" sz="1600" dirty="0"/>
              <a:t>If there is an older store with the same address as the load then load takes its data from ROB</a:t>
            </a:r>
          </a:p>
          <a:p>
            <a:pPr marL="346075" indent="-346075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300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650" y="3179904"/>
            <a:ext cx="1052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Destination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1174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37791" y="3179904"/>
            <a:ext cx="8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Source 1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5286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22290" y="3179904"/>
            <a:ext cx="8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Source 2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259080" y="2056826"/>
          <a:ext cx="24028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7" name="Oval 56"/>
          <p:cNvSpPr/>
          <p:nvPr/>
        </p:nvSpPr>
        <p:spPr bwMode="auto">
          <a:xfrm>
            <a:off x="2137369" y="2396217"/>
            <a:ext cx="45719" cy="45719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02" name="Straight Arrow Connector 101"/>
          <p:cNvCxnSpPr>
            <a:stCxn id="57" idx="4"/>
            <a:endCxn id="58" idx="0"/>
          </p:cNvCxnSpPr>
          <p:nvPr/>
        </p:nvCxnSpPr>
        <p:spPr bwMode="auto">
          <a:xfrm flipH="1">
            <a:off x="2158612" y="2441936"/>
            <a:ext cx="1617" cy="41971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286749" y="5678420"/>
            <a:ext cx="603267" cy="184666"/>
            <a:chOff x="286749" y="5678420"/>
            <a:chExt cx="603267" cy="184666"/>
          </a:xfrm>
        </p:grpSpPr>
        <p:sp>
          <p:nvSpPr>
            <p:cNvPr id="6" name="TextBox 5"/>
            <p:cNvSpPr txBox="1"/>
            <p:nvPr/>
          </p:nvSpPr>
          <p:spPr>
            <a:xfrm>
              <a:off x="286749" y="5678420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9556" y="5678420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556" y="5678420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6749" y="5414171"/>
            <a:ext cx="3927488" cy="184666"/>
            <a:chOff x="286749" y="5414171"/>
            <a:chExt cx="3927488" cy="184666"/>
          </a:xfrm>
        </p:grpSpPr>
        <p:sp>
          <p:nvSpPr>
            <p:cNvPr id="70" name="TextBox 69"/>
            <p:cNvSpPr txBox="1"/>
            <p:nvPr/>
          </p:nvSpPr>
          <p:spPr>
            <a:xfrm>
              <a:off x="286749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9556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64801" y="5414171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0x41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28483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95674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30563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R4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70217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6749" y="5159109"/>
            <a:ext cx="603267" cy="184666"/>
            <a:chOff x="286749" y="5159109"/>
            <a:chExt cx="603267" cy="184666"/>
          </a:xfrm>
        </p:grpSpPr>
        <p:sp>
          <p:nvSpPr>
            <p:cNvPr id="100" name="TextBox 99"/>
            <p:cNvSpPr txBox="1"/>
            <p:nvPr/>
          </p:nvSpPr>
          <p:spPr>
            <a:xfrm>
              <a:off x="286749" y="5159109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9556" y="5159109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6749" y="4881945"/>
            <a:ext cx="3315861" cy="184666"/>
            <a:chOff x="286749" y="4881945"/>
            <a:chExt cx="3315861" cy="184666"/>
          </a:xfrm>
        </p:grpSpPr>
        <p:sp>
          <p:nvSpPr>
            <p:cNvPr id="106" name="TextBox 105"/>
            <p:cNvSpPr txBox="1"/>
            <p:nvPr/>
          </p:nvSpPr>
          <p:spPr>
            <a:xfrm>
              <a:off x="1640070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7261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42150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81804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86749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9556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R6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59080" y="2056826"/>
          <a:ext cx="34442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  <a:gridCol w="83312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Issue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67645"/>
              </p:ext>
            </p:extLst>
          </p:nvPr>
        </p:nvGraphicFramePr>
        <p:xfrm>
          <a:off x="4417425" y="3487681"/>
          <a:ext cx="802608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2299"/>
                <a:gridCol w="570309"/>
              </a:tblGrid>
              <a:tr h="284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err="1" smtClean="0">
                          <a:solidFill>
                            <a:schemeClr val="lt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Addr</a:t>
                      </a:r>
                      <a:endParaRPr lang="ru-RU" sz="1300" b="0" kern="1200" dirty="0" smtClean="0">
                        <a:solidFill>
                          <a:schemeClr val="lt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4485685" y="3182757"/>
            <a:ext cx="59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Store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93328"/>
              </p:ext>
            </p:extLst>
          </p:nvPr>
        </p:nvGraphicFramePr>
        <p:xfrm>
          <a:off x="259080" y="2056826"/>
          <a:ext cx="43633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  <a:gridCol w="833120"/>
                <a:gridCol w="208280"/>
                <a:gridCol w="91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Issue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Execute</a:t>
                      </a:r>
                      <a:endParaRPr lang="ru-RU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 bwMode="auto">
          <a:xfrm>
            <a:off x="4130707" y="2396217"/>
            <a:ext cx="45719" cy="45719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8" name="Straight Arrow Connector 97"/>
          <p:cNvCxnSpPr>
            <a:endCxn id="94" idx="4"/>
          </p:cNvCxnSpPr>
          <p:nvPr/>
        </p:nvCxnSpPr>
        <p:spPr bwMode="auto">
          <a:xfrm flipH="1" flipV="1">
            <a:off x="4153567" y="2441936"/>
            <a:ext cx="1306" cy="41971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3063741" y="2396216"/>
            <a:ext cx="45719" cy="465434"/>
            <a:chOff x="3063741" y="2396216"/>
            <a:chExt cx="45719" cy="465434"/>
          </a:xfrm>
        </p:grpSpPr>
        <p:sp>
          <p:nvSpPr>
            <p:cNvPr id="101" name="Oval 100"/>
            <p:cNvSpPr/>
            <p:nvPr/>
          </p:nvSpPr>
          <p:spPr bwMode="auto">
            <a:xfrm>
              <a:off x="3063741" y="2396216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04" name="Straight Arrow Connector 103"/>
            <p:cNvCxnSpPr>
              <a:endCxn id="101" idx="4"/>
            </p:cNvCxnSpPr>
            <p:nvPr/>
          </p:nvCxnSpPr>
          <p:spPr bwMode="auto">
            <a:xfrm flipH="1" flipV="1">
              <a:off x="3086601" y="2441935"/>
              <a:ext cx="2992" cy="41971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5323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41603" y="2861650"/>
            <a:ext cx="5202557" cy="3130035"/>
            <a:chOff x="141603" y="2861650"/>
            <a:chExt cx="5943504" cy="3130035"/>
          </a:xfrm>
        </p:grpSpPr>
        <p:grpSp>
          <p:nvGrpSpPr>
            <p:cNvPr id="66" name="Group 65"/>
            <p:cNvGrpSpPr/>
            <p:nvPr/>
          </p:nvGrpSpPr>
          <p:grpSpPr>
            <a:xfrm>
              <a:off x="141603" y="2867485"/>
              <a:ext cx="5943504" cy="3124200"/>
              <a:chOff x="454024" y="2844625"/>
              <a:chExt cx="5581583" cy="31242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54024" y="2844625"/>
                <a:ext cx="5581583" cy="3124200"/>
                <a:chOff x="454024" y="2844625"/>
                <a:chExt cx="5581583" cy="3124200"/>
              </a:xfrm>
            </p:grpSpPr>
            <p:sp>
              <p:nvSpPr>
                <p:cNvPr id="86" name="Rectangle 85"/>
                <p:cNvSpPr/>
                <p:nvPr/>
              </p:nvSpPr>
              <p:spPr bwMode="auto">
                <a:xfrm>
                  <a:off x="454024" y="2844625"/>
                  <a:ext cx="5581583" cy="3124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1013460" y="5901435"/>
                  <a:ext cx="281940" cy="6739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1" name="Rectangle 80"/>
              <p:cNvSpPr/>
              <p:nvPr/>
            </p:nvSpPr>
            <p:spPr bwMode="auto">
              <a:xfrm>
                <a:off x="4697578" y="5897793"/>
                <a:ext cx="281940" cy="6739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 bwMode="auto">
            <a:xfrm>
              <a:off x="2017642" y="2861650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948623" y="2861650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978320" y="2867484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013903" y="2861651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1603" y="2867485"/>
            <a:ext cx="4818936" cy="3124200"/>
            <a:chOff x="454024" y="2844625"/>
            <a:chExt cx="4525494" cy="3124200"/>
          </a:xfrm>
        </p:grpSpPr>
        <p:grpSp>
          <p:nvGrpSpPr>
            <p:cNvPr id="33" name="Group 32"/>
            <p:cNvGrpSpPr/>
            <p:nvPr/>
          </p:nvGrpSpPr>
          <p:grpSpPr>
            <a:xfrm>
              <a:off x="454024" y="2844625"/>
              <a:ext cx="3974559" cy="3124200"/>
              <a:chOff x="454024" y="2844625"/>
              <a:chExt cx="3974559" cy="31242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4024" y="2844625"/>
                <a:ext cx="3974559" cy="3124200"/>
                <a:chOff x="929639" y="2590800"/>
                <a:chExt cx="3412053" cy="3124200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929639" y="2590800"/>
                  <a:ext cx="3412053" cy="3124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29640" y="2590800"/>
                  <a:ext cx="539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Neo Sans Intel Medium" panose="020B0604020202020204" pitchFamily="34" charset="0"/>
                    </a:rPr>
                    <a:t>ROB</a:t>
                  </a:r>
                  <a:endParaRPr lang="ru-RU" dirty="0" smtClean="0">
                    <a:latin typeface="Neo Sans Intel" panose="020B0504020202020204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 bwMode="auto">
              <a:xfrm>
                <a:off x="1013460" y="5901435"/>
                <a:ext cx="281940" cy="6739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4697578" y="5897793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2017642" y="2861650"/>
            <a:ext cx="281940" cy="673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WriteBack Stage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702741" y="886871"/>
            <a:ext cx="3279988" cy="4272238"/>
          </a:xfrm>
        </p:spPr>
        <p:txBody>
          <a:bodyPr/>
          <a:lstStyle/>
          <a:p>
            <a:r>
              <a:rPr lang="en-US" sz="2800" dirty="0" smtClean="0"/>
              <a:t>Actions:</a:t>
            </a:r>
          </a:p>
          <a:p>
            <a:pPr marL="346075" indent="-346075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accent1"/>
                </a:solidFill>
              </a:rPr>
              <a:t>Wakeup</a:t>
            </a:r>
            <a:r>
              <a:rPr lang="en-US" sz="1800" dirty="0" smtClean="0"/>
              <a:t> the consumers of the </a:t>
            </a:r>
            <a:r>
              <a:rPr lang="en-US" sz="1800" dirty="0" err="1" smtClean="0"/>
              <a:t>Dst</a:t>
            </a:r>
            <a:r>
              <a:rPr lang="en-US" sz="1800" dirty="0" smtClean="0"/>
              <a:t> register</a:t>
            </a:r>
          </a:p>
          <a:p>
            <a:pPr marL="692150" lvl="1" indent="-346075">
              <a:buFont typeface="Arial" panose="020B0604020202020204" pitchFamily="34" charset="0"/>
              <a:buChar char="•"/>
            </a:pPr>
            <a:r>
              <a:rPr lang="en-US" sz="1600" dirty="0" smtClean="0"/>
              <a:t>The signal sends earlier the data can be taken from the bypass</a:t>
            </a:r>
          </a:p>
          <a:p>
            <a:pPr marL="692150" lvl="1" indent="-346075">
              <a:buFont typeface="Arial" panose="020B0604020202020204" pitchFamily="34" charset="0"/>
              <a:buChar char="•"/>
            </a:pPr>
            <a:r>
              <a:rPr lang="en-US" sz="1600" dirty="0" smtClean="0"/>
              <a:t>Wakeup signal affects instructions until the next producer of the same </a:t>
            </a:r>
            <a:r>
              <a:rPr lang="en-US" sz="1600" dirty="0" err="1" smtClean="0"/>
              <a:t>Dst</a:t>
            </a:r>
            <a:r>
              <a:rPr lang="en-US" sz="1600" dirty="0" smtClean="0"/>
              <a:t> register</a:t>
            </a:r>
          </a:p>
          <a:p>
            <a:pPr marL="346075" indent="-346075">
              <a:buFont typeface="Courier New" panose="02070309020205020404" pitchFamily="49" charset="0"/>
              <a:buChar char="o"/>
            </a:pPr>
            <a:r>
              <a:rPr lang="en-US" sz="1800" dirty="0" smtClean="0"/>
              <a:t>Write a data to the ROB</a:t>
            </a:r>
          </a:p>
          <a:p>
            <a:pPr marL="692150" lvl="1" indent="-346075"/>
            <a:r>
              <a:rPr lang="en-US" sz="1600" dirty="0" smtClean="0"/>
              <a:t>To the </a:t>
            </a:r>
            <a:r>
              <a:rPr lang="en-US" sz="1600" dirty="0" err="1" smtClean="0"/>
              <a:t>Dst</a:t>
            </a:r>
            <a:r>
              <a:rPr lang="en-US" sz="1600" dirty="0" smtClean="0"/>
              <a:t> entry of the produces and to the </a:t>
            </a:r>
            <a:r>
              <a:rPr lang="en-US" sz="1600" dirty="0" err="1" smtClean="0"/>
              <a:t>Src</a:t>
            </a:r>
            <a:r>
              <a:rPr lang="en-US" sz="1600" dirty="0" smtClean="0"/>
              <a:t> entry of all consumers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46751"/>
              </p:ext>
            </p:extLst>
          </p:nvPr>
        </p:nvGraphicFramePr>
        <p:xfrm>
          <a:off x="263002" y="3484828"/>
          <a:ext cx="1302020" cy="242971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74845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650" y="3179904"/>
            <a:ext cx="1052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Destination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1174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37791" y="3179904"/>
            <a:ext cx="8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Source 1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5286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22290" y="3179904"/>
            <a:ext cx="8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Source 2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259080" y="2056826"/>
          <a:ext cx="24028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7" name="Oval 56"/>
          <p:cNvSpPr/>
          <p:nvPr/>
        </p:nvSpPr>
        <p:spPr bwMode="auto">
          <a:xfrm>
            <a:off x="2137369" y="2396217"/>
            <a:ext cx="45719" cy="45719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02" name="Straight Arrow Connector 101"/>
          <p:cNvCxnSpPr>
            <a:stCxn id="57" idx="4"/>
            <a:endCxn id="58" idx="0"/>
          </p:cNvCxnSpPr>
          <p:nvPr/>
        </p:nvCxnSpPr>
        <p:spPr bwMode="auto">
          <a:xfrm flipH="1">
            <a:off x="2158612" y="2441936"/>
            <a:ext cx="1617" cy="41971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86749" y="5678420"/>
            <a:ext cx="20180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latin typeface="Neo Sans Intel" panose="020B0504020202020204" pitchFamily="34" charset="0"/>
              </a:rPr>
              <a:t>0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556" y="5678420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R3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6749" y="5414171"/>
            <a:ext cx="3927488" cy="184666"/>
            <a:chOff x="286749" y="5414171"/>
            <a:chExt cx="3927488" cy="184666"/>
          </a:xfrm>
        </p:grpSpPr>
        <p:sp>
          <p:nvSpPr>
            <p:cNvPr id="70" name="TextBox 69"/>
            <p:cNvSpPr txBox="1"/>
            <p:nvPr/>
          </p:nvSpPr>
          <p:spPr>
            <a:xfrm>
              <a:off x="286749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9556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64801" y="5414171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0x41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28483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95674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30563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R4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70217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86749" y="5159109"/>
            <a:ext cx="20180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latin typeface="Neo Sans Intel" panose="020B0504020202020204" pitchFamily="34" charset="0"/>
              </a:rPr>
              <a:t>0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9556" y="5159109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R3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86749" y="4881945"/>
            <a:ext cx="3315861" cy="184666"/>
            <a:chOff x="286749" y="4881945"/>
            <a:chExt cx="3315861" cy="184666"/>
          </a:xfrm>
        </p:grpSpPr>
        <p:sp>
          <p:nvSpPr>
            <p:cNvPr id="106" name="TextBox 105"/>
            <p:cNvSpPr txBox="1"/>
            <p:nvPr/>
          </p:nvSpPr>
          <p:spPr>
            <a:xfrm>
              <a:off x="1640070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7261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42150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81804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86749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9556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R6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59080" y="2056826"/>
          <a:ext cx="34442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  <a:gridCol w="83312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Issue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4417425" y="3487681"/>
          <a:ext cx="802608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2299"/>
                <a:gridCol w="570309"/>
              </a:tblGrid>
              <a:tr h="284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err="1" smtClean="0">
                          <a:solidFill>
                            <a:schemeClr val="lt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Addr</a:t>
                      </a:r>
                      <a:endParaRPr lang="ru-RU" sz="1300" b="0" kern="1200" dirty="0" smtClean="0">
                        <a:solidFill>
                          <a:schemeClr val="lt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4485685" y="3182757"/>
            <a:ext cx="59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Store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259080" y="2056826"/>
          <a:ext cx="43633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  <a:gridCol w="833120"/>
                <a:gridCol w="208280"/>
                <a:gridCol w="91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Issue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Execute</a:t>
                      </a:r>
                      <a:endParaRPr lang="ru-RU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 bwMode="auto">
          <a:xfrm>
            <a:off x="4130707" y="2396217"/>
            <a:ext cx="45719" cy="45719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8" name="Straight Arrow Connector 97"/>
          <p:cNvCxnSpPr>
            <a:endCxn id="94" idx="4"/>
          </p:cNvCxnSpPr>
          <p:nvPr/>
        </p:nvCxnSpPr>
        <p:spPr bwMode="auto">
          <a:xfrm flipH="1" flipV="1">
            <a:off x="4153567" y="2441936"/>
            <a:ext cx="1306" cy="41971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3063741" y="2396216"/>
            <a:ext cx="45719" cy="465434"/>
            <a:chOff x="3063741" y="2396216"/>
            <a:chExt cx="45719" cy="465434"/>
          </a:xfrm>
        </p:grpSpPr>
        <p:sp>
          <p:nvSpPr>
            <p:cNvPr id="101" name="Oval 100"/>
            <p:cNvSpPr/>
            <p:nvPr/>
          </p:nvSpPr>
          <p:spPr bwMode="auto">
            <a:xfrm>
              <a:off x="3063741" y="2396216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04" name="Straight Arrow Connector 103"/>
            <p:cNvCxnSpPr>
              <a:endCxn id="101" idx="4"/>
            </p:cNvCxnSpPr>
            <p:nvPr/>
          </p:nvCxnSpPr>
          <p:spPr bwMode="auto">
            <a:xfrm flipH="1" flipV="1">
              <a:off x="3086601" y="2441935"/>
              <a:ext cx="2992" cy="41971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81557"/>
              </p:ext>
            </p:extLst>
          </p:nvPr>
        </p:nvGraphicFramePr>
        <p:xfrm>
          <a:off x="259080" y="2056826"/>
          <a:ext cx="53687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  <a:gridCol w="833120"/>
                <a:gridCol w="208280"/>
                <a:gridCol w="919100"/>
                <a:gridCol w="10053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Issue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Execute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WriteBack</a:t>
                      </a:r>
                      <a:endParaRPr lang="ru-RU" sz="1400" dirty="0"/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64" name="Oval 63"/>
          <p:cNvSpPr/>
          <p:nvPr/>
        </p:nvSpPr>
        <p:spPr bwMode="auto">
          <a:xfrm>
            <a:off x="5098281" y="2396216"/>
            <a:ext cx="45719" cy="45719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endCxn id="64" idx="4"/>
          </p:cNvCxnSpPr>
          <p:nvPr/>
        </p:nvCxnSpPr>
        <p:spPr bwMode="auto">
          <a:xfrm flipV="1">
            <a:off x="5119290" y="2441935"/>
            <a:ext cx="1851" cy="42554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634111" y="5407796"/>
            <a:ext cx="201802" cy="184666"/>
          </a:xfrm>
          <a:prstGeom prst="rect">
            <a:avLst/>
          </a:prstGeom>
          <a:solidFill>
            <a:srgbClr val="CBD5EA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1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20980" y="5374255"/>
            <a:ext cx="50444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Rounded Rectangular Callout 86"/>
          <p:cNvSpPr/>
          <p:nvPr/>
        </p:nvSpPr>
        <p:spPr bwMode="auto">
          <a:xfrm>
            <a:off x="470014" y="3858342"/>
            <a:ext cx="3061149" cy="862818"/>
          </a:xfrm>
          <a:prstGeom prst="wedgeRoundRectCallout">
            <a:avLst>
              <a:gd name="adj1" fmla="val -37369"/>
              <a:gd name="adj2" fmla="val 10206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Doesn’t affect the further instruction, because of there is a younger producer with the same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Dst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6749" y="5682391"/>
            <a:ext cx="201802" cy="184666"/>
          </a:xfrm>
          <a:prstGeom prst="rect">
            <a:avLst/>
          </a:prstGeom>
          <a:solidFill>
            <a:srgbClr val="E7EBF5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1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68919" y="5678420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0x56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68611" y="5677175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0x56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V="1">
            <a:off x="890016" y="5598837"/>
            <a:ext cx="1001474" cy="17191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86003" y="5149381"/>
            <a:ext cx="201802" cy="184666"/>
          </a:xfrm>
          <a:prstGeom prst="rect">
            <a:avLst/>
          </a:prstGeom>
          <a:solidFill>
            <a:srgbClr val="E7EBF5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1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68173" y="5145410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0x12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67865" y="5144165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0x12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7865" y="5146705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0x12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42807" y="4887779"/>
            <a:ext cx="201802" cy="184666"/>
          </a:xfrm>
          <a:prstGeom prst="rect">
            <a:avLst/>
          </a:prstGeom>
          <a:solidFill>
            <a:srgbClr val="CBD5EA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1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69862" y="4878591"/>
            <a:ext cx="201802" cy="184666"/>
          </a:xfrm>
          <a:prstGeom prst="rect">
            <a:avLst/>
          </a:prstGeom>
          <a:solidFill>
            <a:srgbClr val="CBD5EA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1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 flipV="1">
            <a:off x="889270" y="5065827"/>
            <a:ext cx="1001474" cy="17191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288944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0.14774 -0.0381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4774 -0.0382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-1921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28663 -0.03889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94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9" grpId="0"/>
      <p:bldP spid="103" grpId="0"/>
      <p:bldP spid="64" grpId="0" animBg="1"/>
      <p:bldP spid="84" grpId="0" animBg="1"/>
      <p:bldP spid="87" grpId="0" animBg="1"/>
      <p:bldP spid="87" grpId="1" animBg="1"/>
      <p:bldP spid="89" grpId="0" animBg="1"/>
      <p:bldP spid="91" grpId="1"/>
      <p:bldP spid="95" grpId="0"/>
      <p:bldP spid="95" grpId="1"/>
      <p:bldP spid="74" grpId="0" animBg="1"/>
      <p:bldP spid="93" grpId="0"/>
      <p:bldP spid="96" grpId="0"/>
      <p:bldP spid="96" grpId="1"/>
      <p:bldP spid="105" grpId="0"/>
      <p:bldP spid="105" grpId="1"/>
      <p:bldP spid="109" grpId="0" animBg="1"/>
      <p:bldP spid="111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141603" y="2861650"/>
            <a:ext cx="5943504" cy="3130035"/>
            <a:chOff x="141603" y="2861650"/>
            <a:chExt cx="5943504" cy="3130035"/>
          </a:xfrm>
        </p:grpSpPr>
        <p:grpSp>
          <p:nvGrpSpPr>
            <p:cNvPr id="113" name="Group 112"/>
            <p:cNvGrpSpPr/>
            <p:nvPr/>
          </p:nvGrpSpPr>
          <p:grpSpPr>
            <a:xfrm>
              <a:off x="141603" y="2867485"/>
              <a:ext cx="5943504" cy="3124200"/>
              <a:chOff x="454024" y="2844625"/>
              <a:chExt cx="5581583" cy="3124200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454024" y="2844625"/>
                <a:ext cx="5581583" cy="3124200"/>
                <a:chOff x="454024" y="2844625"/>
                <a:chExt cx="5581583" cy="3124200"/>
              </a:xfrm>
            </p:grpSpPr>
            <p:sp>
              <p:nvSpPr>
                <p:cNvPr id="124" name="Rectangle 123"/>
                <p:cNvSpPr/>
                <p:nvPr/>
              </p:nvSpPr>
              <p:spPr bwMode="auto">
                <a:xfrm>
                  <a:off x="454024" y="2844625"/>
                  <a:ext cx="5581583" cy="3124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1013460" y="5901435"/>
                  <a:ext cx="281940" cy="6739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 bwMode="auto">
              <a:xfrm>
                <a:off x="4697578" y="5897793"/>
                <a:ext cx="281940" cy="6739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14"/>
            <p:cNvSpPr/>
            <p:nvPr/>
          </p:nvSpPr>
          <p:spPr bwMode="auto">
            <a:xfrm>
              <a:off x="2017642" y="2861650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948623" y="2861650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4978320" y="2867484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013903" y="2861651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96702"/>
              </p:ext>
            </p:extLst>
          </p:nvPr>
        </p:nvGraphicFramePr>
        <p:xfrm>
          <a:off x="5379721" y="3487681"/>
          <a:ext cx="457132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7132"/>
              </a:tblGrid>
              <a:tr h="284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lt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Info</a:t>
                      </a:r>
                      <a:endParaRPr lang="ru-RU" sz="1300" b="0" kern="1200" dirty="0" smtClean="0">
                        <a:solidFill>
                          <a:schemeClr val="lt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141603" y="2861650"/>
            <a:ext cx="5202557" cy="3130035"/>
            <a:chOff x="141603" y="2861650"/>
            <a:chExt cx="5943504" cy="3130035"/>
          </a:xfrm>
        </p:grpSpPr>
        <p:grpSp>
          <p:nvGrpSpPr>
            <p:cNvPr id="66" name="Group 65"/>
            <p:cNvGrpSpPr/>
            <p:nvPr/>
          </p:nvGrpSpPr>
          <p:grpSpPr>
            <a:xfrm>
              <a:off x="141603" y="2867485"/>
              <a:ext cx="5943504" cy="3124200"/>
              <a:chOff x="454024" y="2844625"/>
              <a:chExt cx="5581583" cy="31242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54024" y="2844625"/>
                <a:ext cx="5581583" cy="3124200"/>
                <a:chOff x="454024" y="2844625"/>
                <a:chExt cx="5581583" cy="3124200"/>
              </a:xfrm>
            </p:grpSpPr>
            <p:sp>
              <p:nvSpPr>
                <p:cNvPr id="86" name="Rectangle 85"/>
                <p:cNvSpPr/>
                <p:nvPr/>
              </p:nvSpPr>
              <p:spPr bwMode="auto">
                <a:xfrm>
                  <a:off x="454024" y="2844625"/>
                  <a:ext cx="5581583" cy="3124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1013460" y="5901435"/>
                  <a:ext cx="281940" cy="6739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1" name="Rectangle 80"/>
              <p:cNvSpPr/>
              <p:nvPr/>
            </p:nvSpPr>
            <p:spPr bwMode="auto">
              <a:xfrm>
                <a:off x="4697578" y="5897793"/>
                <a:ext cx="281940" cy="6739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 bwMode="auto">
            <a:xfrm>
              <a:off x="2017642" y="2861650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948623" y="2861650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978320" y="2867484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013903" y="2861651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1603" y="2867485"/>
            <a:ext cx="4818936" cy="3124200"/>
            <a:chOff x="454024" y="2844625"/>
            <a:chExt cx="4525494" cy="3124200"/>
          </a:xfrm>
        </p:grpSpPr>
        <p:grpSp>
          <p:nvGrpSpPr>
            <p:cNvPr id="33" name="Group 32"/>
            <p:cNvGrpSpPr/>
            <p:nvPr/>
          </p:nvGrpSpPr>
          <p:grpSpPr>
            <a:xfrm>
              <a:off x="454024" y="2844625"/>
              <a:ext cx="3974559" cy="3124200"/>
              <a:chOff x="454024" y="2844625"/>
              <a:chExt cx="3974559" cy="31242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4024" y="2844625"/>
                <a:ext cx="3974559" cy="3124200"/>
                <a:chOff x="929639" y="2590800"/>
                <a:chExt cx="3412053" cy="3124200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929639" y="2590800"/>
                  <a:ext cx="3412053" cy="3124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29640" y="2590800"/>
                  <a:ext cx="539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Neo Sans Intel Medium" panose="020B0604020202020204" pitchFamily="34" charset="0"/>
                    </a:rPr>
                    <a:t>ROB</a:t>
                  </a:r>
                  <a:endParaRPr lang="ru-RU" dirty="0" smtClean="0">
                    <a:latin typeface="Neo Sans Intel" panose="020B0504020202020204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 bwMode="auto">
              <a:xfrm>
                <a:off x="1013460" y="5901435"/>
                <a:ext cx="281940" cy="6739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4697578" y="5897793"/>
              <a:ext cx="281940" cy="6739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2017642" y="2861650"/>
            <a:ext cx="281940" cy="6739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Stage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3002" y="3484828"/>
          <a:ext cx="1302020" cy="242971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74845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650" y="3179904"/>
            <a:ext cx="1052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Destination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1174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37791" y="3179904"/>
            <a:ext cx="8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Source 1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52862" y="3484828"/>
          <a:ext cx="1302020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7412"/>
                <a:gridCol w="435759"/>
                <a:gridCol w="618849"/>
              </a:tblGrid>
              <a:tr h="28465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Reg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22290" y="3179904"/>
            <a:ext cx="8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Source 2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259080" y="2056826"/>
          <a:ext cx="24028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7" name="Oval 56"/>
          <p:cNvSpPr/>
          <p:nvPr/>
        </p:nvSpPr>
        <p:spPr bwMode="auto">
          <a:xfrm>
            <a:off x="2137369" y="2396217"/>
            <a:ext cx="45719" cy="45719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02" name="Straight Arrow Connector 101"/>
          <p:cNvCxnSpPr>
            <a:stCxn id="57" idx="4"/>
            <a:endCxn id="58" idx="0"/>
          </p:cNvCxnSpPr>
          <p:nvPr/>
        </p:nvCxnSpPr>
        <p:spPr bwMode="auto">
          <a:xfrm flipH="1">
            <a:off x="2158612" y="2441936"/>
            <a:ext cx="1617" cy="41971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86749" y="5678420"/>
            <a:ext cx="20180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latin typeface="Neo Sans Intel" panose="020B0504020202020204" pitchFamily="34" charset="0"/>
              </a:rPr>
              <a:t>1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556" y="5678420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R3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6749" y="5414171"/>
            <a:ext cx="3927488" cy="184666"/>
            <a:chOff x="286749" y="5414171"/>
            <a:chExt cx="3927488" cy="184666"/>
          </a:xfrm>
        </p:grpSpPr>
        <p:sp>
          <p:nvSpPr>
            <p:cNvPr id="70" name="TextBox 69"/>
            <p:cNvSpPr txBox="1"/>
            <p:nvPr/>
          </p:nvSpPr>
          <p:spPr>
            <a:xfrm>
              <a:off x="286749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9556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64801" y="5414171"/>
              <a:ext cx="54943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0x41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28483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95674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R3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30563" y="5414171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R4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70217" y="5414171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86749" y="5159109"/>
            <a:ext cx="20180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latin typeface="Neo Sans Intel" panose="020B0504020202020204" pitchFamily="34" charset="0"/>
              </a:rPr>
              <a:t>0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9556" y="5159109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R3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86749" y="4881945"/>
            <a:ext cx="3315861" cy="184666"/>
            <a:chOff x="286749" y="4881945"/>
            <a:chExt cx="3315861" cy="184666"/>
          </a:xfrm>
        </p:grpSpPr>
        <p:sp>
          <p:nvSpPr>
            <p:cNvPr id="106" name="TextBox 105"/>
            <p:cNvSpPr txBox="1"/>
            <p:nvPr/>
          </p:nvSpPr>
          <p:spPr>
            <a:xfrm>
              <a:off x="1640070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7261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42150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R5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81804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1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86749" y="4881945"/>
              <a:ext cx="2018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>
                  <a:latin typeface="Neo Sans Intel" panose="020B0504020202020204" pitchFamily="34" charset="0"/>
                </a:rPr>
                <a:t>0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9556" y="4881945"/>
              <a:ext cx="3604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R6</a:t>
              </a:r>
              <a:endParaRPr lang="ru-RU" sz="1200" dirty="0" smtClean="0">
                <a:latin typeface="Neo Sans Intel" panose="020B0504020202020204" pitchFamily="34" charset="0"/>
              </a:endParaRPr>
            </a:p>
          </p:txBody>
        </p:sp>
      </p:grp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59080" y="2056826"/>
          <a:ext cx="34442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  <a:gridCol w="83312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Issue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4417425" y="3487681"/>
          <a:ext cx="802608" cy="2422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2299"/>
                <a:gridCol w="570309"/>
              </a:tblGrid>
              <a:tr h="284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V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err="1" smtClean="0">
                          <a:solidFill>
                            <a:schemeClr val="lt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Addr</a:t>
                      </a:r>
                      <a:endParaRPr lang="ru-RU" sz="1300" b="0" kern="1200" dirty="0" smtClean="0">
                        <a:solidFill>
                          <a:schemeClr val="lt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4485685" y="3182757"/>
            <a:ext cx="59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Neo Sans Intel" panose="020B0504020202020204" pitchFamily="34" charset="0"/>
              </a:rPr>
              <a:t>Store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259080" y="2056826"/>
          <a:ext cx="43633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  <a:gridCol w="833120"/>
                <a:gridCol w="208280"/>
                <a:gridCol w="91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Issue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Execute</a:t>
                      </a:r>
                      <a:endParaRPr lang="ru-RU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 bwMode="auto">
          <a:xfrm>
            <a:off x="4130707" y="2396217"/>
            <a:ext cx="45719" cy="45719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8" name="Straight Arrow Connector 97"/>
          <p:cNvCxnSpPr>
            <a:endCxn id="94" idx="4"/>
          </p:cNvCxnSpPr>
          <p:nvPr/>
        </p:nvCxnSpPr>
        <p:spPr bwMode="auto">
          <a:xfrm flipH="1" flipV="1">
            <a:off x="4153567" y="2441936"/>
            <a:ext cx="1306" cy="41971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3063741" y="2396216"/>
            <a:ext cx="45719" cy="465434"/>
            <a:chOff x="3063741" y="2396216"/>
            <a:chExt cx="45719" cy="465434"/>
          </a:xfrm>
        </p:grpSpPr>
        <p:sp>
          <p:nvSpPr>
            <p:cNvPr id="101" name="Oval 100"/>
            <p:cNvSpPr/>
            <p:nvPr/>
          </p:nvSpPr>
          <p:spPr bwMode="auto">
            <a:xfrm>
              <a:off x="3063741" y="2396216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04" name="Straight Arrow Connector 103"/>
            <p:cNvCxnSpPr>
              <a:endCxn id="101" idx="4"/>
            </p:cNvCxnSpPr>
            <p:nvPr/>
          </p:nvCxnSpPr>
          <p:spPr bwMode="auto">
            <a:xfrm flipH="1" flipV="1">
              <a:off x="3086601" y="2441935"/>
              <a:ext cx="2992" cy="41971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259080" y="2056826"/>
          <a:ext cx="53687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  <a:gridCol w="833120"/>
                <a:gridCol w="208280"/>
                <a:gridCol w="919100"/>
                <a:gridCol w="10053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Issue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Execute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WriteBack</a:t>
                      </a:r>
                      <a:endParaRPr lang="ru-RU" sz="1400" dirty="0"/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64" name="Oval 63"/>
          <p:cNvSpPr/>
          <p:nvPr/>
        </p:nvSpPr>
        <p:spPr bwMode="auto">
          <a:xfrm>
            <a:off x="5098281" y="2396216"/>
            <a:ext cx="45719" cy="45719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endCxn id="64" idx="4"/>
          </p:cNvCxnSpPr>
          <p:nvPr/>
        </p:nvCxnSpPr>
        <p:spPr bwMode="auto">
          <a:xfrm flipV="1">
            <a:off x="5119290" y="2441935"/>
            <a:ext cx="1851" cy="42554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634111" y="5407796"/>
            <a:ext cx="201802" cy="184666"/>
          </a:xfrm>
          <a:prstGeom prst="rect">
            <a:avLst/>
          </a:prstGeom>
          <a:solidFill>
            <a:srgbClr val="CBD5EA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1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6003" y="5149381"/>
            <a:ext cx="201802" cy="184666"/>
          </a:xfrm>
          <a:prstGeom prst="rect">
            <a:avLst/>
          </a:prstGeom>
          <a:solidFill>
            <a:srgbClr val="E7EBF5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1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68173" y="5145410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0x12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59553" y="4871189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0x12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19744" y="4881454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0x12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877051"/>
            <a:ext cx="8228012" cy="876154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Wait until the instruction is executed and becomes the oldest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Then, check for exceptions and other disruptive events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If everything is ok then update the Arch state: write the result to ARF or Memory</a:t>
            </a:r>
            <a:endParaRPr lang="ru-RU" dirty="0"/>
          </a:p>
        </p:txBody>
      </p: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07110"/>
              </p:ext>
            </p:extLst>
          </p:nvPr>
        </p:nvGraphicFramePr>
        <p:xfrm>
          <a:off x="259080" y="2056826"/>
          <a:ext cx="6431281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143"/>
                <a:gridCol w="676377"/>
                <a:gridCol w="208280"/>
                <a:gridCol w="955040"/>
                <a:gridCol w="833120"/>
                <a:gridCol w="208280"/>
                <a:gridCol w="919100"/>
                <a:gridCol w="1005377"/>
                <a:gridCol w="208280"/>
                <a:gridCol w="8542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Fetch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Decode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Allocate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Issue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Execute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WriteBack</a:t>
                      </a:r>
                      <a:endParaRPr lang="ru-RU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Commit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7" name="TextBox 126"/>
          <p:cNvSpPr txBox="1"/>
          <p:nvPr/>
        </p:nvSpPr>
        <p:spPr>
          <a:xfrm>
            <a:off x="5155303" y="3179903"/>
            <a:ext cx="929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Neo Sans Intel" panose="020B0504020202020204" pitchFamily="34" charset="0"/>
              </a:rPr>
              <a:t>Exception</a:t>
            </a:r>
            <a:endParaRPr lang="ru-RU" sz="1400" b="1" dirty="0" smtClean="0">
              <a:latin typeface="Neo Sans Intel" panose="020B05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87424" y="2396215"/>
            <a:ext cx="5335402" cy="3854549"/>
            <a:chOff x="887424" y="2396215"/>
            <a:chExt cx="5335402" cy="3854549"/>
          </a:xfrm>
        </p:grpSpPr>
        <p:cxnSp>
          <p:nvCxnSpPr>
            <p:cNvPr id="128" name="Elbow Connector 127"/>
            <p:cNvCxnSpPr>
              <a:endCxn id="129" idx="2"/>
            </p:cNvCxnSpPr>
            <p:nvPr/>
          </p:nvCxnSpPr>
          <p:spPr bwMode="auto">
            <a:xfrm rot="16200000" flipH="1">
              <a:off x="2719179" y="4159930"/>
              <a:ext cx="236220" cy="38997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Oval 128"/>
            <p:cNvSpPr/>
            <p:nvPr/>
          </p:nvSpPr>
          <p:spPr bwMode="auto">
            <a:xfrm>
              <a:off x="4787154" y="6205045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30" name="Straight Arrow Connector 129"/>
            <p:cNvCxnSpPr>
              <a:endCxn id="129" idx="0"/>
            </p:cNvCxnSpPr>
            <p:nvPr/>
          </p:nvCxnSpPr>
          <p:spPr bwMode="auto">
            <a:xfrm flipH="1">
              <a:off x="4810014" y="5988043"/>
              <a:ext cx="415" cy="21700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31" name="Elbow Connector 130"/>
            <p:cNvCxnSpPr>
              <a:stCxn id="129" idx="6"/>
              <a:endCxn id="132" idx="4"/>
            </p:cNvCxnSpPr>
            <p:nvPr/>
          </p:nvCxnSpPr>
          <p:spPr bwMode="auto">
            <a:xfrm flipV="1">
              <a:off x="4832873" y="2441934"/>
              <a:ext cx="1367094" cy="378597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32" name="Oval 131"/>
            <p:cNvSpPr/>
            <p:nvPr/>
          </p:nvSpPr>
          <p:spPr bwMode="auto">
            <a:xfrm>
              <a:off x="6177107" y="2396215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083813" y="4343926"/>
            <a:ext cx="924932" cy="1838259"/>
            <a:chOff x="8083813" y="4343926"/>
            <a:chExt cx="924932" cy="1838259"/>
          </a:xfrm>
        </p:grpSpPr>
        <p:grpSp>
          <p:nvGrpSpPr>
            <p:cNvPr id="134" name="Group 133"/>
            <p:cNvGrpSpPr/>
            <p:nvPr/>
          </p:nvGrpSpPr>
          <p:grpSpPr>
            <a:xfrm>
              <a:off x="8083814" y="4343926"/>
              <a:ext cx="924931" cy="1838259"/>
              <a:chOff x="929640" y="2590800"/>
              <a:chExt cx="4229100" cy="3124200"/>
            </a:xfrm>
          </p:grpSpPr>
          <p:sp>
            <p:nvSpPr>
              <p:cNvPr id="136" name="Rectangle 135"/>
              <p:cNvSpPr/>
              <p:nvPr/>
            </p:nvSpPr>
            <p:spPr bwMode="auto">
              <a:xfrm>
                <a:off x="929640" y="2590800"/>
                <a:ext cx="4229100" cy="3124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929640" y="2590800"/>
                <a:ext cx="2779339" cy="627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Neo Sans Intel Medium" panose="020B0604020202020204" pitchFamily="34" charset="0"/>
                  </a:rPr>
                  <a:t>ARF</a:t>
                </a:r>
                <a:endParaRPr lang="ru-RU" dirty="0">
                  <a:latin typeface="Neo Sans Intel Medium" panose="020B0604020202020204" pitchFamily="34" charset="0"/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 bwMode="auto">
            <a:xfrm>
              <a:off x="8083813" y="5772150"/>
              <a:ext cx="94352" cy="14097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13356"/>
              </p:ext>
            </p:extLst>
          </p:nvPr>
        </p:nvGraphicFramePr>
        <p:xfrm>
          <a:off x="8263890" y="4771469"/>
          <a:ext cx="552948" cy="1353347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2948"/>
              </a:tblGrid>
              <a:tr h="284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139" name="Group 138"/>
          <p:cNvGrpSpPr/>
          <p:nvPr/>
        </p:nvGrpSpPr>
        <p:grpSpPr>
          <a:xfrm>
            <a:off x="8083813" y="2110161"/>
            <a:ext cx="924931" cy="1838259"/>
            <a:chOff x="929638" y="2590800"/>
            <a:chExt cx="3453881" cy="3124200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29638" y="2590800"/>
              <a:ext cx="3453881" cy="3124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 rot="16200000">
              <a:off x="1784509" y="3308542"/>
              <a:ext cx="1744144" cy="168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 Medium" panose="020B0604020202020204" pitchFamily="34" charset="0"/>
                </a:rPr>
                <a:t>Memory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</p:grpSp>
      <p:sp>
        <p:nvSpPr>
          <p:cNvPr id="142" name="Flowchart: Decision 141"/>
          <p:cNvSpPr/>
          <p:nvPr/>
        </p:nvSpPr>
        <p:spPr bwMode="auto">
          <a:xfrm>
            <a:off x="7082962" y="2815109"/>
            <a:ext cx="766572" cy="42641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="1" dirty="0">
                <a:latin typeface="Neo Sans Intel" pitchFamily="34" charset="0"/>
                <a:cs typeface="Arial" pitchFamily="34" charset="0"/>
              </a:rPr>
              <a:t>Store?</a:t>
            </a:r>
            <a:endParaRPr lang="ru-RU" sz="12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641765" y="2649035"/>
            <a:ext cx="411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yes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  <p:cxnSp>
        <p:nvCxnSpPr>
          <p:cNvPr id="144" name="Straight Arrow Connector 143"/>
          <p:cNvCxnSpPr>
            <a:stCxn id="142" idx="3"/>
            <a:endCxn id="140" idx="1"/>
          </p:cNvCxnSpPr>
          <p:nvPr/>
        </p:nvCxnSpPr>
        <p:spPr bwMode="auto">
          <a:xfrm>
            <a:off x="7849534" y="3028315"/>
            <a:ext cx="234279" cy="97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5" name="Elbow Connector 144"/>
          <p:cNvCxnSpPr>
            <a:stCxn id="142" idx="2"/>
            <a:endCxn id="135" idx="1"/>
          </p:cNvCxnSpPr>
          <p:nvPr/>
        </p:nvCxnSpPr>
        <p:spPr bwMode="auto">
          <a:xfrm rot="16200000" flipH="1">
            <a:off x="6474473" y="4233295"/>
            <a:ext cx="2601114" cy="61756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6" name="Oval 145"/>
          <p:cNvSpPr/>
          <p:nvPr/>
        </p:nvSpPr>
        <p:spPr bwMode="auto">
          <a:xfrm>
            <a:off x="6496944" y="2396215"/>
            <a:ext cx="45719" cy="45719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7" name="Elbow Connector 146"/>
          <p:cNvCxnSpPr>
            <a:stCxn id="146" idx="4"/>
            <a:endCxn id="142" idx="0"/>
          </p:cNvCxnSpPr>
          <p:nvPr/>
        </p:nvCxnSpPr>
        <p:spPr bwMode="auto">
          <a:xfrm rot="16200000" flipH="1">
            <a:off x="6806439" y="2155299"/>
            <a:ext cx="373175" cy="946444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>
            <a:off x="220980" y="5633335"/>
            <a:ext cx="5666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Rounded Rectangular Callout 148"/>
          <p:cNvSpPr/>
          <p:nvPr/>
        </p:nvSpPr>
        <p:spPr bwMode="auto">
          <a:xfrm>
            <a:off x="349384" y="3960732"/>
            <a:ext cx="3294105" cy="690719"/>
          </a:xfrm>
          <a:prstGeom prst="wedgeRoundRectCallout">
            <a:avLst>
              <a:gd name="adj1" fmla="val -46005"/>
              <a:gd name="adj2" fmla="val 12560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This instruction is ready, but cannot be committed as it is not the oldest one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68919" y="5678420"/>
            <a:ext cx="36046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latin typeface="Neo Sans Intel" panose="020B0504020202020204" pitchFamily="34" charset="0"/>
              </a:rPr>
              <a:t>0x56</a:t>
            </a:r>
            <a:endParaRPr lang="ru-RU" sz="1200" dirty="0" smtClean="0">
              <a:latin typeface="Neo Sans Intel" panose="020B05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198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24 C 0.00087 0.01365 0.00278 0.02708 0.00399 0.04097 C 0.00729 0.04583 0.01128 0.05069 0.01476 0.05625 C 0.02048 0.05856 0.02656 0.06134 0.03229 0.06388 L 0.34149 0.06388 C 0.43802 0.05694 0.53698 0.06087 0.61354 0.04953 C 0.6901 0.03819 0.7691 -0.00024 0.80069 -0.00463 " pathEditMode="relative" rAng="0" ptsTypes="AAAAAAA">
                                      <p:cBhvr>
                                        <p:cTn id="8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35" y="298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9" grpId="0"/>
      <p:bldP spid="127" grpId="0"/>
      <p:bldP spid="142" grpId="0" animBg="1"/>
      <p:bldP spid="143" grpId="0"/>
      <p:bldP spid="146" grpId="0" animBg="1"/>
      <p:bldP spid="149" grpId="0" animBg="1"/>
      <p:bldP spid="91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2706" y="1206279"/>
            <a:ext cx="1586755" cy="2083768"/>
            <a:chOff x="8083813" y="4343926"/>
            <a:chExt cx="1003642" cy="1838259"/>
          </a:xfrm>
        </p:grpSpPr>
        <p:grpSp>
          <p:nvGrpSpPr>
            <p:cNvPr id="7" name="Group 6"/>
            <p:cNvGrpSpPr/>
            <p:nvPr/>
          </p:nvGrpSpPr>
          <p:grpSpPr>
            <a:xfrm>
              <a:off x="8083813" y="4343926"/>
              <a:ext cx="1003642" cy="1838259"/>
              <a:chOff x="929636" y="2590800"/>
              <a:chExt cx="4588994" cy="3124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929636" y="2590800"/>
                <a:ext cx="4588994" cy="3124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29640" y="2590800"/>
                <a:ext cx="2733899" cy="627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Neo Sans Intel Medium" panose="020B0604020202020204" pitchFamily="34" charset="0"/>
                  </a:rPr>
                  <a:t>RAT</a:t>
                </a:r>
                <a:endParaRPr lang="ru-RU" dirty="0">
                  <a:latin typeface="Neo Sans Intel Medium" panose="020B0604020202020204" pitchFamily="34" charset="0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8083813" y="5772150"/>
              <a:ext cx="94352" cy="14097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for Register Renaming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58780"/>
              </p:ext>
            </p:extLst>
          </p:nvPr>
        </p:nvGraphicFramePr>
        <p:xfrm>
          <a:off x="1030256" y="1624937"/>
          <a:ext cx="1040590" cy="157996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295"/>
                <a:gridCol w="520295"/>
              </a:tblGrid>
              <a:tr h="4684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Neo Sans Intel" panose="020B0504020202020204" pitchFamily="34" charset="0"/>
                        </a:rPr>
                        <a:t>ROB</a:t>
                      </a:r>
                      <a:r>
                        <a:rPr lang="en-US" sz="1200" b="0" baseline="0" dirty="0" smtClean="0">
                          <a:latin typeface="Neo Sans Intel" panose="020B0504020202020204" pitchFamily="34" charset="0"/>
                        </a:rPr>
                        <a:t> or ARF ?</a:t>
                      </a:r>
                      <a:endParaRPr lang="ru-RU" sz="12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Neo Sans Intel" panose="020B0504020202020204" pitchFamily="34" charset="0"/>
                        </a:rPr>
                        <a:t>ROBid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</a:tr>
              <a:tr h="277877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77877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77877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77877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804857" y="1206279"/>
            <a:ext cx="2653667" cy="2559609"/>
            <a:chOff x="8045133" y="4343925"/>
            <a:chExt cx="2008525" cy="2062798"/>
          </a:xfrm>
        </p:grpSpPr>
        <p:grpSp>
          <p:nvGrpSpPr>
            <p:cNvPr id="12" name="Group 11"/>
            <p:cNvGrpSpPr/>
            <p:nvPr/>
          </p:nvGrpSpPr>
          <p:grpSpPr>
            <a:xfrm>
              <a:off x="8045133" y="4343925"/>
              <a:ext cx="2008525" cy="2062798"/>
              <a:chOff x="752778" y="2590799"/>
              <a:chExt cx="9183663" cy="3505813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752778" y="2590799"/>
                <a:ext cx="9183663" cy="350581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29640" y="2590800"/>
                <a:ext cx="8033567" cy="553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Neo Sans Intel Medium" panose="020B0604020202020204" pitchFamily="34" charset="0"/>
                  </a:rPr>
                  <a:t>Dependency Matrix</a:t>
                </a:r>
                <a:endParaRPr lang="ru-RU" dirty="0">
                  <a:latin typeface="Neo Sans Intel Medium" panose="020B0604020202020204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 bwMode="auto">
            <a:xfrm>
              <a:off x="8083813" y="5772150"/>
              <a:ext cx="94352" cy="14097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68264"/>
              </p:ext>
            </p:extLst>
          </p:nvPr>
        </p:nvGraphicFramePr>
        <p:xfrm>
          <a:off x="3216213" y="1822527"/>
          <a:ext cx="2125323" cy="1832515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6147"/>
                <a:gridCol w="236147"/>
                <a:gridCol w="236147"/>
                <a:gridCol w="236147"/>
                <a:gridCol w="236147"/>
                <a:gridCol w="236147"/>
                <a:gridCol w="236147"/>
                <a:gridCol w="236147"/>
                <a:gridCol w="236147"/>
              </a:tblGrid>
              <a:tr h="247555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Producers</a:t>
                      </a:r>
                      <a:endParaRPr lang="ru-RU" sz="1300" b="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b="0" dirty="0"/>
                    </a:p>
                  </a:txBody>
                  <a:tcPr marL="0" marR="0" marT="0" marB="0" anchor="ctr"/>
                </a:tc>
              </a:tr>
              <a:tr h="188241">
                <a:tc rowSpan="8"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Consumer</a:t>
                      </a:r>
                      <a:endParaRPr lang="ru-RU" sz="1300" b="0" dirty="0"/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88241">
                <a:tc v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88241">
                <a:tc v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88241">
                <a:tc v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88241">
                <a:tc v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88241">
                <a:tc v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88241">
                <a:tc vMerge="1"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88241">
                <a:tc vMerge="1">
                  <a:txBody>
                    <a:bodyPr/>
                    <a:lstStyle/>
                    <a:p>
                      <a:pPr algn="ctr"/>
                      <a:endParaRPr lang="ru-RU" sz="1300" b="0" dirty="0"/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38514" y="3763195"/>
            <a:ext cx="1379842" cy="2348045"/>
            <a:chOff x="8083813" y="4343926"/>
            <a:chExt cx="783383" cy="2071399"/>
          </a:xfrm>
        </p:grpSpPr>
        <p:grpSp>
          <p:nvGrpSpPr>
            <p:cNvPr id="18" name="Group 17"/>
            <p:cNvGrpSpPr/>
            <p:nvPr/>
          </p:nvGrpSpPr>
          <p:grpSpPr>
            <a:xfrm>
              <a:off x="8083814" y="4343926"/>
              <a:ext cx="783382" cy="2071399"/>
              <a:chOff x="929640" y="2590800"/>
              <a:chExt cx="3581888" cy="3520431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929640" y="2590800"/>
                <a:ext cx="3581888" cy="35204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29640" y="2590800"/>
                <a:ext cx="2291663" cy="553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Neo Sans Intel Medium" panose="020B0604020202020204" pitchFamily="34" charset="0"/>
                  </a:rPr>
                  <a:t>ROB</a:t>
                </a:r>
                <a:endParaRPr lang="ru-RU" dirty="0">
                  <a:latin typeface="Neo Sans Intel Medium" panose="020B0604020202020204" pitchFamily="34" charset="0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>
              <a:off x="8083813" y="5772150"/>
              <a:ext cx="94352" cy="14097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02051"/>
              </p:ext>
            </p:extLst>
          </p:nvPr>
        </p:nvGraphicFramePr>
        <p:xfrm>
          <a:off x="1114738" y="4150659"/>
          <a:ext cx="929214" cy="188488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64607"/>
                <a:gridCol w="464607"/>
              </a:tblGrid>
              <a:tr h="2999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/>
                        <a:t>…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</a:tr>
              <a:tr h="138939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38939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38939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38939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38939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38939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38939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138939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2570183" y="4272981"/>
            <a:ext cx="1110554" cy="1838259"/>
            <a:chOff x="8083813" y="4343926"/>
            <a:chExt cx="895777" cy="1838259"/>
          </a:xfrm>
        </p:grpSpPr>
        <p:grpSp>
          <p:nvGrpSpPr>
            <p:cNvPr id="29" name="Group 28"/>
            <p:cNvGrpSpPr/>
            <p:nvPr/>
          </p:nvGrpSpPr>
          <p:grpSpPr>
            <a:xfrm>
              <a:off x="8083814" y="4343926"/>
              <a:ext cx="895776" cy="1838259"/>
              <a:chOff x="929640" y="2590800"/>
              <a:chExt cx="4095795" cy="3124200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929640" y="2590800"/>
                <a:ext cx="4095795" cy="3124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29640" y="2590800"/>
                <a:ext cx="2779339" cy="627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Neo Sans Intel Medium" panose="020B0604020202020204" pitchFamily="34" charset="0"/>
                  </a:rPr>
                  <a:t>ARF</a:t>
                </a:r>
                <a:endParaRPr lang="ru-RU" dirty="0">
                  <a:latin typeface="Neo Sans Intel Medium" panose="020B0604020202020204" pitchFamily="34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 bwMode="auto">
            <a:xfrm>
              <a:off x="8083813" y="5772150"/>
              <a:ext cx="94352" cy="14097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04613"/>
              </p:ext>
            </p:extLst>
          </p:nvPr>
        </p:nvGraphicFramePr>
        <p:xfrm>
          <a:off x="2972024" y="4700524"/>
          <a:ext cx="552948" cy="1353347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2948"/>
              </a:tblGrid>
              <a:tr h="284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latin typeface="Neo Sans Intel" panose="020B0504020202020204" pitchFamily="34" charset="0"/>
                        </a:rPr>
                        <a:t>Data</a:t>
                      </a:r>
                      <a:endParaRPr lang="ru-RU" sz="1300" b="0" dirty="0" smtClean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endParaRPr lang="ru-RU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2582202" y="4962041"/>
            <a:ext cx="433132" cy="1133810"/>
            <a:chOff x="625808" y="2071205"/>
            <a:chExt cx="433132" cy="1133810"/>
          </a:xfrm>
        </p:grpSpPr>
        <p:sp>
          <p:nvSpPr>
            <p:cNvPr id="34" name="TextBox 33"/>
            <p:cNvSpPr txBox="1"/>
            <p:nvPr/>
          </p:nvSpPr>
          <p:spPr>
            <a:xfrm>
              <a:off x="642260" y="2071205"/>
              <a:ext cx="35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R0</a:t>
              </a:r>
              <a:endParaRPr lang="ru-RU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259" y="2376666"/>
              <a:ext cx="35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R1</a:t>
              </a:r>
              <a:endParaRPr lang="ru-RU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808" y="294340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R31</a:t>
              </a:r>
              <a:endParaRPr lang="ru-RU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1952" y="2663246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…</a:t>
              </a:r>
              <a:endParaRPr lang="ru-RU" sz="1100" dirty="0" smtClean="0">
                <a:latin typeface="Neo Sans Intel" panose="020B05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2231" y="2085484"/>
            <a:ext cx="433131" cy="1133810"/>
            <a:chOff x="637831" y="2071205"/>
            <a:chExt cx="433131" cy="1133810"/>
          </a:xfrm>
        </p:grpSpPr>
        <p:sp>
          <p:nvSpPr>
            <p:cNvPr id="40" name="TextBox 39"/>
            <p:cNvSpPr txBox="1"/>
            <p:nvPr/>
          </p:nvSpPr>
          <p:spPr>
            <a:xfrm>
              <a:off x="658290" y="2071205"/>
              <a:ext cx="35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R0</a:t>
              </a:r>
              <a:endParaRPr lang="ru-RU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289" y="2376666"/>
              <a:ext cx="35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R1</a:t>
              </a:r>
              <a:endParaRPr lang="ru-RU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7831" y="2943405"/>
              <a:ext cx="4331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R31</a:t>
              </a:r>
              <a:endParaRPr lang="ru-RU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5158" y="2663246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…</a:t>
              </a:r>
              <a:endParaRPr lang="ru-RU" sz="1100" dirty="0" smtClean="0">
                <a:latin typeface="Neo Sans Intel" panose="020B0504020202020204" pitchFamily="34" charset="0"/>
              </a:endParaRPr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54625"/>
              </p:ext>
            </p:extLst>
          </p:nvPr>
        </p:nvGraphicFramePr>
        <p:xfrm>
          <a:off x="738518" y="4469362"/>
          <a:ext cx="342126" cy="1555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2126"/>
              </a:tblGrid>
              <a:tr h="194440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id1</a:t>
                      </a:r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id2</a:t>
                      </a:r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id3</a:t>
                      </a:r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/>
                        <a:t>…</a:t>
                      </a:r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id63</a:t>
                      </a:r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46075"/>
              </p:ext>
            </p:extLst>
          </p:nvPr>
        </p:nvGraphicFramePr>
        <p:xfrm>
          <a:off x="2859427" y="2080969"/>
          <a:ext cx="342126" cy="1555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2126"/>
              </a:tblGrid>
              <a:tr h="194440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id1</a:t>
                      </a:r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id2</a:t>
                      </a:r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id3</a:t>
                      </a:r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/>
                        <a:t>…</a:t>
                      </a:r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440">
                <a:tc>
                  <a:txBody>
                    <a:bodyPr/>
                    <a:lstStyle/>
                    <a:p>
                      <a:pPr lvl="0"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id63</a:t>
                      </a:r>
                      <a:endParaRPr lang="ru-RU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18010"/>
              </p:ext>
            </p:extLst>
          </p:nvPr>
        </p:nvGraphicFramePr>
        <p:xfrm>
          <a:off x="3455766" y="1617538"/>
          <a:ext cx="1889176" cy="188241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236147"/>
                <a:gridCol w="236147"/>
                <a:gridCol w="236147"/>
                <a:gridCol w="236147"/>
                <a:gridCol w="236147"/>
                <a:gridCol w="236147"/>
                <a:gridCol w="166775"/>
                <a:gridCol w="305519"/>
              </a:tblGrid>
              <a:tr h="188241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id1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id2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ru-RU" sz="1100" kern="1200" dirty="0">
                        <a:solidFill>
                          <a:schemeClr val="tx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ru-RU" sz="1100" kern="1200" dirty="0">
                        <a:solidFill>
                          <a:schemeClr val="tx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ru-RU" sz="1100" kern="1200" dirty="0">
                        <a:solidFill>
                          <a:schemeClr val="tx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ru-RU" sz="1100" kern="1200" dirty="0">
                        <a:solidFill>
                          <a:schemeClr val="tx1"/>
                        </a:solidFill>
                        <a:latin typeface="Neo Sans Intel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id63</a:t>
                      </a:r>
                      <a:endParaRPr lang="ru-RU" sz="11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06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9.1|49.1|24.3|1.6|52.1|1.2|9.9|10.8|26.1|23.3|21.9|26.3|1.6|21.1|10.9|12.6|10.3|4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5.5|7.9|16|27.9|26.3|4.2|22.4|11.4|63.3|40.5|4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8.7|8.2|71.9|20.4|7.3|53.6|1.5|2.9|30.8|17.7|12.5|116.1|3.1|43.2|96.2|1.2|3.6|2.4|13.6|4.5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38.1|18.5|10.8|23.3|14.9|15.4|4.8|218.9|36.5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4222</TotalTime>
  <Words>671</Words>
  <Application>Microsoft Office PowerPoint</Application>
  <PresentationFormat>On-screen Show (4:3)</PresentationFormat>
  <Paragraphs>385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ＭＳ Ｐゴシック</vt:lpstr>
      <vt:lpstr>ＭＳ Ｐゴシック</vt:lpstr>
      <vt:lpstr>Arial</vt:lpstr>
      <vt:lpstr>Calibri</vt:lpstr>
      <vt:lpstr>Courier New</vt:lpstr>
      <vt:lpstr>Neo Sans Intel</vt:lpstr>
      <vt:lpstr>Neo Sans Intel Light</vt:lpstr>
      <vt:lpstr>Neo Sans Intel Medium</vt:lpstr>
      <vt:lpstr>Times</vt:lpstr>
      <vt:lpstr>Verdana</vt:lpstr>
      <vt:lpstr>Wingdings</vt:lpstr>
      <vt:lpstr>mdsp_2011</vt:lpstr>
      <vt:lpstr>1_mdsp_2011</vt:lpstr>
      <vt:lpstr>MIPT-MIPS 2013   ROB-based OOO execution</vt:lpstr>
      <vt:lpstr>Allocate Stage</vt:lpstr>
      <vt:lpstr>Issue Stage</vt:lpstr>
      <vt:lpstr>Execute Stage</vt:lpstr>
      <vt:lpstr>WriteBack Stage</vt:lpstr>
      <vt:lpstr>Commit Stage</vt:lpstr>
      <vt:lpstr>Thank You Q/A</vt:lpstr>
      <vt:lpstr>Draft for Register Renaming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367</cp:revision>
  <dcterms:created xsi:type="dcterms:W3CDTF">2011-10-24T08:13:52Z</dcterms:created>
  <dcterms:modified xsi:type="dcterms:W3CDTF">2014-04-07T09:57:51Z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