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83" r:id="rId5"/>
    <p:sldId id="310" r:id="rId6"/>
    <p:sldId id="312" r:id="rId7"/>
    <p:sldId id="309" r:id="rId8"/>
    <p:sldId id="316" r:id="rId9"/>
    <p:sldId id="311" r:id="rId10"/>
    <p:sldId id="314" r:id="rId11"/>
    <p:sldId id="313" r:id="rId12"/>
    <p:sldId id="315" r:id="rId13"/>
    <p:sldId id="288" r:id="rId14"/>
    <p:sldId id="28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4008"/>
    <a:srgbClr val="F37021"/>
    <a:srgbClr val="FFC000"/>
    <a:srgbClr val="061922"/>
    <a:srgbClr val="B4BABD"/>
    <a:srgbClr val="D7DF23"/>
    <a:srgbClr val="8DC63F"/>
    <a:srgbClr val="0071C5"/>
    <a:srgbClr val="DDDDDD"/>
    <a:srgbClr val="F1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2" autoAdjust="0"/>
    <p:restoredTop sz="99700" autoAdjust="0"/>
  </p:normalViewPr>
  <p:slideViewPr>
    <p:cSldViewPr snapToGrid="0">
      <p:cViewPr varScale="1">
        <p:scale>
          <a:sx n="85" d="100"/>
          <a:sy n="85" d="100"/>
        </p:scale>
        <p:origin x="-1387" y="-77"/>
      </p:cViewPr>
      <p:guideLst>
        <p:guide orient="horz" pos="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9/29/2013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9/29/2013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9037" y="6488793"/>
            <a:ext cx="327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4" Type="http://schemas.openxmlformats.org/officeDocument/2006/relationships/hyperlink" Target="http://code.google.com/p/mipt-mip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457266" y="2650567"/>
            <a:ext cx="4555734" cy="584775"/>
          </a:xfrm>
        </p:spPr>
        <p:txBody>
          <a:bodyPr/>
          <a:lstStyle/>
          <a:p>
            <a:r>
              <a:rPr lang="en-US" dirty="0" smtClean="0"/>
              <a:t>MIPT-MIPS 2013 Intro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09/28/2013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 advTm="187571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 advTm="77094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28801"/>
            <a:ext cx="8229600" cy="889000"/>
          </a:xfrm>
        </p:spPr>
        <p:txBody>
          <a:bodyPr anchor="ctr"/>
          <a:lstStyle/>
          <a:p>
            <a:pPr algn="ctr"/>
            <a:r>
              <a:rPr lang="ru-RU" dirty="0" smtClean="0"/>
              <a:t>Цели и задачи проекта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6" y="1064540"/>
            <a:ext cx="8767483" cy="4738733"/>
          </a:xfrm>
        </p:spPr>
        <p:txBody>
          <a:bodyPr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MIPT-MIPS – </a:t>
            </a:r>
            <a:r>
              <a:rPr lang="ru-RU" sz="2000" dirty="0" smtClean="0"/>
              <a:t>это, в первую очередь, </a:t>
            </a:r>
            <a:r>
              <a:rPr lang="ru-RU" sz="2000" i="1" dirty="0" smtClean="0"/>
              <a:t>образовательный</a:t>
            </a:r>
            <a:r>
              <a:rPr lang="ru-RU" sz="2000" dirty="0" smtClean="0"/>
              <a:t> проект</a:t>
            </a:r>
          </a:p>
          <a:p>
            <a:pPr marL="417513" lvl="1" indent="-2317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1800" dirty="0" smtClean="0"/>
              <a:t>Обзорное изучение архитектуры микропроцессоров</a:t>
            </a:r>
            <a:endParaRPr lang="en-US" sz="1800" dirty="0" smtClean="0"/>
          </a:p>
          <a:p>
            <a:pPr marL="417513" lvl="1" indent="-2317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1800" dirty="0" smtClean="0"/>
              <a:t>Обучение  программированию на </a:t>
            </a:r>
            <a:r>
              <a:rPr lang="en-US" sz="1800" dirty="0" smtClean="0"/>
              <a:t>FPGA</a:t>
            </a:r>
            <a:r>
              <a:rPr lang="ru-RU" sz="1800" dirty="0" smtClean="0"/>
              <a:t>,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perl, shell, make</a:t>
            </a:r>
            <a:endParaRPr lang="ru-RU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17513" lvl="1" indent="-2317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1800" dirty="0" smtClean="0"/>
              <a:t>Навыки командной разработки: </a:t>
            </a:r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1600" dirty="0" smtClean="0"/>
              <a:t>Системы контроля версий (</a:t>
            </a:r>
            <a:r>
              <a:rPr lang="en-US" sz="1600" dirty="0" smtClean="0"/>
              <a:t>subversion)</a:t>
            </a:r>
            <a:endParaRPr lang="ru-RU" sz="1600" dirty="0" smtClean="0"/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1600" dirty="0" smtClean="0"/>
              <a:t>Инфраструктура </a:t>
            </a:r>
            <a:r>
              <a:rPr lang="ru-RU" sz="1600" dirty="0" smtClean="0"/>
              <a:t>и системы тестирования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1600" dirty="0" smtClean="0"/>
              <a:t>Внутренние правила структурирования кода</a:t>
            </a:r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1600" dirty="0" smtClean="0"/>
              <a:t>Документация</a:t>
            </a:r>
            <a:r>
              <a:rPr lang="en-US" sz="1600" dirty="0" smtClean="0"/>
              <a:t>: wiki, doxygen, </a:t>
            </a:r>
            <a:r>
              <a:rPr lang="ru-RU" sz="1600" dirty="0" smtClean="0"/>
              <a:t>презентации</a:t>
            </a:r>
          </a:p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 smtClean="0"/>
              <a:t>Отбор студентов на кафедру «Микропроцессорный технологии»</a:t>
            </a:r>
          </a:p>
          <a:p>
            <a:pPr marL="417513" lvl="1" indent="-231775">
              <a:buFont typeface="Arial" pitchFamily="34" charset="0"/>
              <a:buChar char="•"/>
            </a:pPr>
            <a:r>
              <a:rPr lang="ru-RU" sz="1800" dirty="0"/>
              <a:t>Участие в проекте не гарантирует поступление на кафедру, однако, серьезно повышает ваши шансы.</a:t>
            </a:r>
          </a:p>
          <a:p>
            <a:pPr marL="417513" lvl="1" indent="-231775">
              <a:buFont typeface="Arial" pitchFamily="34" charset="0"/>
              <a:buChar char="•"/>
            </a:pPr>
            <a:r>
              <a:rPr lang="ru-RU" sz="1800" dirty="0"/>
              <a:t>Кафедра набирает не более 10 человек (</a:t>
            </a:r>
            <a:r>
              <a:rPr lang="ru-RU" sz="1800" dirty="0" smtClean="0"/>
              <a:t>201</a:t>
            </a:r>
            <a:r>
              <a:rPr lang="en-US" sz="1800" dirty="0" smtClean="0"/>
              <a:t>3</a:t>
            </a:r>
            <a:r>
              <a:rPr lang="ru-RU" sz="1800" dirty="0" smtClean="0"/>
              <a:t> </a:t>
            </a:r>
            <a:r>
              <a:rPr lang="ru-RU" sz="1800" dirty="0"/>
              <a:t>году конкурс составил </a:t>
            </a:r>
            <a:r>
              <a:rPr lang="en-US" sz="1800" dirty="0" smtClean="0"/>
              <a:t>3</a:t>
            </a:r>
            <a:r>
              <a:rPr lang="ru-RU" sz="1800" dirty="0" smtClean="0"/>
              <a:t> </a:t>
            </a:r>
            <a:r>
              <a:rPr lang="ru-RU" sz="1800" dirty="0" smtClean="0"/>
              <a:t>человека </a:t>
            </a:r>
            <a:r>
              <a:rPr lang="ru-RU" sz="1800" dirty="0"/>
              <a:t>на место)</a:t>
            </a:r>
          </a:p>
          <a:p>
            <a:pPr marL="417513" lvl="1" indent="-231775">
              <a:buFont typeface="Arial" pitchFamily="34" charset="0"/>
              <a:buChar char="•"/>
            </a:pPr>
            <a:r>
              <a:rPr lang="ru-RU" sz="1800" dirty="0"/>
              <a:t>С проекта обычно набирается не более </a:t>
            </a:r>
            <a:r>
              <a:rPr lang="ru-RU" sz="1800" dirty="0" smtClean="0"/>
              <a:t>2</a:t>
            </a:r>
            <a:r>
              <a:rPr lang="en-US" sz="1800" dirty="0" smtClean="0"/>
              <a:t>-3</a:t>
            </a:r>
            <a:r>
              <a:rPr lang="ru-RU" sz="1800" dirty="0" smtClean="0"/>
              <a:t> </a:t>
            </a:r>
            <a:r>
              <a:rPr lang="ru-RU" sz="1800" dirty="0" smtClean="0"/>
              <a:t>человека.</a:t>
            </a:r>
            <a:endParaRPr lang="ru-RU" sz="1800" dirty="0"/>
          </a:p>
        </p:txBody>
      </p:sp>
    </p:spTree>
    <p:custDataLst>
      <p:tags r:id="rId1"/>
    </p:custDataLst>
  </p:cSld>
  <p:clrMapOvr>
    <a:masterClrMapping/>
  </p:clrMapOvr>
  <p:transition advTm="55604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Мотивация или «плюшки»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22889"/>
            <a:ext cx="8424917" cy="4893726"/>
          </a:xfrm>
        </p:spPr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ru-RU" dirty="0" smtClean="0"/>
              <a:t>Для студентов:</a:t>
            </a:r>
          </a:p>
          <a:p>
            <a:pPr marL="623888" lvl="1" indent="-282575">
              <a:buFont typeface="Arial" pitchFamily="34" charset="0"/>
              <a:buChar char="•"/>
            </a:pPr>
            <a:r>
              <a:rPr lang="ru-RU" sz="2000" dirty="0" smtClean="0"/>
              <a:t>Самообразование</a:t>
            </a:r>
          </a:p>
          <a:p>
            <a:pPr marL="623888" lvl="1" indent="-282575">
              <a:buFont typeface="Arial" pitchFamily="34" charset="0"/>
              <a:buChar char="•"/>
            </a:pPr>
            <a:r>
              <a:rPr lang="ru-RU" sz="2000" dirty="0" smtClean="0"/>
              <a:t>Самоопределение</a:t>
            </a:r>
          </a:p>
          <a:p>
            <a:pPr marL="623888" lvl="1" indent="-282575">
              <a:buFont typeface="Arial" pitchFamily="34" charset="0"/>
              <a:buChar char="•"/>
            </a:pPr>
            <a:r>
              <a:rPr lang="ru-RU" sz="2000" dirty="0" smtClean="0"/>
              <a:t>Поступление на кафедру →</a:t>
            </a:r>
            <a:r>
              <a:rPr lang="en-US" sz="2000" dirty="0" smtClean="0"/>
              <a:t> </a:t>
            </a:r>
            <a:r>
              <a:rPr lang="ru-RU" sz="2000" dirty="0" smtClean="0"/>
              <a:t>стажировка в </a:t>
            </a:r>
            <a:r>
              <a:rPr lang="en-US" sz="2000" dirty="0" smtClean="0"/>
              <a:t>Intel </a:t>
            </a:r>
            <a:r>
              <a:rPr lang="ru-RU" sz="2000" dirty="0" smtClean="0"/>
              <a:t>→</a:t>
            </a:r>
            <a:r>
              <a:rPr lang="en-US" sz="2000" dirty="0" smtClean="0"/>
              <a:t> ? </a:t>
            </a:r>
            <a:r>
              <a:rPr lang="ru-RU" sz="2000" dirty="0" smtClean="0"/>
              <a:t>работа в </a:t>
            </a:r>
            <a:r>
              <a:rPr lang="en-US" sz="2000" dirty="0" smtClean="0"/>
              <a:t>Intel</a:t>
            </a:r>
            <a:endParaRPr lang="ru-RU" sz="2000" dirty="0" smtClean="0"/>
          </a:p>
          <a:p>
            <a:pPr marL="623888" lvl="1" indent="-282575">
              <a:buFont typeface="Arial" pitchFamily="34" charset="0"/>
              <a:buChar char="•"/>
            </a:pPr>
            <a:r>
              <a:rPr lang="ru-RU" sz="2000" dirty="0" smtClean="0"/>
              <a:t>Стипендия (размер максимальной стипендии </a:t>
            </a:r>
            <a:r>
              <a:rPr lang="en-US" sz="2000" dirty="0" smtClean="0"/>
              <a:t>&gt; 10000</a:t>
            </a:r>
            <a:r>
              <a:rPr lang="ru-RU" sz="2000" dirty="0" smtClean="0"/>
              <a:t> руб. в семестр)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ru-RU" dirty="0" smtClean="0"/>
              <a:t>Для преподавателей:</a:t>
            </a:r>
          </a:p>
          <a:p>
            <a:pPr marL="627063" lvl="1" indent="-285750">
              <a:buFont typeface="Arial" pitchFamily="34" charset="0"/>
              <a:buChar char="•"/>
            </a:pPr>
            <a:r>
              <a:rPr lang="ru-RU" sz="1800" dirty="0" smtClean="0"/>
              <a:t>Опыт управление проектом</a:t>
            </a:r>
          </a:p>
          <a:p>
            <a:pPr marL="627063" lvl="1" indent="-285750">
              <a:buFont typeface="Arial" pitchFamily="34" charset="0"/>
              <a:buChar char="•"/>
            </a:pPr>
            <a:r>
              <a:rPr lang="ru-RU" sz="1800" dirty="0" smtClean="0"/>
              <a:t>Обновление и расширение знаний </a:t>
            </a:r>
          </a:p>
          <a:p>
            <a:pPr marL="627063" lvl="1" indent="-285750">
              <a:buFont typeface="Arial" pitchFamily="34" charset="0"/>
              <a:buChar char="•"/>
            </a:pPr>
            <a:r>
              <a:rPr lang="ru-RU" sz="1800" dirty="0" smtClean="0"/>
              <a:t>Никакой материальной заинтересованности </a:t>
            </a:r>
            <a:r>
              <a:rPr lang="ru-RU" sz="1800" dirty="0" smtClean="0">
                <a:sym typeface="Wingdings" pitchFamily="2" charset="2"/>
              </a:rPr>
              <a:t> (участие в проектах только на волонтерской основе)</a:t>
            </a:r>
            <a:endParaRPr lang="ru-RU" sz="1800" dirty="0"/>
          </a:p>
        </p:txBody>
      </p:sp>
    </p:spTree>
    <p:custDataLst>
      <p:tags r:id="rId1"/>
    </p:custDataLst>
  </p:cSld>
  <p:clrMapOvr>
    <a:masterClrMapping/>
  </p:clrMapOvr>
  <p:transition advTm="54660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История проекта (1)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801844"/>
            <a:ext cx="8228012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ru-RU" dirty="0" smtClean="0"/>
              <a:t>2009 год</a:t>
            </a:r>
            <a:r>
              <a:rPr lang="en-US" dirty="0" smtClean="0"/>
              <a:t> (MDSP)</a:t>
            </a:r>
            <a:r>
              <a:rPr lang="ru-RU" dirty="0" smtClean="0"/>
              <a:t> – первый набор в проект</a:t>
            </a:r>
          </a:p>
          <a:p>
            <a:pPr marL="457200" lvl="1" indent="-233363">
              <a:buFont typeface="Arial" pitchFamily="34" charset="0"/>
              <a:buChar char="•"/>
            </a:pPr>
            <a:r>
              <a:rPr lang="en-US" sz="1800" dirty="0"/>
              <a:t>MDSP – </a:t>
            </a:r>
            <a:r>
              <a:rPr lang="ru-RU" sz="1800" dirty="0"/>
              <a:t>архитектура мультимедийного сигнального процессора</a:t>
            </a:r>
            <a:endParaRPr lang="en-US" sz="1800" dirty="0"/>
          </a:p>
          <a:p>
            <a:pPr marL="685800" lvl="2" indent="-233363">
              <a:buFont typeface="Arial" pitchFamily="34" charset="0"/>
              <a:buChar char="•"/>
            </a:pPr>
            <a:r>
              <a:rPr lang="ru-RU" sz="1800" dirty="0" smtClean="0"/>
              <a:t>Начальная инфраструктура симулятора</a:t>
            </a:r>
          </a:p>
          <a:p>
            <a:pPr marL="685800" lvl="2" indent="-233363">
              <a:buFont typeface="Arial" pitchFamily="34" charset="0"/>
              <a:buChar char="•"/>
            </a:pPr>
            <a:r>
              <a:rPr lang="ru-RU" sz="1800" dirty="0" smtClean="0"/>
              <a:t>«Математическая» память 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(адресуемое пространство для хранения данных) </a:t>
            </a:r>
            <a:r>
              <a:rPr lang="ru-RU" sz="1800" dirty="0" smtClean="0"/>
              <a:t>и регистры</a:t>
            </a:r>
          </a:p>
          <a:p>
            <a:pPr marL="685800" lvl="2" indent="-233363">
              <a:buFont typeface="Arial" pitchFamily="34" charset="0"/>
              <a:buChar char="•"/>
            </a:pPr>
            <a:r>
              <a:rPr lang="ru-RU" sz="1800" dirty="0" smtClean="0"/>
              <a:t>Ассемблер, кодирование и декодирование команд</a:t>
            </a:r>
          </a:p>
          <a:p>
            <a:pPr marL="685800" lvl="2" indent="-233363">
              <a:buFont typeface="Arial" pitchFamily="34" charset="0"/>
              <a:buChar char="•"/>
            </a:pPr>
            <a:r>
              <a:rPr lang="ru-RU" sz="1800" dirty="0" smtClean="0"/>
              <a:t>Исполнение некоторых команд</a:t>
            </a:r>
          </a:p>
          <a:p>
            <a:pPr marL="457200" lvl="1" indent="-233363">
              <a:buFont typeface="Arial" pitchFamily="34" charset="0"/>
              <a:buChar char="•"/>
            </a:pPr>
            <a:r>
              <a:rPr lang="ru-RU" sz="1800" dirty="0" smtClean="0"/>
              <a:t>3 студента поступили на кафедру</a:t>
            </a:r>
          </a:p>
          <a:p>
            <a:pPr marL="271462" indent="-233363">
              <a:buFont typeface="Arial" pitchFamily="34" charset="0"/>
              <a:buChar char="•"/>
            </a:pPr>
            <a:r>
              <a:rPr lang="ru-RU" dirty="0" smtClean="0"/>
              <a:t>2010 год</a:t>
            </a:r>
            <a:r>
              <a:rPr lang="en-US" dirty="0" smtClean="0"/>
              <a:t> (MDSP)</a:t>
            </a:r>
            <a:endParaRPr lang="ru-RU" dirty="0" smtClean="0"/>
          </a:p>
          <a:p>
            <a:pPr marL="685800" lvl="2" indent="-233363">
              <a:buFont typeface="Arial" pitchFamily="34" charset="0"/>
              <a:buChar char="•"/>
            </a:pPr>
            <a:r>
              <a:rPr lang="ru-RU" sz="1800" dirty="0" smtClean="0"/>
              <a:t>Полный цикл </a:t>
            </a:r>
            <a:r>
              <a:rPr lang="ru-RU" sz="1800" i="1" dirty="0" smtClean="0"/>
              <a:t>функционального</a:t>
            </a:r>
            <a:r>
              <a:rPr lang="ru-RU" sz="1800" dirty="0" smtClean="0"/>
              <a:t> исполнения для упрощенного набора команд 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(тест →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 ассемблер →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симулятор  →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результат)</a:t>
            </a:r>
          </a:p>
          <a:p>
            <a:pPr marL="685800" lvl="2" indent="-233363">
              <a:buFont typeface="Arial" pitchFamily="34" charset="0"/>
              <a:buChar char="•"/>
            </a:pPr>
            <a:r>
              <a:rPr lang="ru-RU" sz="1800" dirty="0" smtClean="0"/>
              <a:t>Автоматическая система тестирования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: еженедельная сборка исходников и запуск тестов</a:t>
            </a:r>
          </a:p>
          <a:p>
            <a:pPr marL="685800" lvl="2" indent="-233363">
              <a:buFont typeface="Arial" pitchFamily="34" charset="0"/>
              <a:buChar char="•"/>
            </a:pPr>
            <a:r>
              <a:rPr lang="ru-RU" sz="1800" dirty="0" smtClean="0"/>
              <a:t>Система портов 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(основа для моделирования конвейера)</a:t>
            </a:r>
          </a:p>
          <a:p>
            <a:pPr marL="457200" lvl="1" indent="-233363">
              <a:buFont typeface="Arial" pitchFamily="34" charset="0"/>
              <a:buChar char="•"/>
            </a:pPr>
            <a:r>
              <a:rPr lang="ru-RU" sz="1800" dirty="0" smtClean="0"/>
              <a:t>2 студента поступили на кафедру</a:t>
            </a:r>
          </a:p>
        </p:txBody>
      </p:sp>
    </p:spTree>
    <p:custDataLst>
      <p:tags r:id="rId1"/>
    </p:custDataLst>
  </p:cSld>
  <p:clrMapOvr>
    <a:masterClrMapping/>
  </p:clrMapOvr>
  <p:transition advTm="53495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История проекта 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244"/>
            <a:ext cx="8228012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ru-RU" dirty="0" smtClean="0"/>
              <a:t>2011 год – отход от </a:t>
            </a:r>
            <a:r>
              <a:rPr lang="en-US" dirty="0" smtClean="0"/>
              <a:t>MDSP</a:t>
            </a:r>
            <a:endParaRPr lang="ru-RU" dirty="0" smtClean="0"/>
          </a:p>
          <a:p>
            <a:pPr marL="685800" lvl="2" indent="-233363">
              <a:buFont typeface="Arial" pitchFamily="34" charset="0"/>
              <a:buChar char="•"/>
            </a:pPr>
            <a:r>
              <a:rPr lang="ru-RU" sz="1800" dirty="0" smtClean="0"/>
              <a:t>Использование простой, самостоятельно разработанной </a:t>
            </a:r>
            <a:r>
              <a:rPr lang="en-US" sz="1800" dirty="0" smtClean="0"/>
              <a:t>RISC-</a:t>
            </a:r>
            <a:r>
              <a:rPr lang="ru-RU" sz="1800" dirty="0" smtClean="0"/>
              <a:t>архитектуры для практических занятий</a:t>
            </a:r>
          </a:p>
          <a:p>
            <a:pPr marL="685800" lvl="2" indent="-233363">
              <a:buFont typeface="Arial" pitchFamily="34" charset="0"/>
              <a:buChar char="•"/>
            </a:pPr>
            <a:r>
              <a:rPr lang="ru-RU" sz="1800" dirty="0" smtClean="0"/>
              <a:t>Несложные, однотипные задания для всех студентов: </a:t>
            </a:r>
            <a:r>
              <a:rPr lang="ru-RU" sz="1800" dirty="0">
                <a:solidFill>
                  <a:schemeClr val="tx2">
                    <a:lumMod val="75000"/>
                  </a:schemeClr>
                </a:solidFill>
              </a:rPr>
              <a:t>функциональная симуляция, конвейер, кэши.</a:t>
            </a:r>
          </a:p>
          <a:p>
            <a:pPr marL="457200" lvl="1" indent="-233363">
              <a:buFont typeface="Arial" pitchFamily="34" charset="0"/>
              <a:buChar char="•"/>
            </a:pPr>
            <a:r>
              <a:rPr lang="ru-RU" sz="1800" dirty="0" smtClean="0"/>
              <a:t>3 студента поступили на кафедру</a:t>
            </a:r>
          </a:p>
          <a:p>
            <a:pPr marL="271462" indent="-233363">
              <a:buFont typeface="Arial" pitchFamily="34" charset="0"/>
              <a:buChar char="•"/>
            </a:pPr>
            <a:r>
              <a:rPr lang="ru-RU" dirty="0" smtClean="0"/>
              <a:t>2012 год</a:t>
            </a:r>
            <a:r>
              <a:rPr lang="en-US" dirty="0" smtClean="0"/>
              <a:t> </a:t>
            </a:r>
            <a:r>
              <a:rPr lang="ru-RU" dirty="0" smtClean="0"/>
              <a:t>– переход на </a:t>
            </a:r>
            <a:r>
              <a:rPr lang="en-US" dirty="0" smtClean="0"/>
              <a:t>MIPS </a:t>
            </a:r>
            <a:r>
              <a:rPr lang="ru-RU" dirty="0" smtClean="0"/>
              <a:t>архитектуру</a:t>
            </a:r>
            <a:endParaRPr lang="en-US" dirty="0" smtClean="0"/>
          </a:p>
          <a:p>
            <a:pPr marL="685800" lvl="2" indent="-233363">
              <a:buFont typeface="Arial" pitchFamily="34" charset="0"/>
              <a:buChar char="•"/>
            </a:pPr>
            <a:r>
              <a:rPr lang="ru-RU" sz="1800" dirty="0" smtClean="0"/>
              <a:t>Использование стандартного компилятора </a:t>
            </a:r>
            <a:r>
              <a:rPr lang="en-US" sz="1800" dirty="0" smtClean="0"/>
              <a:t>MIPS</a:t>
            </a:r>
          </a:p>
          <a:p>
            <a:pPr marL="685800" lvl="2" indent="-233363">
              <a:buFont typeface="Arial" pitchFamily="34" charset="0"/>
              <a:buChar char="•"/>
            </a:pPr>
            <a:r>
              <a:rPr lang="ru-RU" sz="1800" dirty="0" smtClean="0"/>
              <a:t>Простой функциональный симулятор для подмножества команд</a:t>
            </a:r>
          </a:p>
          <a:p>
            <a:pPr marL="685800" lvl="2" indent="-233363">
              <a:buFont typeface="Arial" pitchFamily="34" charset="0"/>
              <a:buChar char="•"/>
            </a:pPr>
            <a:r>
              <a:rPr lang="ru-RU" sz="1800" dirty="0"/>
              <a:t>Исполнение небольших программ: факториал, числа Фибоначчи</a:t>
            </a:r>
          </a:p>
          <a:p>
            <a:pPr marL="457200" lvl="1" indent="-233363">
              <a:buFont typeface="Arial" pitchFamily="34" charset="0"/>
              <a:buChar char="•"/>
            </a:pPr>
            <a:r>
              <a:rPr lang="en-US" sz="1800" dirty="0" smtClean="0"/>
              <a:t>4</a:t>
            </a:r>
            <a:r>
              <a:rPr lang="ru-RU" sz="1800" dirty="0" smtClean="0"/>
              <a:t> </a:t>
            </a:r>
            <a:r>
              <a:rPr lang="ru-RU" sz="1800" dirty="0"/>
              <a:t>студента поступили на кафедру</a:t>
            </a:r>
          </a:p>
          <a:p>
            <a:pPr marL="271462" indent="-233363">
              <a:buFont typeface="Arial" pitchFamily="34" charset="0"/>
              <a:buChar char="•"/>
            </a:pPr>
            <a:r>
              <a:rPr lang="ru-RU" dirty="0" smtClean="0"/>
              <a:t>2013 </a:t>
            </a:r>
            <a:r>
              <a:rPr lang="ru-RU" dirty="0"/>
              <a:t>год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ru-RU" dirty="0" smtClean="0"/>
              <a:t>переход на </a:t>
            </a:r>
            <a:r>
              <a:rPr lang="en-US" dirty="0" smtClean="0"/>
              <a:t>FPGA</a:t>
            </a:r>
            <a:endParaRPr lang="ru-RU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6222082"/>
      </p:ext>
    </p:extLst>
  </p:cSld>
  <p:clrMapOvr>
    <a:masterClrMapping/>
  </p:clrMapOvr>
  <p:transition advTm="31814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Образовательный процесс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860189"/>
            <a:ext cx="8228012" cy="5327736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ru-RU" sz="2000" dirty="0" smtClean="0"/>
              <a:t>Теоретическая </a:t>
            </a:r>
            <a:r>
              <a:rPr lang="ru-RU" sz="2000" dirty="0"/>
              <a:t>с</a:t>
            </a:r>
            <a:r>
              <a:rPr lang="ru-RU" sz="2000" dirty="0" smtClean="0"/>
              <a:t>еминары</a:t>
            </a:r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1800" dirty="0" smtClean="0"/>
              <a:t>Время:  </a:t>
            </a:r>
            <a:r>
              <a:rPr lang="ru-RU" sz="1600" dirty="0" smtClean="0"/>
              <a:t>по субботам </a:t>
            </a:r>
            <a:r>
              <a:rPr lang="ru-RU" sz="1600" dirty="0" smtClean="0"/>
              <a:t>с </a:t>
            </a:r>
            <a:r>
              <a:rPr lang="ru-RU" sz="1600" dirty="0" smtClean="0"/>
              <a:t>18:45 – 19:00,  длительностью до 2 часов</a:t>
            </a:r>
            <a:endParaRPr lang="ru-RU" sz="1800" dirty="0" smtClean="0"/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1800" dirty="0" smtClean="0"/>
              <a:t>Место: </a:t>
            </a:r>
            <a:r>
              <a:rPr lang="ru-RU" sz="1600" dirty="0" smtClean="0"/>
              <a:t>113-117 </a:t>
            </a:r>
            <a:r>
              <a:rPr lang="ru-RU" sz="1600" dirty="0"/>
              <a:t>Г</a:t>
            </a:r>
            <a:r>
              <a:rPr lang="ru-RU" sz="1600" dirty="0" smtClean="0"/>
              <a:t>К </a:t>
            </a:r>
            <a:r>
              <a:rPr lang="ru-RU" sz="1600" dirty="0" smtClean="0"/>
              <a:t>или аудитория на </a:t>
            </a:r>
            <a:r>
              <a:rPr lang="ru-RU" sz="1600" dirty="0" smtClean="0"/>
              <a:t>4 </a:t>
            </a:r>
            <a:r>
              <a:rPr lang="ru-RU" sz="1600" dirty="0" smtClean="0"/>
              <a:t>этаже ГК</a:t>
            </a:r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1800" dirty="0" smtClean="0"/>
              <a:t>Язык:</a:t>
            </a:r>
            <a:r>
              <a:rPr lang="ru-RU" sz="1600" dirty="0" smtClean="0"/>
              <a:t> текст </a:t>
            </a:r>
            <a:r>
              <a:rPr lang="ru-RU" sz="1600" dirty="0" smtClean="0"/>
              <a:t>презентаций </a:t>
            </a:r>
            <a:r>
              <a:rPr lang="ru-RU" sz="1600" dirty="0" smtClean="0"/>
              <a:t>– английский, материал </a:t>
            </a:r>
            <a:r>
              <a:rPr lang="ru-RU" sz="1600" dirty="0" smtClean="0"/>
              <a:t>читается </a:t>
            </a:r>
            <a:r>
              <a:rPr lang="ru-RU" sz="1600" dirty="0" smtClean="0"/>
              <a:t>на русском</a:t>
            </a:r>
            <a:endParaRPr lang="ru-RU" sz="1800" dirty="0" smtClean="0"/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1800" dirty="0" smtClean="0"/>
              <a:t>Тематика: </a:t>
            </a:r>
            <a:r>
              <a:rPr lang="ru-RU" sz="1600" dirty="0" smtClean="0"/>
              <a:t>общее устройство микропроцессорных систем</a:t>
            </a:r>
            <a:endParaRPr lang="ru-RU" sz="1800" dirty="0" smtClean="0"/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1800" dirty="0" smtClean="0"/>
              <a:t>Не включает: </a:t>
            </a:r>
            <a:r>
              <a:rPr lang="ru-RU" sz="1600" dirty="0" smtClean="0"/>
              <a:t>изучение </a:t>
            </a:r>
            <a:r>
              <a:rPr lang="en-US" sz="1600" dirty="0" smtClean="0"/>
              <a:t>FPGA </a:t>
            </a:r>
            <a:r>
              <a:rPr lang="ru-RU" sz="1600" dirty="0" smtClean="0"/>
              <a:t>и пр., вопросы по разработке</a:t>
            </a:r>
            <a:endParaRPr lang="en-US" sz="1600" dirty="0" smtClean="0"/>
          </a:p>
          <a:p>
            <a:pPr marL="271462" indent="-287338">
              <a:buFont typeface="Arial" pitchFamily="34" charset="0"/>
              <a:buChar char="•"/>
            </a:pPr>
            <a:r>
              <a:rPr lang="ru-RU" sz="2000" dirty="0"/>
              <a:t>Практическая </a:t>
            </a:r>
            <a:r>
              <a:rPr lang="ru-RU" sz="2000" dirty="0" smtClean="0"/>
              <a:t>работа</a:t>
            </a:r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1800" dirty="0"/>
              <a:t>Время: </a:t>
            </a:r>
            <a:r>
              <a:rPr lang="ru-RU" sz="1600" dirty="0"/>
              <a:t>еще точно не </a:t>
            </a:r>
            <a:r>
              <a:rPr lang="ru-RU" sz="1600" dirty="0"/>
              <a:t>известно</a:t>
            </a:r>
            <a:endParaRPr lang="ru-RU" sz="1600" dirty="0"/>
          </a:p>
          <a:p>
            <a:pPr marL="271462" indent="-287338">
              <a:buFont typeface="Arial" pitchFamily="34" charset="0"/>
              <a:buChar char="•"/>
            </a:pPr>
            <a:r>
              <a:rPr lang="ru-RU" sz="2000" dirty="0" smtClean="0"/>
              <a:t>Контроль успеваемости (тестирование)</a:t>
            </a:r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1800" dirty="0" smtClean="0"/>
              <a:t>Когда: </a:t>
            </a:r>
            <a:r>
              <a:rPr lang="ru-RU" sz="1600" dirty="0" smtClean="0"/>
              <a:t>примерно каждые </a:t>
            </a:r>
            <a:r>
              <a:rPr lang="ru-RU" sz="1600" dirty="0" smtClean="0"/>
              <a:t>полтора-два </a:t>
            </a:r>
            <a:r>
              <a:rPr lang="ru-RU" sz="1600" dirty="0" smtClean="0"/>
              <a:t>месяца</a:t>
            </a:r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1800" dirty="0" smtClean="0"/>
              <a:t>Тематика:</a:t>
            </a:r>
            <a:r>
              <a:rPr lang="ru-RU" sz="1600" dirty="0" smtClean="0"/>
              <a:t>  весь пройденный материал за указанный </a:t>
            </a:r>
            <a:r>
              <a:rPr lang="ru-RU" sz="1600" dirty="0" smtClean="0"/>
              <a:t>период (как практическая, </a:t>
            </a:r>
            <a:r>
              <a:rPr lang="ru-RU" sz="1600" dirty="0" smtClean="0"/>
              <a:t>так и </a:t>
            </a:r>
            <a:r>
              <a:rPr lang="ru-RU" sz="1600" dirty="0" smtClean="0"/>
              <a:t>теоретическая часть)</a:t>
            </a:r>
            <a:endParaRPr lang="ru-RU" sz="1600" dirty="0" smtClean="0"/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1800" dirty="0" smtClean="0"/>
              <a:t>Структура:</a:t>
            </a:r>
            <a:r>
              <a:rPr lang="ru-RU" sz="1600" dirty="0" smtClean="0"/>
              <a:t> </a:t>
            </a:r>
            <a:r>
              <a:rPr lang="ru-RU" sz="1600" dirty="0" smtClean="0"/>
              <a:t>тестовые вопросы </a:t>
            </a:r>
            <a:r>
              <a:rPr lang="ru-RU" sz="1600" dirty="0" smtClean="0"/>
              <a:t>и развернутые ответы</a:t>
            </a:r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1800" dirty="0" smtClean="0"/>
              <a:t>Длительность:</a:t>
            </a:r>
            <a:r>
              <a:rPr lang="ru-RU" sz="1600" dirty="0" smtClean="0"/>
              <a:t> одно занятие</a:t>
            </a:r>
            <a:endParaRPr lang="ru-RU" sz="1800" dirty="0" smtClean="0"/>
          </a:p>
          <a:p>
            <a:pPr lvl="1" indent="233363">
              <a:buFont typeface="Arial" pitchFamily="34" charset="0"/>
              <a:buChar char="•"/>
            </a:pPr>
            <a:endParaRPr lang="ru-RU" dirty="0"/>
          </a:p>
        </p:txBody>
      </p:sp>
    </p:spTree>
    <p:custDataLst>
      <p:tags r:id="rId1"/>
    </p:custDataLst>
  </p:cSld>
  <p:clrMapOvr>
    <a:masterClrMapping/>
  </p:clrMapOvr>
  <p:transition advTm="51899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Критерии оценки студента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92826"/>
            <a:ext cx="8228012" cy="5075499"/>
          </a:xfrm>
        </p:spPr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ru-RU" sz="2000" dirty="0" smtClean="0"/>
              <a:t>Формула расчета рейтинга успеваемости:</a:t>
            </a:r>
            <a:endParaRPr lang="ru-RU" sz="2000" dirty="0"/>
          </a:p>
          <a:p>
            <a:endParaRPr lang="ru-RU" sz="400" dirty="0" smtClean="0"/>
          </a:p>
          <a:p>
            <a:pPr marL="233363" lvl="2" indent="-1588" algn="ctr">
              <a:buNone/>
            </a:pPr>
            <a:r>
              <a:rPr lang="ru-RU" dirty="0" smtClean="0"/>
              <a:t>Посещаемость (20%) + результаты </a:t>
            </a:r>
            <a:r>
              <a:rPr lang="ru-RU" dirty="0" smtClean="0"/>
              <a:t>тестирования </a:t>
            </a:r>
            <a:r>
              <a:rPr lang="ru-RU" dirty="0" smtClean="0"/>
              <a:t>(30%) + практическая работа (50%)</a:t>
            </a:r>
          </a:p>
          <a:p>
            <a:pPr marL="233363" lvl="2" indent="-1588" algn="ctr">
              <a:buNone/>
            </a:pPr>
            <a:endParaRPr lang="ru-RU" sz="1200" dirty="0" smtClean="0"/>
          </a:p>
          <a:p>
            <a:pPr marL="231775" lvl="1" indent="-228600"/>
            <a:r>
              <a:rPr lang="ru-RU" sz="2000" dirty="0" smtClean="0"/>
              <a:t>При поступлении на кафедру используются те же критерии, плюс добавляется «общее впечатление»: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мотивированность, аккуратность, исполнительность, креативность и т.д.</a:t>
            </a:r>
          </a:p>
          <a:p>
            <a:pPr marL="231775" lvl="1" indent="-228600"/>
            <a:r>
              <a:rPr lang="ru-RU" sz="2000" dirty="0" smtClean="0"/>
              <a:t>Преподаватель не решает, какие студенты будут взяты на кафедру (= на стажировку). Финальное решение принимает менеджер компании.</a:t>
            </a:r>
          </a:p>
          <a:p>
            <a:pPr marL="231775" lvl="1" indent="-228600"/>
            <a:r>
              <a:rPr lang="ru-RU" sz="2000" dirty="0" smtClean="0"/>
              <a:t>Обучение на проекте не гарантирует поступления на кафедру!</a:t>
            </a:r>
            <a:endParaRPr lang="ru-RU" sz="2000" dirty="0"/>
          </a:p>
        </p:txBody>
      </p:sp>
    </p:spTree>
    <p:custDataLst>
      <p:tags r:id="rId1"/>
    </p:custDataLst>
  </p:cSld>
  <p:clrMapOvr>
    <a:masterClrMapping/>
  </p:clrMapOvr>
  <p:transition advTm="38891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Процесс разработки </a:t>
            </a:r>
            <a:r>
              <a:rPr lang="en-US" dirty="0" smtClean="0"/>
              <a:t>FPGA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65" y="1085071"/>
            <a:ext cx="8496482" cy="5145400"/>
          </a:xfrm>
        </p:spPr>
        <p:txBody>
          <a:bodyPr/>
          <a:lstStyle/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Вся разработка ведется на основе сервиса </a:t>
            </a:r>
            <a:r>
              <a:rPr lang="en-US" dirty="0" smtClean="0">
                <a:hlinkClick r:id="rId3"/>
              </a:rPr>
              <a:t>google code</a:t>
            </a:r>
            <a:endParaRPr lang="ru-RU" dirty="0" smtClean="0"/>
          </a:p>
          <a:p>
            <a:pPr marL="419101" lvl="1" indent="-233363">
              <a:buFont typeface="Arial" pitchFamily="34" charset="0"/>
              <a:buChar char="•"/>
            </a:pPr>
            <a:r>
              <a:rPr lang="en-US" sz="2400" dirty="0">
                <a:ea typeface="+mn-ea"/>
                <a:hlinkClick r:id="rId4"/>
              </a:rPr>
              <a:t>http://</a:t>
            </a:r>
            <a:r>
              <a:rPr lang="en-US" sz="2400" dirty="0" smtClean="0">
                <a:ea typeface="+mn-ea"/>
                <a:hlinkClick r:id="rId4"/>
              </a:rPr>
              <a:t>code.google.com/p/mipt-mips</a:t>
            </a:r>
            <a:endParaRPr lang="ru-RU" sz="2400" dirty="0">
              <a:ea typeface="+mn-ea"/>
            </a:endParaRPr>
          </a:p>
          <a:p>
            <a:pPr marL="419101" lvl="1" indent="-233363">
              <a:buFont typeface="Arial" pitchFamily="34" charset="0"/>
              <a:buChar char="•"/>
            </a:pPr>
            <a:r>
              <a:rPr lang="ru-RU" dirty="0" smtClean="0"/>
              <a:t>Это включат в себя полный спектр необходимых инструментов: </a:t>
            </a:r>
            <a:r>
              <a:rPr lang="ru-RU" sz="2000" dirty="0" smtClean="0"/>
              <a:t>контроль версий, хранилище данных, контроль задач, </a:t>
            </a:r>
            <a:r>
              <a:rPr lang="en-US" sz="2000" dirty="0" smtClean="0"/>
              <a:t>wiki </a:t>
            </a:r>
            <a:r>
              <a:rPr lang="ru-RU" sz="2000" dirty="0" smtClean="0"/>
              <a:t>и т.д.</a:t>
            </a:r>
            <a:endParaRPr lang="ru-RU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Индивидуальные (реже парные) задачи для студентов</a:t>
            </a:r>
          </a:p>
          <a:p>
            <a:pPr marL="419101" lvl="1" indent="-233363">
              <a:buFont typeface="Arial" pitchFamily="34" charset="0"/>
              <a:buChar char="•"/>
            </a:pPr>
            <a:r>
              <a:rPr lang="ru-RU" dirty="0" smtClean="0"/>
              <a:t>Задачи выполняются самостоятельно, вне семинаров</a:t>
            </a:r>
          </a:p>
          <a:p>
            <a:pPr marL="419101" lvl="1" indent="-233363">
              <a:buFont typeface="Arial" pitchFamily="34" charset="0"/>
              <a:buChar char="•"/>
            </a:pPr>
            <a:r>
              <a:rPr lang="ru-RU" dirty="0" smtClean="0"/>
              <a:t>Консультации по задачам проводятся по почте, по телефону, после семинаров</a:t>
            </a:r>
          </a:p>
          <a:p>
            <a:pPr marL="419101" lvl="1" indent="-233363">
              <a:buFont typeface="Arial" pitchFamily="34" charset="0"/>
              <a:buChar char="•"/>
            </a:pPr>
            <a:r>
              <a:rPr lang="ru-RU" dirty="0" smtClean="0"/>
              <a:t>Большинство задач напрямую связаны с микроархитектурой</a:t>
            </a:r>
          </a:p>
          <a:p>
            <a:pPr marL="419101" lvl="1" indent="-233363">
              <a:buFont typeface="Arial" pitchFamily="34" charset="0"/>
              <a:buChar char="•"/>
            </a:pPr>
            <a:r>
              <a:rPr lang="ru-RU" dirty="0" smtClean="0"/>
              <a:t>Задачи отслеживаются через систему контроля задач</a:t>
            </a:r>
          </a:p>
          <a:p>
            <a:pPr marL="419101" lvl="1" indent="-233363">
              <a:buFont typeface="Arial" pitchFamily="34" charset="0"/>
              <a:buChar char="•"/>
            </a:pPr>
            <a:endParaRPr lang="ru-RU" dirty="0" smtClean="0"/>
          </a:p>
          <a:p>
            <a:pPr marL="419101" lvl="1" indent="-233363">
              <a:buFont typeface="Arial" pitchFamily="34" charset="0"/>
              <a:buChar char="•"/>
            </a:pPr>
            <a:endParaRPr lang="ru-RU" dirty="0"/>
          </a:p>
        </p:txBody>
      </p:sp>
    </p:spTree>
    <p:custDataLst>
      <p:tags r:id="rId1"/>
    </p:custDataLst>
  </p:cSld>
  <p:clrMapOvr>
    <a:masterClrMapping/>
  </p:clrMapOvr>
  <p:transition advTm="30051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203380"/>
            <a:ext cx="8229600" cy="889000"/>
          </a:xfrm>
        </p:spPr>
        <p:txBody>
          <a:bodyPr/>
          <a:lstStyle/>
          <a:p>
            <a:pPr algn="ctr"/>
            <a:r>
              <a:rPr lang="ru-RU" dirty="0" smtClean="0"/>
              <a:t>Дисциплина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681305"/>
            <a:ext cx="8228012" cy="5546074"/>
          </a:xfrm>
        </p:spPr>
        <p:txBody>
          <a:bodyPr/>
          <a:lstStyle/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Пропуск занятия возможен, но крайне нежелателен.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О пропуске лучше предупреждать за несколько дней.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Не забывайте проверять почту!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Предполагается, что вы проверяете почту хотя бы раз в сутки.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На письма, которые требуют какого-то действия, лучше отвечать сразу. 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Если вы не можете </a:t>
            </a:r>
            <a:r>
              <a:rPr lang="ru-RU" dirty="0" smtClean="0"/>
              <a:t>сделать то, </a:t>
            </a:r>
            <a:r>
              <a:rPr lang="ru-RU" dirty="0" smtClean="0"/>
              <a:t>что от вас требуется сразу, то просто напишите, когда вы будите готовы начать эту задачу.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Соблюдайте внутренние правила работы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Делайте все правильно с первого раза, а не ждите пока вас поправят.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Все эти правила не относятся к преподавателям </a:t>
            </a:r>
            <a:r>
              <a:rPr lang="ru-RU" dirty="0" smtClean="0">
                <a:sym typeface="Wingdings" pitchFamily="2" charset="2"/>
              </a:rPr>
              <a:t>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>
                <a:sym typeface="Wingdings" pitchFamily="2" charset="2"/>
              </a:rPr>
              <a:t>Отнеситесь к этом с пониманием: вас много, а нас мало</a:t>
            </a:r>
            <a:endParaRPr lang="ru-RU" dirty="0" smtClean="0"/>
          </a:p>
          <a:p>
            <a:pPr marL="647701" lvl="2" indent="-233363">
              <a:buFont typeface="Arial" pitchFamily="34" charset="0"/>
              <a:buChar char="•"/>
            </a:pPr>
            <a:endParaRPr lang="ru-RU" dirty="0"/>
          </a:p>
        </p:txBody>
      </p:sp>
    </p:spTree>
    <p:custDataLst>
      <p:tags r:id="rId1"/>
    </p:custDataLst>
  </p:cSld>
  <p:clrMapOvr>
    <a:masterClrMapping/>
  </p:clrMapOvr>
  <p:transition advTm="44778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5.1|39.5|47.3|15.1|42.7|33.9|118.2|44.5|16.7|44.2|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2.3|6.4|160.7|63.3|54.5|8.7|108|3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9.2|66.7|128.2|41.3|38.4|9.7|23.5|5.2|130.4|31.7|3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2|17.6|22.9|3.6|69.8|54.3|16.1|30.8|15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6.8|48.4|22.4|195.5|20.9|62.9|105.2|5|5.9|8.3|1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11.1|65.3|225|44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11.2|15.6|41.9|34.8|56.8|65.3|2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3|7.7|28.4|49.9|4.3|42.8|98.5|15.9|59.4|7.3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sharepoint/v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1720</TotalTime>
  <Words>707</Words>
  <Application>Microsoft Office PowerPoint</Application>
  <PresentationFormat>On-screen Show (4:3)</PresentationFormat>
  <Paragraphs>95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mdsp_2011</vt:lpstr>
      <vt:lpstr>MIPT-MIPS 2013 Intro</vt:lpstr>
      <vt:lpstr>Цели и задачи проекта</vt:lpstr>
      <vt:lpstr>Мотивация или «плюшки»</vt:lpstr>
      <vt:lpstr>История проекта (1)</vt:lpstr>
      <vt:lpstr>История проекта (2)</vt:lpstr>
      <vt:lpstr>Образовательный процесс</vt:lpstr>
      <vt:lpstr>Критерии оценки студента</vt:lpstr>
      <vt:lpstr>Процесс разработки FPGA</vt:lpstr>
      <vt:lpstr>Дисциплина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atitov</cp:lastModifiedBy>
  <cp:revision>35</cp:revision>
  <dcterms:created xsi:type="dcterms:W3CDTF">2011-10-24T08:13:52Z</dcterms:created>
  <dcterms:modified xsi:type="dcterms:W3CDTF">2013-09-29T09:53:11Z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