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83" r:id="rId5"/>
    <p:sldId id="290" r:id="rId6"/>
    <p:sldId id="304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302" r:id="rId15"/>
    <p:sldId id="299" r:id="rId16"/>
    <p:sldId id="300" r:id="rId17"/>
    <p:sldId id="301" r:id="rId18"/>
    <p:sldId id="303" r:id="rId19"/>
    <p:sldId id="298" r:id="rId20"/>
    <p:sldId id="289" r:id="rId21"/>
    <p:sldId id="288" r:id="rId22"/>
    <p:sldId id="28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37021"/>
    <a:srgbClr val="FF714F"/>
    <a:srgbClr val="FF4F25"/>
    <a:srgbClr val="FFC000"/>
    <a:srgbClr val="9A4008"/>
    <a:srgbClr val="061922"/>
    <a:srgbClr val="B4BABD"/>
    <a:srgbClr val="D7DF23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9" autoAdjust="0"/>
    <p:restoredTop sz="99700" autoAdjust="0"/>
  </p:normalViewPr>
  <p:slideViewPr>
    <p:cSldViewPr snapToGrid="0">
      <p:cViewPr>
        <p:scale>
          <a:sx n="100" d="100"/>
          <a:sy n="100" d="100"/>
        </p:scale>
        <p:origin x="-91" y="-19"/>
      </p:cViewPr>
      <p:guideLst>
        <p:guide orient="horz" pos="1296"/>
        <p:guide pos="288"/>
        <p:guide pos="50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10/8/2013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10/8/2013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20683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Neo Sans Intel Medium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00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56443"/>
            <a:ext cx="8228012" cy="48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dirty="0" smtClean="0"/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Neo Sans Intel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315" y="6496488"/>
            <a:ext cx="325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Neo Sans Intel" pitchFamily="34" charset="0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88793"/>
            <a:ext cx="325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MIPT-MIPS </a:t>
            </a:r>
            <a:r>
              <a:rPr lang="en-US" sz="1050" b="1" kern="900" spc="120" dirty="0" smtClean="0">
                <a:solidFill>
                  <a:schemeClr val="bg1"/>
                </a:solidFill>
                <a:latin typeface="Neo Sans Intel" pitchFamily="34" charset="0"/>
              </a:rPr>
              <a:t>Project</a:t>
            </a:r>
            <a:endParaRPr lang="ru-RU" sz="1050" b="1" kern="900" spc="12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Neo Sans Intel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-inst.eecs.berkeley.edu/~cs152/sp12/lectures/L01-Intro.pdf" TargetMode="External"/><Relationship Id="rId2" Type="http://schemas.openxmlformats.org/officeDocument/2006/relationships/hyperlink" Target="http://www.eecs.berkeley.edu/~krste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ece.lsu.edu/ee4720/2012/lsli01.pdf" TargetMode="External"/><Relationship Id="rId4" Type="http://schemas.openxmlformats.org/officeDocument/2006/relationships/hyperlink" Target="http://www.ece.lsu.edu/koppe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3" y="2514830"/>
            <a:ext cx="5852564" cy="1169551"/>
          </a:xfrm>
        </p:spPr>
        <p:txBody>
          <a:bodyPr/>
          <a:lstStyle/>
          <a:p>
            <a:r>
              <a:rPr lang="en-US" dirty="0" smtClean="0"/>
              <a:t>Layers of Computer Science,</a:t>
            </a:r>
            <a:br>
              <a:rPr lang="en-US" dirty="0" smtClean="0"/>
            </a:br>
            <a:r>
              <a:rPr lang="en-US" dirty="0" smtClean="0"/>
              <a:t>ISA and uArch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Alexander Titov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Neo Sans Intel"/>
              </a:rPr>
              <a:t>10/12/2013</a:t>
            </a:r>
            <a:endParaRPr lang="en-US" dirty="0">
              <a:latin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and Little Endian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8638" lvl="1" indent="-342900">
              <a:buFont typeface="Arial" pitchFamily="34" charset="0"/>
              <a:buChar char="•"/>
            </a:pPr>
            <a:r>
              <a:rPr lang="en-US" dirty="0" smtClean="0"/>
              <a:t>Historically numbers are being written from the right to the left (the most significant digit is on the right):</a:t>
            </a:r>
          </a:p>
          <a:p>
            <a:endParaRPr lang="en-US" dirty="0" smtClean="0"/>
          </a:p>
          <a:p>
            <a:endParaRPr lang="en-US" sz="600" dirty="0" smtClean="0"/>
          </a:p>
          <a:p>
            <a:pPr marL="528638" lvl="1" indent="-342900">
              <a:buFont typeface="Arial" pitchFamily="34" charset="0"/>
              <a:buChar char="•"/>
            </a:pPr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 we used </a:t>
            </a:r>
            <a:r>
              <a:rPr lang="en-US" dirty="0"/>
              <a:t>to </a:t>
            </a:r>
            <a:r>
              <a:rPr lang="en-US" dirty="0" smtClean="0"/>
              <a:t>enumerate elements in an array (and most other things) from the left to the right: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sz="2800" dirty="0" smtClean="0"/>
          </a:p>
          <a:p>
            <a:pPr lvl="1" indent="0">
              <a:buNone/>
            </a:pPr>
            <a:endParaRPr lang="en-US" sz="500" dirty="0" smtClean="0"/>
          </a:p>
          <a:p>
            <a:pPr marL="528638" lvl="1" indent="-342900"/>
            <a:r>
              <a:rPr lang="en-US" dirty="0" smtClean="0">
                <a:solidFill>
                  <a:schemeClr val="accent1"/>
                </a:solidFill>
              </a:rPr>
              <a:t>The question: </a:t>
            </a:r>
            <a:r>
              <a:rPr lang="en-US" dirty="0" smtClean="0"/>
              <a:t>if we put an value of two bytes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(e.g.  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256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 smtClean="0"/>
              <a:t>at the beginning of the array where the most significant byte will be? In element  0 or element 1?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87311" y="1802678"/>
                <a:ext cx="49072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Decimal 537 = </a:t>
                </a:r>
                <a:r>
                  <a:rPr lang="en-US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11" y="1802678"/>
                <a:ext cx="4907280" cy="381451"/>
              </a:xfrm>
              <a:prstGeom prst="rect">
                <a:avLst/>
              </a:prstGeom>
              <a:blipFill rotWithShape="1">
                <a:blip r:embed="rId5"/>
                <a:stretch>
                  <a:fillRect l="-1118" t="-3226" b="-2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87552" y="2145803"/>
                <a:ext cx="587248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Binary 1101 = </a:t>
                </a:r>
                <a:r>
                  <a:rPr lang="en-US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+ 0*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+ </a:t>
                </a:r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" y="2145803"/>
                <a:ext cx="5872480" cy="381451"/>
              </a:xfrm>
              <a:prstGeom prst="rect">
                <a:avLst/>
              </a:prstGeom>
              <a:blipFill rotWithShape="1">
                <a:blip r:embed="rId6"/>
                <a:stretch>
                  <a:fillRect l="-831" t="-3175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1190625" y="413123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119313" y="413123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1" y="413123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05489" y="4131234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719889" y="413075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0001" y="413075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3913" y="3820034"/>
            <a:ext cx="500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n-lt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39782" y="3447583"/>
            <a:ext cx="314510" cy="665348"/>
            <a:chOff x="734982" y="4545573"/>
            <a:chExt cx="314510" cy="665348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885825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734982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68470" y="3447583"/>
            <a:ext cx="314510" cy="665348"/>
            <a:chOff x="1663670" y="4545573"/>
            <a:chExt cx="314510" cy="665348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1814513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663670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1</a:t>
              </a:r>
              <a:endParaRPr lang="en-US" sz="2000" dirty="0" smtClean="0">
                <a:latin typeface="+mn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97158" y="3447583"/>
            <a:ext cx="314510" cy="665348"/>
            <a:chOff x="2592358" y="4545573"/>
            <a:chExt cx="314510" cy="665348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2743201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2592358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40326" y="3447583"/>
            <a:ext cx="786369" cy="683651"/>
            <a:chOff x="5135526" y="4545573"/>
            <a:chExt cx="786369" cy="683651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5500689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354726" y="3447583"/>
            <a:ext cx="786369" cy="683651"/>
            <a:chOff x="6049926" y="4545573"/>
            <a:chExt cx="786369" cy="683651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>
              <a:off x="6400803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7395623" y="3447583"/>
            <a:ext cx="541110" cy="683651"/>
            <a:chOff x="7090823" y="4545573"/>
            <a:chExt cx="541110" cy="683651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7315204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7552" y="1801368"/>
                <a:ext cx="49072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Decimal 537 = 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+ 3*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+ 5*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" y="1801368"/>
                <a:ext cx="4907280" cy="381451"/>
              </a:xfrm>
              <a:prstGeom prst="rect">
                <a:avLst/>
              </a:prstGeom>
              <a:blipFill rotWithShape="1">
                <a:blip r:embed="rId10"/>
                <a:stretch>
                  <a:fillRect l="-994" t="-3226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87552" y="2148840"/>
                <a:ext cx="58724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Binary 1101 =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+ 0*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+ </a:t>
                </a:r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cs typeface="Consolas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" y="2148840"/>
                <a:ext cx="5872480" cy="381451"/>
              </a:xfrm>
              <a:prstGeom prst="rect">
                <a:avLst/>
              </a:prstGeom>
              <a:blipFill rotWithShape="1">
                <a:blip r:embed="rId11"/>
                <a:stretch>
                  <a:fillRect l="-831" t="-3226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01986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33" grpId="0" animBg="1"/>
      <p:bldP spid="34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and Little Endian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46" y="991623"/>
            <a:ext cx="8380210" cy="393287"/>
          </a:xfrm>
        </p:spPr>
        <p:txBody>
          <a:bodyPr/>
          <a:lstStyle/>
          <a:p>
            <a:pPr marL="528638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answer:  </a:t>
            </a:r>
            <a:r>
              <a:rPr lang="en-US" dirty="0" smtClean="0"/>
              <a:t>it depends on the </a:t>
            </a:r>
            <a:r>
              <a:rPr lang="en-US" i="1" dirty="0" smtClean="0"/>
              <a:t>ending </a:t>
            </a:r>
            <a:r>
              <a:rPr lang="en-US" dirty="0" smtClean="0"/>
              <a:t>which is defined in the ISA.</a:t>
            </a:r>
          </a:p>
          <a:p>
            <a:pPr marL="757238" lvl="2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sz="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35891" y="1886024"/>
            <a:ext cx="644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Decimal 256 =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 0000 0001 | 0000 0000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6946" y="2883273"/>
            <a:ext cx="325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+mn-lt"/>
              </a:rPr>
              <a:t>Bib Endian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61636" y="2824486"/>
            <a:ext cx="325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+mn-lt"/>
              </a:rPr>
              <a:t>Little Endian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3742254" y="2250449"/>
            <a:ext cx="583797" cy="465877"/>
            <a:chOff x="4052473" y="2251929"/>
            <a:chExt cx="583797" cy="465877"/>
          </a:xfrm>
        </p:grpSpPr>
        <p:sp>
          <p:nvSpPr>
            <p:cNvPr id="107" name="TextBox 106"/>
            <p:cNvSpPr txBox="1"/>
            <p:nvPr/>
          </p:nvSpPr>
          <p:spPr>
            <a:xfrm>
              <a:off x="4052473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15</a:t>
              </a:r>
            </a:p>
          </p:txBody>
        </p:sp>
        <p:cxnSp>
          <p:nvCxnSpPr>
            <p:cNvPr id="108" name="Straight Arrow Connector 107"/>
            <p:cNvCxnSpPr>
              <a:stCxn id="107" idx="0"/>
            </p:cNvCxnSpPr>
            <p:nvPr/>
          </p:nvCxnSpPr>
          <p:spPr bwMode="auto">
            <a:xfrm flipH="1" flipV="1">
              <a:off x="4344371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4745308" y="2250449"/>
            <a:ext cx="583797" cy="465877"/>
            <a:chOff x="5055527" y="2251929"/>
            <a:chExt cx="583797" cy="465877"/>
          </a:xfrm>
        </p:grpSpPr>
        <p:sp>
          <p:nvSpPr>
            <p:cNvPr id="110" name="TextBox 109"/>
            <p:cNvSpPr txBox="1"/>
            <p:nvPr/>
          </p:nvSpPr>
          <p:spPr>
            <a:xfrm>
              <a:off x="5055527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8</a:t>
              </a:r>
              <a:endParaRPr lang="en-US" sz="1400" dirty="0" smtClean="0">
                <a:latin typeface="+mn-lt"/>
              </a:endParaRPr>
            </a:p>
          </p:txBody>
        </p:sp>
        <p:cxnSp>
          <p:nvCxnSpPr>
            <p:cNvPr id="111" name="Straight Arrow Connector 110"/>
            <p:cNvCxnSpPr>
              <a:stCxn id="110" idx="0"/>
            </p:cNvCxnSpPr>
            <p:nvPr/>
          </p:nvCxnSpPr>
          <p:spPr bwMode="auto">
            <a:xfrm flipH="1" flipV="1">
              <a:off x="5347425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1" name="Group 120"/>
          <p:cNvGrpSpPr/>
          <p:nvPr/>
        </p:nvGrpSpPr>
        <p:grpSpPr>
          <a:xfrm>
            <a:off x="5253275" y="2250449"/>
            <a:ext cx="583797" cy="465877"/>
            <a:chOff x="5563494" y="2251929"/>
            <a:chExt cx="583797" cy="465877"/>
          </a:xfrm>
        </p:grpSpPr>
        <p:sp>
          <p:nvSpPr>
            <p:cNvPr id="113" name="TextBox 112"/>
            <p:cNvSpPr txBox="1"/>
            <p:nvPr/>
          </p:nvSpPr>
          <p:spPr>
            <a:xfrm>
              <a:off x="5563494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7</a:t>
              </a:r>
            </a:p>
          </p:txBody>
        </p:sp>
        <p:cxnSp>
          <p:nvCxnSpPr>
            <p:cNvPr id="114" name="Straight Arrow Connector 113"/>
            <p:cNvCxnSpPr>
              <a:stCxn id="113" idx="0"/>
            </p:cNvCxnSpPr>
            <p:nvPr/>
          </p:nvCxnSpPr>
          <p:spPr bwMode="auto">
            <a:xfrm flipH="1" flipV="1">
              <a:off x="5855392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6230317" y="2250449"/>
            <a:ext cx="583797" cy="465877"/>
            <a:chOff x="6540536" y="2251929"/>
            <a:chExt cx="583797" cy="465877"/>
          </a:xfrm>
        </p:grpSpPr>
        <p:sp>
          <p:nvSpPr>
            <p:cNvPr id="116" name="TextBox 115"/>
            <p:cNvSpPr txBox="1"/>
            <p:nvPr/>
          </p:nvSpPr>
          <p:spPr>
            <a:xfrm>
              <a:off x="6540536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0</a:t>
              </a:r>
              <a:endParaRPr lang="en-US" sz="1400" dirty="0" smtClean="0">
                <a:latin typeface="+mn-lt"/>
              </a:endParaRPr>
            </a:p>
          </p:txBody>
        </p:sp>
        <p:cxnSp>
          <p:nvCxnSpPr>
            <p:cNvPr id="117" name="Straight Arrow Connector 116"/>
            <p:cNvCxnSpPr>
              <a:stCxn id="116" idx="0"/>
            </p:cNvCxnSpPr>
            <p:nvPr/>
          </p:nvCxnSpPr>
          <p:spPr bwMode="auto">
            <a:xfrm flipH="1" flipV="1">
              <a:off x="6832434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23" name="TextBox 122"/>
          <p:cNvSpPr txBox="1"/>
          <p:nvPr/>
        </p:nvSpPr>
        <p:spPr>
          <a:xfrm>
            <a:off x="1234440" y="1883664"/>
            <a:ext cx="64498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Decimal 256 = Binary 0000 0001 | 0000 0000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34440" y="1883664"/>
            <a:ext cx="64498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Decimal 256 = Binary 0000 000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 0000 0000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8986" y="1430166"/>
            <a:ext cx="136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Most significant byte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01918" y="1430166"/>
            <a:ext cx="136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Least significant byte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557282" y="3489976"/>
            <a:ext cx="3543721" cy="1324853"/>
            <a:chOff x="457200" y="3591572"/>
            <a:chExt cx="3543721" cy="1324853"/>
          </a:xfrm>
        </p:grpSpPr>
        <p:sp>
          <p:nvSpPr>
            <p:cNvPr id="128" name="Rectangle 127"/>
            <p:cNvSpPr/>
            <p:nvPr/>
          </p:nvSpPr>
          <p:spPr bwMode="auto">
            <a:xfrm>
              <a:off x="63921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175978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880351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57200" y="3591572"/>
              <a:ext cx="379493" cy="802820"/>
              <a:chOff x="734982" y="4545573"/>
              <a:chExt cx="314510" cy="665348"/>
            </a:xfrm>
          </p:grpSpPr>
          <p:cxnSp>
            <p:nvCxnSpPr>
              <p:cNvPr id="150" name="Straight Arrow Connector 149"/>
              <p:cNvCxnSpPr/>
              <p:nvPr/>
            </p:nvCxnSpPr>
            <p:spPr bwMode="auto">
              <a:xfrm>
                <a:off x="885825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51" name="TextBox 150"/>
              <p:cNvSpPr txBox="1"/>
              <p:nvPr/>
            </p:nvSpPr>
            <p:spPr>
              <a:xfrm>
                <a:off x="734982" y="4545573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0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577770" y="3591572"/>
              <a:ext cx="379493" cy="802820"/>
              <a:chOff x="1663670" y="4545573"/>
              <a:chExt cx="314510" cy="665348"/>
            </a:xfrm>
          </p:grpSpPr>
          <p:cxnSp>
            <p:nvCxnSpPr>
              <p:cNvPr id="148" name="Straight Arrow Connector 147"/>
              <p:cNvCxnSpPr/>
              <p:nvPr/>
            </p:nvCxnSpPr>
            <p:spPr bwMode="auto">
              <a:xfrm>
                <a:off x="1814513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49" name="TextBox 148"/>
              <p:cNvSpPr txBox="1"/>
              <p:nvPr/>
            </p:nvSpPr>
            <p:spPr>
              <a:xfrm>
                <a:off x="1663670" y="4545573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1</a:t>
                </a:r>
                <a:endParaRPr lang="en-US" sz="2000" dirty="0" smtClean="0">
                  <a:latin typeface="+mn-lt"/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2698341" y="3591572"/>
              <a:ext cx="379493" cy="802820"/>
              <a:chOff x="2592358" y="4545573"/>
              <a:chExt cx="314510" cy="665348"/>
            </a:xfrm>
          </p:grpSpPr>
          <p:cxnSp>
            <p:nvCxnSpPr>
              <p:cNvPr id="146" name="Straight Arrow Connector 145"/>
              <p:cNvCxnSpPr/>
              <p:nvPr/>
            </p:nvCxnSpPr>
            <p:spPr bwMode="auto">
              <a:xfrm>
                <a:off x="2743201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2592358" y="4545573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2</a:t>
                </a:r>
              </a:p>
            </p:txBody>
          </p:sp>
        </p:grpSp>
      </p:grpSp>
      <p:sp>
        <p:nvSpPr>
          <p:cNvPr id="152" name="Rectangle 151"/>
          <p:cNvSpPr/>
          <p:nvPr/>
        </p:nvSpPr>
        <p:spPr bwMode="auto">
          <a:xfrm>
            <a:off x="739358" y="4317754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Consolas" pitchFamily="49" charset="0"/>
                <a:cs typeface="Consolas" pitchFamily="49" charset="0"/>
              </a:rPr>
              <a:t>0000000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1858813" y="4314882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Consolas" pitchFamily="49" charset="0"/>
                <a:cs typeface="Consolas" pitchFamily="49" charset="0"/>
              </a:rPr>
              <a:t>00000000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668774" y="4701255"/>
            <a:ext cx="583797" cy="623977"/>
            <a:chOff x="1195971" y="4307840"/>
            <a:chExt cx="583797" cy="623977"/>
          </a:xfrm>
        </p:grpSpPr>
        <p:sp>
          <p:nvSpPr>
            <p:cNvPr id="55" name="TextBox 54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7</a:t>
              </a:r>
            </a:p>
          </p:txBody>
        </p:sp>
        <p:cxnSp>
          <p:nvCxnSpPr>
            <p:cNvPr id="56" name="Straight Arrow Connector 55"/>
            <p:cNvCxnSpPr>
              <a:stCxn id="55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2566798" y="4701255"/>
            <a:ext cx="583797" cy="623977"/>
            <a:chOff x="1195971" y="4307840"/>
            <a:chExt cx="583797" cy="623977"/>
          </a:xfrm>
        </p:grpSpPr>
        <p:sp>
          <p:nvSpPr>
            <p:cNvPr id="58" name="TextBox 57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0</a:t>
              </a:r>
              <a:endParaRPr lang="en-US" sz="1400" dirty="0" smtClean="0">
                <a:latin typeface="+mn-lt"/>
              </a:endParaRPr>
            </a:p>
          </p:txBody>
        </p:sp>
        <p:cxnSp>
          <p:nvCxnSpPr>
            <p:cNvPr id="59" name="Straight Arrow Connector 58"/>
            <p:cNvCxnSpPr>
              <a:stCxn id="58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565991" y="4699691"/>
            <a:ext cx="583797" cy="623977"/>
            <a:chOff x="298703" y="4307840"/>
            <a:chExt cx="583797" cy="623977"/>
          </a:xfrm>
        </p:grpSpPr>
        <p:sp>
          <p:nvSpPr>
            <p:cNvPr id="47" name="TextBox 46"/>
            <p:cNvSpPr txBox="1"/>
            <p:nvPr/>
          </p:nvSpPr>
          <p:spPr>
            <a:xfrm>
              <a:off x="298703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15</a:t>
              </a:r>
            </a:p>
          </p:txBody>
        </p:sp>
        <p:cxnSp>
          <p:nvCxnSpPr>
            <p:cNvPr id="49" name="Straight Arrow Connector 48"/>
            <p:cNvCxnSpPr>
              <a:stCxn id="47" idx="0"/>
            </p:cNvCxnSpPr>
            <p:nvPr/>
          </p:nvCxnSpPr>
          <p:spPr bwMode="auto">
            <a:xfrm flipH="1" flipV="1">
              <a:off x="590601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1463259" y="4699691"/>
            <a:ext cx="583797" cy="623977"/>
            <a:chOff x="1195971" y="4307840"/>
            <a:chExt cx="583797" cy="623977"/>
          </a:xfrm>
        </p:grpSpPr>
        <p:sp>
          <p:nvSpPr>
            <p:cNvPr id="50" name="TextBox 49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8</a:t>
              </a:r>
              <a:endParaRPr lang="en-US" sz="1400" dirty="0" smtClean="0">
                <a:latin typeface="+mn-lt"/>
              </a:endParaRP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54" name="Group 153"/>
          <p:cNvGrpSpPr/>
          <p:nvPr/>
        </p:nvGrpSpPr>
        <p:grpSpPr>
          <a:xfrm>
            <a:off x="5098167" y="3488782"/>
            <a:ext cx="3543721" cy="1324853"/>
            <a:chOff x="457200" y="3591572"/>
            <a:chExt cx="3543721" cy="1324853"/>
          </a:xfrm>
        </p:grpSpPr>
        <p:sp>
          <p:nvSpPr>
            <p:cNvPr id="155" name="Rectangle 154"/>
            <p:cNvSpPr/>
            <p:nvPr/>
          </p:nvSpPr>
          <p:spPr bwMode="auto">
            <a:xfrm>
              <a:off x="63921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75978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880351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457200" y="3591572"/>
              <a:ext cx="379493" cy="802820"/>
              <a:chOff x="734982" y="4545573"/>
              <a:chExt cx="314510" cy="665348"/>
            </a:xfrm>
          </p:grpSpPr>
          <p:cxnSp>
            <p:nvCxnSpPr>
              <p:cNvPr id="165" name="Straight Arrow Connector 164"/>
              <p:cNvCxnSpPr/>
              <p:nvPr/>
            </p:nvCxnSpPr>
            <p:spPr bwMode="auto">
              <a:xfrm>
                <a:off x="885825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6" name="TextBox 165"/>
              <p:cNvSpPr txBox="1"/>
              <p:nvPr/>
            </p:nvSpPr>
            <p:spPr>
              <a:xfrm>
                <a:off x="734982" y="4545573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0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1577770" y="3591572"/>
              <a:ext cx="379493" cy="802820"/>
              <a:chOff x="1663670" y="4545573"/>
              <a:chExt cx="314510" cy="665348"/>
            </a:xfrm>
          </p:grpSpPr>
          <p:cxnSp>
            <p:nvCxnSpPr>
              <p:cNvPr id="163" name="Straight Arrow Connector 162"/>
              <p:cNvCxnSpPr/>
              <p:nvPr/>
            </p:nvCxnSpPr>
            <p:spPr bwMode="auto">
              <a:xfrm>
                <a:off x="1814513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4" name="TextBox 163"/>
              <p:cNvSpPr txBox="1"/>
              <p:nvPr/>
            </p:nvSpPr>
            <p:spPr>
              <a:xfrm>
                <a:off x="1663670" y="4545573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1</a:t>
                </a:r>
                <a:endParaRPr lang="en-US" sz="2000" dirty="0" smtClean="0">
                  <a:latin typeface="+mn-lt"/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2698341" y="3591572"/>
              <a:ext cx="379493" cy="802820"/>
              <a:chOff x="2592358" y="4545573"/>
              <a:chExt cx="314510" cy="665348"/>
            </a:xfrm>
          </p:grpSpPr>
          <p:cxnSp>
            <p:nvCxnSpPr>
              <p:cNvPr id="161" name="Straight Arrow Connector 160"/>
              <p:cNvCxnSpPr/>
              <p:nvPr/>
            </p:nvCxnSpPr>
            <p:spPr bwMode="auto">
              <a:xfrm>
                <a:off x="2743201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2" name="TextBox 161"/>
              <p:cNvSpPr txBox="1"/>
              <p:nvPr/>
            </p:nvSpPr>
            <p:spPr>
              <a:xfrm>
                <a:off x="2592358" y="4545573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n-lt"/>
                  </a:rPr>
                  <a:t>2</a:t>
                </a:r>
              </a:p>
            </p:txBody>
          </p:sp>
        </p:grpSp>
      </p:grpSp>
      <p:sp>
        <p:nvSpPr>
          <p:cNvPr id="167" name="Rectangle 166"/>
          <p:cNvSpPr/>
          <p:nvPr/>
        </p:nvSpPr>
        <p:spPr bwMode="auto">
          <a:xfrm>
            <a:off x="5280243" y="4316560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Consolas" pitchFamily="49" charset="0"/>
                <a:cs typeface="Consolas" pitchFamily="49" charset="0"/>
              </a:rPr>
              <a:t>00000000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6399698" y="4313688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0000000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7107683" y="4700061"/>
            <a:ext cx="583797" cy="623977"/>
            <a:chOff x="1195971" y="4307840"/>
            <a:chExt cx="583797" cy="623977"/>
          </a:xfrm>
        </p:grpSpPr>
        <p:sp>
          <p:nvSpPr>
            <p:cNvPr id="173" name="TextBox 172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15</a:t>
              </a:r>
            </a:p>
          </p:txBody>
        </p:sp>
        <p:cxnSp>
          <p:nvCxnSpPr>
            <p:cNvPr id="174" name="Straight Arrow Connector 173"/>
            <p:cNvCxnSpPr>
              <a:stCxn id="173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75" name="Group 174"/>
          <p:cNvGrpSpPr/>
          <p:nvPr/>
        </p:nvGrpSpPr>
        <p:grpSpPr>
          <a:xfrm>
            <a:off x="5106876" y="4698497"/>
            <a:ext cx="583797" cy="623977"/>
            <a:chOff x="298703" y="4307840"/>
            <a:chExt cx="583797" cy="623977"/>
          </a:xfrm>
        </p:grpSpPr>
        <p:sp>
          <p:nvSpPr>
            <p:cNvPr id="176" name="TextBox 175"/>
            <p:cNvSpPr txBox="1"/>
            <p:nvPr/>
          </p:nvSpPr>
          <p:spPr>
            <a:xfrm>
              <a:off x="298703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0</a:t>
              </a:r>
            </a:p>
          </p:txBody>
        </p:sp>
        <p:cxnSp>
          <p:nvCxnSpPr>
            <p:cNvPr id="177" name="Straight Arrow Connector 176"/>
            <p:cNvCxnSpPr>
              <a:stCxn id="176" idx="0"/>
            </p:cNvCxnSpPr>
            <p:nvPr/>
          </p:nvCxnSpPr>
          <p:spPr bwMode="auto">
            <a:xfrm flipH="1" flipV="1">
              <a:off x="590601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6227439" y="4700061"/>
            <a:ext cx="583797" cy="623977"/>
            <a:chOff x="1195971" y="4307840"/>
            <a:chExt cx="583797" cy="623977"/>
          </a:xfrm>
        </p:grpSpPr>
        <p:sp>
          <p:nvSpPr>
            <p:cNvPr id="170" name="TextBox 169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8</a:t>
              </a:r>
            </a:p>
          </p:txBody>
        </p:sp>
        <p:cxnSp>
          <p:nvCxnSpPr>
            <p:cNvPr id="171" name="Straight Arrow Connector 170"/>
            <p:cNvCxnSpPr>
              <a:stCxn id="170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78" name="Group 177"/>
          <p:cNvGrpSpPr/>
          <p:nvPr/>
        </p:nvGrpSpPr>
        <p:grpSpPr>
          <a:xfrm>
            <a:off x="5996524" y="4698497"/>
            <a:ext cx="583797" cy="623977"/>
            <a:chOff x="1195971" y="4307840"/>
            <a:chExt cx="583797" cy="623977"/>
          </a:xfrm>
        </p:grpSpPr>
        <p:sp>
          <p:nvSpPr>
            <p:cNvPr id="179" name="TextBox 178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7</a:t>
              </a:r>
            </a:p>
          </p:txBody>
        </p:sp>
        <p:cxnSp>
          <p:nvCxnSpPr>
            <p:cNvPr id="180" name="Straight Arrow Connector 179"/>
            <p:cNvCxnSpPr>
              <a:stCxn id="179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82" name="Content Placeholder 2"/>
          <p:cNvSpPr txBox="1">
            <a:spLocks/>
          </p:cNvSpPr>
          <p:nvPr/>
        </p:nvSpPr>
        <p:spPr bwMode="auto">
          <a:xfrm>
            <a:off x="329981" y="5524374"/>
            <a:ext cx="8380210" cy="66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28638" lvl="1" indent="-342900">
              <a:buFont typeface="Arial" pitchFamily="34" charset="0"/>
              <a:buChar char="•"/>
            </a:pPr>
            <a:r>
              <a:rPr lang="en-US" dirty="0" smtClean="0"/>
              <a:t>The ISA of our host machines in the lab (x86) and MIPS ISA that we will simulate both assume Little Endian</a:t>
            </a:r>
          </a:p>
          <a:p>
            <a:endParaRPr lang="en-US" dirty="0" smtClean="0"/>
          </a:p>
          <a:p>
            <a:endParaRPr lang="en-US" sz="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830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8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1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8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8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1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8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8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8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8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2" grpId="0"/>
      <p:bldP spid="73" grpId="0"/>
      <p:bldP spid="123" grpId="0" animBg="1"/>
      <p:bldP spid="124" grpId="0" animBg="1"/>
      <p:bldP spid="31" grpId="0"/>
      <p:bldP spid="32" grpId="0"/>
      <p:bldP spid="152" grpId="0"/>
      <p:bldP spid="153" grpId="0"/>
      <p:bldP spid="167" grpId="0"/>
      <p:bldP spid="168" grpId="0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2092" y="944683"/>
                <a:ext cx="8622347" cy="4860171"/>
              </a:xfrm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chemeClr val="accent1"/>
                    </a:solidFill>
                  </a:rPr>
                  <a:t>Registers</a:t>
                </a:r>
                <a:r>
                  <a:rPr lang="en-US" dirty="0" smtClean="0"/>
                  <a:t> is a significantly faster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(compared to memory) </a:t>
                </a:r>
                <a:r>
                  <a:rPr lang="en-US" dirty="0" smtClean="0"/>
                  <a:t>storage for data</a:t>
                </a:r>
              </a:p>
              <a:p>
                <a:pPr marL="757238" lvl="2" indent="-342900">
                  <a:buFont typeface="Arial" pitchFamily="34" charset="0"/>
                  <a:buChar char="•"/>
                </a:pPr>
                <a:r>
                  <a:rPr lang="en-US" dirty="0" smtClean="0"/>
                  <a:t>A great amount of registers are included into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programmer-visible machine state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(fully controlled by a programmer)</a:t>
                </a:r>
                <a:r>
                  <a:rPr lang="en-US" dirty="0" smtClean="0"/>
                  <a:t>:</a:t>
                </a:r>
              </a:p>
              <a:p>
                <a:pPr marL="1104900" lvl="4" indent="-342900">
                  <a:buFont typeface="Arial" pitchFamily="34" charset="0"/>
                  <a:buChar char="•"/>
                </a:pPr>
                <a:r>
                  <a:rPr lang="en-US" dirty="0" smtClean="0"/>
                  <a:t>Program </a:t>
                </a:r>
                <a:r>
                  <a:rPr lang="en-US" dirty="0" smtClean="0"/>
                  <a:t>counter (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PC</a:t>
                </a:r>
                <a:r>
                  <a:rPr lang="en-US" dirty="0" smtClean="0"/>
                  <a:t>) </a:t>
                </a:r>
                <a:r>
                  <a:rPr lang="en-US" dirty="0" smtClean="0"/>
                  <a:t>stores the address of the currently executed instruction</a:t>
                </a:r>
              </a:p>
              <a:p>
                <a:pPr marL="1104900" lvl="4" indent="-342900">
                  <a:buFont typeface="Arial" pitchFamily="34" charset="0"/>
                  <a:buChar char="•"/>
                </a:pPr>
                <a:r>
                  <a:rPr lang="en-US" dirty="0" smtClean="0"/>
                  <a:t>General Purpose Registers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/>
                    </a:solidFill>
                  </a:rPr>
                  <a:t>GPR</a:t>
                </a:r>
                <a:r>
                  <a:rPr lang="en-US" dirty="0"/>
                  <a:t>) </a:t>
                </a:r>
                <a:r>
                  <a:rPr lang="en-US" dirty="0" smtClean="0"/>
                  <a:t>is used to store intermediate calculations</a:t>
                </a:r>
                <a:r>
                  <a:rPr lang="en-US" dirty="0" smtClean="0"/>
                  <a:t>.</a:t>
                </a:r>
              </a:p>
              <a:p>
                <a:pPr marL="1104900" lvl="4" indent="-342900">
                  <a:buFont typeface="Arial" pitchFamily="34" charset="0"/>
                  <a:buChar char="•"/>
                </a:pPr>
                <a:r>
                  <a:rPr lang="en-US" dirty="0" smtClean="0"/>
                  <a:t>There are many examples of other registers </a:t>
                </a:r>
                <a:r>
                  <a:rPr lang="en-US" dirty="0">
                    <a:solidFill>
                      <a:schemeClr val="bg2"/>
                    </a:solidFill>
                  </a:rPr>
                  <a:t>(Flags, Control Registers, etc.)</a:t>
                </a:r>
              </a:p>
              <a:p>
                <a:pPr marL="757238" lvl="2" indent="-342900">
                  <a:buFont typeface="Arial" pitchFamily="34" charset="0"/>
                  <a:buChar char="•"/>
                </a:pPr>
                <a:r>
                  <a:rPr lang="en-US" dirty="0" smtClean="0"/>
                  <a:t>The GPR can be thought as an array of elements indexed by numbers of registers encoded in instructions.</a:t>
                </a:r>
              </a:p>
              <a:p>
                <a:pPr marL="757238" lvl="2" indent="-342900">
                  <a:buFont typeface="Arial" pitchFamily="34" charset="0"/>
                  <a:buChar char="•"/>
                </a:pPr>
                <a:r>
                  <a:rPr lang="en-US" dirty="0" smtClean="0"/>
                  <a:t>In general, the </a:t>
                </a:r>
                <a:r>
                  <a:rPr lang="en-US" dirty="0" smtClean="0"/>
                  <a:t>maximum number of the GRP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where </a:t>
                </a:r>
                <a:r>
                  <a:rPr lang="en-US" dirty="0">
                    <a:solidFill>
                      <a:schemeClr val="accent1"/>
                    </a:solidFill>
                  </a:rPr>
                  <a:t>N</a:t>
                </a:r>
                <a:r>
                  <a:rPr lang="en-US" dirty="0"/>
                  <a:t> is the maximal number of bits </a:t>
                </a:r>
                <a:r>
                  <a:rPr lang="en-US" dirty="0" smtClean="0"/>
                  <a:t>that can be encoded in a instruction as a register number.</a:t>
                </a:r>
                <a:endParaRPr lang="en-US" dirty="0"/>
              </a:p>
              <a:p>
                <a:pPr marL="757238" lvl="2" indent="-342900">
                  <a:buFont typeface="Arial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092" y="944683"/>
                <a:ext cx="8622347" cy="4860171"/>
              </a:xfrm>
              <a:blipFill rotWithShape="1">
                <a:blip r:embed="rId2"/>
                <a:stretch>
                  <a:fillRect l="-1980" t="-2008" r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470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683"/>
            <a:ext cx="8322627" cy="4860171"/>
          </a:xfrm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Common </a:t>
            </a:r>
            <a:r>
              <a:rPr lang="en-US" sz="2000" dirty="0" smtClean="0">
                <a:solidFill>
                  <a:schemeClr val="accent1"/>
                </a:solidFill>
              </a:rPr>
              <a:t>types: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Set </a:t>
            </a:r>
            <a:r>
              <a:rPr lang="en-US" sz="1800" dirty="0"/>
              <a:t>a register to constant value or value of other </a:t>
            </a:r>
            <a:r>
              <a:rPr lang="en-US" sz="1800" dirty="0" smtClean="0"/>
              <a:t>register </a:t>
            </a:r>
            <a:r>
              <a:rPr lang="en-US" sz="1800" dirty="0">
                <a:solidFill>
                  <a:schemeClr val="bg2"/>
                </a:solidFill>
              </a:rPr>
              <a:t>(move operation)</a:t>
            </a:r>
            <a:r>
              <a:rPr lang="en-US" sz="18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Loads </a:t>
            </a:r>
            <a:r>
              <a:rPr lang="en-US" sz="1800" dirty="0">
                <a:solidFill>
                  <a:schemeClr val="bg2"/>
                </a:solidFill>
              </a:rPr>
              <a:t>(memory </a:t>
            </a:r>
            <a:r>
              <a:rPr lang="en-US" sz="1800" dirty="0">
                <a:solidFill>
                  <a:schemeClr val="bg2"/>
                </a:solidFill>
              </a:rPr>
              <a:t>→ register </a:t>
            </a:r>
            <a:r>
              <a:rPr lang="en-US" sz="1800" dirty="0">
                <a:solidFill>
                  <a:schemeClr val="bg2"/>
                </a:solidFill>
              </a:rPr>
              <a:t>) </a:t>
            </a:r>
            <a:r>
              <a:rPr lang="en-US" sz="1800" dirty="0"/>
              <a:t>&amp; stores </a:t>
            </a:r>
            <a:r>
              <a:rPr lang="en-US" sz="1800" dirty="0">
                <a:solidFill>
                  <a:schemeClr val="bg2"/>
                </a:solidFill>
              </a:rPr>
              <a:t>(register </a:t>
            </a:r>
            <a:r>
              <a:rPr lang="en-US" sz="1800" dirty="0">
                <a:solidFill>
                  <a:schemeClr val="bg2"/>
                </a:solidFill>
              </a:rPr>
              <a:t>← memory)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Read </a:t>
            </a:r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and write data from hardware devices (</a:t>
            </a:r>
            <a:r>
              <a:rPr lang="en-US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I/O) – not used in our project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Arithmetic </a:t>
            </a:r>
            <a:r>
              <a:rPr lang="en-US" sz="1800" dirty="0"/>
              <a:t>and </a:t>
            </a:r>
            <a:r>
              <a:rPr lang="en-US" sz="1800" dirty="0" smtClean="0"/>
              <a:t>Logic:</a:t>
            </a:r>
          </a:p>
          <a:p>
            <a:pPr marL="573088" lvl="2" indent="-342900">
              <a:buFont typeface="Arial" pitchFamily="34" charset="0"/>
              <a:buChar char="•"/>
            </a:pPr>
            <a:r>
              <a:rPr lang="en-US" sz="1800" dirty="0"/>
              <a:t>+, -, *, </a:t>
            </a:r>
            <a:r>
              <a:rPr lang="en-US" sz="1800" dirty="0" smtClean="0"/>
              <a:t>/, =. </a:t>
            </a:r>
            <a:r>
              <a:rPr lang="en-US" sz="1800" dirty="0"/>
              <a:t>. .</a:t>
            </a:r>
          </a:p>
          <a:p>
            <a:pPr marL="573088" lvl="2" indent="-342900">
              <a:buFont typeface="Arial" pitchFamily="34" charset="0"/>
              <a:buChar char="•"/>
            </a:pPr>
            <a:r>
              <a:rPr lang="en-US" sz="1800" dirty="0"/>
              <a:t>And, Or, </a:t>
            </a:r>
            <a:r>
              <a:rPr lang="en-US" sz="1800" dirty="0" smtClean="0"/>
              <a:t> </a:t>
            </a:r>
            <a:r>
              <a:rPr lang="en-US" sz="1800" dirty="0" err="1" smtClean="0"/>
              <a:t>Xor</a:t>
            </a:r>
            <a:r>
              <a:rPr lang="en-US" sz="1800" dirty="0"/>
              <a:t>, </a:t>
            </a:r>
            <a:r>
              <a:rPr lang="en-US" sz="1800" dirty="0" smtClean="0"/>
              <a:t>Not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Compare </a:t>
            </a:r>
            <a:r>
              <a:rPr lang="en-US" sz="1800" dirty="0"/>
              <a:t>two values </a:t>
            </a:r>
            <a:r>
              <a:rPr lang="en-US" sz="1800" dirty="0" smtClean="0"/>
              <a:t>of registers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Control flow </a:t>
            </a:r>
            <a:r>
              <a:rPr lang="en-US" sz="1800" dirty="0" smtClean="0">
                <a:solidFill>
                  <a:schemeClr val="bg2"/>
                </a:solidFill>
              </a:rPr>
              <a:t>(taking decision: loops, if-else)</a:t>
            </a:r>
            <a:endParaRPr lang="en-US" sz="1800" dirty="0">
              <a:solidFill>
                <a:schemeClr val="bg2"/>
              </a:solidFill>
            </a:endParaRP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1600" dirty="0" smtClean="0"/>
              <a:t>branch </a:t>
            </a:r>
            <a:r>
              <a:rPr lang="en-US" sz="1600" dirty="0"/>
              <a:t>to another location </a:t>
            </a:r>
            <a:r>
              <a:rPr lang="en-US" sz="1600" dirty="0" smtClean="0">
                <a:solidFill>
                  <a:schemeClr val="bg2"/>
                </a:solidFill>
              </a:rPr>
              <a:t>(</a:t>
            </a:r>
            <a:r>
              <a:rPr lang="en-US" sz="1600" dirty="0" smtClean="0">
                <a:solidFill>
                  <a:schemeClr val="bg2"/>
                </a:solidFill>
              </a:rPr>
              <a:t>set </a:t>
            </a:r>
            <a:r>
              <a:rPr lang="en-US" sz="1600" dirty="0" smtClean="0">
                <a:solidFill>
                  <a:schemeClr val="bg2"/>
                </a:solidFill>
              </a:rPr>
              <a:t>new value into PC)</a:t>
            </a:r>
            <a:endParaRPr lang="en-US" sz="1600" dirty="0" smtClean="0">
              <a:solidFill>
                <a:schemeClr val="bg2"/>
              </a:solidFill>
            </a:endParaRP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1600" dirty="0" smtClean="0"/>
              <a:t>conditionally </a:t>
            </a:r>
            <a:r>
              <a:rPr lang="en-US" sz="1600" dirty="0"/>
              <a:t>branch </a:t>
            </a:r>
            <a:r>
              <a:rPr lang="en-US" sz="1600" dirty="0">
                <a:solidFill>
                  <a:schemeClr val="bg2"/>
                </a:solidFill>
              </a:rPr>
              <a:t>(if (condition) then PC new </a:t>
            </a:r>
            <a:r>
              <a:rPr lang="en-US" sz="1600" dirty="0" smtClean="0">
                <a:solidFill>
                  <a:schemeClr val="bg2"/>
                </a:solidFill>
              </a:rPr>
              <a:t>value)</a:t>
            </a: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1600" dirty="0" smtClean="0"/>
              <a:t>save </a:t>
            </a:r>
            <a:r>
              <a:rPr lang="en-US" sz="1600" dirty="0"/>
              <a:t>current location and jump to new location </a:t>
            </a:r>
            <a:r>
              <a:rPr lang="en-US" sz="1600" dirty="0">
                <a:solidFill>
                  <a:schemeClr val="bg2"/>
                </a:solidFill>
              </a:rPr>
              <a:t>(</a:t>
            </a:r>
            <a:r>
              <a:rPr lang="en-US" sz="1600" dirty="0">
                <a:solidFill>
                  <a:schemeClr val="bg2"/>
                </a:solidFill>
              </a:rPr>
              <a:t>Procedure call</a:t>
            </a:r>
            <a:r>
              <a:rPr lang="en-US" sz="1600" dirty="0">
                <a:solidFill>
                  <a:schemeClr val="bg2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24846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Integer Arithmetic instruction format </a:t>
            </a:r>
            <a:br>
              <a:rPr lang="en-US" dirty="0" smtClean="0"/>
            </a:br>
            <a:r>
              <a:rPr lang="en-US" dirty="0" smtClean="0"/>
              <a:t>(R-type)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5840"/>
            <a:ext cx="8228012" cy="3962400"/>
          </a:xfrm>
        </p:spPr>
        <p:txBody>
          <a:bodyPr/>
          <a:lstStyle/>
          <a:p>
            <a:pPr marL="342900" indent="-342900">
              <a:lnSpc>
                <a:spcPct val="70000"/>
              </a:lnSpc>
              <a:buFont typeface="Arial" pitchFamily="34" charset="0"/>
              <a:buChar char="•"/>
            </a:pPr>
            <a:r>
              <a:rPr lang="en-US" sz="1800" dirty="0" smtClean="0"/>
              <a:t>All MIPS instruction (not only R-Type) has fixed length of 4 Bytes</a:t>
            </a:r>
          </a:p>
          <a:p>
            <a:pPr marL="342900" indent="-342900">
              <a:lnSpc>
                <a:spcPct val="70000"/>
              </a:lnSpc>
              <a:buFont typeface="Arial" pitchFamily="34" charset="0"/>
              <a:buChar char="•"/>
            </a:pPr>
            <a:r>
              <a:rPr lang="en-US" sz="1800" dirty="0" smtClean="0"/>
              <a:t>MIPS arithmetic instructions work only with registers.</a:t>
            </a:r>
          </a:p>
          <a:p>
            <a:pPr marL="342900" indent="-342900">
              <a:lnSpc>
                <a:spcPct val="70000"/>
              </a:lnSpc>
              <a:buFont typeface="Arial" pitchFamily="34" charset="0"/>
              <a:buChar char="•"/>
            </a:pPr>
            <a:r>
              <a:rPr lang="en-US" sz="1800" dirty="0" smtClean="0"/>
              <a:t>The filed description:</a:t>
            </a: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o</a:t>
            </a:r>
            <a:r>
              <a:rPr lang="en-US" sz="1600" dirty="0" err="1" smtClean="0">
                <a:solidFill>
                  <a:schemeClr val="accent1"/>
                </a:solidFill>
              </a:rPr>
              <a:t>pcode</a:t>
            </a:r>
            <a:r>
              <a:rPr lang="en-US" sz="1600" dirty="0" smtClean="0"/>
              <a:t> denotes of the operation that is performed by this instruction</a:t>
            </a: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accent1"/>
                </a:solidFill>
              </a:rPr>
              <a:t>rs</a:t>
            </a:r>
            <a:r>
              <a:rPr lang="en-US" sz="1600" dirty="0" smtClean="0"/>
              <a:t> stores register number of for the first source operand</a:t>
            </a: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accent1"/>
                </a:solidFill>
              </a:rPr>
              <a:t>rt</a:t>
            </a:r>
            <a:r>
              <a:rPr lang="en-US" sz="1600" dirty="0" smtClean="0"/>
              <a:t> </a:t>
            </a:r>
            <a:r>
              <a:rPr lang="en-US" sz="1600" dirty="0"/>
              <a:t>stores register number of for the </a:t>
            </a:r>
            <a:r>
              <a:rPr lang="en-US" sz="1600" dirty="0" smtClean="0"/>
              <a:t>second </a:t>
            </a:r>
            <a:r>
              <a:rPr lang="en-US" sz="1600" dirty="0"/>
              <a:t>source </a:t>
            </a:r>
            <a:r>
              <a:rPr lang="en-US" sz="1600" dirty="0" smtClean="0"/>
              <a:t>operand</a:t>
            </a: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accent1"/>
                </a:solidFill>
              </a:rPr>
              <a:t>rd</a:t>
            </a:r>
            <a:r>
              <a:rPr lang="en-US" sz="1600" dirty="0" smtClean="0"/>
              <a:t> stores register number where the result (</a:t>
            </a:r>
            <a:r>
              <a:rPr lang="en-US" sz="1600" dirty="0"/>
              <a:t>destination </a:t>
            </a:r>
            <a:r>
              <a:rPr lang="en-US" sz="1600" dirty="0" smtClean="0"/>
              <a:t>operand) will be put</a:t>
            </a: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hamt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– used in shift instructions</a:t>
            </a:r>
          </a:p>
          <a:p>
            <a:pPr marL="528638" lvl="1" indent="-34290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accent1"/>
                </a:solidFill>
              </a:rPr>
              <a:t>funct</a:t>
            </a:r>
            <a:r>
              <a:rPr lang="en-US" sz="1600" dirty="0" smtClean="0"/>
              <a:t> is a </a:t>
            </a:r>
            <a:r>
              <a:rPr lang="en-US" sz="1600" i="1" dirty="0" smtClean="0"/>
              <a:t>function code</a:t>
            </a:r>
            <a:r>
              <a:rPr lang="en-US" sz="1600" dirty="0" smtClean="0"/>
              <a:t>. It can slightly change the behavior of the operation encoded in </a:t>
            </a:r>
            <a:r>
              <a:rPr lang="en-US" sz="1600" dirty="0" err="1" smtClean="0"/>
              <a:t>opcode</a:t>
            </a:r>
            <a:r>
              <a:rPr lang="en-US" sz="1600" dirty="0" smtClean="0"/>
              <a:t>.</a:t>
            </a:r>
            <a:endParaRPr lang="en-US" sz="1600" i="1" dirty="0"/>
          </a:p>
          <a:p>
            <a:pPr marL="528638" lvl="1" indent="-342900">
              <a:buFont typeface="Arial" pitchFamily="34" charset="0"/>
              <a:buChar char="•"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2240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opcode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7904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rs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3568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rt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9232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rd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64896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shamt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0560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funct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2240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6 bits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47904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5 bits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3568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5 bits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9232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5 bits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64896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5 bits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70560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6 bits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344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Integer Arithmetic instruction format </a:t>
            </a:r>
            <a:br>
              <a:rPr lang="en-US" dirty="0" smtClean="0"/>
            </a:br>
            <a:r>
              <a:rPr lang="en-US" dirty="0" smtClean="0"/>
              <a:t>(R-type)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42240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opcode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7904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rs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3568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rt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9232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rd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64896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shamt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05600" y="1254760"/>
            <a:ext cx="1056640" cy="40132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funct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2240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6 bits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47904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5 bits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3568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5 bits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9232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5 bits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64896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5 bits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705600" y="1656080"/>
            <a:ext cx="1056640" cy="401320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latin typeface="Neo Sans Intel" pitchFamily="34" charset="0"/>
                <a:cs typeface="Consolas" pitchFamily="49" charset="0"/>
              </a:rPr>
              <a:t>6 bits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0120" y="2287648"/>
            <a:ext cx="3398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dd $t0, $s1, $s2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36871" y="3436428"/>
            <a:ext cx="678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000000| 10001 | 10010 | 01000 | 00000 | 100000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361667" y="3158945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opcode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467449" y="3158945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rs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539376" y="3158945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rt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656331" y="3158945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rd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765181" y="3158945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shamt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953688" y="3158945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funct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361667" y="2845722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add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467449" y="2845722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$s1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539376" y="2845722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$s2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656331" y="2828666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$t0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938449" y="2845722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signed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" y="2257168"/>
            <a:ext cx="329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Example: </a:t>
            </a:r>
            <a:r>
              <a:rPr lang="en-US" sz="2400" dirty="0" smtClean="0">
                <a:latin typeface="+mn-lt"/>
              </a:rPr>
              <a:t>encoding of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199" y="3933568"/>
            <a:ext cx="8341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Due to Little Endian in the memory the bits of this instructions are “mirrored”: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345148" y="5336739"/>
            <a:ext cx="1120570" cy="49994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465718" y="5336739"/>
            <a:ext cx="1120570" cy="49994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161964" y="4753221"/>
            <a:ext cx="381836" cy="561431"/>
            <a:chOff x="734010" y="4545573"/>
            <a:chExt cx="316452" cy="665348"/>
          </a:xfrm>
        </p:grpSpPr>
        <p:cxnSp>
          <p:nvCxnSpPr>
            <p:cNvPr id="44" name="Straight Arrow Connector 43"/>
            <p:cNvCxnSpPr/>
            <p:nvPr/>
          </p:nvCxnSpPr>
          <p:spPr bwMode="auto">
            <a:xfrm>
              <a:off x="885825" y="5001507"/>
              <a:ext cx="0" cy="209414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734010" y="4545573"/>
              <a:ext cx="316452" cy="47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+mn-lt"/>
                </a:rPr>
                <a:t>IP</a:t>
              </a: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2345214" y="5423649"/>
            <a:ext cx="1120570" cy="33187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Consolas" pitchFamily="49" charset="0"/>
                <a:cs typeface="Consolas" pitchFamily="49" charset="0"/>
              </a:rPr>
              <a:t>00000100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464669" y="5423650"/>
            <a:ext cx="1120570" cy="326126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Consolas" pitchFamily="49" charset="0"/>
                <a:cs typeface="Consolas" pitchFamily="49" charset="0"/>
              </a:rPr>
              <a:t>00000010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171847" y="5723112"/>
            <a:ext cx="583797" cy="623977"/>
            <a:chOff x="298703" y="4307840"/>
            <a:chExt cx="583797" cy="623977"/>
          </a:xfrm>
        </p:grpSpPr>
        <p:sp>
          <p:nvSpPr>
            <p:cNvPr id="52" name="TextBox 51"/>
            <p:cNvSpPr txBox="1"/>
            <p:nvPr/>
          </p:nvSpPr>
          <p:spPr>
            <a:xfrm>
              <a:off x="298703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0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590601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3671316" y="5723112"/>
            <a:ext cx="583797" cy="623977"/>
            <a:chOff x="1195971" y="4307840"/>
            <a:chExt cx="583797" cy="623977"/>
          </a:xfrm>
        </p:grpSpPr>
        <p:sp>
          <p:nvSpPr>
            <p:cNvPr id="55" name="TextBox 54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11</a:t>
              </a:r>
            </a:p>
          </p:txBody>
        </p:sp>
        <p:cxnSp>
          <p:nvCxnSpPr>
            <p:cNvPr id="56" name="Straight Arrow Connector 55"/>
            <p:cNvCxnSpPr>
              <a:stCxn id="55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2935713" y="5723112"/>
            <a:ext cx="583797" cy="623977"/>
            <a:chOff x="1195971" y="4307840"/>
            <a:chExt cx="583797" cy="623977"/>
          </a:xfrm>
        </p:grpSpPr>
        <p:sp>
          <p:nvSpPr>
            <p:cNvPr id="58" name="TextBox 57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6</a:t>
              </a:r>
            </a:p>
          </p:txBody>
        </p:sp>
        <p:cxnSp>
          <p:nvCxnSpPr>
            <p:cNvPr id="59" name="Straight Arrow Connector 58"/>
            <p:cNvCxnSpPr>
              <a:stCxn id="58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3145824" y="4753220"/>
            <a:ext cx="639920" cy="561431"/>
            <a:chOff x="3145824" y="4753220"/>
            <a:chExt cx="639920" cy="561431"/>
          </a:xfrm>
        </p:grpSpPr>
        <p:cxnSp>
          <p:nvCxnSpPr>
            <p:cNvPr id="62" name="Straight Arrow Connector 61"/>
            <p:cNvCxnSpPr/>
            <p:nvPr/>
          </p:nvCxnSpPr>
          <p:spPr bwMode="auto">
            <a:xfrm>
              <a:off x="3458048" y="5137944"/>
              <a:ext cx="0" cy="176707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3145824" y="4753220"/>
              <a:ext cx="639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+mn-lt"/>
                </a:rPr>
                <a:t>IP+1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273015" y="4768606"/>
            <a:ext cx="639920" cy="561431"/>
            <a:chOff x="4273015" y="4768606"/>
            <a:chExt cx="639920" cy="561431"/>
          </a:xfrm>
        </p:grpSpPr>
        <p:cxnSp>
          <p:nvCxnSpPr>
            <p:cNvPr id="64" name="Straight Arrow Connector 63"/>
            <p:cNvCxnSpPr/>
            <p:nvPr/>
          </p:nvCxnSpPr>
          <p:spPr bwMode="auto">
            <a:xfrm>
              <a:off x="4585239" y="5153330"/>
              <a:ext cx="0" cy="176707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4273015" y="4768606"/>
              <a:ext cx="639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+mn-lt"/>
                </a:rPr>
                <a:t>IP+2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375858" y="4768606"/>
            <a:ext cx="639920" cy="561431"/>
            <a:chOff x="5375858" y="4768606"/>
            <a:chExt cx="639920" cy="561431"/>
          </a:xfrm>
        </p:grpSpPr>
        <p:cxnSp>
          <p:nvCxnSpPr>
            <p:cNvPr id="67" name="Straight Arrow Connector 66"/>
            <p:cNvCxnSpPr/>
            <p:nvPr/>
          </p:nvCxnSpPr>
          <p:spPr bwMode="auto">
            <a:xfrm>
              <a:off x="5705227" y="5153330"/>
              <a:ext cx="0" cy="176707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5375858" y="4768606"/>
              <a:ext cx="6399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+mn-lt"/>
                </a:rPr>
                <a:t>IP+3</a:t>
              </a:r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5706859" y="5337706"/>
            <a:ext cx="1120570" cy="49994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224576" y="5331991"/>
            <a:ext cx="1120570" cy="49994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6827429" y="5337706"/>
            <a:ext cx="1120570" cy="49994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93153" y="5337189"/>
            <a:ext cx="1120570" cy="49994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92104" y="5423649"/>
            <a:ext cx="1120570" cy="326128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Consolas" pitchFamily="49" charset="0"/>
                <a:cs typeface="Consolas" pitchFamily="49" charset="0"/>
              </a:rPr>
              <a:t>01001100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047803" y="5723112"/>
            <a:ext cx="583797" cy="623977"/>
            <a:chOff x="1195971" y="4307840"/>
            <a:chExt cx="583797" cy="623977"/>
          </a:xfrm>
        </p:grpSpPr>
        <p:sp>
          <p:nvSpPr>
            <p:cNvPr id="77" name="TextBox 76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21</a:t>
              </a:r>
            </a:p>
          </p:txBody>
        </p:sp>
        <p:cxnSp>
          <p:nvCxnSpPr>
            <p:cNvPr id="78" name="Straight Arrow Connector 77"/>
            <p:cNvCxnSpPr>
              <a:stCxn id="77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80" name="Rectangle 79"/>
          <p:cNvSpPr/>
          <p:nvPr/>
        </p:nvSpPr>
        <p:spPr bwMode="auto">
          <a:xfrm>
            <a:off x="5712674" y="5423648"/>
            <a:ext cx="1120570" cy="331874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smtClean="0">
                <a:latin typeface="Consolas" pitchFamily="49" charset="0"/>
                <a:cs typeface="Consolas" pitchFamily="49" charset="0"/>
              </a:rPr>
              <a:t>01000000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792439" y="5723112"/>
            <a:ext cx="583797" cy="623977"/>
            <a:chOff x="1195971" y="4307840"/>
            <a:chExt cx="583797" cy="623977"/>
          </a:xfrm>
        </p:grpSpPr>
        <p:sp>
          <p:nvSpPr>
            <p:cNvPr id="86" name="TextBox 85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26</a:t>
              </a:r>
            </a:p>
          </p:txBody>
        </p:sp>
        <p:cxnSp>
          <p:nvCxnSpPr>
            <p:cNvPr id="87" name="Straight Arrow Connector 86"/>
            <p:cNvCxnSpPr>
              <a:stCxn id="86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95" name="Group 94"/>
          <p:cNvGrpSpPr/>
          <p:nvPr/>
        </p:nvGrpSpPr>
        <p:grpSpPr>
          <a:xfrm>
            <a:off x="6451801" y="5723112"/>
            <a:ext cx="583797" cy="623977"/>
            <a:chOff x="1195971" y="4307840"/>
            <a:chExt cx="583797" cy="623977"/>
          </a:xfrm>
        </p:grpSpPr>
        <p:sp>
          <p:nvSpPr>
            <p:cNvPr id="96" name="TextBox 95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31</a:t>
              </a: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98" name="TextBox 97"/>
          <p:cNvSpPr txBox="1"/>
          <p:nvPr/>
        </p:nvSpPr>
        <p:spPr>
          <a:xfrm flipH="1">
            <a:off x="-197223" y="4768606"/>
            <a:ext cx="1712258" cy="523220"/>
          </a:xfrm>
          <a:prstGeom prst="callout2">
            <a:avLst>
              <a:gd name="adj1" fmla="val 47878"/>
              <a:gd name="adj2" fmla="val -9462"/>
              <a:gd name="adj3" fmla="val 47878"/>
              <a:gd name="adj4" fmla="val -27159"/>
              <a:gd name="adj5" fmla="val 34299"/>
              <a:gd name="adj6" fmla="val -39501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ysClr val="windowText" lastClr="000000"/>
                </a:solidFill>
              </a:rPr>
              <a:t>Start address of the instruction</a:t>
            </a:r>
            <a:endParaRPr lang="en-US" sz="1400" dirty="0" smtClea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2473571" y="5814008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funct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3220367" y="5814008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shamt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3963912" y="5814008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rd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708547" y="5814008"/>
            <a:ext cx="628007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rt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39702" y="5814008"/>
            <a:ext cx="744636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rs</a:t>
            </a:r>
            <a:endParaRPr lang="en-US" sz="13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084336" y="5814008"/>
            <a:ext cx="659363" cy="277482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opcode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416494" y="5723112"/>
            <a:ext cx="583797" cy="623977"/>
            <a:chOff x="1195971" y="4307840"/>
            <a:chExt cx="583797" cy="623977"/>
          </a:xfrm>
        </p:grpSpPr>
        <p:sp>
          <p:nvSpPr>
            <p:cNvPr id="49" name="TextBox 48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16</a:t>
              </a:r>
            </a:p>
          </p:txBody>
        </p:sp>
        <p:cxnSp>
          <p:nvCxnSpPr>
            <p:cNvPr id="50" name="Straight Arrow Connector 49"/>
            <p:cNvCxnSpPr>
              <a:stCxn id="49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53628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29" grpId="0"/>
      <p:bldP spid="34" grpId="0" animBg="1"/>
      <p:bldP spid="35" grpId="0" animBg="1"/>
      <p:bldP spid="46" grpId="0"/>
      <p:bldP spid="47" grpId="0"/>
      <p:bldP spid="71" grpId="0" animBg="1"/>
      <p:bldP spid="72" grpId="0" animBg="1"/>
      <p:bldP spid="73" grpId="0" animBg="1"/>
      <p:bldP spid="74" grpId="0" animBg="1"/>
      <p:bldP spid="75" grpId="0"/>
      <p:bldP spid="80" grpId="0"/>
      <p:bldP spid="98" grpId="0" animBg="1"/>
      <p:bldP spid="100" grpId="0"/>
      <p:bldP spid="101" grpId="0"/>
      <p:bldP spid="102" grpId="0"/>
      <p:bldP spid="103" grpId="0"/>
      <p:bldP spid="104" grpId="0"/>
      <p:bldP spid="105" grpId="0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 Cycle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440" y="1021052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Fetch Instruction by PC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440" y="1879290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Neo Sans Intel" pitchFamily="34" charset="0"/>
                <a:cs typeface="Arial" pitchFamily="34" charset="0"/>
              </a:rPr>
              <a:t>Read registers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440" y="2732786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Process Calculations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440" y="3586283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Read</a:t>
            </a:r>
            <a:r>
              <a:rPr lang="ru-RU" sz="2000" b="1" dirty="0" smtClean="0">
                <a:latin typeface="Neo Sans Intel" pitchFamily="34" charset="0"/>
                <a:cs typeface="Arial" pitchFamily="34" charset="0"/>
              </a:rPr>
              <a:t>/</a:t>
            </a:r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Write</a:t>
            </a:r>
          </a:p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Memory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99440" y="4439779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Write registers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99440" y="5293276"/>
            <a:ext cx="2316480" cy="853496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 smtClean="0">
                <a:latin typeface="Neo Sans Intel" pitchFamily="34" charset="0"/>
                <a:cs typeface="Arial" pitchFamily="34" charset="0"/>
              </a:rPr>
              <a:t>Update PC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9600" y="1031212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Download instruction from the memory using value stored in the program counter (PC) register as an address.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49600" y="1879290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Read values of registers which are pointed by the instruction as their source operands.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9600" y="2732786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Execute an action encoded in the instruction (e.g. addition, subtraction, address calculation, etc.).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9600" y="3586283"/>
            <a:ext cx="590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Write the result of the calculation into the memory or read the value using the address calculated on the previous step.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49600" y="4439779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Write the result of the calculation or the value read on the previous step into the memory.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49600" y="5211995"/>
            <a:ext cx="553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Update the program counter to the next instruction: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+ </a:t>
            </a:r>
            <a:r>
              <a:rPr lang="en-US" sz="16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InstructionLength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+mn-lt"/>
              </a:rPr>
              <a:t>Or it is a taken branch then: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PC = PC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16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InstructionLength</a:t>
            </a:r>
            <a:r>
              <a:rPr lang="en-US" sz="16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16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BranchOffset</a:t>
            </a:r>
            <a:endParaRPr lang="en-US" sz="1600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Elbow Connector 17"/>
          <p:cNvCxnSpPr>
            <a:stCxn id="9" idx="2"/>
            <a:endCxn id="4" idx="0"/>
          </p:cNvCxnSpPr>
          <p:nvPr/>
        </p:nvCxnSpPr>
        <p:spPr bwMode="auto">
          <a:xfrm rot="5400000" flipH="1">
            <a:off x="-805180" y="3583912"/>
            <a:ext cx="5125720" cy="12700"/>
          </a:xfrm>
          <a:prstGeom prst="bentConnector5">
            <a:avLst>
              <a:gd name="adj1" fmla="val -2676"/>
              <a:gd name="adj2" fmla="val 10920000"/>
              <a:gd name="adj3" fmla="val 106839"/>
            </a:avLst>
          </a:prstGeom>
          <a:solidFill>
            <a:schemeClr val="bg1"/>
          </a:solidFill>
          <a:ln w="28575" cap="rnd" cmpd="sng" algn="ctr">
            <a:solidFill>
              <a:srgbClr val="C00000"/>
            </a:solidFill>
            <a:prstDash val="solid"/>
            <a:round/>
            <a:headEnd type="oval" w="lg" len="lg"/>
            <a:tailEnd type="arrow" w="lg" len="lg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939777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Acknowledgements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contain material developed </a:t>
            </a:r>
            <a:r>
              <a:rPr lang="en-US" dirty="0" smtClean="0"/>
              <a:t>and copyright </a:t>
            </a:r>
            <a:r>
              <a:rPr lang="en-US" dirty="0"/>
              <a:t>by</a:t>
            </a:r>
            <a:r>
              <a:rPr lang="en-US" dirty="0" smtClean="0"/>
              <a:t>:</a:t>
            </a:r>
          </a:p>
          <a:p>
            <a:pPr marL="574675" indent="-342900">
              <a:buFont typeface="Arial" pitchFamily="34" charset="0"/>
              <a:buChar char="•"/>
            </a:pPr>
            <a:r>
              <a:rPr lang="en-US" dirty="0" err="1">
                <a:hlinkClick r:id="rId2"/>
              </a:rPr>
              <a:t>Krste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Asanovic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(MIT/UCB</a:t>
            </a:r>
            <a:r>
              <a:rPr lang="en-US" dirty="0" smtClean="0"/>
              <a:t>), </a:t>
            </a:r>
            <a:r>
              <a:rPr lang="en-US" dirty="0" smtClean="0">
                <a:hlinkClick r:id="rId3"/>
              </a:rPr>
              <a:t>CS152-L1</a:t>
            </a:r>
            <a:endParaRPr lang="en-US" dirty="0" smtClean="0"/>
          </a:p>
          <a:p>
            <a:pPr marL="574675" indent="-342900"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David M. </a:t>
            </a:r>
            <a:r>
              <a:rPr lang="en-US" dirty="0" err="1" smtClean="0">
                <a:hlinkClick r:id="rId4"/>
              </a:rPr>
              <a:t>Koppelman</a:t>
            </a:r>
            <a:r>
              <a:rPr lang="en-US" dirty="0" smtClean="0"/>
              <a:t> (LSU), </a:t>
            </a:r>
            <a:r>
              <a:rPr lang="en-US" dirty="0" smtClean="0">
                <a:hlinkClick r:id="rId5"/>
              </a:rPr>
              <a:t>EE4720-L1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86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3692"/>
            <a:ext cx="8228012" cy="125645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omputer </a:t>
            </a:r>
            <a:r>
              <a:rPr lang="en-US" dirty="0"/>
              <a:t>architecture is </a:t>
            </a:r>
            <a:r>
              <a:rPr lang="en-US" dirty="0" smtClean="0"/>
              <a:t>the </a:t>
            </a:r>
            <a:r>
              <a:rPr lang="en-US" i="1" dirty="0" smtClean="0">
                <a:solidFill>
                  <a:schemeClr val="accent1"/>
                </a:solidFill>
              </a:rPr>
              <a:t>design </a:t>
            </a:r>
            <a:r>
              <a:rPr lang="en-US" i="1" dirty="0">
                <a:solidFill>
                  <a:schemeClr val="accent1"/>
                </a:solidFill>
              </a:rPr>
              <a:t>of the abstraction layers </a:t>
            </a:r>
            <a:r>
              <a:rPr lang="en-US" dirty="0"/>
              <a:t>that allow us to </a:t>
            </a:r>
            <a:r>
              <a:rPr lang="en-US" dirty="0" smtClean="0"/>
              <a:t>implement information </a:t>
            </a:r>
            <a:r>
              <a:rPr lang="en-US" dirty="0"/>
              <a:t>processing applications efficiently </a:t>
            </a:r>
            <a:r>
              <a:rPr lang="en-US" dirty="0" smtClean="0"/>
              <a:t>using available </a:t>
            </a:r>
            <a:r>
              <a:rPr lang="en-US" dirty="0"/>
              <a:t>manufacturing technologies.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689412" y="2411520"/>
            <a:ext cx="3729317" cy="59167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1" dirty="0" smtClean="0">
                <a:latin typeface="Neo Sans Inte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689412" y="5065086"/>
            <a:ext cx="3729317" cy="59167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b="1" dirty="0">
                <a:solidFill>
                  <a:schemeClr val="lt1"/>
                </a:solidFill>
                <a:latin typeface="Neo Sans Intel" pitchFamily="34" charset="0"/>
                <a:cs typeface="Arial" pitchFamily="34" charset="0"/>
              </a:rPr>
              <a:t>Physics</a:t>
            </a: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 bwMode="auto">
          <a:xfrm>
            <a:off x="4554071" y="3003191"/>
            <a:ext cx="0" cy="206189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5011270" y="3639293"/>
            <a:ext cx="3827929" cy="79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200" b="1" i="1" dirty="0" smtClean="0">
                <a:solidFill>
                  <a:srgbClr val="00B050"/>
                </a:solidFill>
              </a:rPr>
              <a:t>Decision: 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create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many layers with standardized interfaces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457200" y="3656849"/>
            <a:ext cx="3541057" cy="79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200" b="1" i="1" dirty="0" smtClean="0">
                <a:solidFill>
                  <a:srgbClr val="FF0000"/>
                </a:solidFill>
              </a:rPr>
              <a:t>Issue: 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gap is too large to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cross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over in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one step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715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5" grpId="0" build="p"/>
      <p:bldP spid="16" grpId="0" build="p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300535" y="1039903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300535" y="1586689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Algorithms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300535" y="2133475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Programming Language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300535" y="2680261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Operating System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300535" y="3227047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Instruction Set Architecture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300535" y="3773833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Microarchitecture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00535" y="4320619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Gates/Register-Transfer Level (RTL)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535" y="4867405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Circuits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00535" y="5414190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Physics</a:t>
            </a:r>
          </a:p>
        </p:txBody>
      </p:sp>
      <p:sp>
        <p:nvSpPr>
          <p:cNvPr id="3" name="Line Callout 2 (No Border) 2"/>
          <p:cNvSpPr/>
          <p:nvPr/>
        </p:nvSpPr>
        <p:spPr bwMode="auto">
          <a:xfrm>
            <a:off x="7469326" y="752634"/>
            <a:ext cx="1644193" cy="546786"/>
          </a:xfrm>
          <a:prstGeom prst="callout2">
            <a:avLst>
              <a:gd name="adj1" fmla="val 47834"/>
              <a:gd name="adj2" fmla="val -2142"/>
              <a:gd name="adj3" fmla="val 47834"/>
              <a:gd name="adj4" fmla="val -12165"/>
              <a:gd name="adj5" fmla="val 96100"/>
              <a:gd name="adj6" fmla="val -30069"/>
            </a:avLst>
          </a:prstGeom>
          <a:noFill/>
          <a:ln w="3175" cap="flat" cmpd="sng" algn="ctr">
            <a:solidFill>
              <a:schemeClr val="bg2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  <a:cs typeface="Arial" pitchFamily="34" charset="0"/>
              </a:rPr>
              <a:t>Compressing pictures,  text editing, music/video encoding,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  <a:cs typeface="Arial" pitchFamily="34" charset="0"/>
              </a:rPr>
              <a:t>games, etc.</a:t>
            </a:r>
            <a:endParaRPr lang="en-US" sz="1200" dirty="0" smtClean="0">
              <a:solidFill>
                <a:schemeClr val="tx2">
                  <a:lumMod val="75000"/>
                </a:schemeClr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4" name="Line Callout 2 (No Border) 33"/>
          <p:cNvSpPr/>
          <p:nvPr/>
        </p:nvSpPr>
        <p:spPr bwMode="auto">
          <a:xfrm flipH="1">
            <a:off x="255743" y="1016981"/>
            <a:ext cx="1412726" cy="546786"/>
          </a:xfrm>
          <a:prstGeom prst="callout2">
            <a:avLst>
              <a:gd name="adj1" fmla="val 110546"/>
              <a:gd name="adj2" fmla="val 3252"/>
              <a:gd name="adj3" fmla="val 138418"/>
              <a:gd name="adj4" fmla="val -11087"/>
              <a:gd name="adj5" fmla="val 141160"/>
              <a:gd name="adj6" fmla="val -36395"/>
            </a:avLst>
          </a:prstGeom>
          <a:noFill/>
          <a:ln w="3175" cap="flat" cmpd="sng" algn="ctr">
            <a:solidFill>
              <a:schemeClr val="bg2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eaLnBrk="0" hangingPunct="0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  <a:cs typeface="Arial" pitchFamily="34" charset="0"/>
              </a:rPr>
              <a:t>Fractal compression,</a:t>
            </a:r>
          </a:p>
          <a:p>
            <a:pPr algn="r" eaLnBrk="0" hangingPunct="0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  <a:cs typeface="Arial" pitchFamily="34" charset="0"/>
              </a:rPr>
              <a:t>Entropy encoding,</a:t>
            </a:r>
          </a:p>
          <a:p>
            <a:pPr algn="r" eaLnBrk="0" hangingPunct="0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  <a:cs typeface="Arial" pitchFamily="34" charset="0"/>
              </a:rPr>
              <a:t>Quick sort, etc.</a:t>
            </a:r>
            <a:endParaRPr lang="en-US" sz="1200" dirty="0" smtClean="0">
              <a:solidFill>
                <a:schemeClr val="tx2">
                  <a:lumMod val="75000"/>
                </a:schemeClr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6" name="Line Callout 2 (No Border) 35"/>
          <p:cNvSpPr/>
          <p:nvPr/>
        </p:nvSpPr>
        <p:spPr bwMode="auto">
          <a:xfrm>
            <a:off x="7469327" y="2014658"/>
            <a:ext cx="1493116" cy="614241"/>
          </a:xfrm>
          <a:prstGeom prst="callout2">
            <a:avLst>
              <a:gd name="adj1" fmla="val 34188"/>
              <a:gd name="adj2" fmla="val -2142"/>
              <a:gd name="adj3" fmla="val 36669"/>
              <a:gd name="adj4" fmla="val -12165"/>
              <a:gd name="adj5" fmla="val 64512"/>
              <a:gd name="adj6" fmla="val -33159"/>
            </a:avLst>
          </a:prstGeom>
          <a:noFill/>
          <a:ln w="3175" cap="flat" cmpd="sng" algn="ctr">
            <a:solidFill>
              <a:schemeClr val="bg2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  <a:cs typeface="Arial" pitchFamily="34" charset="0"/>
              </a:rPr>
              <a:t>Representation of algorithms on Java, C++,  Python, etc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  <a:cs typeface="Arial" pitchFamily="34" charset="0"/>
              </a:rPr>
              <a:t>.</a:t>
            </a:r>
            <a:endParaRPr lang="en-US" sz="1200" dirty="0" smtClean="0">
              <a:solidFill>
                <a:schemeClr val="tx2">
                  <a:lumMod val="75000"/>
                </a:schemeClr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7" name="Line Callout 2 (No Border) 36"/>
          <p:cNvSpPr/>
          <p:nvPr/>
        </p:nvSpPr>
        <p:spPr bwMode="auto">
          <a:xfrm>
            <a:off x="7469327" y="2930394"/>
            <a:ext cx="1493116" cy="614241"/>
          </a:xfrm>
          <a:prstGeom prst="callout2">
            <a:avLst>
              <a:gd name="adj1" fmla="val 47834"/>
              <a:gd name="adj2" fmla="val -2142"/>
              <a:gd name="adj3" fmla="val 47834"/>
              <a:gd name="adj4" fmla="val -12165"/>
              <a:gd name="adj5" fmla="val 16616"/>
              <a:gd name="adj6" fmla="val -33691"/>
            </a:avLst>
          </a:prstGeom>
          <a:noFill/>
          <a:ln w="3175" cap="flat" cmpd="sng" algn="ctr">
            <a:solidFill>
              <a:schemeClr val="bg2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  <a:cs typeface="Arial" pitchFamily="34" charset="0"/>
              </a:rPr>
              <a:t>Execution under control of OS: Unix, Windows </a:t>
            </a:r>
            <a:endParaRPr lang="en-US" sz="1200" dirty="0" smtClean="0">
              <a:solidFill>
                <a:schemeClr val="tx2">
                  <a:lumMod val="75000"/>
                </a:schemeClr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8" name="Line Callout 2 (No Border) 37"/>
          <p:cNvSpPr/>
          <p:nvPr/>
        </p:nvSpPr>
        <p:spPr bwMode="auto">
          <a:xfrm flipH="1">
            <a:off x="-60960" y="2373139"/>
            <a:ext cx="1985174" cy="680161"/>
          </a:xfrm>
          <a:prstGeom prst="callout2">
            <a:avLst>
              <a:gd name="adj1" fmla="val 140188"/>
              <a:gd name="adj2" fmla="val 21104"/>
              <a:gd name="adj3" fmla="val 163568"/>
              <a:gd name="adj4" fmla="val 12835"/>
              <a:gd name="adj5" fmla="val 163456"/>
              <a:gd name="adj6" fmla="val -13375"/>
            </a:avLst>
          </a:prstGeom>
          <a:noFill/>
          <a:ln w="3175" cap="flat" cmpd="sng" algn="ctr">
            <a:solidFill>
              <a:schemeClr val="bg2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eaLnBrk="0" hangingPunct="0"/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  <a:cs typeface="Arial" pitchFamily="34" charset="0"/>
              </a:rPr>
              <a:t>R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  <a:cs typeface="Arial" pitchFamily="34" charset="0"/>
              </a:rPr>
              <a:t>epresentation of programs in machine commands, definition of main structures and mechanisms: MIPS, x86, ARM, POWER, Itanium, etc.</a:t>
            </a:r>
            <a:endParaRPr lang="en-US" sz="1200" dirty="0" smtClean="0">
              <a:solidFill>
                <a:schemeClr val="tx2">
                  <a:lumMod val="75000"/>
                </a:schemeClr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39" name="Line Callout 2 (No Border) 38"/>
          <p:cNvSpPr/>
          <p:nvPr/>
        </p:nvSpPr>
        <p:spPr bwMode="auto">
          <a:xfrm>
            <a:off x="7469327" y="4046533"/>
            <a:ext cx="1493116" cy="614241"/>
          </a:xfrm>
          <a:prstGeom prst="callout2">
            <a:avLst>
              <a:gd name="adj1" fmla="val 47834"/>
              <a:gd name="adj2" fmla="val -2142"/>
              <a:gd name="adj3" fmla="val 47834"/>
              <a:gd name="adj4" fmla="val -12165"/>
              <a:gd name="adj5" fmla="val 13348"/>
              <a:gd name="adj6" fmla="val -30776"/>
            </a:avLst>
          </a:prstGeom>
          <a:noFill/>
          <a:ln w="3175" cap="flat" cmpd="sng" algn="ctr">
            <a:solidFill>
              <a:schemeClr val="bg2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  <a:cs typeface="Arial" pitchFamily="34" charset="0"/>
              </a:rPr>
              <a:t>High-level structure of hardware: caches, buses, registers, etc.</a:t>
            </a:r>
            <a:endParaRPr lang="en-US" sz="1200" dirty="0" smtClean="0">
              <a:solidFill>
                <a:schemeClr val="tx2">
                  <a:lumMod val="75000"/>
                </a:schemeClr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0" name="Line Callout 2 (No Border) 39"/>
          <p:cNvSpPr/>
          <p:nvPr/>
        </p:nvSpPr>
        <p:spPr bwMode="auto">
          <a:xfrm flipH="1">
            <a:off x="83817" y="4503041"/>
            <a:ext cx="1701581" cy="614241"/>
          </a:xfrm>
          <a:prstGeom prst="callout2">
            <a:avLst>
              <a:gd name="adj1" fmla="val 47834"/>
              <a:gd name="adj2" fmla="val -2142"/>
              <a:gd name="adj3" fmla="val 29226"/>
              <a:gd name="adj4" fmla="val -13508"/>
              <a:gd name="adj5" fmla="val 25192"/>
              <a:gd name="adj6" fmla="val -25019"/>
            </a:avLst>
          </a:prstGeom>
          <a:noFill/>
          <a:ln w="3175" cap="flat" cmpd="sng" algn="ctr">
            <a:solidFill>
              <a:schemeClr val="bg2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eaLnBrk="0" hangingPunct="0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  <a:cs typeface="Arial" pitchFamily="34" charset="0"/>
              </a:rPr>
              <a:t>Detailed representation of hardware: floor plan, wires, etc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  <a:cs typeface="Arial" pitchFamily="34" charset="0"/>
              </a:rPr>
              <a:t>.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  <a:cs typeface="Arial" pitchFamily="34" charset="0"/>
              </a:rPr>
              <a:t> </a:t>
            </a:r>
            <a:endParaRPr lang="en-US" sz="1200" dirty="0" smtClean="0">
              <a:solidFill>
                <a:schemeClr val="tx2">
                  <a:lumMod val="75000"/>
                </a:schemeClr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1" name="Line Callout 2 (No Border) 40"/>
          <p:cNvSpPr/>
          <p:nvPr/>
        </p:nvSpPr>
        <p:spPr bwMode="auto">
          <a:xfrm flipH="1">
            <a:off x="83817" y="5317204"/>
            <a:ext cx="1840398" cy="614241"/>
          </a:xfrm>
          <a:prstGeom prst="callout2">
            <a:avLst>
              <a:gd name="adj1" fmla="val 30466"/>
              <a:gd name="adj2" fmla="val 18849"/>
              <a:gd name="adj3" fmla="val -4890"/>
              <a:gd name="adj4" fmla="val 1705"/>
              <a:gd name="adj5" fmla="val -14506"/>
              <a:gd name="adj6" fmla="val -14030"/>
            </a:avLst>
          </a:prstGeom>
          <a:noFill/>
          <a:ln w="3175" cap="flat" cmpd="sng" algn="ctr">
            <a:solidFill>
              <a:schemeClr val="bg2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  <a:cs typeface="Arial" pitchFamily="34" charset="0"/>
              </a:rPr>
              <a:t>Structure of base elements and transistors</a:t>
            </a:r>
            <a:endParaRPr lang="en-US" sz="1200" dirty="0" smtClean="0">
              <a:solidFill>
                <a:schemeClr val="tx2">
                  <a:lumMod val="75000"/>
                </a:schemeClr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2" name="Line Callout 2 (No Border) 41"/>
          <p:cNvSpPr/>
          <p:nvPr/>
        </p:nvSpPr>
        <p:spPr bwMode="auto">
          <a:xfrm>
            <a:off x="7469327" y="5477803"/>
            <a:ext cx="1644192" cy="614241"/>
          </a:xfrm>
          <a:prstGeom prst="callout2">
            <a:avLst>
              <a:gd name="adj1" fmla="val 47834"/>
              <a:gd name="adj2" fmla="val -2142"/>
              <a:gd name="adj3" fmla="val 47834"/>
              <a:gd name="adj4" fmla="val -12165"/>
              <a:gd name="adj5" fmla="val 28087"/>
              <a:gd name="adj6" fmla="val -25935"/>
            </a:avLst>
          </a:prstGeom>
          <a:noFill/>
          <a:ln w="3175" cap="flat" cmpd="sng" algn="ctr">
            <a:solidFill>
              <a:schemeClr val="bg2"/>
            </a:solidFill>
            <a:prstDash val="lg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Neo Sans Intel" pitchFamily="34" charset="0"/>
                <a:cs typeface="Arial" pitchFamily="34" charset="0"/>
              </a:rPr>
              <a:t>Diffusion of electrons, structure of semiconductors, etc.</a:t>
            </a:r>
            <a:endParaRPr lang="en-US" sz="1200" dirty="0" smtClean="0">
              <a:solidFill>
                <a:schemeClr val="tx2">
                  <a:lumMod val="75000"/>
                </a:schemeClr>
              </a:solidFill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416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9" grpId="0" animBg="1"/>
      <p:bldP spid="10" grpId="0" animBg="1"/>
      <p:bldP spid="11" grpId="0" animBg="1"/>
      <p:bldP spid="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141"/>
            <a:ext cx="8229600" cy="384718"/>
          </a:xfrm>
        </p:spPr>
        <p:txBody>
          <a:bodyPr/>
          <a:lstStyle/>
          <a:p>
            <a:r>
              <a:rPr lang="en-US" dirty="0" smtClean="0"/>
              <a:t>Layers of Abstraction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300535" y="1039903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300535" y="1586689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Algorithms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300535" y="2133475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Programming Language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300535" y="2680261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Operating System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300535" y="3227047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Instruction Set Architecture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300535" y="3773833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Microarchitecture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00535" y="4320619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Gates/Register-Transfer Level (RTL)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300535" y="4867405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Circuits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300535" y="5414190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Physics</a:t>
            </a:r>
          </a:p>
        </p:txBody>
      </p:sp>
      <p:sp>
        <p:nvSpPr>
          <p:cNvPr id="23" name="Right Brace 22"/>
          <p:cNvSpPr/>
          <p:nvPr/>
        </p:nvSpPr>
        <p:spPr bwMode="auto">
          <a:xfrm>
            <a:off x="7055227" y="3773833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4" name="Right Brace 23"/>
          <p:cNvSpPr/>
          <p:nvPr/>
        </p:nvSpPr>
        <p:spPr bwMode="auto">
          <a:xfrm>
            <a:off x="7082119" y="1062826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85530" y="4596688"/>
            <a:ext cx="1452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Hardware</a:t>
            </a:r>
            <a:r>
              <a:rPr lang="en-US" dirty="0" smtClean="0">
                <a:latin typeface="+mn-lt"/>
              </a:rPr>
              <a:t> (HW)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85530" y="1884525"/>
            <a:ext cx="1434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Software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(SW)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305904" y="1037407"/>
            <a:ext cx="4632576" cy="2164222"/>
            <a:chOff x="2390180" y="1192303"/>
            <a:chExt cx="4632576" cy="2164222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2390180" y="119230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Application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2390180" y="173908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Algorithms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2390180" y="228587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90180" y="2832661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Operating System</a:t>
              </a:r>
            </a:p>
          </p:txBody>
        </p:sp>
      </p:grpSp>
      <p:sp>
        <p:nvSpPr>
          <p:cNvPr id="32" name="Rounded Rectangle 31"/>
          <p:cNvSpPr/>
          <p:nvPr/>
        </p:nvSpPr>
        <p:spPr bwMode="auto">
          <a:xfrm>
            <a:off x="2305904" y="3231308"/>
            <a:ext cx="4632576" cy="523864"/>
          </a:xfrm>
          <a:prstGeom prst="roundRect">
            <a:avLst/>
          </a:prstGeom>
          <a:gradFill>
            <a:gsLst>
              <a:gs pos="0">
                <a:srgbClr val="C00000"/>
              </a:gs>
              <a:gs pos="80000">
                <a:srgbClr val="FF4F25"/>
              </a:gs>
              <a:gs pos="100000">
                <a:srgbClr val="FF714F"/>
              </a:gs>
            </a:gsLst>
          </a:gradFill>
          <a:ln>
            <a:solidFill>
              <a:srgbClr val="FF3300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200" b="1" dirty="0" smtClean="0">
                <a:latin typeface="Neo Sans Intel" pitchFamily="34" charset="0"/>
                <a:cs typeface="Arial" pitchFamily="34" charset="0"/>
              </a:rPr>
              <a:t>Instruction Set Architecture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96939" y="3773102"/>
            <a:ext cx="4632576" cy="2164221"/>
            <a:chOff x="2390180" y="3926233"/>
            <a:chExt cx="4632576" cy="216422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2390180" y="3926233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Microarchitecture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2390180" y="4473019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Gates/Register-Transfer Level (RTL)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90180" y="5019805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Circuits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2390180" y="5566590"/>
              <a:ext cx="4632576" cy="52386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200" b="1" dirty="0" smtClean="0">
                  <a:latin typeface="Neo Sans Intel" pitchFamily="34" charset="0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4473" y="2893367"/>
            <a:ext cx="1685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37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Interface between HW and SW</a:t>
            </a:r>
            <a:endParaRPr lang="en-US" sz="2000" dirty="0" smtClean="0">
              <a:solidFill>
                <a:srgbClr val="F37021"/>
              </a:solidFill>
              <a:latin typeface="+mn-lt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1712259" y="3493240"/>
            <a:ext cx="486069" cy="292"/>
          </a:xfrm>
          <a:prstGeom prst="straightConnector1">
            <a:avLst/>
          </a:prstGeom>
          <a:ln>
            <a:solidFill>
              <a:srgbClr val="FF3300"/>
            </a:solidFill>
            <a:headEnd type="none" w="sm" len="sm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03304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1" animBg="1"/>
      <p:bldP spid="6" grpId="1" animBg="1"/>
      <p:bldP spid="7" grpId="1" animBg="1"/>
      <p:bldP spid="8" grpId="1" animBg="1"/>
      <p:bldP spid="12" grpId="1" animBg="1"/>
      <p:bldP spid="9" grpId="1" animBg="1"/>
      <p:bldP spid="10" grpId="1" animBg="1"/>
      <p:bldP spid="11" grpId="1" animBg="1"/>
      <p:bldP spid="23" grpId="0" animBg="1"/>
      <p:bldP spid="24" grpId="0" animBg="1"/>
      <p:bldP spid="25" grpId="0"/>
      <p:bldP spid="26" grpId="0"/>
      <p:bldP spid="32" grpId="0" animBg="1"/>
      <p:bldP spid="33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and uArch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Instruction Set Architecture (ISA)</a:t>
            </a:r>
            <a:r>
              <a:rPr lang="en-US" dirty="0" smtClean="0"/>
              <a:t> is a precise </a:t>
            </a:r>
            <a:r>
              <a:rPr lang="en-US" dirty="0"/>
              <a:t>definition of </a:t>
            </a:r>
            <a:r>
              <a:rPr lang="en-US" dirty="0" smtClean="0"/>
              <a:t>computer instructions, </a:t>
            </a:r>
            <a:r>
              <a:rPr lang="en-US" dirty="0" smtClean="0"/>
              <a:t>features and mechanism </a:t>
            </a:r>
            <a:r>
              <a:rPr lang="en-US" dirty="0" smtClean="0">
                <a:solidFill>
                  <a:schemeClr val="bg2"/>
                </a:solidFill>
              </a:rPr>
              <a:t>(procedures, interrupt/exception handler, etc.) </a:t>
            </a:r>
            <a:r>
              <a:rPr lang="en-US" dirty="0"/>
              <a:t>and also some structures </a:t>
            </a:r>
            <a:r>
              <a:rPr lang="en-US" dirty="0">
                <a:solidFill>
                  <a:schemeClr val="bg2"/>
                </a:solidFill>
              </a:rPr>
              <a:t>(registers, memory, etc.) 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It can be thought as an agreement between a programmer and an engineer: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/>
              <a:t>It’s </a:t>
            </a:r>
            <a:r>
              <a:rPr lang="en-US" dirty="0"/>
              <a:t>all programmer needs to program </a:t>
            </a:r>
            <a:r>
              <a:rPr lang="en-US" dirty="0" smtClean="0"/>
              <a:t>machine.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/>
              <a:t>It’s </a:t>
            </a:r>
            <a:r>
              <a:rPr lang="en-US" dirty="0"/>
              <a:t>all hardware designer needs to design machine.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Microarchitecture (</a:t>
            </a:r>
            <a:r>
              <a:rPr lang="en-US" dirty="0" smtClean="0">
                <a:solidFill>
                  <a:schemeClr val="accent1"/>
                </a:solidFill>
              </a:rPr>
              <a:t>uArch, implementation) </a:t>
            </a:r>
            <a:r>
              <a:rPr lang="en-US" dirty="0"/>
              <a:t>is an o</a:t>
            </a:r>
            <a:r>
              <a:rPr lang="en-US" dirty="0" smtClean="0"/>
              <a:t>rganization </a:t>
            </a:r>
            <a:r>
              <a:rPr lang="en-US" dirty="0"/>
              <a:t>and features </a:t>
            </a:r>
            <a:r>
              <a:rPr lang="en-US" dirty="0" smtClean="0"/>
              <a:t>of Hardware </a:t>
            </a:r>
            <a:r>
              <a:rPr lang="en-US" dirty="0"/>
              <a:t>that executes instructions </a:t>
            </a:r>
            <a:r>
              <a:rPr lang="en-US" dirty="0" smtClean="0"/>
              <a:t>and support features defined in the </a:t>
            </a:r>
            <a:r>
              <a:rPr lang="en-US" dirty="0"/>
              <a:t>ISA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4545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and uArch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57828"/>
            <a:ext cx="8228012" cy="526367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What a </a:t>
            </a:r>
            <a:r>
              <a:rPr lang="en-US" dirty="0" smtClean="0"/>
              <a:t>typical </a:t>
            </a:r>
            <a:r>
              <a:rPr lang="en-US" dirty="0">
                <a:solidFill>
                  <a:schemeClr val="accent1"/>
                </a:solidFill>
              </a:rPr>
              <a:t>ISA</a:t>
            </a:r>
            <a:r>
              <a:rPr lang="en-US" dirty="0"/>
              <a:t> d</a:t>
            </a:r>
            <a:r>
              <a:rPr lang="en-US" dirty="0" smtClean="0"/>
              <a:t>efines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Data Formats.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(Integer, Floating Point, Vector/Packed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dirty="0" smtClean="0"/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smtClean="0"/>
              <a:t>Instructions.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(Operations, encoding, etc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.)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smtClean="0"/>
              <a:t>Registers </a:t>
            </a:r>
            <a:r>
              <a:rPr lang="en-US" dirty="0"/>
              <a:t>and Memory </a:t>
            </a:r>
            <a:r>
              <a:rPr lang="en-US" dirty="0" smtClean="0"/>
              <a:t>Organization.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smtClean="0"/>
              <a:t>Interrupts</a:t>
            </a:r>
            <a:r>
              <a:rPr lang="en-US" dirty="0"/>
              <a:t>, exceptions, and </a:t>
            </a:r>
            <a:r>
              <a:rPr lang="en-US" dirty="0" smtClean="0"/>
              <a:t>traps.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smtClean="0"/>
              <a:t>Implementation-Dependent </a:t>
            </a:r>
            <a:r>
              <a:rPr lang="en-US" dirty="0"/>
              <a:t>Features.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(Memory control, custom features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.)</a:t>
            </a:r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/>
              <a:t>What a </a:t>
            </a:r>
            <a:r>
              <a:rPr lang="en-US" dirty="0" smtClean="0"/>
              <a:t>typical </a:t>
            </a:r>
            <a:r>
              <a:rPr lang="en-US" dirty="0" smtClean="0">
                <a:solidFill>
                  <a:schemeClr val="accent1"/>
                </a:solidFill>
              </a:rPr>
              <a:t>uArch</a:t>
            </a:r>
            <a:r>
              <a:rPr lang="en-US" dirty="0" smtClean="0"/>
              <a:t> defines </a:t>
            </a:r>
            <a:r>
              <a:rPr lang="en-US" dirty="0" smtClean="0">
                <a:solidFill>
                  <a:srgbClr val="C00000"/>
                </a:solidFill>
              </a:rPr>
              <a:t>(not included into ISA)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smtClean="0"/>
              <a:t>Memory hierarchy organization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(caches, buses, etc.)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smtClean="0"/>
              <a:t>Pipeline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(forwarding, branch prediction, etc.)</a:t>
            </a:r>
          </a:p>
          <a:p>
            <a:pPr marL="757238" lvl="2" indent="-342900">
              <a:lnSpc>
                <a:spcPct val="125000"/>
              </a:lnSpc>
              <a:buFont typeface="Arial" pitchFamily="34" charset="0"/>
              <a:buChar char="•"/>
            </a:pPr>
            <a:r>
              <a:rPr lang="en-US" dirty="0" smtClean="0"/>
              <a:t>Out-of-order executions </a:t>
            </a:r>
            <a:r>
              <a:rPr lang="en-US" dirty="0"/>
              <a:t>… and </a:t>
            </a:r>
            <a:r>
              <a:rPr lang="en-US" dirty="0" smtClean="0"/>
              <a:t>many others.</a:t>
            </a:r>
            <a:endParaRPr lang="en-US" dirty="0"/>
          </a:p>
          <a:p>
            <a:pPr marL="342900" indent="-342900">
              <a:lnSpc>
                <a:spcPct val="125000"/>
              </a:lnSpc>
              <a:buFont typeface="Arial" pitchFamily="34" charset="0"/>
              <a:buChar char="•"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8092" y="2703749"/>
            <a:ext cx="3164543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9868"/>
              <a:gd name="adj5" fmla="val -16146"/>
              <a:gd name="adj6" fmla="val -22304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the </a:t>
            </a:r>
            <a:r>
              <a:rPr lang="en-US" i="1" dirty="0" smtClean="0">
                <a:solidFill>
                  <a:schemeClr val="accent1"/>
                </a:solidFill>
              </a:rPr>
              <a:t>programmer-visible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state</a:t>
            </a:r>
            <a:endParaRPr lang="en-US" i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5292" y="2103114"/>
            <a:ext cx="2556191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11027"/>
              <a:gd name="adj5" fmla="val 7113"/>
              <a:gd name="adj6" fmla="val -26087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t</a:t>
            </a:r>
            <a:r>
              <a:rPr lang="en-US" i="1" dirty="0" smtClean="0">
                <a:solidFill>
                  <a:schemeClr val="accent1"/>
                </a:solidFill>
              </a:rPr>
              <a:t>hey change the state</a:t>
            </a:r>
            <a:endParaRPr lang="en-US" i="1" dirty="0" smtClea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7131420" y="2472446"/>
            <a:ext cx="268943" cy="263134"/>
          </a:xfrm>
          <a:prstGeom prst="downArrow">
            <a:avLst>
              <a:gd name="adj1" fmla="val 46388"/>
              <a:gd name="adj2" fmla="val 46124"/>
            </a:avLst>
          </a:prstGeom>
          <a:solidFill>
            <a:schemeClr val="tx2">
              <a:lumMod val="60000"/>
              <a:lumOff val="4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3599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ISA and their </a:t>
            </a:r>
            <a:r>
              <a:rPr lang="en-US" dirty="0" err="1" smtClean="0"/>
              <a:t>uArches</a:t>
            </a:r>
            <a:r>
              <a:rPr lang="en-US" dirty="0" smtClean="0"/>
              <a:t>: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97991"/>
            <a:ext cx="8228012" cy="509800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An example of a </a:t>
            </a:r>
            <a:r>
              <a:rPr lang="en-US" sz="2000" i="1" dirty="0" smtClean="0"/>
              <a:t>RISC</a:t>
            </a:r>
            <a:r>
              <a:rPr lang="en-US" sz="2000" dirty="0" smtClean="0"/>
              <a:t> processor.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800" dirty="0" smtClean="0"/>
              <a:t>Designed for easy programming and implementation.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800" dirty="0" smtClean="0"/>
              <a:t>Short and simple, but fast instructions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→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programs are larger than others, but run faster.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main aim was to take advantages of pipelined execution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800" dirty="0" smtClean="0"/>
              <a:t>Pipeline was not specified in ISA, but ISA developers tried to simplify its implementation in uArch.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Implementations: 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600" dirty="0" smtClean="0"/>
              <a:t>The first one is R2000</a:t>
            </a:r>
            <a:r>
              <a:rPr lang="en-US" sz="1600" dirty="0"/>
              <a:t> (</a:t>
            </a:r>
            <a:r>
              <a:rPr lang="en-US" sz="1600" dirty="0" smtClean="0"/>
              <a:t>1986)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600" dirty="0" smtClean="0"/>
              <a:t>Later</a:t>
            </a:r>
            <a:r>
              <a:rPr lang="en-US" sz="1600" dirty="0"/>
              <a:t>: </a:t>
            </a:r>
            <a:r>
              <a:rPr lang="en-US" sz="1600" dirty="0" smtClean="0"/>
              <a:t>R3000A (PlayStation), R4000 (PSP), R5900 </a:t>
            </a:r>
            <a:r>
              <a:rPr lang="en-US" sz="1600" dirty="0"/>
              <a:t>(PlayStation 2</a:t>
            </a:r>
            <a:r>
              <a:rPr lang="en-US" sz="1600" dirty="0" smtClean="0"/>
              <a:t>), etc.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sz="1600" dirty="0" smtClean="0"/>
              <a:t>Currently it is widely used in embedded systems.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One moment MIPS seemed to be overcome Intel IA-32</a:t>
            </a:r>
            <a:r>
              <a:rPr lang="en-US" sz="2000" dirty="0"/>
              <a:t>, </a:t>
            </a:r>
            <a:r>
              <a:rPr lang="en-US" sz="2000" dirty="0">
                <a:noFill/>
              </a:rPr>
              <a:t>but it didn’t happen because Intel’s uArch was significantly better and could compensate the drawback of IA-32.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8775" y="5008621"/>
            <a:ext cx="8228012" cy="87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noFill/>
              </a:rPr>
              <a:t>One moment MIPS seemed to be overcome Intel IA-32,,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/>
              <a:t>but it didn’t happen because Intel’s uArch was significantly better and could compensate the drawback of IA-32.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5301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the memory </a:t>
            </a:r>
            <a:r>
              <a:rPr lang="en-US" dirty="0" smtClean="0">
                <a:solidFill>
                  <a:schemeClr val="accent1"/>
                </a:solidFill>
              </a:rPr>
              <a:t>all</a:t>
            </a:r>
            <a:r>
              <a:rPr lang="en-US" dirty="0" smtClean="0"/>
              <a:t> including data and program code is presented as binary numbers:</a:t>
            </a:r>
          </a:p>
          <a:p>
            <a:endParaRPr lang="en-US" dirty="0"/>
          </a:p>
          <a:p>
            <a:endParaRPr lang="en-US" sz="1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Data representation: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/>
              <a:t>Sizes: 8-b </a:t>
            </a:r>
            <a:r>
              <a:rPr lang="en-US" dirty="0"/>
              <a:t>Bytes, 16-b Half words, 32-b words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and 64-b double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words (not used in our project)</a:t>
            </a:r>
          </a:p>
          <a:p>
            <a:pPr marL="757238" lvl="2" indent="-342900">
              <a:buFont typeface="Arial" pitchFamily="34" charset="0"/>
              <a:buChar char="•"/>
            </a:pPr>
            <a:r>
              <a:rPr lang="en-US" dirty="0" smtClean="0"/>
              <a:t>Formats: signed/unsigned integer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signed/unsigned floating point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not used in our project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dirty="0" smtClean="0"/>
          </a:p>
          <a:p>
            <a:pPr marL="757238" lvl="2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4568" y="1895604"/>
            <a:ext cx="600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0000 0010 |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0011 0010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0100 0000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| 0010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0000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3574" y="2545904"/>
            <a:ext cx="266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dd $t0, $s1, $s2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4466" y="2545904"/>
            <a:ext cx="148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0x2012620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8170133">
            <a:off x="3299291" y="2085620"/>
            <a:ext cx="45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nsolas" pitchFamily="49" charset="0"/>
                <a:cs typeface="Consolas" pitchFamily="49" charset="0"/>
              </a:rPr>
              <a:t>=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3195366">
            <a:off x="4191590" y="2120039"/>
            <a:ext cx="45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nsolas" pitchFamily="49" charset="0"/>
                <a:cs typeface="Consolas" pitchFamily="49" charset="0"/>
              </a:rPr>
              <a:t>=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9761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addressing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4160" y="893884"/>
                <a:ext cx="8564880" cy="3372682"/>
              </a:xfrm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200" dirty="0" smtClean="0">
                    <a:solidFill>
                      <a:schemeClr val="accent1"/>
                    </a:solidFill>
                  </a:rPr>
                  <a:t>Memory (MEM)</a:t>
                </a:r>
                <a:r>
                  <a:rPr lang="en-US" sz="2200" dirty="0" smtClean="0"/>
                  <a:t> is a concept of a storage for programs and their data</a:t>
                </a:r>
              </a:p>
              <a:p>
                <a:pPr marL="757238" lvl="2" indent="-342900">
                  <a:buFont typeface="Arial" pitchFamily="34" charset="0"/>
                  <a:buChar char="•"/>
                </a:pPr>
                <a:r>
                  <a:rPr lang="en-US" dirty="0" smtClean="0"/>
                  <a:t>It is a part of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programmer-visible machine state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(fully controlled by a </a:t>
                </a:r>
                <a:r>
                  <a:rPr lang="en-US" dirty="0" smtClean="0">
                    <a:solidFill>
                      <a:schemeClr val="bg2"/>
                    </a:solidFill>
                  </a:rPr>
                  <a:t>programmer)</a:t>
                </a:r>
              </a:p>
              <a:p>
                <a:pPr marL="757238" lvl="2" indent="-342900">
                  <a:buFont typeface="Arial" pitchFamily="34" charset="0"/>
                  <a:buChar char="•"/>
                </a:pPr>
                <a:r>
                  <a:rPr lang="en-US" dirty="0" smtClean="0"/>
                  <a:t>It can be though as an linear array of Bytes.</a:t>
                </a:r>
              </a:p>
              <a:p>
                <a:pPr marL="757238" lvl="2" indent="-342900">
                  <a:buFont typeface="Arial" pitchFamily="34" charset="0"/>
                  <a:buChar char="•"/>
                </a:pPr>
                <a:r>
                  <a:rPr lang="en-US" dirty="0" smtClean="0"/>
                  <a:t>Data can be read or written into this storage using an index which is called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memory address</a:t>
                </a:r>
                <a:r>
                  <a:rPr lang="en-US" dirty="0" smtClean="0"/>
                  <a:t>.</a:t>
                </a:r>
              </a:p>
              <a:p>
                <a:pPr marL="757238" lvl="2" indent="-342900">
                  <a:buFont typeface="Arial" pitchFamily="34" charset="0"/>
                  <a:buChar char="•"/>
                </a:pPr>
                <a:r>
                  <a:rPr lang="en-US" dirty="0" smtClean="0"/>
                  <a:t>The size of the memory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Bytes, where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N</a:t>
                </a:r>
                <a:r>
                  <a:rPr lang="en-US" dirty="0" smtClean="0"/>
                  <a:t> is the maximal number of bits that can be encoded in a memory address.</a:t>
                </a:r>
              </a:p>
              <a:p>
                <a:pPr marL="757238" lvl="2" indent="-342900">
                  <a:buFont typeface="Arial" pitchFamily="34" charset="0"/>
                  <a:buChar char="•"/>
                </a:pPr>
                <a:r>
                  <a:rPr lang="en-US" dirty="0" smtClean="0"/>
                  <a:t>There is no separate memory for code or data. They are stored together in the same space.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160" y="893884"/>
                <a:ext cx="8564880" cy="3372682"/>
              </a:xfrm>
              <a:blipFill rotWithShape="1">
                <a:blip r:embed="rId3"/>
                <a:stretch>
                  <a:fillRect l="-1851" t="-2712" r="-2491" b="-4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885825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00100100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814513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43201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00689" y="5229224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15089" y="522874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315201" y="522874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9113" y="4918024"/>
            <a:ext cx="500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n-lt"/>
              </a:rPr>
              <a:t>…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2245" y="5857875"/>
            <a:ext cx="1505156" cy="383615"/>
            <a:chOff x="602245" y="5857875"/>
            <a:chExt cx="1505156" cy="383615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885825" y="5857875"/>
              <a:ext cx="928688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02245" y="5872158"/>
              <a:ext cx="1505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8 bits = 1 Byte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4982" y="4545573"/>
            <a:ext cx="314510" cy="665348"/>
            <a:chOff x="734982" y="4545573"/>
            <a:chExt cx="314510" cy="665348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85825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734982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63670" y="4545573"/>
            <a:ext cx="314510" cy="665348"/>
            <a:chOff x="1663670" y="4545573"/>
            <a:chExt cx="314510" cy="665348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1814513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663670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1</a:t>
              </a:r>
              <a:endParaRPr lang="en-US" sz="2000" dirty="0" smtClean="0">
                <a:latin typeface="+mn-l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592358" y="4545573"/>
            <a:ext cx="314510" cy="665348"/>
            <a:chOff x="2592358" y="4545573"/>
            <a:chExt cx="314510" cy="665348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2743201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592358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35526" y="4545573"/>
            <a:ext cx="786369" cy="683651"/>
            <a:chOff x="5135526" y="4545573"/>
            <a:chExt cx="786369" cy="683651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5500689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049926" y="4545573"/>
            <a:ext cx="786369" cy="683651"/>
            <a:chOff x="6049926" y="4545573"/>
            <a:chExt cx="786369" cy="683651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6400803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7090823" y="4545573"/>
            <a:ext cx="541110" cy="683651"/>
            <a:chOff x="7090823" y="4545573"/>
            <a:chExt cx="541110" cy="683651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7315204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 smtClean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262732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71.5|58.5|103|1.4|95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8|4.7|19.7|4.6|7.3|2.7|1.3|28.1|13.6|24.4|5.7|14.7|6.9|105.5|33|2.9|6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1|4.1|153.1|149.9|57.2|18.2|40.1|139.9|91.8|35.1|47.8|45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|6|76.9|18.4|3.2|47.7|51.2|66.1|7|21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83.2|14|9.6|7.2|29.7|32|19|43.3|2.2|36.6|1|2.1|78.5|2.4|6|26.3|1.8|1.6|40.3|17.5|8.4|2.1|17.8|20.7|10.8|1.4|9.6|1.4|1.3|0.8|2.1|3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7.6|35|11|4.9|2.5|65.5|37.8|3.1|9.4|21.7|36.7|2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5.6|51.9|58.5|168.8|102.4|240.8|80.1|66|213.1|17.6|8.1|7.2|20.9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5.6|51.9|58.5|168.8|102.4|240.8|80.1|66|213.1|17.6|8.1|7.2|20.9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7|24.6|55.4|36.6|31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58.5|419.2|265.5|326.7|93.1|61.3|99|69.8|19|66.5|55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58.6|12.6|96.1|113.8|124.3|15.9|52.2|74.2|61.9|7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|79.4|59.9|40.2|56.9|4.7|11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36.7|39.5|9.1|47.8|252.7|0.7|75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33.1|5|21.8|20.3|63.6|9.9|25.8"/>
</p:tagLst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3555</TotalTime>
  <Words>1754</Words>
  <Application>Microsoft Office PowerPoint</Application>
  <PresentationFormat>On-screen Show (4:3)</PresentationFormat>
  <Paragraphs>294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mdsp_2011</vt:lpstr>
      <vt:lpstr>Layers of Computer Science, ISA and uArch</vt:lpstr>
      <vt:lpstr>What is Computer Architecture?</vt:lpstr>
      <vt:lpstr>Layers of Abstraction</vt:lpstr>
      <vt:lpstr>Layers of Abstraction</vt:lpstr>
      <vt:lpstr>ISA and uArch</vt:lpstr>
      <vt:lpstr>ISA and uArch</vt:lpstr>
      <vt:lpstr>Example of ISA and their uArches: MIPS</vt:lpstr>
      <vt:lpstr>Data Formats</vt:lpstr>
      <vt:lpstr>Memory addressing </vt:lpstr>
      <vt:lpstr>Big and Little Endian</vt:lpstr>
      <vt:lpstr>Big and Little Endian</vt:lpstr>
      <vt:lpstr>Registers</vt:lpstr>
      <vt:lpstr>Operations</vt:lpstr>
      <vt:lpstr>MIPS Integer Arithmetic instruction format  (R-type)</vt:lpstr>
      <vt:lpstr>MIPS Integer Arithmetic instruction format  (R-type)</vt:lpstr>
      <vt:lpstr>Instruction Execution Cycle</vt:lpstr>
      <vt:lpstr>Acknowledgements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MDSP 2011 Intro</dc:title>
  <dc:creator>atitov</dc:creator>
  <cp:lastModifiedBy>atitov</cp:lastModifiedBy>
  <cp:revision>156</cp:revision>
  <dcterms:created xsi:type="dcterms:W3CDTF">2011-10-24T08:13:52Z</dcterms:created>
  <dcterms:modified xsi:type="dcterms:W3CDTF">2013-10-09T10:09:24Z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