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83" r:id="rId5"/>
    <p:sldId id="291" r:id="rId6"/>
    <p:sldId id="292" r:id="rId7"/>
    <p:sldId id="304" r:id="rId8"/>
    <p:sldId id="305" r:id="rId9"/>
    <p:sldId id="306" r:id="rId10"/>
    <p:sldId id="312" r:id="rId11"/>
    <p:sldId id="314" r:id="rId12"/>
    <p:sldId id="307" r:id="rId13"/>
    <p:sldId id="313" r:id="rId14"/>
    <p:sldId id="308" r:id="rId15"/>
    <p:sldId id="309" r:id="rId16"/>
    <p:sldId id="310" r:id="rId17"/>
    <p:sldId id="311" r:id="rId18"/>
    <p:sldId id="315" r:id="rId19"/>
    <p:sldId id="288" r:id="rId20"/>
    <p:sldId id="28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37021"/>
    <a:srgbClr val="FF714F"/>
    <a:srgbClr val="FF4F25"/>
    <a:srgbClr val="FFC000"/>
    <a:srgbClr val="9A4008"/>
    <a:srgbClr val="061922"/>
    <a:srgbClr val="B4BABD"/>
    <a:srgbClr val="D7DF23"/>
    <a:srgbClr val="8D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9" autoAdjust="0"/>
    <p:restoredTop sz="99700" autoAdjust="0"/>
  </p:normalViewPr>
  <p:slideViewPr>
    <p:cSldViewPr snapToGrid="0">
      <p:cViewPr>
        <p:scale>
          <a:sx n="100" d="100"/>
          <a:sy n="100" d="100"/>
        </p:scale>
        <p:origin x="-942" y="-930"/>
      </p:cViewPr>
      <p:guideLst>
        <p:guide orient="horz" pos="1296"/>
        <p:guide pos="288"/>
        <p:guide pos="50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10/21/2013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10/21/2013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009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3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8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98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1000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056443"/>
            <a:ext cx="8228012" cy="486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b="0" i="0" smtClean="0">
                <a:solidFill>
                  <a:schemeClr val="bg1"/>
                </a:solidFill>
                <a:latin typeface="Neo Sans Intel"/>
                <a:ea typeface="Verdana" pitchFamily="34" charset="0"/>
                <a:cs typeface="Neo Sans Intel"/>
              </a:rPr>
              <a:pPr/>
              <a:t>‹#›</a:t>
            </a:fld>
            <a:endParaRPr lang="en-US" sz="800" b="0" i="0" dirty="0">
              <a:solidFill>
                <a:schemeClr val="bg1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2315" y="6496488"/>
            <a:ext cx="325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Moscow Institute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 of Physics and Technology </a:t>
            </a:r>
            <a:endParaRPr lang="ru-RU" sz="1000" b="1" kern="900" spc="120" dirty="0" err="1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488793"/>
            <a:ext cx="325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MIPT-MIPS Project</a:t>
            </a:r>
            <a:endParaRPr lang="ru-RU" sz="1050" b="1" kern="900" spc="120" dirty="0" err="1" smtClean="0">
              <a:solidFill>
                <a:schemeClr val="bg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6" r:id="rId1"/>
    <p:sldLayoutId id="2147485972" r:id="rId2"/>
    <p:sldLayoutId id="2147485973" r:id="rId3"/>
    <p:sldLayoutId id="2147485974" r:id="rId4"/>
    <p:sldLayoutId id="2147485963" r:id="rId5"/>
    <p:sldLayoutId id="2147485976" r:id="rId6"/>
    <p:sldLayoutId id="2147485977" r:id="rId7"/>
    <p:sldLayoutId id="2147485957" r:id="rId8"/>
    <p:sldLayoutId id="2147485959" r:id="rId9"/>
    <p:sldLayoutId id="2147485961" r:id="rId10"/>
    <p:sldLayoutId id="2147485962" r:id="rId11"/>
    <p:sldLayoutId id="2147485975" r:id="rId12"/>
    <p:sldLayoutId id="2147485964" r:id="rId13"/>
    <p:sldLayoutId id="2147485971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Neo Sans Intel"/>
          <a:cs typeface="Neo Sans Intel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6" Type="http://schemas.openxmlformats.org/officeDocument/2006/relationships/image" Target="../media/image11.png"/><Relationship Id="rId5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 flipH="1">
            <a:off x="457263" y="2807218"/>
            <a:ext cx="4531690" cy="584775"/>
          </a:xfrm>
        </p:spPr>
        <p:txBody>
          <a:bodyPr/>
          <a:lstStyle/>
          <a:p>
            <a:r>
              <a:rPr lang="en-US" dirty="0" smtClean="0"/>
              <a:t>Combinational Circuits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378030" y="4528360"/>
            <a:ext cx="4466738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Pavel Kryukov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10/19/2013</a:t>
            </a:r>
            <a:endParaRPr lang="en-US" dirty="0">
              <a:latin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reduction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85774" y="1095647"/>
            <a:ext cx="5915025" cy="720489"/>
            <a:chOff x="3495673" y="3438525"/>
            <a:chExt cx="5915025" cy="720489"/>
          </a:xfrm>
        </p:grpSpPr>
        <p:sp>
          <p:nvSpPr>
            <p:cNvPr id="13" name="Rectangle 12"/>
            <p:cNvSpPr/>
            <p:nvPr/>
          </p:nvSpPr>
          <p:spPr bwMode="auto">
            <a:xfrm>
              <a:off x="3495673" y="3438525"/>
              <a:ext cx="5915025" cy="58673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95675" y="3512683"/>
              <a:ext cx="55911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F = (!x * !y * !z) + (</a:t>
              </a:r>
              <a:r>
                <a:rPr lang="en-US" dirty="0">
                  <a:latin typeface="+mn-lt"/>
                </a:rPr>
                <a:t>!x * y * </a:t>
              </a:r>
              <a:r>
                <a:rPr lang="en-US" dirty="0" smtClean="0">
                  <a:latin typeface="+mn-lt"/>
                </a:rPr>
                <a:t>z) + (</a:t>
              </a:r>
              <a:r>
                <a:rPr lang="en-US" dirty="0">
                  <a:latin typeface="+mn-lt"/>
                </a:rPr>
                <a:t>x * !y * !</a:t>
              </a:r>
              <a:r>
                <a:rPr lang="en-US" dirty="0" smtClean="0">
                  <a:latin typeface="+mn-lt"/>
                </a:rPr>
                <a:t>z) + (</a:t>
              </a:r>
              <a:r>
                <a:rPr lang="en-US" dirty="0">
                  <a:latin typeface="+mn-lt"/>
                </a:rPr>
                <a:t>x * y * !</a:t>
              </a:r>
              <a:r>
                <a:rPr lang="en-US" dirty="0" smtClean="0">
                  <a:latin typeface="+mn-lt"/>
                </a:rPr>
                <a:t>z) =</a:t>
              </a:r>
              <a:endParaRPr lang="ru-RU" dirty="0">
                <a:latin typeface="+mn-lt"/>
              </a:endParaRPr>
            </a:p>
            <a:p>
              <a:r>
                <a:rPr lang="en-US" dirty="0" smtClean="0">
                  <a:latin typeface="+mn-lt"/>
                </a:rPr>
                <a:t>  </a:t>
              </a:r>
              <a:endParaRPr lang="ru-RU" dirty="0" err="1" smtClean="0"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85776" y="1804841"/>
            <a:ext cx="5591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= (!x * !y * !z) + (</a:t>
            </a:r>
            <a:r>
              <a:rPr lang="en-US" dirty="0">
                <a:latin typeface="+mn-lt"/>
              </a:rPr>
              <a:t>!x * y * </a:t>
            </a:r>
            <a:r>
              <a:rPr lang="en-US" dirty="0" smtClean="0">
                <a:latin typeface="+mn-lt"/>
              </a:rPr>
              <a:t>z) + (</a:t>
            </a:r>
            <a:r>
              <a:rPr lang="en-US" dirty="0">
                <a:latin typeface="+mn-lt"/>
              </a:rPr>
              <a:t>x </a:t>
            </a:r>
            <a:r>
              <a:rPr lang="en-US" dirty="0" smtClean="0">
                <a:latin typeface="+mn-lt"/>
              </a:rPr>
              <a:t>* </a:t>
            </a:r>
            <a:r>
              <a:rPr lang="en-US" dirty="0">
                <a:latin typeface="+mn-lt"/>
              </a:rPr>
              <a:t>!</a:t>
            </a:r>
            <a:r>
              <a:rPr lang="en-US" dirty="0" smtClean="0">
                <a:latin typeface="+mn-lt"/>
              </a:rPr>
              <a:t>z) * (!y + y) =</a:t>
            </a:r>
          </a:p>
          <a:p>
            <a:r>
              <a:rPr lang="en-US" dirty="0" smtClean="0">
                <a:latin typeface="+mn-lt"/>
              </a:rPr>
              <a:t>= (!x * !y * !z) + (!x * y * z) + (x * !z) =</a:t>
            </a:r>
          </a:p>
          <a:p>
            <a:r>
              <a:rPr lang="en-US" dirty="0" smtClean="0">
                <a:latin typeface="+mn-lt"/>
              </a:rPr>
              <a:t>= !x * (!y * !z + y * z) + (x * !z) =</a:t>
            </a:r>
          </a:p>
          <a:p>
            <a:r>
              <a:rPr lang="en-US" dirty="0" smtClean="0">
                <a:latin typeface="+mn-lt"/>
              </a:rPr>
              <a:t>= !x * (!y</a:t>
            </a:r>
            <a:r>
              <a:rPr lang="en-US" dirty="0" smtClean="0">
                <a:sym typeface="Symbol"/>
              </a:rPr>
              <a:t>  </a:t>
            </a:r>
            <a:r>
              <a:rPr lang="en-US" dirty="0" smtClean="0">
                <a:latin typeface="+mn-lt"/>
                <a:sym typeface="Symbol"/>
              </a:rPr>
              <a:t>z) + (x * !z).</a:t>
            </a:r>
            <a:endParaRPr lang="ru-RU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  </a:t>
            </a:r>
            <a:endParaRPr lang="ru-RU" dirty="0" err="1" smtClean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5774" y="3157391"/>
            <a:ext cx="5591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= (!x + x) * (!y * !z) + (!x * y * z) + </a:t>
            </a:r>
            <a:r>
              <a:rPr lang="en-US" dirty="0">
                <a:latin typeface="+mn-lt"/>
              </a:rPr>
              <a:t>(x * y * !z</a:t>
            </a:r>
            <a:r>
              <a:rPr lang="en-US" dirty="0" smtClean="0">
                <a:latin typeface="+mn-lt"/>
              </a:rPr>
              <a:t>) = </a:t>
            </a:r>
          </a:p>
          <a:p>
            <a:r>
              <a:rPr lang="en-US" dirty="0" smtClean="0">
                <a:latin typeface="+mn-lt"/>
              </a:rPr>
              <a:t>= (!y * !z) + y * (!x * z + x * !x) =</a:t>
            </a:r>
          </a:p>
          <a:p>
            <a:r>
              <a:rPr lang="en-US" dirty="0" smtClean="0">
                <a:latin typeface="+mn-lt"/>
              </a:rPr>
              <a:t>= </a:t>
            </a:r>
            <a:r>
              <a:rPr lang="en-US" dirty="0">
                <a:latin typeface="+mn-lt"/>
              </a:rPr>
              <a:t>(!y * !z) + y * </a:t>
            </a:r>
            <a:r>
              <a:rPr lang="en-US" dirty="0" smtClean="0">
                <a:latin typeface="+mn-lt"/>
              </a:rPr>
              <a:t>(x </a:t>
            </a:r>
            <a:r>
              <a:rPr lang="en-US" dirty="0">
                <a:sym typeface="Symbol"/>
              </a:rPr>
              <a:t></a:t>
            </a:r>
            <a:r>
              <a:rPr lang="en-US" dirty="0" smtClean="0">
                <a:latin typeface="+mn-lt"/>
              </a:rPr>
              <a:t> z) =</a:t>
            </a:r>
          </a:p>
          <a:p>
            <a:r>
              <a:rPr lang="en-US" dirty="0" smtClean="0">
                <a:latin typeface="+mn-lt"/>
              </a:rPr>
              <a:t>= !(y + z) </a:t>
            </a:r>
            <a:r>
              <a:rPr lang="en-US" dirty="0">
                <a:latin typeface="+mn-lt"/>
              </a:rPr>
              <a:t>+ y * (x </a:t>
            </a:r>
            <a:r>
              <a:rPr lang="en-US" dirty="0">
                <a:sym typeface="Symbol"/>
              </a:rPr>
              <a:t>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z</a:t>
            </a:r>
            <a:r>
              <a:rPr lang="en-US" dirty="0" smtClean="0">
                <a:latin typeface="+mn-lt"/>
              </a:rPr>
              <a:t>).</a:t>
            </a:r>
            <a:endParaRPr lang="ru-RU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  </a:t>
            </a:r>
            <a:endParaRPr lang="ru-RU" dirty="0" err="1" smtClean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68990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6443"/>
            <a:ext cx="8228012" cy="79580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If the output of a function is completely defined by the current input then the function is called combinational.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3332" y="1942043"/>
            <a:ext cx="315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Neo Sans Intel" pitchFamily="34" charset="0"/>
              </a:rPr>
              <a:t>F</a:t>
            </a:r>
            <a:r>
              <a:rPr lang="en-US" sz="2000" dirty="0" smtClean="0">
                <a:latin typeface="Neo Sans Intel" pitchFamily="34" charset="0"/>
              </a:rPr>
              <a:t>t</a:t>
            </a:r>
            <a:r>
              <a:rPr lang="en-US" sz="2800" dirty="0" smtClean="0">
                <a:latin typeface="Neo Sans Intel" pitchFamily="34" charset="0"/>
              </a:rPr>
              <a:t> = F(</a:t>
            </a:r>
            <a:r>
              <a:rPr lang="en-US" sz="2800" dirty="0" err="1" smtClean="0">
                <a:latin typeface="Neo Sans Intel" pitchFamily="34" charset="0"/>
              </a:rPr>
              <a:t>x</a:t>
            </a:r>
            <a:r>
              <a:rPr lang="en-US" dirty="0" err="1">
                <a:latin typeface="Neo Sans Intel" pitchFamily="34" charset="0"/>
              </a:rPr>
              <a:t>t</a:t>
            </a:r>
            <a:r>
              <a:rPr lang="en-US" sz="2800" dirty="0" smtClean="0">
                <a:latin typeface="Neo Sans Intel" pitchFamily="34" charset="0"/>
              </a:rPr>
              <a:t>, </a:t>
            </a:r>
            <a:r>
              <a:rPr lang="en-US" sz="2800" dirty="0" err="1" smtClean="0">
                <a:latin typeface="Neo Sans Intel" pitchFamily="34" charset="0"/>
              </a:rPr>
              <a:t>y</a:t>
            </a:r>
            <a:r>
              <a:rPr lang="en-US" dirty="0" err="1">
                <a:latin typeface="Neo Sans Intel" pitchFamily="34" charset="0"/>
              </a:rPr>
              <a:t>t</a:t>
            </a:r>
            <a:r>
              <a:rPr lang="en-US" sz="2800" dirty="0" smtClean="0">
                <a:latin typeface="Neo Sans Intel" pitchFamily="34" charset="0"/>
              </a:rPr>
              <a:t>, </a:t>
            </a:r>
            <a:r>
              <a:rPr lang="en-US" sz="2800" dirty="0" err="1" smtClean="0">
                <a:latin typeface="Neo Sans Intel" pitchFamily="34" charset="0"/>
              </a:rPr>
              <a:t>z</a:t>
            </a:r>
            <a:r>
              <a:rPr lang="en-US" dirty="0" err="1">
                <a:latin typeface="Neo Sans Intel" pitchFamily="34" charset="0"/>
              </a:rPr>
              <a:t>t</a:t>
            </a:r>
            <a:r>
              <a:rPr lang="en-US" sz="2800" dirty="0" smtClean="0">
                <a:latin typeface="Neo Sans Intel" pitchFamily="34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1301" y="1942042"/>
            <a:ext cx="2936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Neo Sans Intel" pitchFamily="34" charset="0"/>
              </a:rPr>
              <a:t>F = F(</a:t>
            </a:r>
            <a:r>
              <a:rPr lang="en-US" sz="2800" dirty="0" err="1">
                <a:latin typeface="Neo Sans Intel" pitchFamily="34" charset="0"/>
              </a:rPr>
              <a:t>x</a:t>
            </a:r>
            <a:r>
              <a:rPr lang="en-US" dirty="0" err="1">
                <a:latin typeface="Neo Sans Intel" pitchFamily="34" charset="0"/>
              </a:rPr>
              <a:t>t</a:t>
            </a:r>
            <a:r>
              <a:rPr lang="en-US" sz="2800" dirty="0">
                <a:latin typeface="Neo Sans Intel" pitchFamily="34" charset="0"/>
              </a:rPr>
              <a:t>, </a:t>
            </a:r>
            <a:r>
              <a:rPr lang="en-US" sz="2800" dirty="0" err="1">
                <a:latin typeface="Neo Sans Intel" pitchFamily="34" charset="0"/>
              </a:rPr>
              <a:t>y</a:t>
            </a:r>
            <a:r>
              <a:rPr lang="en-US" dirty="0" err="1">
                <a:latin typeface="Neo Sans Intel" pitchFamily="34" charset="0"/>
              </a:rPr>
              <a:t>t</a:t>
            </a:r>
            <a:r>
              <a:rPr lang="en-US" sz="2800" dirty="0">
                <a:latin typeface="Neo Sans Intel" pitchFamily="34" charset="0"/>
              </a:rPr>
              <a:t>, </a:t>
            </a:r>
            <a:r>
              <a:rPr lang="en-US" sz="2800" dirty="0" err="1">
                <a:latin typeface="Neo Sans Intel" pitchFamily="34" charset="0"/>
              </a:rPr>
              <a:t>z</a:t>
            </a:r>
            <a:r>
              <a:rPr lang="en-US" dirty="0" err="1">
                <a:latin typeface="Neo Sans Intel" pitchFamily="34" charset="0"/>
              </a:rPr>
              <a:t>t</a:t>
            </a:r>
            <a:r>
              <a:rPr lang="en-US" sz="2800" dirty="0" smtClean="0">
                <a:latin typeface="Neo Sans Intel" pitchFamily="34" charset="0"/>
              </a:rPr>
              <a:t>, F</a:t>
            </a:r>
            <a:r>
              <a:rPr lang="en-US" dirty="0" smtClean="0">
                <a:latin typeface="Neo Sans Intel" pitchFamily="34" charset="0"/>
              </a:rPr>
              <a:t>t-1</a:t>
            </a:r>
            <a:r>
              <a:rPr lang="en-US" sz="2800" dirty="0" smtClean="0">
                <a:latin typeface="Neo Sans Intel" pitchFamily="34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681225" y="2406647"/>
            <a:ext cx="1526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eo Sans Intel" pitchFamily="34" charset="0"/>
              </a:rPr>
              <a:t>combinational</a:t>
            </a:r>
          </a:p>
        </p:txBody>
      </p:sp>
      <p:sp>
        <p:nvSpPr>
          <p:cNvPr id="7" name="Rectangle 6"/>
          <p:cNvSpPr/>
          <p:nvPr/>
        </p:nvSpPr>
        <p:spPr>
          <a:xfrm>
            <a:off x="5376631" y="2427703"/>
            <a:ext cx="11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Neo Sans Intel" pitchFamily="34" charset="0"/>
              </a:rPr>
              <a:t>sequential</a:t>
            </a:r>
            <a:endParaRPr lang="en-US" dirty="0">
              <a:solidFill>
                <a:schemeClr val="accent1"/>
              </a:solidFill>
              <a:latin typeface="Neo Sans Intel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50277" y="3166596"/>
            <a:ext cx="8228012" cy="79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/>
              <a:t>Combinational logic (scheme) is an implementation of a combinational function.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316523" y="4172634"/>
            <a:ext cx="78661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>
                <a:latin typeface="Neo Sans Intel" pitchFamily="34" charset="0"/>
              </a:rPr>
              <a:t>Ok, but how does this all connect with </a:t>
            </a:r>
            <a:r>
              <a:rPr lang="en-US" sz="2800" dirty="0" smtClean="0">
                <a:latin typeface="Neo Sans Intel" pitchFamily="34" charset="0"/>
              </a:rPr>
              <a:t>the microarchitecture?</a:t>
            </a:r>
            <a:endParaRPr lang="en-US" sz="2800" dirty="0">
              <a:latin typeface="Neo Sans Inte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59124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 adder scheme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712743" y="1967573"/>
            <a:ext cx="3624347" cy="2717508"/>
            <a:chOff x="1715793" y="2662878"/>
            <a:chExt cx="3624347" cy="2717508"/>
          </a:xfrm>
        </p:grpSpPr>
        <p:sp>
          <p:nvSpPr>
            <p:cNvPr id="7" name="Flowchart: Delay 10"/>
            <p:cNvSpPr/>
            <p:nvPr/>
          </p:nvSpPr>
          <p:spPr bwMode="auto">
            <a:xfrm rot="5400000">
              <a:off x="2794445" y="3949034"/>
              <a:ext cx="663742" cy="8128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15793" y="2672995"/>
              <a:ext cx="3209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Neo Sans Intel" pitchFamily="34" charset="0"/>
                </a:rPr>
                <a:t>x</a:t>
              </a:r>
              <a:endParaRPr lang="en-US" sz="2000" dirty="0">
                <a:latin typeface="Neo Sans Intel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34239" y="3077211"/>
              <a:ext cx="31771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Neo Sans Intel" pitchFamily="34" charset="0"/>
                </a:rPr>
                <a:t>y</a:t>
              </a:r>
              <a:endParaRPr lang="en-US" sz="2000" dirty="0">
                <a:latin typeface="Neo Sans Inte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47084" y="2869536"/>
              <a:ext cx="3930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Neo Sans Intel" pitchFamily="34" charset="0"/>
                </a:rPr>
                <a:t>z</a:t>
              </a:r>
              <a:r>
                <a:rPr lang="en-US" sz="1200" dirty="0" smtClean="0">
                  <a:latin typeface="Neo Sans Intel" pitchFamily="34" charset="0"/>
                </a:rPr>
                <a:t>0</a:t>
              </a:r>
              <a:endParaRPr lang="en-US" sz="1200" dirty="0">
                <a:latin typeface="Neo Sans Intel" pitchFamily="34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783510" y="2662878"/>
              <a:ext cx="799964" cy="820453"/>
              <a:chOff x="1973995" y="4803088"/>
              <a:chExt cx="799964" cy="820453"/>
            </a:xfrm>
          </p:grpSpPr>
          <p:sp>
            <p:nvSpPr>
              <p:cNvPr id="21" name="Flowchart: Delay 18"/>
              <p:cNvSpPr/>
              <p:nvPr/>
            </p:nvSpPr>
            <p:spPr bwMode="auto">
              <a:xfrm flipH="1">
                <a:off x="2140960" y="4803088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 bwMode="auto">
              <a:xfrm>
                <a:off x="1973995" y="4832615"/>
                <a:ext cx="239757" cy="763371"/>
              </a:xfrm>
              <a:custGeom>
                <a:avLst/>
                <a:gdLst>
                  <a:gd name="connsiteX0" fmla="*/ 282852 w 519245"/>
                  <a:gd name="connsiteY0" fmla="*/ 1536 h 766030"/>
                  <a:gd name="connsiteX1" fmla="*/ 519244 w 519245"/>
                  <a:gd name="connsiteY1" fmla="*/ 384163 h 766030"/>
                  <a:gd name="connsiteX2" fmla="*/ 279488 w 519245"/>
                  <a:gd name="connsiteY2" fmla="*/ 764907 h 766030"/>
                  <a:gd name="connsiteX3" fmla="*/ 259623 w 519245"/>
                  <a:gd name="connsiteY3" fmla="*/ 383015 h 766030"/>
                  <a:gd name="connsiteX4" fmla="*/ 282852 w 519245"/>
                  <a:gd name="connsiteY4" fmla="*/ 1536 h 766030"/>
                  <a:gd name="connsiteX0" fmla="*/ 282852 w 519245"/>
                  <a:gd name="connsiteY0" fmla="*/ 1536 h 766030"/>
                  <a:gd name="connsiteX1" fmla="*/ 519244 w 519245"/>
                  <a:gd name="connsiteY1" fmla="*/ 384163 h 766030"/>
                  <a:gd name="connsiteX2" fmla="*/ 279488 w 519245"/>
                  <a:gd name="connsiteY2" fmla="*/ 764907 h 766030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3" fmla="*/ 0 w 259622"/>
                  <a:gd name="connsiteY3" fmla="*/ 381479 h 763371"/>
                  <a:gd name="connsiteX4" fmla="*/ 4211 w 259622"/>
                  <a:gd name="connsiteY4" fmla="*/ 284214 h 763371"/>
                  <a:gd name="connsiteX5" fmla="*/ 23229 w 259622"/>
                  <a:gd name="connsiteY5" fmla="*/ 0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3" fmla="*/ 0 w 259622"/>
                  <a:gd name="connsiteY3" fmla="*/ 381479 h 763371"/>
                  <a:gd name="connsiteX4" fmla="*/ 211856 w 259622"/>
                  <a:gd name="connsiteY4" fmla="*/ 175629 h 763371"/>
                  <a:gd name="connsiteX5" fmla="*/ 23229 w 259622"/>
                  <a:gd name="connsiteY5" fmla="*/ 0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1991 w 239757"/>
                  <a:gd name="connsiteY4" fmla="*/ 175629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9611 w 239757"/>
                  <a:gd name="connsiteY4" fmla="*/ 175629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19601 w 239757"/>
                  <a:gd name="connsiteY4" fmla="*/ 181344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3896 w 239757"/>
                  <a:gd name="connsiteY4" fmla="*/ 169914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9757" h="763371" stroke="0" extrusionOk="0">
                    <a:moveTo>
                      <a:pt x="3364" y="0"/>
                    </a:moveTo>
                    <a:cubicBezTo>
                      <a:pt x="137506" y="17778"/>
                      <a:pt x="240160" y="183934"/>
                      <a:pt x="239756" y="382627"/>
                    </a:cubicBezTo>
                    <a:cubicBezTo>
                      <a:pt x="239350" y="582350"/>
                      <a:pt x="134984" y="748088"/>
                      <a:pt x="0" y="763371"/>
                    </a:cubicBezTo>
                    <a:lnTo>
                      <a:pt x="185875" y="627224"/>
                    </a:lnTo>
                    <a:cubicBezTo>
                      <a:pt x="187914" y="476692"/>
                      <a:pt x="191857" y="320446"/>
                      <a:pt x="193896" y="169914"/>
                    </a:cubicBezTo>
                    <a:lnTo>
                      <a:pt x="3364" y="0"/>
                    </a:lnTo>
                    <a:close/>
                  </a:path>
                  <a:path w="239757" h="763371" fill="none">
                    <a:moveTo>
                      <a:pt x="3364" y="0"/>
                    </a:moveTo>
                    <a:cubicBezTo>
                      <a:pt x="137506" y="17778"/>
                      <a:pt x="240160" y="183934"/>
                      <a:pt x="239756" y="382627"/>
                    </a:cubicBezTo>
                    <a:cubicBezTo>
                      <a:pt x="239350" y="582350"/>
                      <a:pt x="134984" y="748088"/>
                      <a:pt x="0" y="763371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067195" y="2873050"/>
              <a:ext cx="1913760" cy="404216"/>
              <a:chOff x="2036715" y="2873050"/>
              <a:chExt cx="2569080" cy="404216"/>
            </a:xfrm>
          </p:grpSpPr>
          <p:cxnSp>
            <p:nvCxnSpPr>
              <p:cNvPr id="12" name="Elbow Connector 25"/>
              <p:cNvCxnSpPr>
                <a:endCxn id="11" idx="3"/>
              </p:cNvCxnSpPr>
              <p:nvPr/>
            </p:nvCxnSpPr>
            <p:spPr bwMode="auto">
              <a:xfrm flipH="1">
                <a:off x="2036715" y="2873050"/>
                <a:ext cx="2569080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14" name="Straight Connector 13"/>
              <p:cNvCxnSpPr>
                <a:endCxn id="13" idx="3"/>
              </p:cNvCxnSpPr>
              <p:nvPr/>
            </p:nvCxnSpPr>
            <p:spPr bwMode="auto">
              <a:xfrm flipH="1">
                <a:off x="2051954" y="3273820"/>
                <a:ext cx="2553841" cy="3446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31" name="Group 30"/>
            <p:cNvGrpSpPr/>
            <p:nvPr/>
          </p:nvGrpSpPr>
          <p:grpSpPr>
            <a:xfrm rot="5400000">
              <a:off x="2547338" y="3246199"/>
              <a:ext cx="1150512" cy="404214"/>
              <a:chOff x="2036715" y="2873050"/>
              <a:chExt cx="2569080" cy="404214"/>
            </a:xfrm>
          </p:grpSpPr>
          <p:cxnSp>
            <p:nvCxnSpPr>
              <p:cNvPr id="32" name="Elbow Connector 25"/>
              <p:cNvCxnSpPr/>
              <p:nvPr/>
            </p:nvCxnSpPr>
            <p:spPr bwMode="auto">
              <a:xfrm flipH="1">
                <a:off x="2036715" y="2873050"/>
                <a:ext cx="2569080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 rot="16200000" flipH="1" flipV="1">
                <a:off x="3770837" y="2442307"/>
                <a:ext cx="3445" cy="166647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cxnSp>
          <p:nvCxnSpPr>
            <p:cNvPr id="17" name="Straight Connector 16"/>
            <p:cNvCxnSpPr/>
            <p:nvPr/>
          </p:nvCxnSpPr>
          <p:spPr bwMode="auto">
            <a:xfrm>
              <a:off x="4589349" y="3069248"/>
              <a:ext cx="339180" cy="385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35" name="Rectangle 34"/>
            <p:cNvSpPr/>
            <p:nvPr/>
          </p:nvSpPr>
          <p:spPr>
            <a:xfrm>
              <a:off x="2943828" y="4980276"/>
              <a:ext cx="3930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Neo Sans Intel" pitchFamily="34" charset="0"/>
                </a:rPr>
                <a:t>z</a:t>
              </a:r>
              <a:r>
                <a:rPr lang="en-US" sz="1200" dirty="0">
                  <a:latin typeface="Neo Sans Intel" pitchFamily="34" charset="0"/>
                </a:rPr>
                <a:t>1</a:t>
              </a:r>
            </a:p>
          </p:txBody>
        </p:sp>
        <p:cxnSp>
          <p:nvCxnSpPr>
            <p:cNvPr id="36" name="Straight Connector 35"/>
            <p:cNvCxnSpPr>
              <a:endCxn id="7" idx="2"/>
            </p:cNvCxnSpPr>
            <p:nvPr/>
          </p:nvCxnSpPr>
          <p:spPr bwMode="auto">
            <a:xfrm flipV="1">
              <a:off x="3126316" y="4687305"/>
              <a:ext cx="0" cy="31014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</p:grp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67190"/>
              </p:ext>
            </p:extLst>
          </p:nvPr>
        </p:nvGraphicFramePr>
        <p:xfrm>
          <a:off x="5338971" y="2077446"/>
          <a:ext cx="22725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/>
                <a:gridCol w="568139"/>
                <a:gridCol w="568139"/>
                <a:gridCol w="568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r>
                        <a:rPr lang="en-US" sz="1400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6617330" y="242862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17330" y="279735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17330" y="316608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17330" y="353481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138191" y="242862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38191" y="279735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38191" y="316608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38191" y="353481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455613" y="1056443"/>
            <a:ext cx="8228012" cy="79580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It is an adder</a:t>
            </a:r>
            <a:r>
              <a:rPr lang="en-US" dirty="0" smtClean="0">
                <a:solidFill>
                  <a:schemeClr val="bg1"/>
                </a:solidFill>
              </a:rPr>
              <a:t>, but it is not a full adder, because it does not have input carry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457200" y="4875917"/>
            <a:ext cx="8228012" cy="79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It is called a half adder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4427849" y="4875917"/>
            <a:ext cx="3197655" cy="1093694"/>
            <a:chOff x="1245030" y="4455457"/>
            <a:chExt cx="3197655" cy="1093694"/>
          </a:xfrm>
        </p:grpSpPr>
        <p:sp>
          <p:nvSpPr>
            <p:cNvPr id="52" name="Rectangle 51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Neo Sans Intel" pitchFamily="34" charset="0"/>
                  <a:cs typeface="Arial" pitchFamily="34" charset="0"/>
                </a:rPr>
                <a:t>half </a:t>
              </a:r>
              <a:r>
                <a:rPr lang="en-US" sz="3600" b="1" dirty="0" smtClean="0">
                  <a:latin typeface="Neo Sans Intel" pitchFamily="34" charset="0"/>
                  <a:cs typeface="Arial" pitchFamily="34" charset="0"/>
                </a:rPr>
                <a:t>+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245030" y="5056094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/>
                <a:t>y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245030" y="4518212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/>
                <a:t>x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629642" y="4496395"/>
              <a:ext cx="71846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sum</a:t>
              </a:r>
              <a:endParaRPr lang="en-US" sz="2200" dirty="0"/>
            </a:p>
          </p:txBody>
        </p:sp>
        <p:cxnSp>
          <p:nvCxnSpPr>
            <p:cNvPr id="56" name="Straight Connector 55"/>
            <p:cNvCxnSpPr>
              <a:stCxn id="54" idx="3"/>
            </p:cNvCxnSpPr>
            <p:nvPr/>
          </p:nvCxnSpPr>
          <p:spPr bwMode="auto">
            <a:xfrm>
              <a:off x="1570760" y="4733656"/>
              <a:ext cx="42836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7" name="Straight Connector 56"/>
            <p:cNvCxnSpPr>
              <a:stCxn id="53" idx="3"/>
            </p:cNvCxnSpPr>
            <p:nvPr/>
          </p:nvCxnSpPr>
          <p:spPr bwMode="auto">
            <a:xfrm>
              <a:off x="1570760" y="5271538"/>
              <a:ext cx="42836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59" name="Rectangle 58"/>
            <p:cNvSpPr/>
            <p:nvPr/>
          </p:nvSpPr>
          <p:spPr>
            <a:xfrm>
              <a:off x="3629642" y="5034277"/>
              <a:ext cx="813043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carry</a:t>
              </a:r>
              <a:endParaRPr lang="en-US" sz="2200" dirty="0"/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 flipH="1">
              <a:off x="3291512" y="5271537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sp>
        <p:nvSpPr>
          <p:cNvPr id="61" name="Rectangle 60"/>
          <p:cNvSpPr/>
          <p:nvPr/>
        </p:nvSpPr>
        <p:spPr>
          <a:xfrm>
            <a:off x="3914428" y="2539616"/>
            <a:ext cx="7184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chemeClr val="accent1"/>
                </a:solidFill>
              </a:rPr>
              <a:t>sum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373938" y="4248092"/>
            <a:ext cx="81304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chemeClr val="accent1"/>
                </a:solidFill>
              </a:rPr>
              <a:t>carry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63" name="Content Placeholder 2"/>
          <p:cNvSpPr txBox="1">
            <a:spLocks/>
          </p:cNvSpPr>
          <p:nvPr/>
        </p:nvSpPr>
        <p:spPr bwMode="auto">
          <a:xfrm>
            <a:off x="453558" y="1048810"/>
            <a:ext cx="8228012" cy="79580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It is an adder, but it is not a full adder, because it does not have input carry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27368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 build="p"/>
      <p:bldP spid="50" grpId="0"/>
      <p:bldP spid="61" grpId="0"/>
      <p:bldP spid="62" grpId="0"/>
      <p:bldP spid="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o Sans Intel" pitchFamily="34" charset="0"/>
              </a:rPr>
              <a:t>Full adder scheme</a:t>
            </a:r>
            <a:endParaRPr lang="en-US" dirty="0">
              <a:latin typeface="Neo Sans Intel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98726" y="1264761"/>
            <a:ext cx="5201534" cy="4015006"/>
            <a:chOff x="1059616" y="1011218"/>
            <a:chExt cx="5706729" cy="4230449"/>
          </a:xfrm>
        </p:grpSpPr>
        <p:sp>
          <p:nvSpPr>
            <p:cNvPr id="5" name="Rectangle 4"/>
            <p:cNvSpPr/>
            <p:nvPr/>
          </p:nvSpPr>
          <p:spPr bwMode="auto">
            <a:xfrm>
              <a:off x="1813715" y="2057400"/>
              <a:ext cx="1290918" cy="1097280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Neo Sans Intel" pitchFamily="34" charset="0"/>
                  <a:cs typeface="Arial" pitchFamily="34" charset="0"/>
                </a:rPr>
                <a:t>half </a:t>
              </a:r>
              <a:r>
                <a:rPr lang="en-US" sz="3600" b="1" dirty="0" smtClean="0">
                  <a:latin typeface="Neo Sans Intel" pitchFamily="34" charset="0"/>
                  <a:cs typeface="Arial" pitchFamily="34" charset="0"/>
                </a:rPr>
                <a:t>+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059616" y="2658037"/>
              <a:ext cx="45397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err="1" smtClean="0">
                  <a:latin typeface="Neo Sans Intel" pitchFamily="34" charset="0"/>
                </a:rPr>
                <a:t>y</a:t>
              </a:r>
              <a:r>
                <a:rPr lang="en-US" sz="1600" dirty="0" err="1" smtClean="0">
                  <a:latin typeface="Neo Sans Intel" pitchFamily="34" charset="0"/>
                </a:rPr>
                <a:t>n</a:t>
              </a:r>
              <a:endParaRPr lang="en-US" sz="1600" dirty="0">
                <a:latin typeface="Neo Sans Inte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59616" y="2120155"/>
              <a:ext cx="45397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err="1" smtClean="0">
                  <a:latin typeface="Neo Sans Intel" pitchFamily="34" charset="0"/>
                </a:rPr>
                <a:t>x</a:t>
              </a:r>
              <a:r>
                <a:rPr lang="en-US" sz="1600" dirty="0" err="1" smtClean="0">
                  <a:latin typeface="Neo Sans Intel" pitchFamily="34" charset="0"/>
                </a:rPr>
                <a:t>n</a:t>
              </a:r>
              <a:endParaRPr lang="en-US" sz="1600" dirty="0">
                <a:latin typeface="Neo Sans Inte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907535" y="1011218"/>
              <a:ext cx="56297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latin typeface="Neo Sans Intel" pitchFamily="34" charset="0"/>
                </a:rPr>
                <a:t>c</a:t>
              </a:r>
              <a:r>
                <a:rPr lang="en-US" sz="1400" dirty="0" smtClean="0">
                  <a:latin typeface="Neo Sans Intel" pitchFamily="34" charset="0"/>
                </a:rPr>
                <a:t>n-1</a:t>
              </a:r>
              <a:endParaRPr lang="en-US" sz="1400" dirty="0">
                <a:latin typeface="Neo Sans Intel" pitchFamily="34" charset="0"/>
              </a:endParaRPr>
            </a:p>
          </p:txBody>
        </p:sp>
        <p:cxnSp>
          <p:nvCxnSpPr>
            <p:cNvPr id="9" name="Straight Connector 8"/>
            <p:cNvCxnSpPr>
              <a:stCxn id="7" idx="3"/>
            </p:cNvCxnSpPr>
            <p:nvPr/>
          </p:nvCxnSpPr>
          <p:spPr bwMode="auto">
            <a:xfrm>
              <a:off x="1513586" y="2335599"/>
              <a:ext cx="30012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" name="Straight Connector 9"/>
            <p:cNvCxnSpPr>
              <a:stCxn id="6" idx="3"/>
            </p:cNvCxnSpPr>
            <p:nvPr/>
          </p:nvCxnSpPr>
          <p:spPr bwMode="auto">
            <a:xfrm>
              <a:off x="1513586" y="2873481"/>
              <a:ext cx="30012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9" name="Rectangle 4"/>
            <p:cNvSpPr/>
            <p:nvPr/>
          </p:nvSpPr>
          <p:spPr bwMode="auto">
            <a:xfrm>
              <a:off x="4718302" y="1807279"/>
              <a:ext cx="1296153" cy="1097280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5235 w 1296153"/>
                <a:gd name="connsiteY0" fmla="*/ 0 h 1097280"/>
                <a:gd name="connsiteX1" fmla="*/ 1296153 w 1296153"/>
                <a:gd name="connsiteY1" fmla="*/ 0 h 1097280"/>
                <a:gd name="connsiteX2" fmla="*/ 1296153 w 1296153"/>
                <a:gd name="connsiteY2" fmla="*/ 1093694 h 1097280"/>
                <a:gd name="connsiteX3" fmla="*/ 668020 w 1296153"/>
                <a:gd name="connsiteY3" fmla="*/ 1097280 h 1097280"/>
                <a:gd name="connsiteX4" fmla="*/ 5235 w 1296153"/>
                <a:gd name="connsiteY4" fmla="*/ 1093694 h 1097280"/>
                <a:gd name="connsiteX5" fmla="*/ 0 w 1296153"/>
                <a:gd name="connsiteY5" fmla="*/ 801340 h 1097280"/>
                <a:gd name="connsiteX6" fmla="*/ 5235 w 1296153"/>
                <a:gd name="connsiteY6" fmla="*/ 0 h 1097280"/>
                <a:gd name="connsiteX0" fmla="*/ 5235 w 1296153"/>
                <a:gd name="connsiteY0" fmla="*/ 0 h 1097280"/>
                <a:gd name="connsiteX1" fmla="*/ 1296153 w 1296153"/>
                <a:gd name="connsiteY1" fmla="*/ 0 h 1097280"/>
                <a:gd name="connsiteX2" fmla="*/ 1296153 w 1296153"/>
                <a:gd name="connsiteY2" fmla="*/ 1093694 h 1097280"/>
                <a:gd name="connsiteX3" fmla="*/ 668020 w 1296153"/>
                <a:gd name="connsiteY3" fmla="*/ 1097280 h 1097280"/>
                <a:gd name="connsiteX4" fmla="*/ 5235 w 1296153"/>
                <a:gd name="connsiteY4" fmla="*/ 1093694 h 1097280"/>
                <a:gd name="connsiteX5" fmla="*/ 0 w 1296153"/>
                <a:gd name="connsiteY5" fmla="*/ 801340 h 1097280"/>
                <a:gd name="connsiteX6" fmla="*/ 1 w 1296153"/>
                <a:gd name="connsiteY6" fmla="*/ 289276 h 1097280"/>
                <a:gd name="connsiteX7" fmla="*/ 5235 w 1296153"/>
                <a:gd name="connsiteY7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153" h="1097280">
                  <a:moveTo>
                    <a:pt x="5235" y="0"/>
                  </a:moveTo>
                  <a:lnTo>
                    <a:pt x="1296153" y="0"/>
                  </a:lnTo>
                  <a:lnTo>
                    <a:pt x="1296153" y="1093694"/>
                  </a:lnTo>
                  <a:lnTo>
                    <a:pt x="668020" y="1097280"/>
                  </a:lnTo>
                  <a:lnTo>
                    <a:pt x="5235" y="1093694"/>
                  </a:lnTo>
                  <a:lnTo>
                    <a:pt x="0" y="801340"/>
                  </a:lnTo>
                  <a:cubicBezTo>
                    <a:pt x="0" y="630652"/>
                    <a:pt x="1" y="459964"/>
                    <a:pt x="1" y="289276"/>
                  </a:cubicBezTo>
                  <a:cubicBezTo>
                    <a:pt x="1746" y="192851"/>
                    <a:pt x="3490" y="96425"/>
                    <a:pt x="5235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Neo Sans Intel" pitchFamily="34" charset="0"/>
                  <a:cs typeface="Arial" pitchFamily="34" charset="0"/>
                </a:rPr>
                <a:t>half </a:t>
              </a:r>
              <a:r>
                <a:rPr lang="en-US" sz="3600" b="1" dirty="0" smtClean="0">
                  <a:latin typeface="Neo Sans Intel" pitchFamily="34" charset="0"/>
                  <a:cs typeface="Arial" pitchFamily="34" charset="0"/>
                </a:rPr>
                <a:t>+</a:t>
              </a:r>
            </a:p>
          </p:txBody>
        </p:sp>
        <p:cxnSp>
          <p:nvCxnSpPr>
            <p:cNvPr id="31" name="Straight Connector 30"/>
            <p:cNvCxnSpPr>
              <a:stCxn id="5" idx="2"/>
              <a:endCxn id="19" idx="5"/>
            </p:cNvCxnSpPr>
            <p:nvPr/>
          </p:nvCxnSpPr>
          <p:spPr bwMode="auto">
            <a:xfrm flipV="1">
              <a:off x="3096768" y="2608619"/>
              <a:ext cx="1621534" cy="46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38" name="Elbow Connector 37"/>
            <p:cNvCxnSpPr>
              <a:stCxn id="8" idx="2"/>
              <a:endCxn id="19" idx="6"/>
            </p:cNvCxnSpPr>
            <p:nvPr/>
          </p:nvCxnSpPr>
          <p:spPr bwMode="auto">
            <a:xfrm rot="16200000" flipH="1">
              <a:off x="4126438" y="1504690"/>
              <a:ext cx="654450" cy="529280"/>
            </a:xfrm>
            <a:prstGeom prst="bentConnector4">
              <a:avLst>
                <a:gd name="adj1" fmla="val 27899"/>
                <a:gd name="adj2" fmla="val -637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grpSp>
          <p:nvGrpSpPr>
            <p:cNvPr id="65" name="Group 64"/>
            <p:cNvGrpSpPr/>
            <p:nvPr/>
          </p:nvGrpSpPr>
          <p:grpSpPr>
            <a:xfrm>
              <a:off x="2459174" y="3154680"/>
              <a:ext cx="1146784" cy="942539"/>
              <a:chOff x="2459174" y="3154680"/>
              <a:chExt cx="1146784" cy="942539"/>
            </a:xfrm>
          </p:grpSpPr>
          <p:cxnSp>
            <p:nvCxnSpPr>
              <p:cNvPr id="59" name="Straight Connector 58"/>
              <p:cNvCxnSpPr>
                <a:stCxn id="5" idx="4"/>
              </p:cNvCxnSpPr>
              <p:nvPr/>
            </p:nvCxnSpPr>
            <p:spPr bwMode="auto">
              <a:xfrm flipH="1">
                <a:off x="2459174" y="3154680"/>
                <a:ext cx="17326" cy="48006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61" name="Straight Connector 60"/>
              <p:cNvCxnSpPr/>
              <p:nvPr/>
            </p:nvCxnSpPr>
            <p:spPr bwMode="auto">
              <a:xfrm>
                <a:off x="2459174" y="3634740"/>
                <a:ext cx="1146784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Straight Connector 62"/>
              <p:cNvCxnSpPr>
                <a:stCxn id="41" idx="4"/>
              </p:cNvCxnSpPr>
              <p:nvPr/>
            </p:nvCxnSpPr>
            <p:spPr bwMode="auto">
              <a:xfrm flipV="1">
                <a:off x="3584837" y="3634740"/>
                <a:ext cx="0" cy="462479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66" name="Group 65"/>
            <p:cNvGrpSpPr/>
            <p:nvPr/>
          </p:nvGrpSpPr>
          <p:grpSpPr>
            <a:xfrm flipH="1">
              <a:off x="4081176" y="2911579"/>
              <a:ext cx="1298541" cy="1232530"/>
              <a:chOff x="2459174" y="3154680"/>
              <a:chExt cx="1148523" cy="942540"/>
            </a:xfrm>
          </p:grpSpPr>
          <p:cxnSp>
            <p:nvCxnSpPr>
              <p:cNvPr id="67" name="Straight Connector 66"/>
              <p:cNvCxnSpPr/>
              <p:nvPr/>
            </p:nvCxnSpPr>
            <p:spPr bwMode="auto">
              <a:xfrm flipH="1">
                <a:off x="2459174" y="3154680"/>
                <a:ext cx="0" cy="55581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68" name="Straight Connector 67"/>
              <p:cNvCxnSpPr/>
              <p:nvPr/>
            </p:nvCxnSpPr>
            <p:spPr bwMode="auto">
              <a:xfrm>
                <a:off x="2459174" y="3710491"/>
                <a:ext cx="1146784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 bwMode="auto">
              <a:xfrm flipH="1" flipV="1">
                <a:off x="3605958" y="3710491"/>
                <a:ext cx="1739" cy="386729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41" name="Flowchart: Delay 18"/>
            <p:cNvSpPr/>
            <p:nvPr/>
          </p:nvSpPr>
          <p:spPr bwMode="auto">
            <a:xfrm rot="5400000" flipH="1">
              <a:off x="3514473" y="3912720"/>
              <a:ext cx="632999" cy="82045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  <a:gd name="connsiteX0" fmla="*/ 6067 w 10039"/>
                <a:gd name="connsiteY0" fmla="*/ 0 h 10000"/>
                <a:gd name="connsiteX1" fmla="*/ 10000 w 10039"/>
                <a:gd name="connsiteY1" fmla="*/ 0 h 10000"/>
                <a:gd name="connsiteX2" fmla="*/ 8034 w 10039"/>
                <a:gd name="connsiteY2" fmla="*/ 1970 h 10000"/>
                <a:gd name="connsiteX3" fmla="*/ 7244 w 10039"/>
                <a:gd name="connsiteY3" fmla="*/ 4953 h 10000"/>
                <a:gd name="connsiteX4" fmla="*/ 10000 w 10039"/>
                <a:gd name="connsiteY4" fmla="*/ 9906 h 10000"/>
                <a:gd name="connsiteX5" fmla="*/ 6337 w 10039"/>
                <a:gd name="connsiteY5" fmla="*/ 10000 h 10000"/>
                <a:gd name="connsiteX6" fmla="*/ 1 w 10039"/>
                <a:gd name="connsiteY6" fmla="*/ 4953 h 10000"/>
                <a:gd name="connsiteX7" fmla="*/ 6067 w 10039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64"/>
                <a:gd name="connsiteY0" fmla="*/ 0 h 10000"/>
                <a:gd name="connsiteX1" fmla="*/ 10000 w 10064"/>
                <a:gd name="connsiteY1" fmla="*/ 0 h 10000"/>
                <a:gd name="connsiteX2" fmla="*/ 7914 w 10064"/>
                <a:gd name="connsiteY2" fmla="*/ 2179 h 10000"/>
                <a:gd name="connsiteX3" fmla="*/ 7244 w 10064"/>
                <a:gd name="connsiteY3" fmla="*/ 4953 h 10000"/>
                <a:gd name="connsiteX4" fmla="*/ 8566 w 10064"/>
                <a:gd name="connsiteY4" fmla="*/ 8000 h 10000"/>
                <a:gd name="connsiteX5" fmla="*/ 10000 w 10064"/>
                <a:gd name="connsiteY5" fmla="*/ 9906 h 10000"/>
                <a:gd name="connsiteX6" fmla="*/ 6337 w 10064"/>
                <a:gd name="connsiteY6" fmla="*/ 10000 h 10000"/>
                <a:gd name="connsiteX7" fmla="*/ 1 w 10064"/>
                <a:gd name="connsiteY7" fmla="*/ 4953 h 10000"/>
                <a:gd name="connsiteX8" fmla="*/ 6067 w 10064"/>
                <a:gd name="connsiteY8" fmla="*/ 0 h 10000"/>
                <a:gd name="connsiteX0" fmla="*/ 6067 w 10055"/>
                <a:gd name="connsiteY0" fmla="*/ 0 h 10000"/>
                <a:gd name="connsiteX1" fmla="*/ 10000 w 10055"/>
                <a:gd name="connsiteY1" fmla="*/ 0 h 10000"/>
                <a:gd name="connsiteX2" fmla="*/ 7914 w 10055"/>
                <a:gd name="connsiteY2" fmla="*/ 2179 h 10000"/>
                <a:gd name="connsiteX3" fmla="*/ 7244 w 10055"/>
                <a:gd name="connsiteY3" fmla="*/ 4953 h 10000"/>
                <a:gd name="connsiteX4" fmla="*/ 8566 w 10055"/>
                <a:gd name="connsiteY4" fmla="*/ 8000 h 10000"/>
                <a:gd name="connsiteX5" fmla="*/ 10000 w 10055"/>
                <a:gd name="connsiteY5" fmla="*/ 9906 h 10000"/>
                <a:gd name="connsiteX6" fmla="*/ 6337 w 10055"/>
                <a:gd name="connsiteY6" fmla="*/ 10000 h 10000"/>
                <a:gd name="connsiteX7" fmla="*/ 1 w 10055"/>
                <a:gd name="connsiteY7" fmla="*/ 4953 h 10000"/>
                <a:gd name="connsiteX8" fmla="*/ 6067 w 10055"/>
                <a:gd name="connsiteY8" fmla="*/ 0 h 10000"/>
                <a:gd name="connsiteX0" fmla="*/ 6067 w 10055"/>
                <a:gd name="connsiteY0" fmla="*/ 0 h 10000"/>
                <a:gd name="connsiteX1" fmla="*/ 10000 w 10055"/>
                <a:gd name="connsiteY1" fmla="*/ 0 h 10000"/>
                <a:gd name="connsiteX2" fmla="*/ 7914 w 10055"/>
                <a:gd name="connsiteY2" fmla="*/ 2179 h 10000"/>
                <a:gd name="connsiteX3" fmla="*/ 7244 w 10055"/>
                <a:gd name="connsiteY3" fmla="*/ 4953 h 10000"/>
                <a:gd name="connsiteX4" fmla="*/ 8566 w 10055"/>
                <a:gd name="connsiteY4" fmla="*/ 8000 h 10000"/>
                <a:gd name="connsiteX5" fmla="*/ 10000 w 10055"/>
                <a:gd name="connsiteY5" fmla="*/ 9906 h 10000"/>
                <a:gd name="connsiteX6" fmla="*/ 6337 w 10055"/>
                <a:gd name="connsiteY6" fmla="*/ 10000 h 10000"/>
                <a:gd name="connsiteX7" fmla="*/ 1 w 10055"/>
                <a:gd name="connsiteY7" fmla="*/ 4953 h 10000"/>
                <a:gd name="connsiteX8" fmla="*/ 6067 w 10055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125 w 10000"/>
                <a:gd name="connsiteY2" fmla="*/ 2063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125 w 10000"/>
                <a:gd name="connsiteY2" fmla="*/ 2063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000">
                  <a:moveTo>
                    <a:pt x="6067" y="0"/>
                  </a:moveTo>
                  <a:lnTo>
                    <a:pt x="10000" y="0"/>
                  </a:lnTo>
                  <a:cubicBezTo>
                    <a:pt x="9586" y="448"/>
                    <a:pt x="8389" y="1731"/>
                    <a:pt x="8125" y="2063"/>
                  </a:cubicBezTo>
                  <a:cubicBezTo>
                    <a:pt x="7877" y="2448"/>
                    <a:pt x="7141" y="3848"/>
                    <a:pt x="7214" y="4837"/>
                  </a:cubicBezTo>
                  <a:cubicBezTo>
                    <a:pt x="7287" y="5826"/>
                    <a:pt x="8348" y="7639"/>
                    <a:pt x="8566" y="8000"/>
                  </a:cubicBezTo>
                  <a:cubicBezTo>
                    <a:pt x="8754" y="8315"/>
                    <a:pt x="9710" y="9480"/>
                    <a:pt x="10000" y="9906"/>
                  </a:cubicBezTo>
                  <a:lnTo>
                    <a:pt x="6337" y="10000"/>
                  </a:lnTo>
                  <a:cubicBezTo>
                    <a:pt x="2638" y="10046"/>
                    <a:pt x="46" y="6620"/>
                    <a:pt x="1" y="4953"/>
                  </a:cubicBezTo>
                  <a:cubicBezTo>
                    <a:pt x="-44" y="3286"/>
                    <a:pt x="1797" y="0"/>
                    <a:pt x="6067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347641" y="2114193"/>
              <a:ext cx="41870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err="1" smtClean="0">
                  <a:latin typeface="Neo Sans Intel" pitchFamily="34" charset="0"/>
                </a:rPr>
                <a:t>s</a:t>
              </a:r>
              <a:r>
                <a:rPr lang="en-US" sz="1600" dirty="0" err="1" smtClean="0">
                  <a:latin typeface="Neo Sans Intel" pitchFamily="34" charset="0"/>
                </a:rPr>
                <a:t>n</a:t>
              </a:r>
              <a:endParaRPr lang="en-US" sz="2200" dirty="0">
                <a:latin typeface="Neo Sans Intel" pitchFamily="34" charset="0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 bwMode="auto">
            <a:xfrm flipH="1">
              <a:off x="6009511" y="2351453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77" name="Rectangle 76"/>
            <p:cNvSpPr/>
            <p:nvPr/>
          </p:nvSpPr>
          <p:spPr>
            <a:xfrm>
              <a:off x="3611745" y="4903113"/>
              <a:ext cx="4010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 smtClean="0">
                  <a:latin typeface="Neo Sans Intel" pitchFamily="34" charset="0"/>
                </a:rPr>
                <a:t>Cn</a:t>
              </a:r>
              <a:endParaRPr lang="en-US" sz="2200" dirty="0">
                <a:latin typeface="Neo Sans Intel" pitchFamily="34" charset="0"/>
              </a:endParaRPr>
            </a:p>
          </p:txBody>
        </p:sp>
        <p:cxnSp>
          <p:nvCxnSpPr>
            <p:cNvPr id="78" name="Straight Connector 77"/>
            <p:cNvCxnSpPr>
              <a:endCxn id="41" idx="7"/>
            </p:cNvCxnSpPr>
            <p:nvPr/>
          </p:nvCxnSpPr>
          <p:spPr bwMode="auto">
            <a:xfrm flipH="1" flipV="1">
              <a:off x="3834829" y="4639383"/>
              <a:ext cx="692" cy="2637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960737"/>
              </p:ext>
            </p:extLst>
          </p:nvPr>
        </p:nvGraphicFramePr>
        <p:xfrm>
          <a:off x="5979734" y="1576375"/>
          <a:ext cx="28747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41"/>
                <a:gridCol w="574941"/>
                <a:gridCol w="574941"/>
                <a:gridCol w="574941"/>
                <a:gridCol w="5749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x</a:t>
                      </a:r>
                      <a:r>
                        <a:rPr lang="en-US" sz="1400" smtClean="0"/>
                        <a:t>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y</a:t>
                      </a:r>
                      <a:r>
                        <a:rPr lang="en-US" sz="1400" dirty="0" err="1" smtClean="0"/>
                        <a:t>n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</a:t>
                      </a:r>
                      <a:r>
                        <a:rPr lang="en-US" sz="1400" dirty="0" smtClean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s</a:t>
                      </a:r>
                      <a:r>
                        <a:rPr lang="en-US" sz="1400" dirty="0" err="1" smtClean="0"/>
                        <a:t>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</a:t>
                      </a:r>
                      <a:r>
                        <a:rPr lang="en-US" sz="1400" dirty="0" err="1" smtClean="0"/>
                        <a:t>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7843994" y="194666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843994" y="231538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843994" y="268411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843994" y="305284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387715" y="193904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387715" y="230776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387715" y="267649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387715" y="304522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76708" y="5272278"/>
            <a:ext cx="8228012" cy="79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It is called a </a:t>
            </a:r>
            <a:r>
              <a:rPr lang="en-US" dirty="0" smtClean="0"/>
              <a:t>full </a:t>
            </a:r>
            <a:r>
              <a:rPr lang="en-US" dirty="0" smtClean="0"/>
              <a:t>adder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46339" y="4070016"/>
            <a:ext cx="3197655" cy="1939229"/>
            <a:chOff x="4646339" y="4070016"/>
            <a:chExt cx="3197655" cy="1939229"/>
          </a:xfrm>
        </p:grpSpPr>
        <p:grpSp>
          <p:nvGrpSpPr>
            <p:cNvPr id="36" name="Group 35"/>
            <p:cNvGrpSpPr/>
            <p:nvPr/>
          </p:nvGrpSpPr>
          <p:grpSpPr>
            <a:xfrm>
              <a:off x="4646339" y="4915551"/>
              <a:ext cx="3197655" cy="1093694"/>
              <a:chOff x="1245030" y="4455457"/>
              <a:chExt cx="3197655" cy="1093694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3600" b="1" dirty="0" smtClean="0">
                    <a:latin typeface="Neo Sans Intel" pitchFamily="34" charset="0"/>
                    <a:cs typeface="Arial" pitchFamily="34" charset="0"/>
                  </a:rPr>
                  <a:t>+</a:t>
                </a:r>
                <a:endParaRPr lang="en-US" sz="3600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45030" y="5056094"/>
                <a:ext cx="32573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/>
                  <a:t>y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245030" y="4518212"/>
                <a:ext cx="32573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/>
                  <a:t>x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629642" y="4496395"/>
                <a:ext cx="71846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smtClean="0"/>
                  <a:t>sum</a:t>
                </a:r>
                <a:endParaRPr lang="en-US" sz="2200" dirty="0"/>
              </a:p>
            </p:txBody>
          </p:sp>
          <p:cxnSp>
            <p:nvCxnSpPr>
              <p:cNvPr id="43" name="Straight Connector 42"/>
              <p:cNvCxnSpPr>
                <a:stCxn id="40" idx="3"/>
              </p:cNvCxnSpPr>
              <p:nvPr/>
            </p:nvCxnSpPr>
            <p:spPr bwMode="auto">
              <a:xfrm>
                <a:off x="1570760" y="4733656"/>
                <a:ext cx="42836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4" name="Straight Connector 43"/>
              <p:cNvCxnSpPr>
                <a:stCxn id="39" idx="3"/>
              </p:cNvCxnSpPr>
              <p:nvPr/>
            </p:nvCxnSpPr>
            <p:spPr bwMode="auto">
              <a:xfrm>
                <a:off x="1570760" y="5271538"/>
                <a:ext cx="42836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  <p:sp>
            <p:nvSpPr>
              <p:cNvPr id="46" name="Rectangle 45"/>
              <p:cNvSpPr/>
              <p:nvPr/>
            </p:nvSpPr>
            <p:spPr>
              <a:xfrm>
                <a:off x="3629642" y="5034277"/>
                <a:ext cx="81304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smtClean="0"/>
                  <a:t>carry</a:t>
                </a:r>
                <a:endParaRPr lang="en-US" sz="2200" dirty="0"/>
              </a:p>
            </p:txBody>
          </p:sp>
          <p:cxnSp>
            <p:nvCxnSpPr>
              <p:cNvPr id="47" name="Straight Connector 46"/>
              <p:cNvCxnSpPr/>
              <p:nvPr/>
            </p:nvCxnSpPr>
            <p:spPr bwMode="auto">
              <a:xfrm flipH="1">
                <a:off x="3291512" y="5271537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cxnSp>
          <p:nvCxnSpPr>
            <p:cNvPr id="48" name="Straight Connector 47"/>
            <p:cNvCxnSpPr/>
            <p:nvPr/>
          </p:nvCxnSpPr>
          <p:spPr bwMode="auto">
            <a:xfrm>
              <a:off x="6045897" y="4500903"/>
              <a:ext cx="1" cy="41450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49" name="Rectangle 48"/>
            <p:cNvSpPr/>
            <p:nvPr/>
          </p:nvSpPr>
          <p:spPr>
            <a:xfrm>
              <a:off x="5883032" y="4070016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c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7632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 adder</a:t>
            </a:r>
            <a:endParaRPr lang="en-US" dirty="0"/>
          </a:p>
        </p:txBody>
      </p:sp>
      <p:sp>
        <p:nvSpPr>
          <p:cNvPr id="4" name="Rectangle 4"/>
          <p:cNvSpPr/>
          <p:nvPr/>
        </p:nvSpPr>
        <p:spPr bwMode="auto">
          <a:xfrm>
            <a:off x="3634079" y="2451786"/>
            <a:ext cx="1176638" cy="1041399"/>
          </a:xfrm>
          <a:custGeom>
            <a:avLst/>
            <a:gdLst>
              <a:gd name="connsiteX0" fmla="*/ 0 w 1290918"/>
              <a:gd name="connsiteY0" fmla="*/ 0 h 1093694"/>
              <a:gd name="connsiteX1" fmla="*/ 1290918 w 1290918"/>
              <a:gd name="connsiteY1" fmla="*/ 0 h 1093694"/>
              <a:gd name="connsiteX2" fmla="*/ 1290918 w 1290918"/>
              <a:gd name="connsiteY2" fmla="*/ 1093694 h 1093694"/>
              <a:gd name="connsiteX3" fmla="*/ 0 w 1290918"/>
              <a:gd name="connsiteY3" fmla="*/ 1093694 h 1093694"/>
              <a:gd name="connsiteX4" fmla="*/ 0 w 1290918"/>
              <a:gd name="connsiteY4" fmla="*/ 0 h 1093694"/>
              <a:gd name="connsiteX0" fmla="*/ 0 w 1290918"/>
              <a:gd name="connsiteY0" fmla="*/ 0 h 1097280"/>
              <a:gd name="connsiteX1" fmla="*/ 1290918 w 1290918"/>
              <a:gd name="connsiteY1" fmla="*/ 0 h 1097280"/>
              <a:gd name="connsiteX2" fmla="*/ 1290918 w 1290918"/>
              <a:gd name="connsiteY2" fmla="*/ 1093694 h 1097280"/>
              <a:gd name="connsiteX3" fmla="*/ 662785 w 1290918"/>
              <a:gd name="connsiteY3" fmla="*/ 1097280 h 1097280"/>
              <a:gd name="connsiteX4" fmla="*/ 0 w 1290918"/>
              <a:gd name="connsiteY4" fmla="*/ 1093694 h 1097280"/>
              <a:gd name="connsiteX5" fmla="*/ 0 w 1290918"/>
              <a:gd name="connsiteY5" fmla="*/ 0 h 1097280"/>
              <a:gd name="connsiteX0" fmla="*/ 0 w 1290918"/>
              <a:gd name="connsiteY0" fmla="*/ 0 h 1097280"/>
              <a:gd name="connsiteX1" fmla="*/ 1290918 w 1290918"/>
              <a:gd name="connsiteY1" fmla="*/ 0 h 1097280"/>
              <a:gd name="connsiteX2" fmla="*/ 1283053 w 1290918"/>
              <a:gd name="connsiteY2" fmla="*/ 551688 h 1097280"/>
              <a:gd name="connsiteX3" fmla="*/ 1290918 w 1290918"/>
              <a:gd name="connsiteY3" fmla="*/ 1093694 h 1097280"/>
              <a:gd name="connsiteX4" fmla="*/ 662785 w 1290918"/>
              <a:gd name="connsiteY4" fmla="*/ 1097280 h 1097280"/>
              <a:gd name="connsiteX5" fmla="*/ 0 w 1290918"/>
              <a:gd name="connsiteY5" fmla="*/ 1093694 h 1097280"/>
              <a:gd name="connsiteX6" fmla="*/ 0 w 1290918"/>
              <a:gd name="connsiteY6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0918" h="1097280">
                <a:moveTo>
                  <a:pt x="0" y="0"/>
                </a:moveTo>
                <a:lnTo>
                  <a:pt x="1290918" y="0"/>
                </a:lnTo>
                <a:lnTo>
                  <a:pt x="1283053" y="551688"/>
                </a:lnTo>
                <a:lnTo>
                  <a:pt x="1290918" y="1093694"/>
                </a:lnTo>
                <a:lnTo>
                  <a:pt x="662785" y="1097280"/>
                </a:lnTo>
                <a:lnTo>
                  <a:pt x="0" y="109369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3600" b="1" dirty="0" smtClean="0">
                <a:latin typeface="Neo Sans Intel" pitchFamily="34" charset="0"/>
                <a:cs typeface="Arial" pitchFamily="34" charset="0"/>
              </a:rPr>
              <a:t>+</a:t>
            </a:r>
          </a:p>
        </p:txBody>
      </p:sp>
      <p:sp>
        <p:nvSpPr>
          <p:cNvPr id="5" name="Rectangle 4"/>
          <p:cNvSpPr/>
          <p:nvPr/>
        </p:nvSpPr>
        <p:spPr>
          <a:xfrm>
            <a:off x="2946738" y="3021835"/>
            <a:ext cx="413782" cy="408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 smtClean="0">
                <a:latin typeface="Neo Sans Intel" pitchFamily="34" charset="0"/>
              </a:rPr>
              <a:t>y</a:t>
            </a:r>
            <a:r>
              <a:rPr lang="en-US" sz="1600" dirty="0" err="1" smtClean="0">
                <a:latin typeface="Neo Sans Intel" pitchFamily="34" charset="0"/>
              </a:rPr>
              <a:t>n</a:t>
            </a:r>
            <a:endParaRPr lang="en-US" sz="1600" dirty="0">
              <a:latin typeface="Neo Sans Inte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46738" y="2511345"/>
            <a:ext cx="413782" cy="408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 smtClean="0">
                <a:latin typeface="Neo Sans Intel" pitchFamily="34" charset="0"/>
              </a:rPr>
              <a:t>x</a:t>
            </a:r>
            <a:r>
              <a:rPr lang="en-US" sz="1600" dirty="0" err="1" smtClean="0">
                <a:latin typeface="Neo Sans Intel" pitchFamily="34" charset="0"/>
              </a:rPr>
              <a:t>n</a:t>
            </a:r>
            <a:endParaRPr lang="en-US" sz="1600" dirty="0">
              <a:latin typeface="Neo Sans Intel" pitchFamily="34" charset="0"/>
            </a:endParaRPr>
          </a:p>
        </p:txBody>
      </p:sp>
      <p:cxnSp>
        <p:nvCxnSpPr>
          <p:cNvPr id="7" name="Straight Connector 6"/>
          <p:cNvCxnSpPr>
            <a:stCxn id="6" idx="3"/>
          </p:cNvCxnSpPr>
          <p:nvPr/>
        </p:nvCxnSpPr>
        <p:spPr bwMode="auto">
          <a:xfrm>
            <a:off x="3360520" y="2715818"/>
            <a:ext cx="27356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8" name="Straight Connector 7"/>
          <p:cNvCxnSpPr>
            <a:stCxn id="5" idx="3"/>
          </p:cNvCxnSpPr>
          <p:nvPr/>
        </p:nvCxnSpPr>
        <p:spPr bwMode="auto">
          <a:xfrm>
            <a:off x="3360520" y="3226307"/>
            <a:ext cx="27356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9" name="Rectangle 4"/>
          <p:cNvSpPr/>
          <p:nvPr/>
        </p:nvSpPr>
        <p:spPr bwMode="auto">
          <a:xfrm>
            <a:off x="3634080" y="4029126"/>
            <a:ext cx="1176638" cy="1041399"/>
          </a:xfrm>
          <a:custGeom>
            <a:avLst/>
            <a:gdLst>
              <a:gd name="connsiteX0" fmla="*/ 0 w 1290918"/>
              <a:gd name="connsiteY0" fmla="*/ 0 h 1093694"/>
              <a:gd name="connsiteX1" fmla="*/ 1290918 w 1290918"/>
              <a:gd name="connsiteY1" fmla="*/ 0 h 1093694"/>
              <a:gd name="connsiteX2" fmla="*/ 1290918 w 1290918"/>
              <a:gd name="connsiteY2" fmla="*/ 1093694 h 1093694"/>
              <a:gd name="connsiteX3" fmla="*/ 0 w 1290918"/>
              <a:gd name="connsiteY3" fmla="*/ 1093694 h 1093694"/>
              <a:gd name="connsiteX4" fmla="*/ 0 w 1290918"/>
              <a:gd name="connsiteY4" fmla="*/ 0 h 1093694"/>
              <a:gd name="connsiteX0" fmla="*/ 0 w 1290918"/>
              <a:gd name="connsiteY0" fmla="*/ 0 h 1097280"/>
              <a:gd name="connsiteX1" fmla="*/ 1290918 w 1290918"/>
              <a:gd name="connsiteY1" fmla="*/ 0 h 1097280"/>
              <a:gd name="connsiteX2" fmla="*/ 1290918 w 1290918"/>
              <a:gd name="connsiteY2" fmla="*/ 1093694 h 1097280"/>
              <a:gd name="connsiteX3" fmla="*/ 662785 w 1290918"/>
              <a:gd name="connsiteY3" fmla="*/ 1097280 h 1097280"/>
              <a:gd name="connsiteX4" fmla="*/ 0 w 1290918"/>
              <a:gd name="connsiteY4" fmla="*/ 1093694 h 1097280"/>
              <a:gd name="connsiteX5" fmla="*/ 0 w 1290918"/>
              <a:gd name="connsiteY5" fmla="*/ 0 h 1097280"/>
              <a:gd name="connsiteX0" fmla="*/ 0 w 1290918"/>
              <a:gd name="connsiteY0" fmla="*/ 0 h 1097280"/>
              <a:gd name="connsiteX1" fmla="*/ 1290918 w 1290918"/>
              <a:gd name="connsiteY1" fmla="*/ 0 h 1097280"/>
              <a:gd name="connsiteX2" fmla="*/ 1283053 w 1290918"/>
              <a:gd name="connsiteY2" fmla="*/ 551688 h 1097280"/>
              <a:gd name="connsiteX3" fmla="*/ 1290918 w 1290918"/>
              <a:gd name="connsiteY3" fmla="*/ 1093694 h 1097280"/>
              <a:gd name="connsiteX4" fmla="*/ 662785 w 1290918"/>
              <a:gd name="connsiteY4" fmla="*/ 1097280 h 1097280"/>
              <a:gd name="connsiteX5" fmla="*/ 0 w 1290918"/>
              <a:gd name="connsiteY5" fmla="*/ 1093694 h 1097280"/>
              <a:gd name="connsiteX6" fmla="*/ 0 w 1290918"/>
              <a:gd name="connsiteY6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0918" h="1097280">
                <a:moveTo>
                  <a:pt x="0" y="0"/>
                </a:moveTo>
                <a:lnTo>
                  <a:pt x="1290918" y="0"/>
                </a:lnTo>
                <a:lnTo>
                  <a:pt x="1283053" y="551688"/>
                </a:lnTo>
                <a:lnTo>
                  <a:pt x="1290918" y="1093694"/>
                </a:lnTo>
                <a:lnTo>
                  <a:pt x="662785" y="1097280"/>
                </a:lnTo>
                <a:lnTo>
                  <a:pt x="0" y="109369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3600" b="1" dirty="0" smtClean="0">
                <a:latin typeface="Neo Sans Intel" pitchFamily="34" charset="0"/>
                <a:cs typeface="Arial" pitchFamily="34" charset="0"/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39452" y="4580583"/>
            <a:ext cx="7210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Neo Sans Intel" pitchFamily="34" charset="0"/>
              </a:rPr>
              <a:t>y</a:t>
            </a:r>
            <a:r>
              <a:rPr lang="en-US" sz="1600" dirty="0" smtClean="0">
                <a:latin typeface="Neo Sans Intel" pitchFamily="34" charset="0"/>
              </a:rPr>
              <a:t>n+1</a:t>
            </a:r>
            <a:endParaRPr lang="en-US" sz="1600" dirty="0">
              <a:latin typeface="Neo Sans Inte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39452" y="4081065"/>
            <a:ext cx="7210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Neo Sans Intel" pitchFamily="34" charset="0"/>
              </a:rPr>
              <a:t>x</a:t>
            </a:r>
            <a:r>
              <a:rPr lang="en-US" sz="1600" dirty="0" smtClean="0">
                <a:latin typeface="Neo Sans Intel" pitchFamily="34" charset="0"/>
              </a:rPr>
              <a:t>n+1</a:t>
            </a:r>
            <a:endParaRPr lang="en-US" sz="1600" dirty="0">
              <a:latin typeface="Neo Sans Intel" pitchFamily="34" charset="0"/>
            </a:endParaRPr>
          </a:p>
        </p:txBody>
      </p:sp>
      <p:cxnSp>
        <p:nvCxnSpPr>
          <p:cNvPr id="12" name="Straight Connector 11"/>
          <p:cNvCxnSpPr>
            <a:stCxn id="11" idx="3"/>
          </p:cNvCxnSpPr>
          <p:nvPr/>
        </p:nvCxnSpPr>
        <p:spPr bwMode="auto">
          <a:xfrm>
            <a:off x="3360521" y="4296509"/>
            <a:ext cx="27356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3" name="Straight Connector 12"/>
          <p:cNvCxnSpPr>
            <a:stCxn id="10" idx="3"/>
          </p:cNvCxnSpPr>
          <p:nvPr/>
        </p:nvCxnSpPr>
        <p:spPr bwMode="auto">
          <a:xfrm flipV="1">
            <a:off x="3360521" y="4785055"/>
            <a:ext cx="273560" cy="10972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4289959" y="1967602"/>
            <a:ext cx="513137" cy="408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Neo Sans Intel" pitchFamily="34" charset="0"/>
              </a:rPr>
              <a:t>c</a:t>
            </a:r>
            <a:r>
              <a:rPr lang="en-US" sz="1400" dirty="0" smtClean="0">
                <a:latin typeface="Neo Sans Intel" pitchFamily="34" charset="0"/>
              </a:rPr>
              <a:t>n-1</a:t>
            </a:r>
            <a:endParaRPr lang="en-US" sz="1400" dirty="0">
              <a:latin typeface="Neo Sans Inte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9959" y="3545078"/>
            <a:ext cx="4010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 smtClean="0">
                <a:latin typeface="Neo Sans Intel" pitchFamily="34" charset="0"/>
              </a:rPr>
              <a:t>c</a:t>
            </a:r>
            <a:r>
              <a:rPr lang="en-US" sz="1400" dirty="0" err="1" smtClean="0">
                <a:latin typeface="Neo Sans Intel" pitchFamily="34" charset="0"/>
              </a:rPr>
              <a:t>n</a:t>
            </a:r>
            <a:endParaRPr lang="en-US" sz="1400" dirty="0">
              <a:latin typeface="Neo Sans Inte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97581" y="5175622"/>
            <a:ext cx="60946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Neo Sans Intel" pitchFamily="34" charset="0"/>
              </a:rPr>
              <a:t>c</a:t>
            </a:r>
            <a:r>
              <a:rPr lang="en-US" sz="1400" dirty="0" smtClean="0">
                <a:latin typeface="Neo Sans Intel" pitchFamily="34" charset="0"/>
              </a:rPr>
              <a:t>n</a:t>
            </a:r>
            <a:r>
              <a:rPr lang="en-US" sz="1400" dirty="0">
                <a:latin typeface="Neo Sans Intel" pitchFamily="34" charset="0"/>
              </a:rPr>
              <a:t>+</a:t>
            </a:r>
            <a:r>
              <a:rPr lang="en-US" sz="1400" dirty="0" smtClean="0">
                <a:latin typeface="Neo Sans Intel" pitchFamily="34" charset="0"/>
              </a:rPr>
              <a:t>1</a:t>
            </a:r>
            <a:endParaRPr lang="en-US" sz="1400" dirty="0">
              <a:latin typeface="Neo Sans Intel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4222399" y="2055546"/>
            <a:ext cx="0" cy="39624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7" name="Straight Connector 26"/>
          <p:cNvCxnSpPr>
            <a:stCxn id="4" idx="2"/>
          </p:cNvCxnSpPr>
          <p:nvPr/>
        </p:nvCxnSpPr>
        <p:spPr bwMode="auto">
          <a:xfrm flipV="1">
            <a:off x="4803548" y="2972485"/>
            <a:ext cx="419084" cy="289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4222399" y="3493185"/>
            <a:ext cx="0" cy="535941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4228006" y="5070568"/>
            <a:ext cx="0" cy="535941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V="1">
            <a:off x="4810718" y="4559984"/>
            <a:ext cx="419084" cy="289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5229802" y="2770906"/>
            <a:ext cx="381638" cy="408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 smtClean="0">
                <a:latin typeface="Neo Sans Intel" pitchFamily="34" charset="0"/>
              </a:rPr>
              <a:t>s</a:t>
            </a:r>
            <a:r>
              <a:rPr lang="en-US" sz="1600" dirty="0" err="1" smtClean="0">
                <a:latin typeface="Neo Sans Intel" pitchFamily="34" charset="0"/>
              </a:rPr>
              <a:t>n</a:t>
            </a:r>
            <a:endParaRPr lang="en-US" sz="2200" dirty="0">
              <a:latin typeface="Neo Sans Inte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632" y="4358405"/>
            <a:ext cx="65755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Neo Sans Intel" pitchFamily="34" charset="0"/>
              </a:rPr>
              <a:t>s</a:t>
            </a:r>
            <a:r>
              <a:rPr lang="en-US" sz="1600" dirty="0" smtClean="0">
                <a:latin typeface="Neo Sans Intel" pitchFamily="34" charset="0"/>
              </a:rPr>
              <a:t>n+1</a:t>
            </a:r>
            <a:endParaRPr lang="en-US" sz="2200" dirty="0"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450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Multiplexer</a:t>
            </a:r>
            <a:endParaRPr lang="ru-RU" dirty="0"/>
          </a:p>
        </p:txBody>
      </p:sp>
      <p:pic>
        <p:nvPicPr>
          <p:cNvPr id="1027" name="Picture 3" descr="C:\Users\pikryuko\AppData\Local\Temp\1bit_multiplexer_4_in_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1"/>
          <a:stretch/>
        </p:blipFill>
        <p:spPr bwMode="auto">
          <a:xfrm>
            <a:off x="2616612" y="811500"/>
            <a:ext cx="3727038" cy="543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27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1"/>
            <a:ext cx="82296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141"/>
            <a:ext cx="8229600" cy="384718"/>
          </a:xfrm>
        </p:spPr>
        <p:txBody>
          <a:bodyPr/>
          <a:lstStyle/>
          <a:p>
            <a:r>
              <a:rPr lang="en-US" dirty="0" smtClean="0"/>
              <a:t>Layers of Abstraction in Computes Science (CS)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85375" y="1039903"/>
            <a:ext cx="4632576" cy="3257794"/>
            <a:chOff x="2300535" y="1039903"/>
            <a:chExt cx="4632576" cy="3257794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Application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Algorithms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85375" y="4320619"/>
            <a:ext cx="4632576" cy="1617435"/>
            <a:chOff x="2300535" y="4320619"/>
            <a:chExt cx="4632576" cy="1617435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Circuits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2040550" y="941294"/>
            <a:ext cx="4736759" cy="3365368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033283" y="4867405"/>
            <a:ext cx="4736759" cy="13482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5000"/>
                </a:schemeClr>
              </a:gs>
              <a:gs pos="100000">
                <a:schemeClr val="bg1">
                  <a:alpha val="29000"/>
                </a:schemeClr>
              </a:gs>
            </a:gsLst>
            <a:lin ang="1620000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6" name="Left Brace 15"/>
          <p:cNvSpPr/>
          <p:nvPr/>
        </p:nvSpPr>
        <p:spPr bwMode="auto">
          <a:xfrm>
            <a:off x="1833559" y="4320619"/>
            <a:ext cx="162046" cy="1617435"/>
          </a:xfrm>
          <a:prstGeom prst="leftBrace">
            <a:avLst>
              <a:gd name="adj1" fmla="val 38114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26901" y="4791193"/>
            <a:ext cx="1766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Neo Sans Intel" pitchFamily="34" charset="0"/>
              </a:rPr>
              <a:t>Topics of </a:t>
            </a:r>
          </a:p>
          <a:p>
            <a:pPr algn="r"/>
            <a:r>
              <a:rPr lang="en-US" sz="2000" dirty="0" smtClean="0">
                <a:latin typeface="Neo Sans Intel" pitchFamily="34" charset="0"/>
              </a:rPr>
              <a:t>this lecture</a:t>
            </a:r>
          </a:p>
        </p:txBody>
      </p:sp>
      <p:sp>
        <p:nvSpPr>
          <p:cNvPr id="45" name="Right Arrow 44"/>
          <p:cNvSpPr/>
          <p:nvPr/>
        </p:nvSpPr>
        <p:spPr bwMode="auto">
          <a:xfrm rot="16200000">
            <a:off x="6252216" y="4933808"/>
            <a:ext cx="1613647" cy="512305"/>
          </a:xfrm>
          <a:prstGeom prst="rightArrow">
            <a:avLst/>
          </a:prstGeom>
          <a:gradFill flip="none" rotWithShape="1">
            <a:gsLst>
              <a:gs pos="5000">
                <a:schemeClr val="bg1"/>
              </a:gs>
              <a:gs pos="95000">
                <a:schemeClr val="accent1"/>
              </a:gs>
            </a:gsLst>
            <a:lin ang="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15192" y="4957678"/>
            <a:ext cx="176604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accent1"/>
                </a:solidFill>
                <a:latin typeface="Neo Sans Intel" pitchFamily="34" charset="0"/>
              </a:rPr>
              <a:t>Less</a:t>
            </a:r>
            <a:r>
              <a:rPr lang="en-US" sz="1700" dirty="0" smtClean="0">
                <a:latin typeface="Neo Sans Intel" pitchFamily="34" charset="0"/>
              </a:rPr>
              <a:t> about physics, wires and  transistors…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315192" y="4345789"/>
            <a:ext cx="17660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1"/>
                </a:solidFill>
                <a:latin typeface="Neo Sans Intel" pitchFamily="34" charset="0"/>
              </a:rPr>
              <a:t>More </a:t>
            </a:r>
            <a:r>
              <a:rPr lang="en-US" sz="1700" dirty="0">
                <a:latin typeface="Neo Sans Intel" pitchFamily="34" charset="0"/>
              </a:rPr>
              <a:t>about logical circuits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33040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2" grpId="0" animBg="1"/>
      <p:bldP spid="16" grpId="0" animBg="1"/>
      <p:bldP spid="17" grpId="0"/>
      <p:bldP spid="45" grpId="0" animBg="1"/>
      <p:bldP spid="46" grpId="0"/>
      <p:bldP spid="47" grpId="0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39898"/>
            <a:ext cx="8228012" cy="303146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Boolean </a:t>
            </a:r>
            <a:r>
              <a:rPr lang="en-US" dirty="0" smtClean="0">
                <a:solidFill>
                  <a:schemeClr val="accent1"/>
                </a:solidFill>
              </a:rPr>
              <a:t>Algebra (BA) </a:t>
            </a:r>
            <a:r>
              <a:rPr lang="en-US" dirty="0" smtClean="0"/>
              <a:t>works with object that can take only two values (true and false, 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).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2200" dirty="0" smtClean="0"/>
              <a:t>Such object is called a Boolean object (term </a:t>
            </a:r>
            <a:r>
              <a:rPr lang="en-US" sz="2200" dirty="0" smtClean="0">
                <a:solidFill>
                  <a:schemeClr val="accent1"/>
                </a:solidFill>
              </a:rPr>
              <a:t>bit</a:t>
            </a:r>
            <a:r>
              <a:rPr lang="en-US" sz="2200" dirty="0" smtClean="0"/>
              <a:t> of information is used in CS)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2200" dirty="0" smtClean="0"/>
              <a:t>BA defines operations on Boolean objects </a:t>
            </a:r>
            <a:r>
              <a:rPr lang="en-US" sz="2200" dirty="0" smtClean="0">
                <a:latin typeface="Calibri"/>
                <a:cs typeface="Calibri"/>
              </a:rPr>
              <a:t>→ </a:t>
            </a:r>
            <a:r>
              <a:rPr lang="en-US" sz="2200" dirty="0"/>
              <a:t>Boolean operations and </a:t>
            </a:r>
            <a:r>
              <a:rPr lang="en-US" sz="2200" dirty="0" smtClean="0"/>
              <a:t>functions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2200" dirty="0" smtClean="0"/>
              <a:t>It is convenient to represent these operations and functions via </a:t>
            </a:r>
            <a:r>
              <a:rPr lang="en-US" sz="2200" dirty="0" smtClean="0">
                <a:solidFill>
                  <a:schemeClr val="accent1"/>
                </a:solidFill>
              </a:rPr>
              <a:t>truth tables</a:t>
            </a:r>
            <a:r>
              <a:rPr lang="en-US" sz="2200" dirty="0" smtClean="0"/>
              <a:t>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156005"/>
              </p:ext>
            </p:extLst>
          </p:nvPr>
        </p:nvGraphicFramePr>
        <p:xfrm>
          <a:off x="5523931" y="3931477"/>
          <a:ext cx="22725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/>
                <a:gridCol w="757518"/>
                <a:gridCol w="7575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1591121" y="4393287"/>
            <a:ext cx="2710342" cy="1093694"/>
            <a:chOff x="1245030" y="4455457"/>
            <a:chExt cx="2710342" cy="1093694"/>
          </a:xfrm>
        </p:grpSpPr>
        <p:sp>
          <p:nvSpPr>
            <p:cNvPr id="5" name="Rectangle 4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45030" y="5056094"/>
              <a:ext cx="34176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b</a:t>
              </a:r>
              <a:endParaRPr lang="en-US" sz="2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45030" y="4518212"/>
              <a:ext cx="34176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/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29642" y="4786860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c</a:t>
              </a:r>
              <a:endParaRPr lang="en-US" sz="2200" dirty="0"/>
            </a:p>
          </p:txBody>
        </p:sp>
        <p:cxnSp>
          <p:nvCxnSpPr>
            <p:cNvPr id="10" name="Straight Connector 9"/>
            <p:cNvCxnSpPr>
              <a:stCxn id="7" idx="3"/>
            </p:cNvCxnSpPr>
            <p:nvPr/>
          </p:nvCxnSpPr>
          <p:spPr bwMode="auto">
            <a:xfrm flipV="1">
              <a:off x="1586790" y="4733655"/>
              <a:ext cx="412339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" name="Straight Connector 10"/>
            <p:cNvCxnSpPr>
              <a:stCxn id="6" idx="3"/>
            </p:cNvCxnSpPr>
            <p:nvPr/>
          </p:nvCxnSpPr>
          <p:spPr bwMode="auto">
            <a:xfrm flipV="1">
              <a:off x="1586790" y="5271537"/>
              <a:ext cx="412339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" name="Straight Connector 13"/>
            <p:cNvCxnSpPr>
              <a:stCxn id="8" idx="1"/>
              <a:endCxn id="5" idx="3"/>
            </p:cNvCxnSpPr>
            <p:nvPr/>
          </p:nvCxnSpPr>
          <p:spPr bwMode="auto">
            <a:xfrm flipH="1">
              <a:off x="3290047" y="5002304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sp>
        <p:nvSpPr>
          <p:cNvPr id="16" name="TextBox 15"/>
          <p:cNvSpPr txBox="1"/>
          <p:nvPr/>
        </p:nvSpPr>
        <p:spPr>
          <a:xfrm>
            <a:off x="1762001" y="5844988"/>
            <a:ext cx="220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Boolean function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90768" y="5853952"/>
            <a:ext cx="220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Truth table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7917"/>
              </p:ext>
            </p:extLst>
          </p:nvPr>
        </p:nvGraphicFramePr>
        <p:xfrm>
          <a:off x="5522976" y="3929806"/>
          <a:ext cx="22725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/>
                <a:gridCol w="757518"/>
                <a:gridCol w="7575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Neo Sans Int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5474912"/>
                  </p:ext>
                </p:extLst>
              </p:nvPr>
            </p:nvGraphicFramePr>
            <p:xfrm>
              <a:off x="5523931" y="3934908"/>
              <a:ext cx="227255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7518"/>
                    <a:gridCol w="757518"/>
                    <a:gridCol w="75751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Neo Sans Intel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5474912"/>
                  </p:ext>
                </p:extLst>
              </p:nvPr>
            </p:nvGraphicFramePr>
            <p:xfrm>
              <a:off x="5523931" y="3934908"/>
              <a:ext cx="227255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7518"/>
                    <a:gridCol w="757518"/>
                    <a:gridCol w="75751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00806" t="-108197" b="-3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3776894"/>
                  </p:ext>
                </p:extLst>
              </p:nvPr>
            </p:nvGraphicFramePr>
            <p:xfrm>
              <a:off x="5522976" y="3939509"/>
              <a:ext cx="227255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7518"/>
                    <a:gridCol w="757518"/>
                    <a:gridCol w="75751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Neo Sans Intel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1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1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1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1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3776894"/>
                  </p:ext>
                </p:extLst>
              </p:nvPr>
            </p:nvGraphicFramePr>
            <p:xfrm>
              <a:off x="5522976" y="3939509"/>
              <a:ext cx="227255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7518"/>
                    <a:gridCol w="757518"/>
                    <a:gridCol w="75751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806" t="-108197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1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806" t="-211667" b="-23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1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806" t="-306557" b="-12623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1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1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806" t="-406557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245459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Boolean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6797"/>
            <a:ext cx="8228012" cy="2375844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simplest Boolean operation is …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105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AND (or Boolean multiplication)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4704" y="923364"/>
            <a:ext cx="2343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eo Sans Intel" pitchFamily="34" charset="0"/>
              </a:rPr>
              <a:t>i</a:t>
            </a:r>
            <a:r>
              <a:rPr lang="en-US" sz="2400" dirty="0" smtClean="0">
                <a:latin typeface="Neo Sans Intel" pitchFamily="34" charset="0"/>
              </a:rPr>
              <a:t>nversion (NOT)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07464" y="1794635"/>
            <a:ext cx="720577" cy="690282"/>
            <a:chOff x="1607464" y="2009795"/>
            <a:chExt cx="720577" cy="690282"/>
          </a:xfrm>
        </p:grpSpPr>
        <p:sp>
          <p:nvSpPr>
            <p:cNvPr id="5" name="Isosceles Triangle 4"/>
            <p:cNvSpPr/>
            <p:nvPr/>
          </p:nvSpPr>
          <p:spPr bwMode="auto">
            <a:xfrm rot="5400000">
              <a:off x="1559859" y="2057400"/>
              <a:ext cx="690282" cy="595071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2193570" y="2287699"/>
              <a:ext cx="134471" cy="134471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837022" y="1924332"/>
            <a:ext cx="3353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Neo Sans Intel" pitchFamily="34" charset="0"/>
              </a:rPr>
              <a:t>x</a:t>
            </a:r>
            <a:endParaRPr lang="en-US" sz="2200" dirty="0">
              <a:latin typeface="Neo Sans Intel" pitchFamily="34" charset="0"/>
            </a:endParaRPr>
          </a:p>
        </p:txBody>
      </p:sp>
      <p:cxnSp>
        <p:nvCxnSpPr>
          <p:cNvPr id="11" name="Straight Connector 10"/>
          <p:cNvCxnSpPr>
            <a:stCxn id="9" idx="3"/>
          </p:cNvCxnSpPr>
          <p:nvPr/>
        </p:nvCxnSpPr>
        <p:spPr bwMode="auto">
          <a:xfrm>
            <a:off x="1172370" y="2139776"/>
            <a:ext cx="418751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2" name="Straight Connector 11"/>
          <p:cNvCxnSpPr>
            <a:stCxn id="10" idx="1"/>
          </p:cNvCxnSpPr>
          <p:nvPr/>
        </p:nvCxnSpPr>
        <p:spPr bwMode="auto">
          <a:xfrm flipH="1">
            <a:off x="2345524" y="2139776"/>
            <a:ext cx="339594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lg" len="lg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2685118" y="1924332"/>
            <a:ext cx="4042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Neo Sans Intel" pitchFamily="34" charset="0"/>
              </a:rPr>
              <a:t>!x</a:t>
            </a:r>
            <a:endParaRPr lang="en-US" sz="2200" dirty="0">
              <a:latin typeface="Neo Sans Intel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593467"/>
              </p:ext>
            </p:extLst>
          </p:nvPr>
        </p:nvGraphicFramePr>
        <p:xfrm>
          <a:off x="5154704" y="1562100"/>
          <a:ext cx="19166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328"/>
                <a:gridCol w="958328"/>
              </a:tblGrid>
              <a:tr h="3500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500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00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2611874" y="4246987"/>
            <a:ext cx="57579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x</a:t>
            </a:r>
            <a:r>
              <a:rPr lang="en-US" sz="2200" dirty="0" smtClean="0"/>
              <a:t>*y</a:t>
            </a:r>
            <a:endParaRPr lang="en-US" sz="2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822885" y="4045688"/>
            <a:ext cx="1788989" cy="865683"/>
            <a:chOff x="822885" y="4045688"/>
            <a:chExt cx="1788989" cy="865683"/>
          </a:xfrm>
        </p:grpSpPr>
        <p:sp>
          <p:nvSpPr>
            <p:cNvPr id="19" name="Flowchart: Delay 18"/>
            <p:cNvSpPr/>
            <p:nvPr/>
          </p:nvSpPr>
          <p:spPr bwMode="auto">
            <a:xfrm>
              <a:off x="1595120" y="4074160"/>
              <a:ext cx="658964" cy="812800"/>
            </a:xfrm>
            <a:prstGeom prst="flowChartDelay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2885" y="4045688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x</a:t>
              </a:r>
              <a:endParaRPr lang="en-US" sz="2200" dirty="0"/>
            </a:p>
          </p:txBody>
        </p:sp>
        <p:cxnSp>
          <p:nvCxnSpPr>
            <p:cNvPr id="21" name="Straight Connector 20"/>
            <p:cNvCxnSpPr>
              <a:stCxn id="20" idx="3"/>
            </p:cNvCxnSpPr>
            <p:nvPr/>
          </p:nvCxnSpPr>
          <p:spPr bwMode="auto">
            <a:xfrm>
              <a:off x="1148615" y="4261132"/>
              <a:ext cx="42836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22" name="Rectangle 21"/>
            <p:cNvSpPr/>
            <p:nvPr/>
          </p:nvSpPr>
          <p:spPr>
            <a:xfrm>
              <a:off x="822885" y="4480484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/>
                <a:t>y</a:t>
              </a:r>
            </a:p>
          </p:txBody>
        </p:sp>
        <p:cxnSp>
          <p:nvCxnSpPr>
            <p:cNvPr id="23" name="Straight Connector 22"/>
            <p:cNvCxnSpPr>
              <a:stCxn id="22" idx="3"/>
            </p:cNvCxnSpPr>
            <p:nvPr/>
          </p:nvCxnSpPr>
          <p:spPr bwMode="auto">
            <a:xfrm>
              <a:off x="1148615" y="4695928"/>
              <a:ext cx="42836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5" name="Straight Connector 24"/>
            <p:cNvCxnSpPr>
              <a:stCxn id="24" idx="1"/>
            </p:cNvCxnSpPr>
            <p:nvPr/>
          </p:nvCxnSpPr>
          <p:spPr bwMode="auto">
            <a:xfrm flipH="1">
              <a:off x="2272280" y="4462431"/>
              <a:ext cx="3395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662564"/>
              </p:ext>
            </p:extLst>
          </p:nvPr>
        </p:nvGraphicFramePr>
        <p:xfrm>
          <a:off x="5177536" y="3750774"/>
          <a:ext cx="22725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/>
                <a:gridCol w="757518"/>
                <a:gridCol w="7575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x*y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12864" y="412055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12864" y="448928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12864" y="485801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12864" y="522674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62192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24" grpId="0"/>
      <p:bldP spid="6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Boolean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838"/>
            <a:ext cx="8228012" cy="46955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OR (or Boolean addition)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127094" y="2161007"/>
            <a:ext cx="63190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 smtClean="0"/>
              <a:t>x+y</a:t>
            </a:r>
            <a:endParaRPr lang="en-US" sz="2200" dirty="0"/>
          </a:p>
        </p:txBody>
      </p:sp>
      <p:grpSp>
        <p:nvGrpSpPr>
          <p:cNvPr id="6" name="Group 5"/>
          <p:cNvGrpSpPr/>
          <p:nvPr/>
        </p:nvGrpSpPr>
        <p:grpSpPr>
          <a:xfrm>
            <a:off x="1504225" y="1977838"/>
            <a:ext cx="1626546" cy="865683"/>
            <a:chOff x="822885" y="1708888"/>
            <a:chExt cx="1626546" cy="865683"/>
          </a:xfrm>
        </p:grpSpPr>
        <p:sp>
          <p:nvSpPr>
            <p:cNvPr id="19" name="Flowchart: Delay 18"/>
            <p:cNvSpPr/>
            <p:nvPr/>
          </p:nvSpPr>
          <p:spPr bwMode="auto">
            <a:xfrm flipH="1">
              <a:off x="1451254" y="1719213"/>
              <a:ext cx="632999" cy="82045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2885" y="1708888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x</a:t>
              </a:r>
              <a:endParaRPr lang="en-US" sz="2200" dirty="0"/>
            </a:p>
          </p:txBody>
        </p:sp>
        <p:cxnSp>
          <p:nvCxnSpPr>
            <p:cNvPr id="21" name="Straight Connector 20"/>
            <p:cNvCxnSpPr>
              <a:stCxn id="20" idx="3"/>
            </p:cNvCxnSpPr>
            <p:nvPr/>
          </p:nvCxnSpPr>
          <p:spPr bwMode="auto">
            <a:xfrm>
              <a:off x="1148615" y="1924332"/>
              <a:ext cx="42836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22" name="Rectangle 21"/>
            <p:cNvSpPr/>
            <p:nvPr/>
          </p:nvSpPr>
          <p:spPr>
            <a:xfrm>
              <a:off x="822885" y="2143684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/>
                <a:t>y</a:t>
              </a:r>
            </a:p>
          </p:txBody>
        </p:sp>
        <p:cxnSp>
          <p:nvCxnSpPr>
            <p:cNvPr id="23" name="Straight Connector 22"/>
            <p:cNvCxnSpPr>
              <a:stCxn id="22" idx="3"/>
            </p:cNvCxnSpPr>
            <p:nvPr/>
          </p:nvCxnSpPr>
          <p:spPr bwMode="auto">
            <a:xfrm>
              <a:off x="1148615" y="2359128"/>
              <a:ext cx="42836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flipH="1">
              <a:off x="2109837" y="2125630"/>
              <a:ext cx="3395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428319"/>
              </p:ext>
            </p:extLst>
          </p:nvPr>
        </p:nvGraphicFramePr>
        <p:xfrm>
          <a:off x="5446477" y="1432028"/>
          <a:ext cx="22725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/>
                <a:gridCol w="757518"/>
                <a:gridCol w="7575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x+y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181805" y="180181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81805" y="2170539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81805" y="2539266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81805" y="290799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57200" y="3663186"/>
            <a:ext cx="8228012" cy="46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XOR (or exclusive OR, or addition by module 1)</a:t>
            </a: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47742"/>
              </p:ext>
            </p:extLst>
          </p:nvPr>
        </p:nvGraphicFramePr>
        <p:xfrm>
          <a:off x="5454843" y="4246953"/>
          <a:ext cx="22725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/>
                <a:gridCol w="757518"/>
                <a:gridCol w="7575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</a:t>
                      </a:r>
                      <a:r>
                        <a:rPr lang="en-US" dirty="0" smtClean="0">
                          <a:sym typeface="Symbol"/>
                        </a:rPr>
                        <a:t>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7190171" y="461673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190171" y="498546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190171" y="5354191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190171" y="5722919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135460" y="4975932"/>
            <a:ext cx="764953" cy="430887"/>
            <a:chOff x="3135460" y="4975932"/>
            <a:chExt cx="764953" cy="430887"/>
          </a:xfrm>
        </p:grpSpPr>
        <p:sp>
          <p:nvSpPr>
            <p:cNvPr id="44" name="Rectangle 43"/>
            <p:cNvSpPr/>
            <p:nvPr/>
          </p:nvSpPr>
          <p:spPr>
            <a:xfrm>
              <a:off x="3135460" y="4975932"/>
              <a:ext cx="764953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x </a:t>
              </a:r>
              <a:r>
                <a:rPr lang="en-US" sz="2000" dirty="0" smtClean="0"/>
                <a:t>+ </a:t>
              </a:r>
              <a:r>
                <a:rPr lang="en-US" sz="2200" dirty="0" smtClean="0"/>
                <a:t>y</a:t>
              </a:r>
              <a:endParaRPr lang="en-US" sz="2200" dirty="0"/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3440506" y="5124109"/>
              <a:ext cx="157404" cy="157404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393856" y="4792763"/>
            <a:ext cx="1745281" cy="865683"/>
            <a:chOff x="1393856" y="4792763"/>
            <a:chExt cx="1745281" cy="865683"/>
          </a:xfrm>
        </p:grpSpPr>
        <p:sp>
          <p:nvSpPr>
            <p:cNvPr id="47" name="Rectangle 46"/>
            <p:cNvSpPr/>
            <p:nvPr/>
          </p:nvSpPr>
          <p:spPr>
            <a:xfrm>
              <a:off x="1393856" y="4792763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x</a:t>
              </a:r>
              <a:endParaRPr lang="en-US" sz="2200" dirty="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694506" y="4803088"/>
              <a:ext cx="1079453" cy="820453"/>
              <a:chOff x="1694506" y="4803088"/>
              <a:chExt cx="1079453" cy="820453"/>
            </a:xfrm>
          </p:grpSpPr>
          <p:sp>
            <p:nvSpPr>
              <p:cNvPr id="46" name="Flowchart: Delay 18"/>
              <p:cNvSpPr/>
              <p:nvPr/>
            </p:nvSpPr>
            <p:spPr bwMode="auto">
              <a:xfrm flipH="1">
                <a:off x="2140960" y="4803088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9" name="Arc 58"/>
              <p:cNvSpPr/>
              <p:nvPr/>
            </p:nvSpPr>
            <p:spPr bwMode="auto">
              <a:xfrm>
                <a:off x="1694506" y="4831080"/>
                <a:ext cx="519245" cy="766030"/>
              </a:xfrm>
              <a:prstGeom prst="arc">
                <a:avLst>
                  <a:gd name="adj1" fmla="val 16409082"/>
                  <a:gd name="adj2" fmla="val 5221329"/>
                </a:avLst>
              </a:prstGeom>
              <a:noFill/>
              <a:ln w="28575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1393856" y="5227559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/>
                <a:t>y</a:t>
              </a:r>
            </a:p>
          </p:txBody>
        </p:sp>
        <p:cxnSp>
          <p:nvCxnSpPr>
            <p:cNvPr id="50" name="Straight Connector 49"/>
            <p:cNvCxnSpPr>
              <a:stCxn id="49" idx="3"/>
            </p:cNvCxnSpPr>
            <p:nvPr/>
          </p:nvCxnSpPr>
          <p:spPr bwMode="auto">
            <a:xfrm>
              <a:off x="1719586" y="5443003"/>
              <a:ext cx="42836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24666" y="5025769"/>
              <a:ext cx="42836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 flipH="1">
              <a:off x="2799543" y="5209505"/>
              <a:ext cx="3395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48892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/>
      <p:bldP spid="32" grpId="0"/>
      <p:bldP spid="33" grpId="0"/>
      <p:bldP spid="34" grpId="0"/>
      <p:bldP spid="53" grpId="0"/>
      <p:bldP spid="54" grpId="0"/>
      <p:bldP spid="55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6443"/>
            <a:ext cx="8228012" cy="42273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Boolean operations can be combined into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4071" y="1703296"/>
            <a:ext cx="2653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F(x, y, z) = x + !y*z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334703" y="2417107"/>
            <a:ext cx="424236" cy="406400"/>
            <a:chOff x="1607464" y="2009795"/>
            <a:chExt cx="720577" cy="690282"/>
          </a:xfrm>
        </p:grpSpPr>
        <p:sp>
          <p:nvSpPr>
            <p:cNvPr id="9" name="Isosceles Triangle 8"/>
            <p:cNvSpPr/>
            <p:nvPr/>
          </p:nvSpPr>
          <p:spPr bwMode="auto">
            <a:xfrm rot="5400000">
              <a:off x="1559859" y="2057400"/>
              <a:ext cx="690282" cy="595071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193570" y="2287699"/>
              <a:ext cx="134471" cy="134471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11" name="Flowchart: Delay 10"/>
          <p:cNvSpPr/>
          <p:nvPr/>
        </p:nvSpPr>
        <p:spPr bwMode="auto">
          <a:xfrm>
            <a:off x="5113297" y="2420917"/>
            <a:ext cx="663742" cy="812800"/>
          </a:xfrm>
          <a:custGeom>
            <a:avLst/>
            <a:gdLst>
              <a:gd name="connsiteX0" fmla="*/ 0 w 658964"/>
              <a:gd name="connsiteY0" fmla="*/ 0 h 812800"/>
              <a:gd name="connsiteX1" fmla="*/ 329482 w 658964"/>
              <a:gd name="connsiteY1" fmla="*/ 0 h 812800"/>
              <a:gd name="connsiteX2" fmla="*/ 658964 w 658964"/>
              <a:gd name="connsiteY2" fmla="*/ 406400 h 812800"/>
              <a:gd name="connsiteX3" fmla="*/ 329482 w 658964"/>
              <a:gd name="connsiteY3" fmla="*/ 812800 h 812800"/>
              <a:gd name="connsiteX4" fmla="*/ 0 w 658964"/>
              <a:gd name="connsiteY4" fmla="*/ 812800 h 812800"/>
              <a:gd name="connsiteX5" fmla="*/ 0 w 658964"/>
              <a:gd name="connsiteY5" fmla="*/ 0 h 812800"/>
              <a:gd name="connsiteX0" fmla="*/ 969 w 659933"/>
              <a:gd name="connsiteY0" fmla="*/ 0 h 812800"/>
              <a:gd name="connsiteX1" fmla="*/ 330451 w 659933"/>
              <a:gd name="connsiteY1" fmla="*/ 0 h 812800"/>
              <a:gd name="connsiteX2" fmla="*/ 659933 w 659933"/>
              <a:gd name="connsiteY2" fmla="*/ 406400 h 812800"/>
              <a:gd name="connsiteX3" fmla="*/ 330451 w 659933"/>
              <a:gd name="connsiteY3" fmla="*/ 812800 h 812800"/>
              <a:gd name="connsiteX4" fmla="*/ 969 w 659933"/>
              <a:gd name="connsiteY4" fmla="*/ 812800 h 812800"/>
              <a:gd name="connsiteX5" fmla="*/ 0 w 659933"/>
              <a:gd name="connsiteY5" fmla="*/ 199987 h 812800"/>
              <a:gd name="connsiteX6" fmla="*/ 969 w 659933"/>
              <a:gd name="connsiteY6" fmla="*/ 0 h 812800"/>
              <a:gd name="connsiteX0" fmla="*/ 4778 w 663742"/>
              <a:gd name="connsiteY0" fmla="*/ 0 h 812800"/>
              <a:gd name="connsiteX1" fmla="*/ 334260 w 663742"/>
              <a:gd name="connsiteY1" fmla="*/ 0 h 812800"/>
              <a:gd name="connsiteX2" fmla="*/ 663742 w 663742"/>
              <a:gd name="connsiteY2" fmla="*/ 406400 h 812800"/>
              <a:gd name="connsiteX3" fmla="*/ 334260 w 663742"/>
              <a:gd name="connsiteY3" fmla="*/ 812800 h 812800"/>
              <a:gd name="connsiteX4" fmla="*/ 4778 w 663742"/>
              <a:gd name="connsiteY4" fmla="*/ 812800 h 812800"/>
              <a:gd name="connsiteX5" fmla="*/ 0 w 663742"/>
              <a:gd name="connsiteY5" fmla="*/ 653377 h 812800"/>
              <a:gd name="connsiteX6" fmla="*/ 3809 w 663742"/>
              <a:gd name="connsiteY6" fmla="*/ 199987 h 812800"/>
              <a:gd name="connsiteX7" fmla="*/ 4778 w 663742"/>
              <a:gd name="connsiteY7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3742" h="812800">
                <a:moveTo>
                  <a:pt x="4778" y="0"/>
                </a:moveTo>
                <a:lnTo>
                  <a:pt x="334260" y="0"/>
                </a:lnTo>
                <a:cubicBezTo>
                  <a:pt x="516228" y="0"/>
                  <a:pt x="663742" y="181951"/>
                  <a:pt x="663742" y="406400"/>
                </a:cubicBezTo>
                <a:cubicBezTo>
                  <a:pt x="663742" y="630849"/>
                  <a:pt x="516228" y="812800"/>
                  <a:pt x="334260" y="812800"/>
                </a:cubicBezTo>
                <a:lnTo>
                  <a:pt x="4778" y="812800"/>
                </a:lnTo>
                <a:lnTo>
                  <a:pt x="0" y="653377"/>
                </a:lnTo>
                <a:cubicBezTo>
                  <a:pt x="1270" y="502247"/>
                  <a:pt x="2539" y="351117"/>
                  <a:pt x="3809" y="199987"/>
                </a:cubicBezTo>
                <a:lnTo>
                  <a:pt x="4778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Flowchart: Delay 18"/>
          <p:cNvSpPr/>
          <p:nvPr/>
        </p:nvSpPr>
        <p:spPr bwMode="auto">
          <a:xfrm flipH="1">
            <a:off x="6365557" y="1802649"/>
            <a:ext cx="632999" cy="820453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276 w 10041"/>
              <a:gd name="connsiteY0" fmla="*/ 0 h 10023"/>
              <a:gd name="connsiteX1" fmla="*/ 10041 w 10041"/>
              <a:gd name="connsiteY1" fmla="*/ 23 h 10023"/>
              <a:gd name="connsiteX2" fmla="*/ 8374 w 10041"/>
              <a:gd name="connsiteY2" fmla="*/ 5023 h 10023"/>
              <a:gd name="connsiteX3" fmla="*/ 10041 w 10041"/>
              <a:gd name="connsiteY3" fmla="*/ 10023 h 10023"/>
              <a:gd name="connsiteX4" fmla="*/ 1708 w 10041"/>
              <a:gd name="connsiteY4" fmla="*/ 10023 h 10023"/>
              <a:gd name="connsiteX5" fmla="*/ 41 w 10041"/>
              <a:gd name="connsiteY5" fmla="*/ 5023 h 10023"/>
              <a:gd name="connsiteX6" fmla="*/ 3276 w 10041"/>
              <a:gd name="connsiteY6" fmla="*/ 0 h 10023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8335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7439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2761 w 9526"/>
              <a:gd name="connsiteY0" fmla="*/ 0 h 10070"/>
              <a:gd name="connsiteX1" fmla="*/ 9526 w 9526"/>
              <a:gd name="connsiteY1" fmla="*/ 23 h 10070"/>
              <a:gd name="connsiteX2" fmla="*/ 6963 w 9526"/>
              <a:gd name="connsiteY2" fmla="*/ 5023 h 10070"/>
              <a:gd name="connsiteX3" fmla="*/ 9526 w 9526"/>
              <a:gd name="connsiteY3" fmla="*/ 10023 h 10070"/>
              <a:gd name="connsiteX4" fmla="*/ 3180 w 9526"/>
              <a:gd name="connsiteY4" fmla="*/ 10070 h 10070"/>
              <a:gd name="connsiteX5" fmla="*/ 2 w 9526"/>
              <a:gd name="connsiteY5" fmla="*/ 5023 h 10070"/>
              <a:gd name="connsiteX6" fmla="*/ 2761 w 9526"/>
              <a:gd name="connsiteY6" fmla="*/ 0 h 10070"/>
              <a:gd name="connsiteX0" fmla="*/ 2898 w 10000"/>
              <a:gd name="connsiteY0" fmla="*/ 0 h 10000"/>
              <a:gd name="connsiteX1" fmla="*/ 10000 w 10000"/>
              <a:gd name="connsiteY1" fmla="*/ 23 h 10000"/>
              <a:gd name="connsiteX2" fmla="*/ 7309 w 10000"/>
              <a:gd name="connsiteY2" fmla="*/ 4988 h 10000"/>
              <a:gd name="connsiteX3" fmla="*/ 10000 w 10000"/>
              <a:gd name="connsiteY3" fmla="*/ 9953 h 10000"/>
              <a:gd name="connsiteX4" fmla="*/ 3338 w 10000"/>
              <a:gd name="connsiteY4" fmla="*/ 10000 h 10000"/>
              <a:gd name="connsiteX5" fmla="*/ 2 w 10000"/>
              <a:gd name="connsiteY5" fmla="*/ 4988 h 10000"/>
              <a:gd name="connsiteX6" fmla="*/ 2898 w 10000"/>
              <a:gd name="connsiteY6" fmla="*/ 0 h 10000"/>
              <a:gd name="connsiteX0" fmla="*/ 4522 w 10008"/>
              <a:gd name="connsiteY0" fmla="*/ 0 h 10000"/>
              <a:gd name="connsiteX1" fmla="*/ 10008 w 10008"/>
              <a:gd name="connsiteY1" fmla="*/ 23 h 10000"/>
              <a:gd name="connsiteX2" fmla="*/ 7317 w 10008"/>
              <a:gd name="connsiteY2" fmla="*/ 4988 h 10000"/>
              <a:gd name="connsiteX3" fmla="*/ 10008 w 10008"/>
              <a:gd name="connsiteY3" fmla="*/ 9953 h 10000"/>
              <a:gd name="connsiteX4" fmla="*/ 3346 w 10008"/>
              <a:gd name="connsiteY4" fmla="*/ 10000 h 10000"/>
              <a:gd name="connsiteX5" fmla="*/ 10 w 10008"/>
              <a:gd name="connsiteY5" fmla="*/ 4988 h 10000"/>
              <a:gd name="connsiteX6" fmla="*/ 4522 w 10008"/>
              <a:gd name="connsiteY6" fmla="*/ 0 h 10000"/>
              <a:gd name="connsiteX0" fmla="*/ 4518 w 10004"/>
              <a:gd name="connsiteY0" fmla="*/ 0 h 10000"/>
              <a:gd name="connsiteX1" fmla="*/ 10004 w 10004"/>
              <a:gd name="connsiteY1" fmla="*/ 23 h 10000"/>
              <a:gd name="connsiteX2" fmla="*/ 7313 w 10004"/>
              <a:gd name="connsiteY2" fmla="*/ 4988 h 10000"/>
              <a:gd name="connsiteX3" fmla="*/ 10004 w 10004"/>
              <a:gd name="connsiteY3" fmla="*/ 9953 h 10000"/>
              <a:gd name="connsiteX4" fmla="*/ 5516 w 10004"/>
              <a:gd name="connsiteY4" fmla="*/ 10000 h 10000"/>
              <a:gd name="connsiteX5" fmla="*/ 6 w 10004"/>
              <a:gd name="connsiteY5" fmla="*/ 4988 h 10000"/>
              <a:gd name="connsiteX6" fmla="*/ 4518 w 10004"/>
              <a:gd name="connsiteY6" fmla="*/ 0 h 10000"/>
              <a:gd name="connsiteX0" fmla="*/ 4530 w 10016"/>
              <a:gd name="connsiteY0" fmla="*/ 0 h 10047"/>
              <a:gd name="connsiteX1" fmla="*/ 10016 w 10016"/>
              <a:gd name="connsiteY1" fmla="*/ 23 h 10047"/>
              <a:gd name="connsiteX2" fmla="*/ 7325 w 10016"/>
              <a:gd name="connsiteY2" fmla="*/ 4988 h 10047"/>
              <a:gd name="connsiteX3" fmla="*/ 10016 w 10016"/>
              <a:gd name="connsiteY3" fmla="*/ 9953 h 10047"/>
              <a:gd name="connsiteX4" fmla="*/ 6439 w 10016"/>
              <a:gd name="connsiteY4" fmla="*/ 10047 h 10047"/>
              <a:gd name="connsiteX5" fmla="*/ 18 w 10016"/>
              <a:gd name="connsiteY5" fmla="*/ 4988 h 10047"/>
              <a:gd name="connsiteX6" fmla="*/ 4530 w 10016"/>
              <a:gd name="connsiteY6" fmla="*/ 0 h 10047"/>
              <a:gd name="connsiteX0" fmla="*/ 5602 w 10001"/>
              <a:gd name="connsiteY0" fmla="*/ 0 h 10024"/>
              <a:gd name="connsiteX1" fmla="*/ 10001 w 10001"/>
              <a:gd name="connsiteY1" fmla="*/ 0 h 10024"/>
              <a:gd name="connsiteX2" fmla="*/ 7310 w 10001"/>
              <a:gd name="connsiteY2" fmla="*/ 4965 h 10024"/>
              <a:gd name="connsiteX3" fmla="*/ 10001 w 10001"/>
              <a:gd name="connsiteY3" fmla="*/ 9930 h 10024"/>
              <a:gd name="connsiteX4" fmla="*/ 6424 w 10001"/>
              <a:gd name="connsiteY4" fmla="*/ 10024 h 10024"/>
              <a:gd name="connsiteX5" fmla="*/ 3 w 10001"/>
              <a:gd name="connsiteY5" fmla="*/ 4965 h 10024"/>
              <a:gd name="connsiteX6" fmla="*/ 5602 w 10001"/>
              <a:gd name="connsiteY6" fmla="*/ 0 h 10024"/>
              <a:gd name="connsiteX0" fmla="*/ 6158 w 9999"/>
              <a:gd name="connsiteY0" fmla="*/ 0 h 10024"/>
              <a:gd name="connsiteX1" fmla="*/ 9999 w 9999"/>
              <a:gd name="connsiteY1" fmla="*/ 0 h 10024"/>
              <a:gd name="connsiteX2" fmla="*/ 7308 w 9999"/>
              <a:gd name="connsiteY2" fmla="*/ 4965 h 10024"/>
              <a:gd name="connsiteX3" fmla="*/ 9999 w 9999"/>
              <a:gd name="connsiteY3" fmla="*/ 9930 h 10024"/>
              <a:gd name="connsiteX4" fmla="*/ 6422 w 9999"/>
              <a:gd name="connsiteY4" fmla="*/ 10024 h 10024"/>
              <a:gd name="connsiteX5" fmla="*/ 1 w 9999"/>
              <a:gd name="connsiteY5" fmla="*/ 4965 h 10024"/>
              <a:gd name="connsiteX6" fmla="*/ 6158 w 9999"/>
              <a:gd name="connsiteY6" fmla="*/ 0 h 10024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5924 w 9765"/>
              <a:gd name="connsiteY0" fmla="*/ 0 h 10000"/>
              <a:gd name="connsiteX1" fmla="*/ 9765 w 9765"/>
              <a:gd name="connsiteY1" fmla="*/ 0 h 10000"/>
              <a:gd name="connsiteX2" fmla="*/ 7074 w 9765"/>
              <a:gd name="connsiteY2" fmla="*/ 4953 h 10000"/>
              <a:gd name="connsiteX3" fmla="*/ 9765 w 9765"/>
              <a:gd name="connsiteY3" fmla="*/ 9906 h 10000"/>
              <a:gd name="connsiteX4" fmla="*/ 6188 w 9765"/>
              <a:gd name="connsiteY4" fmla="*/ 10000 h 10000"/>
              <a:gd name="connsiteX5" fmla="*/ 1 w 9765"/>
              <a:gd name="connsiteY5" fmla="*/ 4953 h 10000"/>
              <a:gd name="connsiteX6" fmla="*/ 5924 w 9765"/>
              <a:gd name="connsiteY6" fmla="*/ 0 h 10000"/>
              <a:gd name="connsiteX0" fmla="*/ 6067 w 10039"/>
              <a:gd name="connsiteY0" fmla="*/ 0 h 10000"/>
              <a:gd name="connsiteX1" fmla="*/ 10000 w 10039"/>
              <a:gd name="connsiteY1" fmla="*/ 0 h 10000"/>
              <a:gd name="connsiteX2" fmla="*/ 8034 w 10039"/>
              <a:gd name="connsiteY2" fmla="*/ 1970 h 10000"/>
              <a:gd name="connsiteX3" fmla="*/ 7244 w 10039"/>
              <a:gd name="connsiteY3" fmla="*/ 4953 h 10000"/>
              <a:gd name="connsiteX4" fmla="*/ 10000 w 10039"/>
              <a:gd name="connsiteY4" fmla="*/ 9906 h 10000"/>
              <a:gd name="connsiteX5" fmla="*/ 6337 w 10039"/>
              <a:gd name="connsiteY5" fmla="*/ 10000 h 10000"/>
              <a:gd name="connsiteX6" fmla="*/ 1 w 10039"/>
              <a:gd name="connsiteY6" fmla="*/ 4953 h 10000"/>
              <a:gd name="connsiteX7" fmla="*/ 6067 w 10039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64"/>
              <a:gd name="connsiteY0" fmla="*/ 0 h 10000"/>
              <a:gd name="connsiteX1" fmla="*/ 10000 w 10064"/>
              <a:gd name="connsiteY1" fmla="*/ 0 h 10000"/>
              <a:gd name="connsiteX2" fmla="*/ 7914 w 10064"/>
              <a:gd name="connsiteY2" fmla="*/ 2179 h 10000"/>
              <a:gd name="connsiteX3" fmla="*/ 7244 w 10064"/>
              <a:gd name="connsiteY3" fmla="*/ 4953 h 10000"/>
              <a:gd name="connsiteX4" fmla="*/ 8566 w 10064"/>
              <a:gd name="connsiteY4" fmla="*/ 8000 h 10000"/>
              <a:gd name="connsiteX5" fmla="*/ 10000 w 10064"/>
              <a:gd name="connsiteY5" fmla="*/ 9906 h 10000"/>
              <a:gd name="connsiteX6" fmla="*/ 6337 w 10064"/>
              <a:gd name="connsiteY6" fmla="*/ 10000 h 10000"/>
              <a:gd name="connsiteX7" fmla="*/ 1 w 10064"/>
              <a:gd name="connsiteY7" fmla="*/ 4953 h 10000"/>
              <a:gd name="connsiteX8" fmla="*/ 6067 w 10064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00">
                <a:moveTo>
                  <a:pt x="6067" y="0"/>
                </a:moveTo>
                <a:lnTo>
                  <a:pt x="10000" y="0"/>
                </a:lnTo>
                <a:cubicBezTo>
                  <a:pt x="9586" y="448"/>
                  <a:pt x="8389" y="1731"/>
                  <a:pt x="8125" y="2063"/>
                </a:cubicBezTo>
                <a:cubicBezTo>
                  <a:pt x="7877" y="2448"/>
                  <a:pt x="7141" y="3848"/>
                  <a:pt x="7214" y="4837"/>
                </a:cubicBezTo>
                <a:cubicBezTo>
                  <a:pt x="7287" y="5826"/>
                  <a:pt x="8348" y="7639"/>
                  <a:pt x="8566" y="8000"/>
                </a:cubicBezTo>
                <a:cubicBezTo>
                  <a:pt x="8754" y="8315"/>
                  <a:pt x="9710" y="9480"/>
                  <a:pt x="10000" y="9906"/>
                </a:cubicBezTo>
                <a:lnTo>
                  <a:pt x="6337" y="10000"/>
                </a:lnTo>
                <a:cubicBezTo>
                  <a:pt x="2638" y="10046"/>
                  <a:pt x="46" y="6620"/>
                  <a:pt x="1" y="4953"/>
                </a:cubicBezTo>
                <a:cubicBezTo>
                  <a:pt x="-44" y="3286"/>
                  <a:pt x="1797" y="0"/>
                  <a:pt x="6067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9" name="Elbow Connector 18"/>
          <p:cNvCxnSpPr>
            <a:stCxn id="10" idx="6"/>
            <a:endCxn id="11" idx="6"/>
          </p:cNvCxnSpPr>
          <p:nvPr/>
        </p:nvCxnSpPr>
        <p:spPr bwMode="auto">
          <a:xfrm>
            <a:off x="4758939" y="2620307"/>
            <a:ext cx="358167" cy="5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23" name="Elbow Connector 22"/>
          <p:cNvCxnSpPr>
            <a:stCxn id="11" idx="2"/>
            <a:endCxn id="15" idx="4"/>
          </p:cNvCxnSpPr>
          <p:nvPr/>
        </p:nvCxnSpPr>
        <p:spPr bwMode="auto">
          <a:xfrm flipV="1">
            <a:off x="5777039" y="2459011"/>
            <a:ext cx="679290" cy="368306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3654447" y="1769533"/>
            <a:ext cx="320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Neo Sans Intel" pitchFamily="34" charset="0"/>
              </a:rPr>
              <a:t>x</a:t>
            </a:r>
            <a:endParaRPr lang="en-US" sz="2000" dirty="0">
              <a:latin typeface="Neo Sans Intel" pitchFamily="34" charset="0"/>
            </a:endParaRPr>
          </a:p>
        </p:txBody>
      </p:sp>
      <p:cxnSp>
        <p:nvCxnSpPr>
          <p:cNvPr id="26" name="Elbow Connector 25"/>
          <p:cNvCxnSpPr>
            <a:stCxn id="15" idx="2"/>
            <a:endCxn id="24" idx="3"/>
          </p:cNvCxnSpPr>
          <p:nvPr/>
        </p:nvCxnSpPr>
        <p:spPr bwMode="auto">
          <a:xfrm flipH="1" flipV="1">
            <a:off x="3975369" y="1969588"/>
            <a:ext cx="2508875" cy="23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3654447" y="2423698"/>
            <a:ext cx="317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Neo Sans Intel" pitchFamily="34" charset="0"/>
              </a:rPr>
              <a:t>y</a:t>
            </a:r>
            <a:endParaRPr lang="en-US" sz="2000" dirty="0">
              <a:latin typeface="Neo Sans Intel" pitchFamily="34" charset="0"/>
            </a:endParaRPr>
          </a:p>
        </p:txBody>
      </p:sp>
      <p:cxnSp>
        <p:nvCxnSpPr>
          <p:cNvPr id="30" name="Straight Connector 29"/>
          <p:cNvCxnSpPr>
            <a:stCxn id="9" idx="3"/>
            <a:endCxn id="28" idx="3"/>
          </p:cNvCxnSpPr>
          <p:nvPr/>
        </p:nvCxnSpPr>
        <p:spPr bwMode="auto">
          <a:xfrm flipH="1">
            <a:off x="3972163" y="2620307"/>
            <a:ext cx="362541" cy="344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3654447" y="2872009"/>
            <a:ext cx="303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Neo Sans Intel" pitchFamily="34" charset="0"/>
              </a:rPr>
              <a:t>z</a:t>
            </a:r>
            <a:endParaRPr lang="en-US" sz="2000" dirty="0">
              <a:latin typeface="Neo Sans Intel" pitchFamily="34" charset="0"/>
            </a:endParaRPr>
          </a:p>
        </p:txBody>
      </p:sp>
      <p:cxnSp>
        <p:nvCxnSpPr>
          <p:cNvPr id="34" name="Straight Connector 33"/>
          <p:cNvCxnSpPr>
            <a:stCxn id="11" idx="5"/>
            <a:endCxn id="32" idx="3"/>
          </p:cNvCxnSpPr>
          <p:nvPr/>
        </p:nvCxnSpPr>
        <p:spPr bwMode="auto">
          <a:xfrm flipH="1" flipV="1">
            <a:off x="3957735" y="3072064"/>
            <a:ext cx="1155562" cy="22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37" name="Straight Connector 36"/>
          <p:cNvCxnSpPr>
            <a:stCxn id="15" idx="7"/>
            <a:endCxn id="35" idx="1"/>
          </p:cNvCxnSpPr>
          <p:nvPr/>
        </p:nvCxnSpPr>
        <p:spPr bwMode="auto">
          <a:xfrm>
            <a:off x="6998493" y="2209019"/>
            <a:ext cx="339180" cy="385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35" name="Rectangle 34"/>
          <p:cNvSpPr/>
          <p:nvPr/>
        </p:nvSpPr>
        <p:spPr>
          <a:xfrm>
            <a:off x="7337673" y="2012820"/>
            <a:ext cx="1011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Neo Sans Intel" pitchFamily="34" charset="0"/>
              </a:rPr>
              <a:t>x + </a:t>
            </a:r>
            <a:r>
              <a:rPr lang="en-US" sz="2000" dirty="0" smtClean="0">
                <a:latin typeface="Neo Sans Intel" pitchFamily="34" charset="0"/>
              </a:rPr>
              <a:t>!y*z</a:t>
            </a:r>
            <a:endParaRPr lang="en-US" sz="2000" dirty="0">
              <a:latin typeface="Neo Sans Intel" pitchFamily="34" charset="0"/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384542"/>
              </p:ext>
            </p:extLst>
          </p:nvPr>
        </p:nvGraphicFramePr>
        <p:xfrm>
          <a:off x="856557" y="2515354"/>
          <a:ext cx="22725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/>
                <a:gridCol w="568139"/>
                <a:gridCol w="568139"/>
                <a:gridCol w="568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2690500" y="288513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00025" y="325646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90500" y="362259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90500" y="399132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28499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5" grpId="0" animBg="1"/>
      <p:bldP spid="24" grpId="0"/>
      <p:bldP spid="28" grpId="0"/>
      <p:bldP spid="32" grpId="0"/>
      <p:bldP spid="35" grpId="0"/>
      <p:bldP spid="43" grpId="0"/>
      <p:bldP spid="44" grpId="0"/>
      <p:bldP spid="45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disjunctive normal form (CDNF)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770693"/>
            <a:ext cx="8228012" cy="1705807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Take lines with ‘1’ only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Conjunct all variables in line with correct sign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Make disjunction on expressions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608599"/>
              </p:ext>
            </p:extLst>
          </p:nvPr>
        </p:nvGraphicFramePr>
        <p:xfrm>
          <a:off x="462140" y="2553177"/>
          <a:ext cx="22725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/>
                <a:gridCol w="568139"/>
                <a:gridCol w="568139"/>
                <a:gridCol w="568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 bwMode="auto">
          <a:xfrm flipH="1">
            <a:off x="2743200" y="2884642"/>
            <a:ext cx="647700" cy="423862"/>
          </a:xfrm>
          <a:prstGeom prst="right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1" name="Right Arrow 30"/>
          <p:cNvSpPr/>
          <p:nvPr/>
        </p:nvSpPr>
        <p:spPr bwMode="auto">
          <a:xfrm flipH="1">
            <a:off x="2733675" y="4025261"/>
            <a:ext cx="647700" cy="423862"/>
          </a:xfrm>
          <a:prstGeom prst="right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 flipH="1">
            <a:off x="2733675" y="4370542"/>
            <a:ext cx="647700" cy="423862"/>
          </a:xfrm>
          <a:prstGeom prst="right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6" name="Right Arrow 35"/>
          <p:cNvSpPr/>
          <p:nvPr/>
        </p:nvSpPr>
        <p:spPr bwMode="auto">
          <a:xfrm flipH="1">
            <a:off x="2743200" y="5103967"/>
            <a:ext cx="647700" cy="423862"/>
          </a:xfrm>
          <a:prstGeom prst="right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90900" y="2898930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!x * !y * !z</a:t>
            </a:r>
            <a:endParaRPr lang="ru-RU" dirty="0" err="1" smtClean="0"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90900" y="4052526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!x * y * z</a:t>
            </a:r>
            <a:endParaRPr lang="ru-RU" dirty="0" err="1" smtClean="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81375" y="4397807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x * !y * !z</a:t>
            </a:r>
            <a:endParaRPr lang="ru-RU" dirty="0" err="1" smtClean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90900" y="5131232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x * y * !z</a:t>
            </a:r>
            <a:endParaRPr lang="ru-RU" dirty="0" err="1" smtClean="0">
              <a:latin typeface="+mn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067050" y="3332037"/>
            <a:ext cx="5743575" cy="720489"/>
            <a:chOff x="3495674" y="3438525"/>
            <a:chExt cx="5743575" cy="720489"/>
          </a:xfrm>
        </p:grpSpPr>
        <p:sp>
          <p:nvSpPr>
            <p:cNvPr id="13" name="Rectangle 12"/>
            <p:cNvSpPr/>
            <p:nvPr/>
          </p:nvSpPr>
          <p:spPr bwMode="auto">
            <a:xfrm>
              <a:off x="3495674" y="3438525"/>
              <a:ext cx="5257800" cy="58673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95674" y="3512683"/>
              <a:ext cx="57435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F = (!x * !y * !z) + (</a:t>
              </a:r>
              <a:r>
                <a:rPr lang="en-US" dirty="0"/>
                <a:t>!x * y * </a:t>
              </a:r>
              <a:r>
                <a:rPr lang="en-US" dirty="0" smtClean="0"/>
                <a:t>z</a:t>
              </a:r>
              <a:r>
                <a:rPr lang="en-US" dirty="0" smtClean="0">
                  <a:latin typeface="+mn-lt"/>
                </a:rPr>
                <a:t>) + (</a:t>
              </a:r>
              <a:r>
                <a:rPr lang="en-US" dirty="0"/>
                <a:t>x * !y * !</a:t>
              </a:r>
              <a:r>
                <a:rPr lang="en-US" dirty="0" smtClean="0"/>
                <a:t>z) + (</a:t>
              </a:r>
              <a:r>
                <a:rPr lang="en-US" dirty="0"/>
                <a:t>x * y * !</a:t>
              </a:r>
              <a:r>
                <a:rPr lang="en-US" dirty="0" smtClean="0"/>
                <a:t>z)</a:t>
              </a:r>
              <a:endParaRPr lang="ru-RU" dirty="0"/>
            </a:p>
            <a:p>
              <a:r>
                <a:rPr lang="en-US" dirty="0" smtClean="0"/>
                <a:t> </a:t>
              </a:r>
              <a:r>
                <a:rPr lang="en-US" dirty="0" smtClean="0">
                  <a:latin typeface="+mn-lt"/>
                </a:rPr>
                <a:t> </a:t>
              </a:r>
              <a:endParaRPr lang="ru-RU" dirty="0" err="1" smtClean="0">
                <a:latin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22417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1" grpId="0" animBg="1"/>
      <p:bldP spid="31" grpId="1" animBg="1"/>
      <p:bldP spid="33" grpId="0" animBg="1"/>
      <p:bldP spid="33" grpId="1" animBg="1"/>
      <p:bldP spid="36" grpId="0" animBg="1"/>
      <p:bldP spid="36" grpId="1" animBg="1"/>
      <p:bldP spid="12" grpId="0"/>
      <p:bldP spid="12" grpId="1"/>
      <p:bldP spid="38" grpId="0"/>
      <p:bldP spid="38" grpId="1"/>
      <p:bldP spid="39" grpId="0"/>
      <p:bldP spid="39" grpId="1"/>
      <p:bldP spid="40" grpId="0"/>
      <p:bldP spid="4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conjunctive normal form (CCNF)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770693"/>
            <a:ext cx="8228012" cy="1705807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Take lines with ‘0’ only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Make disjunction on all variables in line with correct sign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Conjunct expressions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356766"/>
              </p:ext>
            </p:extLst>
          </p:nvPr>
        </p:nvGraphicFramePr>
        <p:xfrm>
          <a:off x="462140" y="2553177"/>
          <a:ext cx="22725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/>
                <a:gridCol w="568139"/>
                <a:gridCol w="568139"/>
                <a:gridCol w="568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 bwMode="auto">
          <a:xfrm flipH="1">
            <a:off x="2743200" y="3256117"/>
            <a:ext cx="647700" cy="423862"/>
          </a:xfrm>
          <a:prstGeom prst="right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1" name="Right Arrow 30"/>
          <p:cNvSpPr/>
          <p:nvPr/>
        </p:nvSpPr>
        <p:spPr bwMode="auto">
          <a:xfrm flipH="1">
            <a:off x="2733675" y="3693906"/>
            <a:ext cx="647700" cy="423862"/>
          </a:xfrm>
          <a:prstGeom prst="right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 flipH="1">
            <a:off x="2733675" y="4717843"/>
            <a:ext cx="647700" cy="423862"/>
          </a:xfrm>
          <a:prstGeom prst="right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6" name="Right Arrow 35"/>
          <p:cNvSpPr/>
          <p:nvPr/>
        </p:nvSpPr>
        <p:spPr bwMode="auto">
          <a:xfrm flipH="1">
            <a:off x="2743200" y="5500564"/>
            <a:ext cx="647700" cy="423862"/>
          </a:xfrm>
          <a:prstGeom prst="right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90900" y="3256117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x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+</a:t>
            </a:r>
            <a:r>
              <a:rPr lang="en-US" dirty="0" smtClean="0">
                <a:latin typeface="+mn-lt"/>
              </a:rPr>
              <a:t> y + </a:t>
            </a:r>
            <a:r>
              <a:rPr lang="en-US" dirty="0">
                <a:latin typeface="+mn-lt"/>
              </a:rPr>
              <a:t>!</a:t>
            </a:r>
            <a:r>
              <a:rPr lang="en-US" dirty="0" smtClean="0">
                <a:latin typeface="+mn-lt"/>
              </a:rPr>
              <a:t>z</a:t>
            </a:r>
            <a:endParaRPr lang="ru-RU" dirty="0" err="1" smtClean="0"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90900" y="3712955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x </a:t>
            </a:r>
            <a:r>
              <a:rPr lang="en-US" dirty="0">
                <a:latin typeface="+mn-lt"/>
              </a:rPr>
              <a:t>+</a:t>
            </a:r>
            <a:r>
              <a:rPr lang="en-US" dirty="0" smtClean="0">
                <a:latin typeface="+mn-lt"/>
              </a:rPr>
              <a:t> !y + z</a:t>
            </a:r>
            <a:endParaRPr lang="ru-RU" dirty="0" err="1" smtClean="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81373" y="4745108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!x </a:t>
            </a:r>
            <a:r>
              <a:rPr lang="en-US" dirty="0">
                <a:latin typeface="+mn-lt"/>
              </a:rPr>
              <a:t>+</a:t>
            </a:r>
            <a:r>
              <a:rPr lang="en-US" dirty="0" smtClean="0">
                <a:latin typeface="+mn-lt"/>
              </a:rPr>
              <a:t> y + !z</a:t>
            </a:r>
            <a:endParaRPr lang="ru-RU" dirty="0" err="1" smtClean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90900" y="5512108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!x 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+ !y 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+ !z</a:t>
            </a:r>
            <a:endParaRPr lang="ru-RU" dirty="0" err="1" smtClean="0">
              <a:latin typeface="+mn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400425" y="4158372"/>
            <a:ext cx="5743575" cy="586736"/>
            <a:chOff x="3495674" y="3438525"/>
            <a:chExt cx="5743575" cy="586736"/>
          </a:xfrm>
        </p:grpSpPr>
        <p:sp>
          <p:nvSpPr>
            <p:cNvPr id="13" name="Rectangle 12"/>
            <p:cNvSpPr/>
            <p:nvPr/>
          </p:nvSpPr>
          <p:spPr bwMode="auto">
            <a:xfrm>
              <a:off x="3495674" y="3438525"/>
              <a:ext cx="5257800" cy="58673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95674" y="3512683"/>
              <a:ext cx="5743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F = (</a:t>
              </a:r>
              <a:r>
                <a:rPr lang="en-US" dirty="0"/>
                <a:t>x + y + !</a:t>
              </a:r>
              <a:r>
                <a:rPr lang="en-US" dirty="0" smtClean="0"/>
                <a:t>z</a:t>
              </a:r>
              <a:r>
                <a:rPr lang="en-US" dirty="0" smtClean="0">
                  <a:latin typeface="+mn-lt"/>
                </a:rPr>
                <a:t>)(</a:t>
              </a:r>
              <a:r>
                <a:rPr lang="en-US" dirty="0"/>
                <a:t>x + !y + </a:t>
              </a:r>
              <a:r>
                <a:rPr lang="en-US" dirty="0" smtClean="0"/>
                <a:t>z</a:t>
              </a:r>
              <a:r>
                <a:rPr lang="en-US" dirty="0" smtClean="0">
                  <a:latin typeface="+mn-lt"/>
                </a:rPr>
                <a:t>)(</a:t>
              </a:r>
              <a:r>
                <a:rPr lang="en-US" dirty="0"/>
                <a:t>!x + y + !</a:t>
              </a:r>
              <a:r>
                <a:rPr lang="en-US" dirty="0" smtClean="0"/>
                <a:t>z</a:t>
              </a:r>
              <a:r>
                <a:rPr lang="en-US" dirty="0" smtClean="0">
                  <a:latin typeface="+mn-lt"/>
                </a:rPr>
                <a:t>)(</a:t>
              </a:r>
              <a:r>
                <a:rPr lang="en-US" dirty="0"/>
                <a:t>!x  + !y  + !</a:t>
              </a:r>
              <a:r>
                <a:rPr lang="en-US" dirty="0" smtClean="0"/>
                <a:t>z</a:t>
              </a:r>
              <a:r>
                <a:rPr lang="en-US" dirty="0" smtClean="0">
                  <a:latin typeface="+mn-lt"/>
                </a:rPr>
                <a:t>)</a:t>
              </a:r>
              <a:endParaRPr lang="ru-RU" dirty="0" err="1" smtClean="0">
                <a:latin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090695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1" grpId="0" animBg="1"/>
      <p:bldP spid="31" grpId="1" animBg="1"/>
      <p:bldP spid="33" grpId="0" animBg="1"/>
      <p:bldP spid="33" grpId="1" animBg="1"/>
      <p:bldP spid="36" grpId="0" animBg="1"/>
      <p:bldP spid="36" grpId="1" animBg="1"/>
      <p:bldP spid="12" grpId="0"/>
      <p:bldP spid="12" grpId="1"/>
      <p:bldP spid="38" grpId="0"/>
      <p:bldP spid="38" grpId="1"/>
      <p:bldP spid="39" grpId="0"/>
      <p:bldP spid="39" grpId="1"/>
      <p:bldP spid="40" grpId="0"/>
      <p:bldP spid="4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axioms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206" y="795907"/>
            <a:ext cx="8228012" cy="808216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There about ten axioms that can be used to create new or to simplify existed functions</a:t>
            </a:r>
          </a:p>
        </p:txBody>
      </p:sp>
      <p:graphicFrame>
        <p:nvGraphicFramePr>
          <p:cNvPr id="15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455199"/>
              </p:ext>
            </p:extLst>
          </p:nvPr>
        </p:nvGraphicFramePr>
        <p:xfrm>
          <a:off x="778342" y="1531059"/>
          <a:ext cx="7978590" cy="4140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530"/>
                <a:gridCol w="2659530"/>
                <a:gridCol w="2659530"/>
              </a:tblGrid>
              <a:tr h="49593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Axiom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AND form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OR form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49593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Identity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1*x</a:t>
                      </a:r>
                      <a:r>
                        <a:rPr lang="en-US" baseline="0" dirty="0" smtClean="0">
                          <a:latin typeface="Neo Sans Intel" pitchFamily="34" charset="0"/>
                        </a:rPr>
                        <a:t> = x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0 + x = x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49593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Idempotent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x*x = x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x + x = x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49593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Inverse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!x*x</a:t>
                      </a:r>
                      <a:r>
                        <a:rPr lang="en-US" baseline="0" dirty="0" smtClean="0">
                          <a:latin typeface="Neo Sans Intel" pitchFamily="34" charset="0"/>
                        </a:rPr>
                        <a:t> = 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!x + x = 1</a:t>
                      </a:r>
                    </a:p>
                  </a:txBody>
                  <a:tcPr anchor="ctr"/>
                </a:tc>
              </a:tr>
              <a:tr h="49593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Commutative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x*y = y*x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x</a:t>
                      </a:r>
                      <a:r>
                        <a:rPr lang="en-US" baseline="0" dirty="0" smtClean="0">
                          <a:latin typeface="Neo Sans Intel" pitchFamily="34" charset="0"/>
                        </a:rPr>
                        <a:t> + y = y + x</a:t>
                      </a:r>
                      <a:endParaRPr lang="en-US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45401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Associative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(x*y)*z</a:t>
                      </a:r>
                      <a:r>
                        <a:rPr lang="en-US" baseline="0" dirty="0" smtClean="0">
                          <a:latin typeface="Neo Sans Intel" pitchFamily="34" charset="0"/>
                        </a:rPr>
                        <a:t> = x*(y*z)</a:t>
                      </a:r>
                      <a:endParaRPr lang="en-US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(x + y) +</a:t>
                      </a:r>
                      <a:r>
                        <a:rPr lang="en-US" baseline="0" dirty="0" smtClean="0">
                          <a:latin typeface="Neo Sans Intel" pitchFamily="34" charset="0"/>
                        </a:rPr>
                        <a:t> z = x + (y + z)</a:t>
                      </a:r>
                    </a:p>
                  </a:txBody>
                  <a:tcPr anchor="ctr"/>
                </a:tc>
              </a:tr>
              <a:tr h="45401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Distributive law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x*y + z</a:t>
                      </a:r>
                      <a:r>
                        <a:rPr lang="en-US" baseline="0" dirty="0" smtClean="0">
                          <a:latin typeface="Neo Sans Intel" pitchFamily="34" charset="0"/>
                        </a:rPr>
                        <a:t> = (x + z)(y + z)</a:t>
                      </a:r>
                      <a:endParaRPr lang="en-US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>
                          <a:latin typeface="Neo Sans Intel" pitchFamily="34" charset="0"/>
                        </a:rPr>
                        <a:t>(x + y)*z = x*z + y*z</a:t>
                      </a:r>
                      <a:endParaRPr lang="en-US" baseline="0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38718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De Morgan's laws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!(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xy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 = !x + !y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!(x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 + y) = !x * !y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39900"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…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04206" y="5710187"/>
            <a:ext cx="8228012" cy="404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There are a lot of other </a:t>
            </a:r>
            <a:r>
              <a:rPr lang="en-US" sz="2200" dirty="0" smtClean="0"/>
              <a:t>useful </a:t>
            </a:r>
            <a:r>
              <a:rPr lang="en-US" sz="2200" dirty="0" smtClean="0"/>
              <a:t>equations:</a:t>
            </a:r>
          </a:p>
        </p:txBody>
      </p:sp>
      <p:sp>
        <p:nvSpPr>
          <p:cNvPr id="8" name="Rectangle 7"/>
          <p:cNvSpPr/>
          <p:nvPr/>
        </p:nvSpPr>
        <p:spPr>
          <a:xfrm>
            <a:off x="5702891" y="5671722"/>
            <a:ext cx="305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Neo Sans Intel" pitchFamily="34" charset="0"/>
              </a:rPr>
              <a:t>n(n(x) + y) + n(n(x) + n(y)) = x</a:t>
            </a:r>
            <a:endParaRPr lang="en-US" dirty="0">
              <a:latin typeface="Neo Sans Int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27603" y="6011375"/>
            <a:ext cx="280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(Huntington equation)</a:t>
            </a:r>
            <a:endParaRPr lang="en-US" dirty="0" smtClean="0">
              <a:solidFill>
                <a:schemeClr val="bg2">
                  <a:lumMod val="75000"/>
                </a:schemeClr>
              </a:solidFill>
              <a:latin typeface="Neo Sans Inte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87474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9|15.6|1.1|15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5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.9|18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1|0.1|0.2|0.2|1.1|0.7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2|0.1|0.4|0.2|0.2|0.1|0.1|0.2|0.1|0.1|0.2|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4|0.3|0.2|0.4|0.3|0.3|0.5|0.4|0.5|2.2|0.8|0.6|0.8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1.6|23.3|3.2|2.5|2.9|4.6|2.7|4.3|0.8|0.7|0.5|0.6|6.9|11.3|5.5|6.8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2|0.8|0.7|0.4|0.4|0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3|0.2|0.4|0.4|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3.4|11.5|40.9|18.3|33.9|26.2|4.2|4.5|78.9|1.3|8.2|14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2|0.1|0.1|0.1|0.2|0.5|0.5|10.7"/>
</p:tagLst>
</file>

<file path=ppt/theme/theme1.xml><?xml version="1.0" encoding="utf-8"?>
<a:theme xmlns:a="http://schemas.openxmlformats.org/drawingml/2006/main" name="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A94C8E-3E2B-4AD9-8D67-7815198BE085}">
  <ds:schemaRefs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5564</TotalTime>
  <Words>1183</Words>
  <Application>Microsoft Office PowerPoint</Application>
  <PresentationFormat>On-screen Show (4:3)</PresentationFormat>
  <Paragraphs>392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mdsp_2011</vt:lpstr>
      <vt:lpstr>Combinational Circuits</vt:lpstr>
      <vt:lpstr>Layers of Abstraction in Computes Science (CS)</vt:lpstr>
      <vt:lpstr>Boolean Algebra</vt:lpstr>
      <vt:lpstr>Main Boolean operations</vt:lpstr>
      <vt:lpstr>Main Boolean operations</vt:lpstr>
      <vt:lpstr>Boolean functions</vt:lpstr>
      <vt:lpstr>Canonical disjunctive normal form (CDNF)</vt:lpstr>
      <vt:lpstr>Canonical conjunctive normal form (CCNF)</vt:lpstr>
      <vt:lpstr>Main axioms</vt:lpstr>
      <vt:lpstr>Examples of reduction</vt:lpstr>
      <vt:lpstr>Combinational logic</vt:lpstr>
      <vt:lpstr>Half adder scheme</vt:lpstr>
      <vt:lpstr>Full adder scheme</vt:lpstr>
      <vt:lpstr>Wide adder</vt:lpstr>
      <vt:lpstr>Multiplexer</vt:lpstr>
      <vt:lpstr>Thank You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Kryukov, Pavel I</cp:lastModifiedBy>
  <cp:revision>227</cp:revision>
  <dcterms:created xsi:type="dcterms:W3CDTF">2011-10-24T08:13:52Z</dcterms:created>
  <dcterms:modified xsi:type="dcterms:W3CDTF">2013-10-21T14:12:40Z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