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83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304" r:id="rId15"/>
    <p:sldId id="301" r:id="rId16"/>
    <p:sldId id="303" r:id="rId17"/>
    <p:sldId id="302" r:id="rId18"/>
    <p:sldId id="288" r:id="rId19"/>
    <p:sldId id="28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F25"/>
    <a:srgbClr val="F37021"/>
    <a:srgbClr val="FF714F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08" autoAdjust="0"/>
    <p:restoredTop sz="99278" autoAdjust="0"/>
  </p:normalViewPr>
  <p:slideViewPr>
    <p:cSldViewPr snapToGrid="0">
      <p:cViewPr varScale="1">
        <p:scale>
          <a:sx n="85" d="100"/>
          <a:sy n="85" d="100"/>
        </p:scale>
        <p:origin x="-1104" y="-67"/>
      </p:cViewPr>
      <p:guideLst>
        <p:guide orient="horz" pos="1561"/>
        <p:guide pos="2936"/>
        <p:guide pos="5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MIPT-MIPS Project</a:t>
            </a:r>
            <a:endParaRPr lang="ru-RU" sz="105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NIAC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990098"/>
            <a:ext cx="7128555" cy="584775"/>
          </a:xfrm>
        </p:spPr>
        <p:txBody>
          <a:bodyPr/>
          <a:lstStyle/>
          <a:p>
            <a:r>
              <a:rPr lang="en-US" dirty="0" smtClean="0"/>
              <a:t>Transistors and Integrated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Titov Alexander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10/26/2013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of </a:t>
            </a:r>
            <a:r>
              <a:rPr lang="en-US" dirty="0"/>
              <a:t>S</a:t>
            </a:r>
            <a:r>
              <a:rPr lang="en-US" dirty="0" smtClean="0"/>
              <a:t>tates in Schemes with MOSFETs</a:t>
            </a:r>
            <a:endParaRPr lang="en-US" dirty="0"/>
          </a:p>
        </p:txBody>
      </p:sp>
      <p:graphicFrame>
        <p:nvGraphicFramePr>
          <p:cNvPr id="10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52433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61497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67476"/>
              </p:ext>
            </p:extLst>
          </p:nvPr>
        </p:nvGraphicFramePr>
        <p:xfrm>
          <a:off x="2090775" y="1161414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98469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3169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88466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33015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82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b="1" dirty="0"/>
              <a:t>Complementary metal–oxide–semiconductor</a:t>
            </a:r>
            <a:r>
              <a:rPr lang="en-US" dirty="0"/>
              <a:t> (</a:t>
            </a:r>
            <a:r>
              <a:rPr lang="en-US" b="1" dirty="0" smtClean="0"/>
              <a:t>CMOS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technology for </a:t>
            </a:r>
            <a:r>
              <a:rPr lang="en-US" dirty="0" smtClean="0"/>
              <a:t>constructing</a:t>
            </a:r>
            <a:r>
              <a:rPr lang="en-US" dirty="0"/>
              <a:t> integrated </a:t>
            </a:r>
            <a:r>
              <a:rPr lang="en-US" dirty="0" smtClean="0"/>
              <a:t>circuits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main </a:t>
            </a:r>
            <a:r>
              <a:rPr lang="en-US" dirty="0"/>
              <a:t>characteristics of CMOS devices </a:t>
            </a:r>
            <a:r>
              <a:rPr lang="en-US" dirty="0" smtClean="0"/>
              <a:t>is low </a:t>
            </a:r>
            <a:r>
              <a:rPr lang="en-US" dirty="0"/>
              <a:t>static power </a:t>
            </a:r>
            <a:r>
              <a:rPr lang="en-US" dirty="0" smtClean="0"/>
              <a:t>consumption</a:t>
            </a:r>
            <a:endParaRPr lang="en-US" dirty="0"/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There is no current in static state of the scheme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(i.e. the power supply is never connected to the ground)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CMOS schemes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en-US" dirty="0" smtClean="0"/>
              <a:t>contain two </a:t>
            </a:r>
            <a:r>
              <a:rPr lang="en-US" dirty="0"/>
              <a:t>complementary </a:t>
            </a:r>
            <a:r>
              <a:rPr lang="en-US" dirty="0" smtClean="0"/>
              <a:t>parts</a:t>
            </a:r>
            <a:endParaRPr lang="en-US" dirty="0"/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One </a:t>
            </a:r>
            <a:r>
              <a:rPr lang="en-US" dirty="0" smtClean="0"/>
              <a:t>part consists of P-type transistors and is </a:t>
            </a:r>
            <a:r>
              <a:rPr lang="en-US" dirty="0"/>
              <a:t>connected to the power supply and provides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to the output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The other </a:t>
            </a:r>
            <a:r>
              <a:rPr lang="en-US" dirty="0" smtClean="0"/>
              <a:t>consists of N-type transistors and is </a:t>
            </a:r>
            <a:r>
              <a:rPr lang="en-US" dirty="0"/>
              <a:t>connected to the ground and provides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 to output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When one part is turned on the other part is disabled (provides Z)</a:t>
            </a:r>
          </a:p>
        </p:txBody>
      </p:sp>
    </p:spTree>
    <p:extLst>
      <p:ext uri="{BB962C8B-B14F-4D97-AF65-F5344CB8AC3E}">
        <p14:creationId xmlns:p14="http://schemas.microsoft.com/office/powerpoint/2010/main" val="362658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654" y="161000"/>
            <a:ext cx="3780692" cy="889000"/>
          </a:xfrm>
        </p:spPr>
        <p:txBody>
          <a:bodyPr/>
          <a:lstStyle/>
          <a:p>
            <a:r>
              <a:rPr lang="en-US" dirty="0" smtClean="0"/>
              <a:t>CMOS Inverter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01989"/>
              </p:ext>
            </p:extLst>
          </p:nvPr>
        </p:nvGraphicFramePr>
        <p:xfrm>
          <a:off x="6517829" y="1015035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97611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Drain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Source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7377" y="2795713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Gate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Drain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Source</a:t>
                </a: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73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1352943" y="54582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1685950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300871" y="2363603"/>
            <a:ext cx="5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o Sans Intel" pitchFamily="34" charset="0"/>
              </a:rPr>
              <a:t>V</a:t>
            </a:r>
            <a:r>
              <a:rPr lang="en-US" sz="1600" dirty="0" err="1" smtClean="0">
                <a:latin typeface="Neo Sans Intel" pitchFamily="34" charset="0"/>
              </a:rPr>
              <a:t>cc</a:t>
            </a:r>
            <a:endParaRPr lang="en-US" sz="1600" dirty="0" smtClean="0">
              <a:latin typeface="Neo Sans Inte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66330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34684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28254"/>
              </p:ext>
            </p:extLst>
          </p:nvPr>
        </p:nvGraphicFramePr>
        <p:xfrm>
          <a:off x="669529" y="1003460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3003"/>
              </p:ext>
            </p:extLst>
          </p:nvPr>
        </p:nvGraphicFramePr>
        <p:xfrm>
          <a:off x="3610414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7185543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183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Neo Sans Intel" pitchFamily="34" charset="0"/>
                </a:rPr>
                <a:t>V</a:t>
              </a:r>
              <a:r>
                <a:rPr lang="en-US" sz="1600" dirty="0" err="1" smtClean="0">
                  <a:latin typeface="Neo Sans Intel" pitchFamily="34" charset="0"/>
                </a:rPr>
                <a:t>cc</a:t>
              </a:r>
              <a:endParaRPr lang="en-US" sz="1600" dirty="0" smtClean="0">
                <a:latin typeface="Neo Sans Inte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61888" y="3393978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Input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795382" y="3883166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Output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6151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Multiply 101"/>
          <p:cNvSpPr/>
          <p:nvPr/>
        </p:nvSpPr>
        <p:spPr bwMode="auto">
          <a:xfrm>
            <a:off x="7364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03182" y="435953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808822" y="39190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Freeform 104"/>
          <p:cNvSpPr/>
          <p:nvPr/>
        </p:nvSpPr>
        <p:spPr bwMode="auto">
          <a:xfrm>
            <a:off x="7796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7447811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5800" y="5936066"/>
            <a:ext cx="185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bottom </a:t>
            </a:r>
            <a:r>
              <a:rPr lang="en-US" dirty="0" smtClean="0">
                <a:latin typeface="Neo Sans Intel" pitchFamily="34" charset="0"/>
              </a:rPr>
              <a:t>part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90935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top </a:t>
            </a:r>
            <a:r>
              <a:rPr lang="en-US" dirty="0" smtClean="0">
                <a:latin typeface="Neo Sans Intel" pitchFamily="34" charset="0"/>
              </a:rPr>
              <a:t>part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557935" y="59360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full </a:t>
            </a:r>
            <a:r>
              <a:rPr lang="en-US" dirty="0" smtClean="0">
                <a:latin typeface="Neo Sans Intel" pitchFamily="34" charset="0"/>
              </a:rPr>
              <a:t>scheme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7574804" y="1816340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6293104" y="282776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460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3.61111E-6 -0.0571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1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46863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Neo Sans Intel" pitchFamily="34" charset="0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2903959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2404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Neo Sans Intel" pitchFamily="34" charset="0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Neo Sans Intel" pitchFamily="34" charset="0"/>
                </a:rPr>
                <a:t>Input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/>
              <a:t>C</a:t>
            </a:r>
            <a:r>
              <a:rPr lang="en-US" dirty="0" smtClean="0"/>
              <a:t>onsumption in CMOS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2068702" y="4326970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25226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4506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4516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886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894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1763" y="288586"/>
            <a:ext cx="2245112" cy="2295324"/>
            <a:chOff x="7059717" y="-578060"/>
            <a:chExt cx="2723916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863948" cy="1530681"/>
              <a:chOff x="7183844" y="2428075"/>
              <a:chExt cx="863948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4862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Neo Sans Intel" pitchFamily="34" charset="0"/>
                  </a:rPr>
                  <a:t>V</a:t>
                </a:r>
                <a:r>
                  <a:rPr lang="en-US" sz="1400" dirty="0" err="1" smtClean="0">
                    <a:latin typeface="Neo Sans Intel" pitchFamily="34" charset="0"/>
                  </a:rPr>
                  <a:t>cc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112767" cy="33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Input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8" y="562071"/>
              <a:ext cx="1062535" cy="407295"/>
              <a:chOff x="7795382" y="3883166"/>
              <a:chExt cx="1438803" cy="40729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074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Output</a:t>
                </a:r>
              </a:p>
            </p:txBody>
          </p:sp>
        </p:grp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455613" y="919283"/>
            <a:ext cx="6100556" cy="1175321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 smtClean="0"/>
              <a:t>Current exists only at switch from one state to another to recharge the scheme</a:t>
            </a:r>
            <a:endParaRPr lang="en-US" sz="2200" dirty="0"/>
          </a:p>
        </p:txBody>
      </p:sp>
      <p:sp>
        <p:nvSpPr>
          <p:cNvPr id="141" name="Line Callout 2 (No Border) 140"/>
          <p:cNvSpPr/>
          <p:nvPr/>
        </p:nvSpPr>
        <p:spPr>
          <a:xfrm>
            <a:off x="12829" y="5223153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51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0.00156 0.0426 L 0.21458 0.0426 L 0.21545 0.18079 L 0.21545 0.19329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-0.00243 0.04259 L -0.21163 0.04259 L -0.21233 0.18079 L -0.21233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0 L 0.08801 0 L 0.08888 0.11227 L 0.27499 0.11227 L 0.27777 0.0037 L 0.39548 0.0037 L 0.39635 0.32222 L 0.3769 0.33819 " pathEditMode="relative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3.61111E-6 1.11111E-6 L 0.08802 1.11111E-6 L 0.08889 0.11227 L 0.275 0.11227 L 0.27777 0.0037 L 0.39548 0.0037 L 0.39635 0.32222 L 0.4125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NAND Circuit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14855"/>
              </p:ext>
            </p:extLst>
          </p:nvPr>
        </p:nvGraphicFramePr>
        <p:xfrm>
          <a:off x="4524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/>
                <a:gridCol w="662473"/>
                <a:gridCol w="933060"/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A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B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Output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46936" y="657816"/>
            <a:ext cx="2331175" cy="710719"/>
            <a:chOff x="526184" y="499320"/>
            <a:chExt cx="2331175" cy="710719"/>
          </a:xfrm>
        </p:grpSpPr>
        <p:grpSp>
          <p:nvGrpSpPr>
            <p:cNvPr id="3" name="Group 2"/>
            <p:cNvGrpSpPr/>
            <p:nvPr/>
          </p:nvGrpSpPr>
          <p:grpSpPr>
            <a:xfrm>
              <a:off x="526184" y="499320"/>
              <a:ext cx="637448" cy="369332"/>
              <a:chOff x="654200" y="718776"/>
              <a:chExt cx="637448" cy="369332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54200" y="718776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 smtClean="0">
                    <a:latin typeface="Neo Sans Intel" pitchFamily="34" charset="0"/>
                  </a:rPr>
                  <a:t>A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4198" y="840707"/>
              <a:ext cx="629434" cy="369332"/>
              <a:chOff x="662214" y="718776"/>
              <a:chExt cx="629434" cy="369332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662214" y="718776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Neo Sans Intel" pitchFamily="34" charset="0"/>
                  </a:rPr>
                  <a:t>B</a:t>
                </a:r>
                <a:endParaRPr lang="en-US" dirty="0" smtClean="0">
                  <a:latin typeface="Neo Sans Intel" pitchFamily="34" charset="0"/>
                </a:endParaRPr>
              </a:p>
            </p:txBody>
          </p:sp>
        </p:grpSp>
        <p:sp>
          <p:nvSpPr>
            <p:cNvPr id="21" name="Flowchart: Delay 20"/>
            <p:cNvSpPr/>
            <p:nvPr/>
          </p:nvSpPr>
          <p:spPr bwMode="auto">
            <a:xfrm>
              <a:off x="1163631" y="609131"/>
              <a:ext cx="503645" cy="518188"/>
            </a:xfrm>
            <a:prstGeom prst="flowChartDelay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642893" y="821588"/>
              <a:ext cx="98467" cy="9846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1739261" y="872559"/>
              <a:ext cx="26311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988210" y="68615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Output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95467" y="3549485"/>
            <a:ext cx="1257335" cy="2318018"/>
            <a:chOff x="895467" y="3549485"/>
            <a:chExt cx="1257335" cy="2318018"/>
          </a:xfrm>
        </p:grpSpPr>
        <p:grpSp>
          <p:nvGrpSpPr>
            <p:cNvPr id="62" name="Group 61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8" name="Straight Connector 87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7431598" y="544606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895467" y="4231678"/>
              <a:ext cx="312908" cy="1229533"/>
              <a:chOff x="6326646" y="2986836"/>
              <a:chExt cx="666843" cy="147863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6326648" y="2986836"/>
                <a:ext cx="666841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A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B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468476" y="3549485"/>
              <a:ext cx="684326" cy="387413"/>
              <a:chOff x="7461542" y="2683144"/>
              <a:chExt cx="1124283" cy="470035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7461542" y="2683144"/>
                <a:ext cx="1074912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Output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3365755" y="1046890"/>
            <a:ext cx="2100872" cy="2125505"/>
            <a:chOff x="3365755" y="1046890"/>
            <a:chExt cx="2100872" cy="2125505"/>
          </a:xfrm>
        </p:grpSpPr>
        <p:grpSp>
          <p:nvGrpSpPr>
            <p:cNvPr id="36" name="Group 35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99566" y="1046890"/>
              <a:ext cx="400756" cy="27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Neo Sans Intel" pitchFamily="34" charset="0"/>
                </a:rPr>
                <a:t>V</a:t>
              </a:r>
              <a:r>
                <a:rPr lang="en-US" sz="1400" dirty="0" err="1" smtClean="0">
                  <a:latin typeface="Neo Sans Intel" pitchFamily="34" charset="0"/>
                </a:rPr>
                <a:t>cc</a:t>
              </a:r>
              <a:endParaRPr lang="en-US" sz="1400" dirty="0" smtClean="0">
                <a:latin typeface="Neo Sans Inte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971" y="1283650"/>
              <a:ext cx="244692" cy="27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365755" y="1923820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latin typeface="Neo Sans Intel" pitchFamily="34" charset="0"/>
                </a:rPr>
                <a:t>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05659" y="2875280"/>
              <a:ext cx="660968" cy="297115"/>
              <a:chOff x="8083195" y="3883166"/>
              <a:chExt cx="1085911" cy="360479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8094194" y="3905091"/>
                <a:ext cx="1074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Output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Neo Sans Intel" pitchFamily="34" charset="0"/>
                </a:rPr>
                <a:t>B</a:t>
              </a:r>
              <a:endParaRPr lang="en-US" sz="1600" dirty="0" smtClean="0">
                <a:latin typeface="Neo Sans Intel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8" name="Group 187"/>
          <p:cNvGrpSpPr/>
          <p:nvPr/>
        </p:nvGrpSpPr>
        <p:grpSpPr>
          <a:xfrm>
            <a:off x="6282575" y="1046890"/>
            <a:ext cx="2100872" cy="4755131"/>
            <a:chOff x="6282575" y="1046890"/>
            <a:chExt cx="2100872" cy="47551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6282575" y="1046890"/>
              <a:ext cx="2100872" cy="2796065"/>
              <a:chOff x="3365755" y="1046890"/>
              <a:chExt cx="2100872" cy="279606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2" name="Straight Connector 151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46" name="Oval 145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4599566" y="1046890"/>
                <a:ext cx="400756" cy="279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Neo Sans Intel" pitchFamily="34" charset="0"/>
                  </a:rPr>
                  <a:t>V</a:t>
                </a:r>
                <a:r>
                  <a:rPr lang="en-US" sz="1400" dirty="0" err="1" smtClean="0">
                    <a:latin typeface="Neo Sans Intel" pitchFamily="34" charset="0"/>
                  </a:rPr>
                  <a:t>cc</a:t>
                </a:r>
                <a:endParaRPr lang="en-US" sz="1400" dirty="0" smtClean="0">
                  <a:latin typeface="Neo Sans Intel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23971" y="1283650"/>
                <a:ext cx="244692" cy="279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365755" y="1923820"/>
                <a:ext cx="312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>
                    <a:latin typeface="Neo Sans Intel" pitchFamily="34" charset="0"/>
                  </a:rPr>
                  <a:t>A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4805659" y="3545840"/>
                <a:ext cx="660968" cy="297115"/>
                <a:chOff x="8083195" y="4696726"/>
                <a:chExt cx="1085911" cy="360479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8094194" y="4718651"/>
                  <a:ext cx="10749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Neo Sans Intel" pitchFamily="34" charset="0"/>
                    </a:rPr>
                    <a:t>Output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7" name="Straight Connector 13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8" name="Straight Connector 13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35" name="Oval 13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Neo Sans Intel" pitchFamily="34" charset="0"/>
                  </a:rPr>
                  <a:t>B</a:t>
                </a:r>
                <a:endParaRPr lang="en-US" sz="1600" dirty="0" smtClean="0">
                  <a:latin typeface="Neo Sans Intel" pitchFamily="34" charset="0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54" name="Group 153"/>
            <p:cNvGrpSpPr/>
            <p:nvPr/>
          </p:nvGrpSpPr>
          <p:grpSpPr>
            <a:xfrm>
              <a:off x="6948531" y="3549486"/>
              <a:ext cx="879341" cy="2252535"/>
              <a:chOff x="895467" y="3614968"/>
              <a:chExt cx="879341" cy="2252535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76" name="Straight Connector 17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72" name="TextBox 171"/>
                <p:cNvSpPr txBox="1"/>
                <p:nvPr/>
              </p:nvSpPr>
              <p:spPr>
                <a:xfrm>
                  <a:off x="7431598" y="5446065"/>
                  <a:ext cx="2968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accent1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895467" y="4231678"/>
                <a:ext cx="312908" cy="1229533"/>
                <a:chOff x="6326646" y="2986836"/>
                <a:chExt cx="666843" cy="1478631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6326648" y="2986836"/>
                  <a:ext cx="666841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Neo Sans Intel" pitchFamily="34" charset="0"/>
                    </a:rPr>
                    <a:t>A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B</a:t>
                  </a:r>
                  <a:endParaRPr lang="en-US" sz="1600" dirty="0" smtClean="0">
                    <a:latin typeface="Neo Sans Intel" pitchFamily="34" charset="0"/>
                  </a:endParaRPr>
                </a:p>
              </p:txBody>
            </p:sp>
          </p:grpSp>
        </p:grpSp>
      </p:grpSp>
      <p:sp>
        <p:nvSpPr>
          <p:cNvPr id="185" name="TextBox 184"/>
          <p:cNvSpPr txBox="1"/>
          <p:nvPr/>
        </p:nvSpPr>
        <p:spPr>
          <a:xfrm>
            <a:off x="735115" y="5936066"/>
            <a:ext cx="185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bottom </a:t>
            </a:r>
            <a:r>
              <a:rPr lang="en-US" dirty="0" smtClean="0">
                <a:latin typeface="Neo Sans Intel" pitchFamily="34" charset="0"/>
              </a:rPr>
              <a:t>part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941955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top </a:t>
            </a:r>
            <a:r>
              <a:rPr lang="en-US" dirty="0" smtClean="0">
                <a:latin typeface="Neo Sans Intel" pitchFamily="34" charset="0"/>
              </a:rPr>
              <a:t>part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557935" y="59360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The </a:t>
            </a:r>
            <a:r>
              <a:rPr lang="en-US" b="1" dirty="0" smtClean="0">
                <a:latin typeface="Neo Sans Intel" pitchFamily="34" charset="0"/>
              </a:rPr>
              <a:t>full </a:t>
            </a:r>
            <a:r>
              <a:rPr lang="en-US" dirty="0" smtClean="0">
                <a:latin typeface="Neo Sans Intel" pitchFamily="34" charset="0"/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324880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1995605" y="964216"/>
            <a:ext cx="4736759" cy="3903189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33283" y="4867405"/>
            <a:ext cx="4736759" cy="13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867405"/>
            <a:ext cx="162046" cy="107064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508075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524723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Neo Sans Intel" pitchFamily="34" charset="0"/>
              </a:rPr>
              <a:t>Less</a:t>
            </a:r>
            <a:r>
              <a:rPr lang="en-US" sz="1700" dirty="0" smtClean="0">
                <a:latin typeface="Neo Sans Intel" pitchFamily="34" charset="0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Neo Sans Intel" pitchFamily="34" charset="0"/>
              </a:rPr>
              <a:t>More </a:t>
            </a:r>
            <a:r>
              <a:rPr lang="en-US" sz="1700" dirty="0" smtClean="0">
                <a:latin typeface="Neo Sans Intel" pitchFamily="34" charset="0"/>
              </a:rPr>
              <a:t>about voltages, </a:t>
            </a:r>
            <a:r>
              <a:rPr lang="en-US" sz="1700" dirty="0">
                <a:latin typeface="Neo Sans Intel" pitchFamily="34" charset="0"/>
              </a:rPr>
              <a:t>wires </a:t>
            </a:r>
            <a:r>
              <a:rPr lang="en-US" sz="1700" dirty="0" smtClean="0">
                <a:latin typeface="Neo Sans Intel" pitchFamily="34" charset="0"/>
              </a:rPr>
              <a:t>and </a:t>
            </a:r>
            <a:r>
              <a:rPr lang="en-US" sz="1700" dirty="0">
                <a:latin typeface="Neo Sans Intel" pitchFamily="34" charset="0"/>
              </a:rPr>
              <a:t>transistors…</a:t>
            </a:r>
          </a:p>
          <a:p>
            <a:endParaRPr lang="en-US" sz="1700" dirty="0"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Transistor?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ransistors are the </a:t>
            </a:r>
            <a:r>
              <a:rPr lang="en-US" dirty="0"/>
              <a:t>fundamental building blocks for all digital </a:t>
            </a:r>
            <a:r>
              <a:rPr lang="en-US" dirty="0" smtClean="0"/>
              <a:t>circuits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The main advantage of transistors over other devises (i.e., vacuum tubes) is that they are: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very small </a:t>
            </a:r>
            <a:r>
              <a:rPr lang="en-US" dirty="0" smtClean="0">
                <a:solidFill>
                  <a:schemeClr val="tx2"/>
                </a:solidFill>
              </a:rPr>
              <a:t>(&lt; 22nm)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/>
              <a:t>r</a:t>
            </a:r>
            <a:r>
              <a:rPr lang="en-US" sz="2200" dirty="0" smtClean="0"/>
              <a:t>eliable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(the </a:t>
            </a:r>
            <a:r>
              <a:rPr lang="en-US" dirty="0">
                <a:solidFill>
                  <a:schemeClr val="tx2"/>
                </a:solidFill>
              </a:rPr>
              <a:t>1946 </a:t>
            </a:r>
            <a:r>
              <a:rPr lang="en-US" dirty="0">
                <a:solidFill>
                  <a:schemeClr val="tx2"/>
                </a:solidFill>
                <a:hlinkClick r:id="rId2" tooltip="ENIAC"/>
              </a:rPr>
              <a:t>ENIAC</a:t>
            </a:r>
            <a:r>
              <a:rPr lang="en-US" dirty="0">
                <a:solidFill>
                  <a:schemeClr val="tx2"/>
                </a:solidFill>
              </a:rPr>
              <a:t>, with over 17,000 </a:t>
            </a:r>
            <a:r>
              <a:rPr lang="en-US" dirty="0" smtClean="0">
                <a:solidFill>
                  <a:schemeClr val="tx2"/>
                </a:solidFill>
              </a:rPr>
              <a:t>vacuum tubes</a:t>
            </a:r>
            <a:r>
              <a:rPr lang="en-US" dirty="0">
                <a:solidFill>
                  <a:schemeClr val="tx2"/>
                </a:solidFill>
              </a:rPr>
              <a:t>, had a tube failure </a:t>
            </a:r>
            <a:r>
              <a:rPr lang="en-US" dirty="0" smtClean="0">
                <a:solidFill>
                  <a:schemeClr val="tx2"/>
                </a:solidFill>
              </a:rPr>
              <a:t>on </a:t>
            </a:r>
            <a:r>
              <a:rPr lang="en-US" dirty="0">
                <a:solidFill>
                  <a:schemeClr val="tx2"/>
                </a:solidFill>
              </a:rPr>
              <a:t>average every two days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power efficient </a:t>
            </a:r>
            <a:r>
              <a:rPr lang="en-US" dirty="0">
                <a:solidFill>
                  <a:schemeClr val="tx2"/>
                </a:solidFill>
              </a:rPr>
              <a:t>(almost don’t </a:t>
            </a:r>
            <a:r>
              <a:rPr lang="en-US" dirty="0" smtClean="0">
                <a:solidFill>
                  <a:schemeClr val="tx2"/>
                </a:solidFill>
              </a:rPr>
              <a:t>consume energy </a:t>
            </a:r>
            <a:r>
              <a:rPr lang="en-US" dirty="0">
                <a:solidFill>
                  <a:schemeClr val="tx2"/>
                </a:solidFill>
              </a:rPr>
              <a:t>when the state is not changed)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heep </a:t>
            </a:r>
            <a:r>
              <a:rPr lang="en-US" dirty="0">
                <a:solidFill>
                  <a:schemeClr val="tx2"/>
                </a:solidFill>
              </a:rPr>
              <a:t>(production cost of a processor is about several dollars, but it contains billions of transistors)</a:t>
            </a:r>
          </a:p>
        </p:txBody>
      </p:sp>
    </p:spTree>
    <p:extLst>
      <p:ext uri="{BB962C8B-B14F-4D97-AF65-F5344CB8AC3E}">
        <p14:creationId xmlns:p14="http://schemas.microsoft.com/office/powerpoint/2010/main" val="1458647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307080" y="4464336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205251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Real physical </a:t>
            </a:r>
            <a:r>
              <a:rPr lang="en-US" dirty="0"/>
              <a:t>circuits deal with physical properties, such as </a:t>
            </a:r>
            <a:r>
              <a:rPr lang="en-US" i="1" dirty="0"/>
              <a:t>voltages</a:t>
            </a:r>
            <a:r>
              <a:rPr lang="en-US" dirty="0"/>
              <a:t> and </a:t>
            </a:r>
            <a:r>
              <a:rPr lang="en-US" i="1" dirty="0" smtClean="0"/>
              <a:t>currents</a:t>
            </a:r>
          </a:p>
          <a:p>
            <a:pPr marL="342900" indent="-342900">
              <a:spcBef>
                <a:spcPts val="1800"/>
              </a:spcBef>
              <a:buFont typeface="Courier New" pitchFamily="49" charset="0"/>
              <a:buChar char="o"/>
            </a:pPr>
            <a:r>
              <a:rPr lang="en-US" dirty="0"/>
              <a:t>Digital circuits use the abstractions of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to represent the presence or absence of these physical properties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307080" y="3703320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07080" y="5312664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07080" y="4457700"/>
            <a:ext cx="1844040" cy="4312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Neo Sans Intel" pitchFamily="34" charset="0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07080" y="4888992"/>
            <a:ext cx="1844040" cy="4297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Neo Sans Intel" pitchFamily="34" charset="0"/>
                <a:cs typeface="Arial" pitchFamily="34" charset="0"/>
              </a:rPr>
              <a:t>Weak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271247" y="4457700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7435" y="4661154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97" y="339267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9318" y="415113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2204" y="501038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2960" y="575867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745494" y="2936431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n-lt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2773680" y="606704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5961529" y="3167264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It could not be a stable state: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should not occur in the circuit except during transitions from one state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to he other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773680" y="531266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773680" y="4464336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2771775" y="370332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5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" y="934523"/>
            <a:ext cx="8210868" cy="1084873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(MOSFET) acts as a voltage-controlled switch with </a:t>
            </a:r>
            <a:r>
              <a:rPr lang="en-US" sz="2000" dirty="0" smtClean="0"/>
              <a:t>three terminals: </a:t>
            </a:r>
            <a:r>
              <a:rPr lang="en-US" sz="2000" b="1" dirty="0" smtClean="0"/>
              <a:t>source</a:t>
            </a:r>
            <a:r>
              <a:rPr lang="en-US" sz="2000" dirty="0" smtClean="0"/>
              <a:t>, </a:t>
            </a:r>
            <a:r>
              <a:rPr lang="en-US" sz="2000" b="1" dirty="0" smtClean="0"/>
              <a:t>drain</a:t>
            </a:r>
            <a:r>
              <a:rPr lang="en-US" sz="2000" dirty="0" smtClean="0"/>
              <a:t>, and </a:t>
            </a:r>
            <a:r>
              <a:rPr lang="en-US" sz="2000" b="1" dirty="0" smtClean="0"/>
              <a:t>gate</a:t>
            </a:r>
          </a:p>
          <a:p>
            <a:pPr marL="741363" lvl="2" indent="-327025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/>
              <a:t>The gate controls whether current can pass from </a:t>
            </a:r>
            <a:r>
              <a:rPr lang="en-US" sz="1800" dirty="0" smtClean="0"/>
              <a:t>source </a:t>
            </a:r>
            <a:r>
              <a:rPr lang="en-US" sz="1800" dirty="0"/>
              <a:t>to </a:t>
            </a:r>
            <a:r>
              <a:rPr lang="en-US" sz="1800" dirty="0" smtClean="0"/>
              <a:t>drain </a:t>
            </a:r>
            <a:r>
              <a:rPr lang="en-US" sz="1800" dirty="0"/>
              <a:t>or </a:t>
            </a:r>
            <a:r>
              <a:rPr lang="en-US" sz="1800" dirty="0" smtClean="0"/>
              <a:t>not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 smtClean="0">
                <a:solidFill>
                  <a:schemeClr val="tx2"/>
                </a:solidFill>
              </a:rPr>
              <a:t>(this slide) </a:t>
            </a:r>
            <a:r>
              <a:rPr lang="en-US" sz="2000" dirty="0" smtClean="0"/>
              <a:t>and </a:t>
            </a:r>
            <a:r>
              <a:rPr lang="en-US" sz="2000" dirty="0"/>
              <a:t>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Metal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43" name="Line Callout 2 (No Border) 42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Oxide layer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44" name="Line Callout 2 (No Border) 43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P-type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semiconductor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-type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semiconductor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51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8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3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9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896423"/>
            <a:ext cx="8228012" cy="1084873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Holes and electrons diffuse into the n-type and p-type semiconductors correspondently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 smtClean="0"/>
              <a:t>The diffusion process creates the balancing field (E</a:t>
            </a:r>
            <a:r>
              <a:rPr lang="en-US" sz="1800" dirty="0" smtClean="0"/>
              <a:t>d</a:t>
            </a:r>
            <a:r>
              <a:rPr lang="en-US" dirty="0" smtClean="0"/>
              <a:t>) that prevents deeper diffusion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1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11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4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Gate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Drain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42" name="Oval 41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48" name="Oval 47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6" name="Straight Arrow Connector 15"/>
          <p:cNvCxnSpPr>
            <a:stCxn id="34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30" name="TextBox 29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100" dirty="0" smtClean="0"/>
                <a:t>d</a:t>
              </a:r>
              <a:endParaRPr 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67" name="Oval 66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+</a:t>
              </a:r>
              <a:endParaRPr lang="en-US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72" name="Oval 71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78" name="Straight Arrow Connector 77"/>
          <p:cNvCxnSpPr>
            <a:stCxn id="64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82" name="TextBox 81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100" dirty="0" smtClean="0"/>
                <a:t>d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</a:t>
              </a:r>
              <a:r>
                <a:rPr lang="en-US" sz="1200" dirty="0" smtClean="0">
                  <a:latin typeface="+mn-lt"/>
                </a:rPr>
                <a:t>d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60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60" grpId="1" animBg="1"/>
      <p:bldP spid="62" grpId="0" animBg="1"/>
      <p:bldP spid="65" grpId="0" animBg="1"/>
      <p:bldP spid="6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State for N-type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11618"/>
            <a:ext cx="8228012" cy="100095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-type MOSFET if </a:t>
            </a:r>
            <a:r>
              <a:rPr lang="en-US" b="1" dirty="0" smtClean="0"/>
              <a:t>the gate </a:t>
            </a:r>
            <a:r>
              <a:rPr lang="en-US" dirty="0" smtClean="0"/>
              <a:t>is not connected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(high-impedance state, Z) </a:t>
            </a:r>
            <a:r>
              <a:rPr lang="en-US" dirty="0" smtClean="0"/>
              <a:t>or equal to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there is not current through </a:t>
            </a:r>
            <a:r>
              <a:rPr lang="en-US" b="1" dirty="0"/>
              <a:t>the </a:t>
            </a:r>
            <a:r>
              <a:rPr lang="en-US" b="1" dirty="0" smtClean="0"/>
              <a:t>drain</a:t>
            </a:r>
          </a:p>
          <a:p>
            <a:pPr marL="757238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One of n-p junction is always closed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r>
                <a:rPr lang="en-US" sz="1400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cc</a:t>
              </a:r>
              <a:endParaRPr lang="en-US" sz="1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</a:t>
              </a:r>
              <a:endPara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56" name="Line Callout 2 (No Border) 55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This p-n junction is closed: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its field balances the field of the supply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No current through this p-n junction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82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2" grpId="1" animBg="1"/>
      <p:bldP spid="39" grpId="0"/>
      <p:bldP spid="40" grpId="0"/>
      <p:bldP spid="42" grpId="0" animBg="1"/>
      <p:bldP spid="43" grpId="0" animBg="1"/>
      <p:bldP spid="44" grpId="0" animBg="1"/>
      <p:bldP spid="44" grpId="1" animBg="1"/>
      <p:bldP spid="50" grpId="0"/>
      <p:bldP spid="50" grpId="1"/>
      <p:bldP spid="56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State for N-type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84723"/>
            <a:ext cx="7912883" cy="100095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</a:t>
            </a:r>
            <a:r>
              <a:rPr lang="en-US" sz="2000" dirty="0" smtClean="0"/>
              <a:t>equal </a:t>
            </a:r>
            <a:r>
              <a:rPr lang="en-US" sz="2000" dirty="0"/>
              <a:t>to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/>
              <a:t> then the transistor is open: the source value pass to </a:t>
            </a:r>
            <a:r>
              <a:rPr lang="en-US" sz="2000" dirty="0" smtClean="0"/>
              <a:t>the drain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 smtClean="0"/>
              <a:t>The current passes though the small channel created by the gate field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(more detailed explanation is out of scope of our course) 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Neo Sans Intel" pitchFamily="34" charset="0"/>
                <a:cs typeface="Arial" pitchFamily="34" charset="0"/>
              </a:rPr>
              <a:t>+</a:t>
            </a:r>
            <a:endParaRPr lang="en-US" sz="1600" b="1" dirty="0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accent6"/>
              </a:bgClr>
            </a:patt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lt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lt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Neo Sans Intel" pitchFamily="34" charset="0"/>
                <a:cs typeface="Arial" pitchFamily="34" charset="0"/>
              </a:rPr>
              <a:t>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Callout 2 (No Border) 50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Neo Sans Intel" pitchFamily="34" charset="0"/>
              </a:rPr>
              <a:t>N-type channel with free conductors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(electrons)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Neo Sans Inte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r>
                <a:rPr lang="en-US" sz="1400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g</a:t>
              </a:r>
              <a:endPara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720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4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1" grpId="0" animBg="1"/>
      <p:bldP spid="41" grpId="1" animBg="1"/>
      <p:bldP spid="45" grpId="0" animBg="1"/>
      <p:bldP spid="45" grpId="1" animBg="1"/>
      <p:bldP spid="47" grpId="0"/>
      <p:bldP spid="48" grpId="0"/>
      <p:bldP spid="49" grpId="0"/>
      <p:bldP spid="49" grpId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and P-type MOSFET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49547"/>
              </p:ext>
            </p:extLst>
          </p:nvPr>
        </p:nvGraphicFramePr>
        <p:xfrm>
          <a:off x="3337059" y="1578684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Gate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State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Input (Source)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Output (Drain)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(any other</a:t>
                      </a:r>
                      <a:r>
                        <a:rPr lang="en-US" sz="1000" baseline="0" dirty="0" smtClean="0">
                          <a:latin typeface="Neo Sans Intel" pitchFamily="34" charset="0"/>
                        </a:rPr>
                        <a:t> value than 1)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(not conduct)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any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Z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853598" y="1568113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itchFamily="34" charset="0"/>
                </a:rPr>
                <a:t>Source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6405"/>
              </p:ext>
            </p:extLst>
          </p:nvPr>
        </p:nvGraphicFramePr>
        <p:xfrm>
          <a:off x="3337059" y="4408544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Gate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State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Input (Source)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Output (Drain)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Neo Sans Intel" pitchFamily="34" charset="0"/>
                          <a:cs typeface="Consolas" pitchFamily="49" charset="0"/>
                        </a:rPr>
                        <a:t>1</a:t>
                      </a:r>
                      <a:endParaRPr lang="en-US" sz="16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(any other</a:t>
                      </a:r>
                      <a:r>
                        <a:rPr lang="en-US" sz="1000" baseline="0" dirty="0" smtClean="0">
                          <a:latin typeface="Neo Sans Intel" pitchFamily="34" charset="0"/>
                        </a:rPr>
                        <a:t> value than </a:t>
                      </a:r>
                      <a:r>
                        <a:rPr lang="en-US" sz="1000" baseline="0" dirty="0" smtClean="0">
                          <a:latin typeface="Neo Sans Intel" pitchFamily="34" charset="0"/>
                        </a:rPr>
                        <a:t>0)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Neo Sans Intel" pitchFamily="34" charset="0"/>
                        </a:rPr>
                        <a:t>(not conduct)</a:t>
                      </a:r>
                      <a:endParaRPr lang="en-US" sz="10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any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itchFamily="34" charset="0"/>
                        </a:rPr>
                        <a:t>Z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899318" y="4204587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Gate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Drain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Neo Sans Intel" pitchFamily="34" charset="0"/>
                  </a:rPr>
                  <a:t>Source</a:t>
                </a: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83198" y="961034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Neo Sans Intel" pitchFamily="34" charset="0"/>
              </a:rPr>
              <a:t>N-type MOSFET: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8918" y="3614591"/>
            <a:ext cx="7423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Neo Sans Intel" pitchFamily="34" charset="0"/>
              </a:rPr>
              <a:t>P</a:t>
            </a:r>
            <a:r>
              <a:rPr lang="en-US" sz="2400" dirty="0" smtClean="0">
                <a:latin typeface="Neo Sans Intel" pitchFamily="34" charset="0"/>
              </a:rPr>
              <a:t>-type MOSFET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</a:rPr>
              <a:t>(similar to N-type, but all is inverted)</a:t>
            </a:r>
            <a:r>
              <a:rPr lang="en-US" sz="2400" dirty="0" smtClean="0">
                <a:latin typeface="Neo Sans Intel" pitchFamily="34" charset="0"/>
              </a:rPr>
              <a:t>: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6132103" y="2064752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6160843" y="5233275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64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9|15.6|1.1|15.6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Neo Sans Intel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6316</TotalTime>
  <Words>965</Words>
  <Application>Microsoft Office PowerPoint</Application>
  <PresentationFormat>On-screen Show (4:3)</PresentationFormat>
  <Paragraphs>487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mdsp_2011</vt:lpstr>
      <vt:lpstr>Transistors and Integrated Circuits</vt:lpstr>
      <vt:lpstr>Layers of Abstraction in Computes Science (CS)</vt:lpstr>
      <vt:lpstr>Why Transistor?</vt:lpstr>
      <vt:lpstr>Physical Abstraction</vt:lpstr>
      <vt:lpstr>MOSFET</vt:lpstr>
      <vt:lpstr>Diffusion process</vt:lpstr>
      <vt:lpstr>Closed State for N-type MOSFET</vt:lpstr>
      <vt:lpstr>Open State for N-type MOSFET</vt:lpstr>
      <vt:lpstr>N and P-type MOSFET</vt:lpstr>
      <vt:lpstr>Mix of States in Schemes with MOSFETs</vt:lpstr>
      <vt:lpstr>CMOS Circuits</vt:lpstr>
      <vt:lpstr>CMOS Inverter</vt:lpstr>
      <vt:lpstr>Power Consumption in CMOS</vt:lpstr>
      <vt:lpstr>CMOS NAND Circuit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337</cp:revision>
  <dcterms:created xsi:type="dcterms:W3CDTF">2011-10-24T08:13:52Z</dcterms:created>
  <dcterms:modified xsi:type="dcterms:W3CDTF">2013-10-28T10:07:28Z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