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83" r:id="rId5"/>
    <p:sldId id="346" r:id="rId6"/>
    <p:sldId id="347" r:id="rId7"/>
    <p:sldId id="348" r:id="rId8"/>
    <p:sldId id="355" r:id="rId9"/>
    <p:sldId id="349" r:id="rId10"/>
    <p:sldId id="350" r:id="rId11"/>
    <p:sldId id="351" r:id="rId12"/>
    <p:sldId id="352" r:id="rId13"/>
    <p:sldId id="353" r:id="rId14"/>
    <p:sldId id="354" r:id="rId15"/>
    <p:sldId id="288" r:id="rId16"/>
    <p:sldId id="28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759" autoAdjust="0"/>
    <p:restoredTop sz="99226" autoAdjust="0"/>
  </p:normalViewPr>
  <p:slideViewPr>
    <p:cSldViewPr snapToGrid="0">
      <p:cViewPr varScale="1">
        <p:scale>
          <a:sx n="97" d="100"/>
          <a:sy n="97" d="100"/>
        </p:scale>
        <p:origin x="-504" y="-84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11/6/2013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8793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6" y="2358179"/>
            <a:ext cx="6184385" cy="1169551"/>
          </a:xfrm>
        </p:spPr>
        <p:txBody>
          <a:bodyPr/>
          <a:lstStyle/>
          <a:p>
            <a:r>
              <a:rPr lang="en-US" dirty="0" smtClean="0"/>
              <a:t>MIPT-MIPS 2013</a:t>
            </a:r>
            <a:br>
              <a:rPr lang="en-US" dirty="0" smtClean="0"/>
            </a:br>
            <a:r>
              <a:rPr lang="en-US" dirty="0" smtClean="0"/>
              <a:t>Sequential logic. Critical paths.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err="1" smtClean="0">
                <a:latin typeface="Neo Sans Intel"/>
              </a:rPr>
              <a:t>Pavel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 err="1" smtClean="0">
                <a:latin typeface="Neo Sans Intel"/>
              </a:rPr>
              <a:t>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02.11.2013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critical path finding:</a:t>
            </a:r>
            <a:br>
              <a:rPr lang="en-US" dirty="0" smtClean="0"/>
            </a:br>
            <a:r>
              <a:rPr lang="en-US" dirty="0" smtClean="0"/>
              <a:t>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9349" y="636583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2438400" y="2576263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10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critical path finding:</a:t>
            </a:r>
            <a:br>
              <a:rPr lang="en-US" dirty="0" smtClean="0"/>
            </a:br>
            <a:r>
              <a:rPr lang="ru-RU" dirty="0" smtClean="0"/>
              <a:t>2-</a:t>
            </a:r>
            <a:r>
              <a:rPr lang="en-US" dirty="0" smtClean="0"/>
              <a:t>bit adder</a:t>
            </a:r>
            <a:endParaRPr lang="ru-RU" dirty="0"/>
          </a:p>
        </p:txBody>
      </p:sp>
      <p:grpSp>
        <p:nvGrpSpPr>
          <p:cNvPr id="9" name="Group 60"/>
          <p:cNvGrpSpPr/>
          <p:nvPr/>
        </p:nvGrpSpPr>
        <p:grpSpPr>
          <a:xfrm>
            <a:off x="1912643" y="1552635"/>
            <a:ext cx="1079453" cy="820453"/>
            <a:chOff x="1694506" y="4803088"/>
            <a:chExt cx="1079453" cy="820453"/>
          </a:xfrm>
        </p:grpSpPr>
        <p:sp>
          <p:nvSpPr>
            <p:cNvPr id="14" name="Flowchart: Delay 18"/>
            <p:cNvSpPr/>
            <p:nvPr/>
          </p:nvSpPr>
          <p:spPr bwMode="auto">
            <a:xfrm flipH="1">
              <a:off x="2140960" y="4803088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Arc 58"/>
            <p:cNvSpPr/>
            <p:nvPr/>
          </p:nvSpPr>
          <p:spPr bwMode="auto">
            <a:xfrm>
              <a:off x="1694506" y="4831080"/>
              <a:ext cx="519245" cy="766030"/>
            </a:xfrm>
            <a:prstGeom prst="arc">
              <a:avLst>
                <a:gd name="adj1" fmla="val 16409082"/>
                <a:gd name="adj2" fmla="val 5221329"/>
              </a:avLst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Flowchart: Delay 10"/>
          <p:cNvSpPr/>
          <p:nvPr/>
        </p:nvSpPr>
        <p:spPr bwMode="auto">
          <a:xfrm>
            <a:off x="2343725" y="2849622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" name="Group 60"/>
          <p:cNvGrpSpPr/>
          <p:nvPr/>
        </p:nvGrpSpPr>
        <p:grpSpPr>
          <a:xfrm>
            <a:off x="1930769" y="3967629"/>
            <a:ext cx="1079453" cy="820453"/>
            <a:chOff x="1694506" y="4803088"/>
            <a:chExt cx="1079453" cy="820453"/>
          </a:xfrm>
        </p:grpSpPr>
        <p:sp>
          <p:nvSpPr>
            <p:cNvPr id="18" name="Flowchart: Delay 18"/>
            <p:cNvSpPr/>
            <p:nvPr/>
          </p:nvSpPr>
          <p:spPr bwMode="auto">
            <a:xfrm flipH="1">
              <a:off x="2140960" y="4803088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Arc 58"/>
            <p:cNvSpPr/>
            <p:nvPr/>
          </p:nvSpPr>
          <p:spPr bwMode="auto">
            <a:xfrm>
              <a:off x="1694506" y="4831080"/>
              <a:ext cx="519245" cy="766030"/>
            </a:xfrm>
            <a:prstGeom prst="arc">
              <a:avLst>
                <a:gd name="adj1" fmla="val 16409082"/>
                <a:gd name="adj2" fmla="val 5221329"/>
              </a:avLst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0" name="Flowchart: Delay 10"/>
          <p:cNvSpPr/>
          <p:nvPr/>
        </p:nvSpPr>
        <p:spPr bwMode="auto">
          <a:xfrm>
            <a:off x="2361851" y="5264616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60"/>
          <p:cNvGrpSpPr/>
          <p:nvPr/>
        </p:nvGrpSpPr>
        <p:grpSpPr>
          <a:xfrm>
            <a:off x="4625610" y="2996950"/>
            <a:ext cx="1079453" cy="820453"/>
            <a:chOff x="1694506" y="4803088"/>
            <a:chExt cx="1079453" cy="820453"/>
          </a:xfrm>
        </p:grpSpPr>
        <p:sp>
          <p:nvSpPr>
            <p:cNvPr id="22" name="Flowchart: Delay 18"/>
            <p:cNvSpPr/>
            <p:nvPr/>
          </p:nvSpPr>
          <p:spPr bwMode="auto">
            <a:xfrm flipH="1">
              <a:off x="2140960" y="4803088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" name="Arc 58"/>
            <p:cNvSpPr/>
            <p:nvPr/>
          </p:nvSpPr>
          <p:spPr bwMode="auto">
            <a:xfrm>
              <a:off x="1694506" y="4831080"/>
              <a:ext cx="519245" cy="766030"/>
            </a:xfrm>
            <a:prstGeom prst="arc">
              <a:avLst>
                <a:gd name="adj1" fmla="val 16409082"/>
                <a:gd name="adj2" fmla="val 5221329"/>
              </a:avLst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4" name="Flowchart: Delay 10"/>
          <p:cNvSpPr/>
          <p:nvPr/>
        </p:nvSpPr>
        <p:spPr bwMode="auto">
          <a:xfrm>
            <a:off x="5098495" y="4230254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Flowchart: Delay 18"/>
          <p:cNvSpPr/>
          <p:nvPr/>
        </p:nvSpPr>
        <p:spPr bwMode="auto">
          <a:xfrm flipH="1">
            <a:off x="6431816" y="5043054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8" name="Прямая соединительная линия 27"/>
          <p:cNvCxnSpPr>
            <a:stCxn id="14" idx="5"/>
          </p:cNvCxnSpPr>
          <p:nvPr/>
        </p:nvCxnSpPr>
        <p:spPr bwMode="auto">
          <a:xfrm>
            <a:off x="2992031" y="1959005"/>
            <a:ext cx="481149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 flipH="1">
            <a:off x="840509" y="1782618"/>
            <a:ext cx="153671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Прямая соединительная линия 31"/>
          <p:cNvCxnSpPr/>
          <p:nvPr/>
        </p:nvCxnSpPr>
        <p:spPr bwMode="auto">
          <a:xfrm flipH="1">
            <a:off x="849745" y="2138218"/>
            <a:ext cx="153671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Прямая соединительная линия 32"/>
          <p:cNvCxnSpPr/>
          <p:nvPr/>
        </p:nvCxnSpPr>
        <p:spPr bwMode="auto">
          <a:xfrm flipH="1">
            <a:off x="869956" y="4230254"/>
            <a:ext cx="153671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 flipH="1">
            <a:off x="869956" y="4590472"/>
            <a:ext cx="153671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 flipH="1">
            <a:off x="1575368" y="3088521"/>
            <a:ext cx="768357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Прямая соединительная линия 39"/>
          <p:cNvCxnSpPr/>
          <p:nvPr/>
        </p:nvCxnSpPr>
        <p:spPr bwMode="auto">
          <a:xfrm flipH="1">
            <a:off x="1311564" y="3453357"/>
            <a:ext cx="103216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>
            <a:off x="1311564" y="2138218"/>
            <a:ext cx="0" cy="13059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Oval 50"/>
          <p:cNvSpPr/>
          <p:nvPr/>
        </p:nvSpPr>
        <p:spPr bwMode="auto">
          <a:xfrm>
            <a:off x="1500797" y="2071510"/>
            <a:ext cx="137516" cy="133415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 bwMode="auto">
          <a:xfrm>
            <a:off x="1575936" y="1782618"/>
            <a:ext cx="0" cy="13059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Прямая соединительная линия 43"/>
          <p:cNvCxnSpPr/>
          <p:nvPr/>
        </p:nvCxnSpPr>
        <p:spPr bwMode="auto">
          <a:xfrm flipH="1">
            <a:off x="1601936" y="5536157"/>
            <a:ext cx="768357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Прямая соединительная линия 44"/>
          <p:cNvCxnSpPr/>
          <p:nvPr/>
        </p:nvCxnSpPr>
        <p:spPr bwMode="auto">
          <a:xfrm flipH="1">
            <a:off x="1338132" y="5900993"/>
            <a:ext cx="103216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Прямая соединительная линия 45"/>
          <p:cNvCxnSpPr/>
          <p:nvPr/>
        </p:nvCxnSpPr>
        <p:spPr bwMode="auto">
          <a:xfrm>
            <a:off x="1338132" y="4585854"/>
            <a:ext cx="0" cy="13059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" name="Oval 50"/>
          <p:cNvSpPr/>
          <p:nvPr/>
        </p:nvSpPr>
        <p:spPr bwMode="auto">
          <a:xfrm>
            <a:off x="1527365" y="4519146"/>
            <a:ext cx="137516" cy="133415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 bwMode="auto">
          <a:xfrm>
            <a:off x="1602504" y="4230254"/>
            <a:ext cx="0" cy="13059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 bwMode="auto">
          <a:xfrm flipH="1" flipV="1">
            <a:off x="3010224" y="3256023"/>
            <a:ext cx="2088271" cy="46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flipH="1">
            <a:off x="3010223" y="4377855"/>
            <a:ext cx="2088272" cy="797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Прямая соединительная линия 52"/>
          <p:cNvCxnSpPr/>
          <p:nvPr/>
        </p:nvCxnSpPr>
        <p:spPr bwMode="auto">
          <a:xfrm>
            <a:off x="4041143" y="3556000"/>
            <a:ext cx="0" cy="82102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Прямая соединительная линия 54"/>
          <p:cNvCxnSpPr/>
          <p:nvPr/>
        </p:nvCxnSpPr>
        <p:spPr bwMode="auto">
          <a:xfrm flipH="1" flipV="1">
            <a:off x="4039904" y="3550338"/>
            <a:ext cx="1058591" cy="566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Прямая соединительная линия 57"/>
          <p:cNvCxnSpPr/>
          <p:nvPr/>
        </p:nvCxnSpPr>
        <p:spPr bwMode="auto">
          <a:xfrm flipH="1">
            <a:off x="3671136" y="4801793"/>
            <a:ext cx="144809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9" name="Oval 50"/>
          <p:cNvSpPr/>
          <p:nvPr/>
        </p:nvSpPr>
        <p:spPr bwMode="auto">
          <a:xfrm>
            <a:off x="3602378" y="4326425"/>
            <a:ext cx="137516" cy="133415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 bwMode="auto">
          <a:xfrm>
            <a:off x="3670748" y="3261335"/>
            <a:ext cx="0" cy="15404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Прямая соединительная линия 62"/>
          <p:cNvCxnSpPr>
            <a:stCxn id="25" idx="4"/>
            <a:endCxn id="20" idx="2"/>
          </p:cNvCxnSpPr>
          <p:nvPr/>
        </p:nvCxnSpPr>
        <p:spPr bwMode="auto">
          <a:xfrm flipH="1" flipV="1">
            <a:off x="3025593" y="5671016"/>
            <a:ext cx="3496995" cy="2840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78" name="Соединительная линия уступом 3077"/>
          <p:cNvCxnSpPr>
            <a:stCxn id="24" idx="2"/>
            <a:endCxn id="25" idx="2"/>
          </p:cNvCxnSpPr>
          <p:nvPr/>
        </p:nvCxnSpPr>
        <p:spPr bwMode="auto">
          <a:xfrm>
            <a:off x="5762237" y="4636654"/>
            <a:ext cx="788266" cy="575659"/>
          </a:xfrm>
          <a:prstGeom prst="bent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Прямая соединительная линия 70"/>
          <p:cNvCxnSpPr/>
          <p:nvPr/>
        </p:nvCxnSpPr>
        <p:spPr bwMode="auto">
          <a:xfrm flipH="1" flipV="1">
            <a:off x="5715251" y="3402570"/>
            <a:ext cx="2088271" cy="46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Прямая соединительная линия 71"/>
          <p:cNvCxnSpPr/>
          <p:nvPr/>
        </p:nvCxnSpPr>
        <p:spPr bwMode="auto">
          <a:xfrm flipH="1" flipV="1">
            <a:off x="7064816" y="5456868"/>
            <a:ext cx="869220" cy="23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81" name="Полилиния 3080"/>
          <p:cNvSpPr/>
          <p:nvPr/>
        </p:nvSpPr>
        <p:spPr bwMode="auto">
          <a:xfrm>
            <a:off x="655782" y="4211782"/>
            <a:ext cx="7536873" cy="1256145"/>
          </a:xfrm>
          <a:custGeom>
            <a:avLst/>
            <a:gdLst>
              <a:gd name="connsiteX0" fmla="*/ 0 w 7536873"/>
              <a:gd name="connsiteY0" fmla="*/ 0 h 1256145"/>
              <a:gd name="connsiteX1" fmla="*/ 1745673 w 7536873"/>
              <a:gd name="connsiteY1" fmla="*/ 9236 h 1256145"/>
              <a:gd name="connsiteX2" fmla="*/ 2336800 w 7536873"/>
              <a:gd name="connsiteY2" fmla="*/ 184727 h 1256145"/>
              <a:gd name="connsiteX3" fmla="*/ 4451927 w 7536873"/>
              <a:gd name="connsiteY3" fmla="*/ 175491 h 1256145"/>
              <a:gd name="connsiteX4" fmla="*/ 5098473 w 7536873"/>
              <a:gd name="connsiteY4" fmla="*/ 424873 h 1256145"/>
              <a:gd name="connsiteX5" fmla="*/ 5504873 w 7536873"/>
              <a:gd name="connsiteY5" fmla="*/ 434109 h 1256145"/>
              <a:gd name="connsiteX6" fmla="*/ 5495636 w 7536873"/>
              <a:gd name="connsiteY6" fmla="*/ 997527 h 1256145"/>
              <a:gd name="connsiteX7" fmla="*/ 5902036 w 7536873"/>
              <a:gd name="connsiteY7" fmla="*/ 1016000 h 1256145"/>
              <a:gd name="connsiteX8" fmla="*/ 6410036 w 7536873"/>
              <a:gd name="connsiteY8" fmla="*/ 1256145 h 1256145"/>
              <a:gd name="connsiteX9" fmla="*/ 7536873 w 7536873"/>
              <a:gd name="connsiteY9" fmla="*/ 1246909 h 1256145"/>
              <a:gd name="connsiteX10" fmla="*/ 7536873 w 7536873"/>
              <a:gd name="connsiteY10" fmla="*/ 1246909 h 125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36873" h="1256145">
                <a:moveTo>
                  <a:pt x="0" y="0"/>
                </a:moveTo>
                <a:lnTo>
                  <a:pt x="1745673" y="9236"/>
                </a:lnTo>
                <a:lnTo>
                  <a:pt x="2336800" y="184727"/>
                </a:lnTo>
                <a:lnTo>
                  <a:pt x="4451927" y="175491"/>
                </a:lnTo>
                <a:lnTo>
                  <a:pt x="5098473" y="424873"/>
                </a:lnTo>
                <a:lnTo>
                  <a:pt x="5504873" y="434109"/>
                </a:lnTo>
                <a:lnTo>
                  <a:pt x="5495636" y="997527"/>
                </a:lnTo>
                <a:lnTo>
                  <a:pt x="5902036" y="1016000"/>
                </a:lnTo>
                <a:lnTo>
                  <a:pt x="6410036" y="1256145"/>
                </a:lnTo>
                <a:lnTo>
                  <a:pt x="7536873" y="1246909"/>
                </a:lnTo>
                <a:lnTo>
                  <a:pt x="7536873" y="1246909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901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41294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66127" y="5399273"/>
            <a:ext cx="4736759" cy="674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320619"/>
            <a:ext cx="162046" cy="1617435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479119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495767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physics, wires and  transistors…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>
                <a:latin typeface="Neo Sans Intel" pitchFamily="34" charset="0"/>
              </a:rPr>
              <a:t>about logical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and 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combinational.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3332" y="19420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eo Sans Intel" pitchFamily="34" charset="0"/>
              </a:rPr>
              <a:t>F</a:t>
            </a:r>
            <a:r>
              <a:rPr lang="en-US" sz="2000" dirty="0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= F(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1301" y="1942042"/>
            <a:ext cx="332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eo Sans Intel" pitchFamily="34" charset="0"/>
              </a:rPr>
              <a:t>F = F(</a:t>
            </a:r>
            <a:r>
              <a:rPr lang="en-US" sz="2800" dirty="0" err="1">
                <a:latin typeface="Neo Sans Intel" pitchFamily="34" charset="0"/>
              </a:rPr>
              <a:t>x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</a:t>
            </a:r>
            <a:r>
              <a:rPr lang="en-US" sz="2800" dirty="0" err="1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</a:t>
            </a:r>
            <a:r>
              <a:rPr lang="en-US" sz="2800" dirty="0" err="1">
                <a:latin typeface="Neo Sans Intel" pitchFamily="34" charset="0"/>
              </a:rPr>
              <a:t>z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F</a:t>
            </a:r>
            <a:r>
              <a:rPr lang="en-US" dirty="0" smtClean="0">
                <a:latin typeface="Neo Sans Intel" pitchFamily="34" charset="0"/>
              </a:rPr>
              <a:t>t-1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1225" y="2406647"/>
            <a:ext cx="152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eo Sans Intel" pitchFamily="34" charset="0"/>
              </a:rPr>
              <a:t>combinational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6631" y="2427703"/>
            <a:ext cx="11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Neo Sans Intel" pitchFamily="34" charset="0"/>
              </a:rPr>
              <a:t>sequential</a:t>
            </a:r>
            <a:endParaRPr lang="en-US" dirty="0">
              <a:solidFill>
                <a:schemeClr val="accent1"/>
              </a:solidFill>
              <a:latin typeface="Neo Sans Inte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0277" y="3166596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Combinational logic (scheme) is an implementation of a combinational function.</a:t>
            </a:r>
          </a:p>
          <a:p>
            <a:r>
              <a:rPr lang="en-US" dirty="0" smtClean="0"/>
              <a:t>But how is sequential logic made?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1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 bwMode="auto">
          <a:xfrm>
            <a:off x="2580689" y="1716053"/>
            <a:ext cx="187036" cy="187036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</a:t>
            </a:r>
            <a:endParaRPr lang="en-US" dirty="0"/>
          </a:p>
        </p:txBody>
      </p:sp>
      <p:sp>
        <p:nvSpPr>
          <p:cNvPr id="11" name="Flowchart: Delay 18"/>
          <p:cNvSpPr/>
          <p:nvPr/>
        </p:nvSpPr>
        <p:spPr bwMode="auto">
          <a:xfrm flipH="1">
            <a:off x="1947690" y="139934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75855" y="1604464"/>
            <a:ext cx="1297565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645051" y="2039260"/>
            <a:ext cx="428369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2781579" y="1808868"/>
            <a:ext cx="87602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75854" y="1237319"/>
            <a:ext cx="7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set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580689" y="3333802"/>
            <a:ext cx="187036" cy="187036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Flowchart: Delay 18"/>
          <p:cNvSpPr/>
          <p:nvPr/>
        </p:nvSpPr>
        <p:spPr bwMode="auto">
          <a:xfrm flipH="1">
            <a:off x="1947690" y="3017094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775855" y="3657009"/>
            <a:ext cx="1297565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2781579" y="3426617"/>
            <a:ext cx="87602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655266" y="3255228"/>
            <a:ext cx="428369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655266" y="2860964"/>
            <a:ext cx="3424" cy="3942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109993" y="1808868"/>
            <a:ext cx="3424" cy="3942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75855" y="3285014"/>
            <a:ext cx="7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reset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113417" y="3031208"/>
            <a:ext cx="3424" cy="3942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1645051" y="2416930"/>
            <a:ext cx="1471790" cy="61427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645051" y="2022666"/>
            <a:ext cx="3424" cy="3942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2092038" y="2570017"/>
            <a:ext cx="137516" cy="133415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1658691" y="2203132"/>
            <a:ext cx="1454726" cy="65783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897980" y="1440275"/>
            <a:ext cx="7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!Q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97980" y="3056140"/>
            <a:ext cx="7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Q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23613"/>
              </p:ext>
            </p:extLst>
          </p:nvPr>
        </p:nvGraphicFramePr>
        <p:xfrm>
          <a:off x="4559786" y="853836"/>
          <a:ext cx="2803904" cy="335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76"/>
                <a:gridCol w="700976"/>
                <a:gridCol w="598389"/>
                <a:gridCol w="803563"/>
              </a:tblGrid>
              <a:tr h="3897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7405254" y="1218080"/>
            <a:ext cx="1627910" cy="768681"/>
            <a:chOff x="7405254" y="1218080"/>
            <a:chExt cx="1627910" cy="768681"/>
          </a:xfrm>
        </p:grpSpPr>
        <p:sp>
          <p:nvSpPr>
            <p:cNvPr id="55" name="Right Brace 54"/>
            <p:cNvSpPr/>
            <p:nvPr/>
          </p:nvSpPr>
          <p:spPr bwMode="auto">
            <a:xfrm>
              <a:off x="7405254" y="1218080"/>
              <a:ext cx="221673" cy="768681"/>
            </a:xfrm>
            <a:prstGeom prst="righ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66109" y="1403609"/>
              <a:ext cx="136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no change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407635" y="2008372"/>
            <a:ext cx="1627910" cy="715698"/>
            <a:chOff x="7407635" y="2008372"/>
            <a:chExt cx="1627910" cy="715698"/>
          </a:xfrm>
        </p:grpSpPr>
        <p:sp>
          <p:nvSpPr>
            <p:cNvPr id="57" name="Right Brace 56"/>
            <p:cNvSpPr/>
            <p:nvPr/>
          </p:nvSpPr>
          <p:spPr bwMode="auto">
            <a:xfrm>
              <a:off x="7407635" y="2008372"/>
              <a:ext cx="221673" cy="715698"/>
            </a:xfrm>
            <a:prstGeom prst="righ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68490" y="2193900"/>
              <a:ext cx="136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resets to 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407635" y="2749345"/>
            <a:ext cx="1683328" cy="720336"/>
            <a:chOff x="7407635" y="2749345"/>
            <a:chExt cx="1683328" cy="720336"/>
          </a:xfrm>
        </p:grpSpPr>
        <p:sp>
          <p:nvSpPr>
            <p:cNvPr id="59" name="Right Brace 58"/>
            <p:cNvSpPr/>
            <p:nvPr/>
          </p:nvSpPr>
          <p:spPr bwMode="auto">
            <a:xfrm>
              <a:off x="7407635" y="2749345"/>
              <a:ext cx="221673" cy="720336"/>
            </a:xfrm>
            <a:prstGeom prst="righ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23908" y="2915682"/>
              <a:ext cx="136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sets to 1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407635" y="3500788"/>
            <a:ext cx="1736365" cy="720336"/>
            <a:chOff x="7407635" y="3500788"/>
            <a:chExt cx="1736365" cy="720336"/>
          </a:xfrm>
        </p:grpSpPr>
        <p:sp>
          <p:nvSpPr>
            <p:cNvPr id="61" name="Right Brace 60"/>
            <p:cNvSpPr/>
            <p:nvPr/>
          </p:nvSpPr>
          <p:spPr bwMode="auto">
            <a:xfrm>
              <a:off x="7407635" y="3500788"/>
              <a:ext cx="221673" cy="720336"/>
            </a:xfrm>
            <a:prstGeom prst="righ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76945" y="3667336"/>
              <a:ext cx="136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forbidden!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242394" y="4167340"/>
            <a:ext cx="4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x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42393" y="4327826"/>
            <a:ext cx="2348860" cy="1866457"/>
            <a:chOff x="1242393" y="4327826"/>
            <a:chExt cx="2348860" cy="1866457"/>
          </a:xfrm>
        </p:grpSpPr>
        <p:grpSp>
          <p:nvGrpSpPr>
            <p:cNvPr id="71" name="Group 70"/>
            <p:cNvGrpSpPr/>
            <p:nvPr/>
          </p:nvGrpSpPr>
          <p:grpSpPr>
            <a:xfrm>
              <a:off x="1242394" y="4385600"/>
              <a:ext cx="2124372" cy="604273"/>
              <a:chOff x="906422" y="4123867"/>
              <a:chExt cx="2884373" cy="820453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2711256" y="4440575"/>
                <a:ext cx="187036" cy="187036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Flowchart: Delay 18"/>
              <p:cNvSpPr/>
              <p:nvPr/>
            </p:nvSpPr>
            <p:spPr bwMode="auto">
              <a:xfrm flipH="1">
                <a:off x="2078257" y="4123867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 bwMode="auto">
              <a:xfrm>
                <a:off x="906422" y="4328986"/>
                <a:ext cx="129756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H="1">
                <a:off x="2914775" y="4534093"/>
                <a:ext cx="87602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73" name="Straight Connector 72"/>
            <p:cNvCxnSpPr/>
            <p:nvPr/>
          </p:nvCxnSpPr>
          <p:spPr bwMode="auto">
            <a:xfrm>
              <a:off x="1255587" y="4814433"/>
              <a:ext cx="95567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1242393" y="4814433"/>
              <a:ext cx="47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0</a:t>
              </a:r>
              <a:endParaRPr lang="ru-RU" dirty="0" err="1" smtClean="0">
                <a:latin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13417" y="4327826"/>
              <a:ext cx="47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!x</a:t>
              </a:r>
              <a:endParaRPr lang="ru-RU" dirty="0" err="1" smtClean="0">
                <a:latin typeface="+mn-lt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242395" y="5407199"/>
              <a:ext cx="2124372" cy="604273"/>
              <a:chOff x="906422" y="4123867"/>
              <a:chExt cx="2884373" cy="820453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2711256" y="4440575"/>
                <a:ext cx="187036" cy="187036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8" name="Flowchart: Delay 18"/>
              <p:cNvSpPr/>
              <p:nvPr/>
            </p:nvSpPr>
            <p:spPr bwMode="auto">
              <a:xfrm flipH="1">
                <a:off x="2078257" y="4123867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 bwMode="auto">
              <a:xfrm>
                <a:off x="906422" y="4328986"/>
                <a:ext cx="129756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 flipH="1">
                <a:off x="2914775" y="4534093"/>
                <a:ext cx="87602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1242395" y="5188939"/>
              <a:ext cx="47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x</a:t>
              </a:r>
              <a:endParaRPr lang="ru-RU" dirty="0" err="1" smtClean="0">
                <a:latin typeface="+mn-lt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1255588" y="5836032"/>
              <a:ext cx="95567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1242394" y="5824951"/>
              <a:ext cx="47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ru-RU" dirty="0" err="1" smtClean="0">
                <a:latin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13418" y="5349425"/>
              <a:ext cx="47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0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345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unbalanced situation</a:t>
            </a:r>
            <a:endParaRPr lang="en-US" dirty="0"/>
          </a:p>
        </p:txBody>
      </p:sp>
      <p:sp>
        <p:nvSpPr>
          <p:cNvPr id="20" name="reset-0"/>
          <p:cNvSpPr txBox="1"/>
          <p:nvPr/>
        </p:nvSpPr>
        <p:spPr>
          <a:xfrm>
            <a:off x="1581192" y="1780557"/>
            <a:ext cx="7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0</a:t>
            </a:r>
          </a:p>
        </p:txBody>
      </p:sp>
      <p:sp>
        <p:nvSpPr>
          <p:cNvPr id="44" name="set-0"/>
          <p:cNvSpPr txBox="1"/>
          <p:nvPr/>
        </p:nvSpPr>
        <p:spPr>
          <a:xfrm>
            <a:off x="1581193" y="3828252"/>
            <a:ext cx="7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0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1581193" y="1942583"/>
            <a:ext cx="2881744" cy="2438202"/>
            <a:chOff x="589166" y="2008932"/>
            <a:chExt cx="2881744" cy="2438202"/>
          </a:xfrm>
        </p:grpSpPr>
        <p:sp>
          <p:nvSpPr>
            <p:cNvPr id="17" name="Oval 16"/>
            <p:cNvSpPr/>
            <p:nvPr/>
          </p:nvSpPr>
          <p:spPr bwMode="auto">
            <a:xfrm>
              <a:off x="2394000" y="2325640"/>
              <a:ext cx="187036" cy="18703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761001" y="2008932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589166" y="2214051"/>
              <a:ext cx="129756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58362" y="2648847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594890" y="2418455"/>
              <a:ext cx="87602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2394000" y="3943389"/>
              <a:ext cx="187036" cy="18703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761001" y="3626681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589166" y="4266596"/>
              <a:ext cx="129756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594890" y="4036204"/>
              <a:ext cx="87602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68577" y="3864815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68577" y="3470551"/>
              <a:ext cx="3424" cy="3942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923304" y="2418455"/>
              <a:ext cx="3424" cy="3942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2926728" y="3640795"/>
              <a:ext cx="3424" cy="3942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58362" y="3026517"/>
              <a:ext cx="1471790" cy="6142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58362" y="2632253"/>
              <a:ext cx="3424" cy="3942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905349" y="3179604"/>
              <a:ext cx="137516" cy="133415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72002" y="2812719"/>
              <a:ext cx="1454726" cy="6578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11291" y="2049862"/>
              <a:ext cx="759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1291" y="3665727"/>
              <a:ext cx="759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9465" y="2512676"/>
              <a:ext cx="759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0037" y="3571799"/>
              <a:ext cx="759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0</a:t>
              </a:r>
            </a:p>
          </p:txBody>
        </p:sp>
      </p:grpSp>
      <p:sp>
        <p:nvSpPr>
          <p:cNvPr id="88" name="reset-1"/>
          <p:cNvSpPr txBox="1"/>
          <p:nvPr/>
        </p:nvSpPr>
        <p:spPr>
          <a:xfrm>
            <a:off x="1297255" y="3828252"/>
            <a:ext cx="7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1</a:t>
            </a:r>
          </a:p>
        </p:txBody>
      </p:sp>
      <p:sp>
        <p:nvSpPr>
          <p:cNvPr id="89" name="set-1"/>
          <p:cNvSpPr txBox="1"/>
          <p:nvPr/>
        </p:nvSpPr>
        <p:spPr>
          <a:xfrm>
            <a:off x="1277946" y="1778699"/>
            <a:ext cx="7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</a:t>
            </a:r>
            <a:endParaRPr lang="en-US" dirty="0" smtClean="0">
              <a:latin typeface="+mn-lt"/>
            </a:endParaRPr>
          </a:p>
        </p:txBody>
      </p:sp>
      <p:cxnSp>
        <p:nvCxnSpPr>
          <p:cNvPr id="6" name="Прямая со стрелкой 5"/>
          <p:cNvCxnSpPr/>
          <p:nvPr/>
        </p:nvCxnSpPr>
        <p:spPr bwMode="auto">
          <a:xfrm flipH="1" flipV="1">
            <a:off x="4083127" y="2446327"/>
            <a:ext cx="2304973" cy="25447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Прямая со стрелкой 89"/>
          <p:cNvCxnSpPr/>
          <p:nvPr/>
        </p:nvCxnSpPr>
        <p:spPr bwMode="auto">
          <a:xfrm flipH="1" flipV="1">
            <a:off x="3573065" y="4200249"/>
            <a:ext cx="2484835" cy="79085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1" name="Content Placeholder 2"/>
          <p:cNvSpPr txBox="1">
            <a:spLocks/>
          </p:cNvSpPr>
          <p:nvPr/>
        </p:nvSpPr>
        <p:spPr bwMode="auto">
          <a:xfrm>
            <a:off x="4619437" y="5290520"/>
            <a:ext cx="4035766" cy="39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Where will ‘1’ appear first?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315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88" grpId="0"/>
      <p:bldP spid="89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9496"/>
              </p:ext>
            </p:extLst>
          </p:nvPr>
        </p:nvGraphicFramePr>
        <p:xfrm>
          <a:off x="4712186" y="810915"/>
          <a:ext cx="2803904" cy="335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76"/>
                <a:gridCol w="700976"/>
                <a:gridCol w="598389"/>
                <a:gridCol w="803563"/>
              </a:tblGrid>
              <a:tr h="3897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7557654" y="1175159"/>
            <a:ext cx="1586346" cy="1505989"/>
            <a:chOff x="7405254" y="1218080"/>
            <a:chExt cx="1627910" cy="768681"/>
          </a:xfrm>
        </p:grpSpPr>
        <p:sp>
          <p:nvSpPr>
            <p:cNvPr id="55" name="Right Brace 54"/>
            <p:cNvSpPr/>
            <p:nvPr/>
          </p:nvSpPr>
          <p:spPr bwMode="auto">
            <a:xfrm>
              <a:off x="7405254" y="1218080"/>
              <a:ext cx="221673" cy="768681"/>
            </a:xfrm>
            <a:prstGeom prst="righ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66109" y="1463890"/>
              <a:ext cx="136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no change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560035" y="2706423"/>
            <a:ext cx="1583965" cy="1417995"/>
            <a:chOff x="7407635" y="2749345"/>
            <a:chExt cx="1683328" cy="720336"/>
          </a:xfrm>
        </p:grpSpPr>
        <p:sp>
          <p:nvSpPr>
            <p:cNvPr id="59" name="Right Brace 58"/>
            <p:cNvSpPr/>
            <p:nvPr/>
          </p:nvSpPr>
          <p:spPr bwMode="auto">
            <a:xfrm>
              <a:off x="7407635" y="2749345"/>
              <a:ext cx="221673" cy="720336"/>
            </a:xfrm>
            <a:prstGeom prst="righ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23908" y="3003558"/>
              <a:ext cx="1367055" cy="18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returns D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391671" y="1587454"/>
            <a:ext cx="1522301" cy="1093694"/>
            <a:chOff x="1237558" y="4455457"/>
            <a:chExt cx="2393549" cy="1093694"/>
          </a:xfrm>
        </p:grpSpPr>
        <p:sp>
          <p:nvSpPr>
            <p:cNvPr id="90" name="Rectangle 89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00469" y="4547707"/>
              <a:ext cx="5045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</a:t>
              </a:r>
              <a:endParaRPr lang="en-US" sz="1600" dirty="0"/>
            </a:p>
          </p:txBody>
        </p:sp>
        <p:cxnSp>
          <p:nvCxnSpPr>
            <p:cNvPr id="94" name="Straight Connector 93"/>
            <p:cNvCxnSpPr>
              <a:stCxn id="101" idx="2"/>
            </p:cNvCxnSpPr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5" name="Straight Connector 94"/>
            <p:cNvCxnSpPr>
              <a:stCxn id="102" idx="2"/>
            </p:cNvCxnSpPr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>
            <a:xfrm>
              <a:off x="2758972" y="5102261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Q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99" name="Rectangle 98"/>
          <p:cNvSpPr/>
          <p:nvPr/>
        </p:nvSpPr>
        <p:spPr>
          <a:xfrm>
            <a:off x="2878383" y="223425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100" name="Rectangle 99"/>
          <p:cNvSpPr/>
          <p:nvPr/>
        </p:nvSpPr>
        <p:spPr>
          <a:xfrm>
            <a:off x="3301585" y="1696375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!Q</a:t>
            </a:r>
            <a:endParaRPr lang="en-US" sz="1600" dirty="0"/>
          </a:p>
        </p:txBody>
      </p:sp>
      <p:sp>
        <p:nvSpPr>
          <p:cNvPr id="101" name="Flowchart: Delay 10"/>
          <p:cNvSpPr/>
          <p:nvPr/>
        </p:nvSpPr>
        <p:spPr bwMode="auto">
          <a:xfrm>
            <a:off x="2008762" y="1638947"/>
            <a:ext cx="382909" cy="4689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2" name="Flowchart: Delay 10"/>
          <p:cNvSpPr/>
          <p:nvPr/>
        </p:nvSpPr>
        <p:spPr bwMode="auto">
          <a:xfrm>
            <a:off x="2008762" y="2178872"/>
            <a:ext cx="382909" cy="4689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824586" y="2352602"/>
            <a:ext cx="424236" cy="406400"/>
            <a:chOff x="1607464" y="2009795"/>
            <a:chExt cx="720577" cy="690282"/>
          </a:xfrm>
        </p:grpSpPr>
        <p:sp>
          <p:nvSpPr>
            <p:cNvPr id="104" name="Isosceles Triangle 103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06" name="Straight Connector 105"/>
          <p:cNvCxnSpPr>
            <a:endCxn id="102" idx="5"/>
          </p:cNvCxnSpPr>
          <p:nvPr/>
        </p:nvCxnSpPr>
        <p:spPr bwMode="auto">
          <a:xfrm>
            <a:off x="1300441" y="2555801"/>
            <a:ext cx="708321" cy="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07" name="Straight Connector 106"/>
          <p:cNvCxnSpPr>
            <a:endCxn id="102" idx="6"/>
          </p:cNvCxnSpPr>
          <p:nvPr/>
        </p:nvCxnSpPr>
        <p:spPr bwMode="auto">
          <a:xfrm>
            <a:off x="1592826" y="2294243"/>
            <a:ext cx="418133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08" name="Straight Connector 107"/>
          <p:cNvCxnSpPr>
            <a:endCxn id="101" idx="5"/>
          </p:cNvCxnSpPr>
          <p:nvPr/>
        </p:nvCxnSpPr>
        <p:spPr bwMode="auto">
          <a:xfrm>
            <a:off x="1592826" y="2012586"/>
            <a:ext cx="415936" cy="329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09" name="Oval 108"/>
          <p:cNvSpPr/>
          <p:nvPr/>
        </p:nvSpPr>
        <p:spPr bwMode="auto">
          <a:xfrm>
            <a:off x="1534540" y="2488997"/>
            <a:ext cx="120061" cy="106389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603298" y="1996481"/>
            <a:ext cx="0" cy="10638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1248822" y="3026415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enable</a:t>
            </a:r>
            <a:endParaRPr lang="en-US" sz="1600" dirty="0"/>
          </a:p>
        </p:txBody>
      </p:sp>
      <p:cxnSp>
        <p:nvCxnSpPr>
          <p:cNvPr id="113" name="Straight Connector 112"/>
          <p:cNvCxnSpPr>
            <a:endCxn id="101" idx="6"/>
          </p:cNvCxnSpPr>
          <p:nvPr/>
        </p:nvCxnSpPr>
        <p:spPr bwMode="auto">
          <a:xfrm>
            <a:off x="184355" y="1754318"/>
            <a:ext cx="182660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4" name="Straight Connector 113"/>
          <p:cNvCxnSpPr>
            <a:endCxn id="104" idx="3"/>
          </p:cNvCxnSpPr>
          <p:nvPr/>
        </p:nvCxnSpPr>
        <p:spPr bwMode="auto">
          <a:xfrm flipV="1">
            <a:off x="530942" y="2555802"/>
            <a:ext cx="293645" cy="850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530942" y="1754318"/>
            <a:ext cx="0" cy="81849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184355" y="139972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7" name="Content Placeholder 2"/>
          <p:cNvSpPr txBox="1">
            <a:spLocks/>
          </p:cNvSpPr>
          <p:nvPr/>
        </p:nvSpPr>
        <p:spPr bwMode="auto">
          <a:xfrm>
            <a:off x="530942" y="4213732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How can we use this device?</a:t>
            </a:r>
          </a:p>
          <a:p>
            <a:r>
              <a:rPr lang="en-US" dirty="0" smtClean="0"/>
              <a:t>We can make a memory array!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264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</a:t>
            </a:r>
            <a:endParaRPr lang="ru-RU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64015" y="994894"/>
            <a:ext cx="4980975" cy="2881382"/>
            <a:chOff x="1564015" y="994894"/>
            <a:chExt cx="4980975" cy="28813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185747" y="2324873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Memory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71452" y="1362769"/>
              <a:ext cx="712839" cy="962103"/>
              <a:chOff x="3871452" y="1362769"/>
              <a:chExt cx="712839" cy="962103"/>
            </a:xfrm>
          </p:grpSpPr>
          <p:cxnSp>
            <p:nvCxnSpPr>
              <p:cNvPr id="7" name="Straight Arrow Connector 6"/>
              <p:cNvCxnSpPr/>
              <p:nvPr/>
            </p:nvCxnSpPr>
            <p:spPr bwMode="auto">
              <a:xfrm>
                <a:off x="3871452" y="1364226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4086580" y="1364226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>
                <a:off x="4584291" y="1362769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0" name="Rectangle 9"/>
              <p:cNvSpPr/>
              <p:nvPr/>
            </p:nvSpPr>
            <p:spPr>
              <a:xfrm>
                <a:off x="4199651" y="165988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…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418362" y="994894"/>
              <a:ext cx="17189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address (M bits)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5400000" flipV="1">
              <a:off x="2348276" y="2692738"/>
              <a:ext cx="712839" cy="962103"/>
              <a:chOff x="816077" y="2208887"/>
              <a:chExt cx="712839" cy="962103"/>
            </a:xfrm>
          </p:grpSpPr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816077" y="2210344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1031205" y="2210344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1528916" y="2208887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" name="Rectangle 14"/>
              <p:cNvSpPr/>
              <p:nvPr/>
            </p:nvSpPr>
            <p:spPr>
              <a:xfrm>
                <a:off x="1144276" y="250600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…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6200000">
              <a:off x="1160923" y="3024503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input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 rot="5400000" flipV="1">
              <a:off x="5338187" y="2692738"/>
              <a:ext cx="712839" cy="962103"/>
              <a:chOff x="816077" y="2208887"/>
              <a:chExt cx="712839" cy="962103"/>
            </a:xfrm>
          </p:grpSpPr>
          <p:cxnSp>
            <p:nvCxnSpPr>
              <p:cNvPr id="19" name="Straight Arrow Connector 18"/>
              <p:cNvCxnSpPr/>
              <p:nvPr/>
            </p:nvCxnSpPr>
            <p:spPr bwMode="auto">
              <a:xfrm>
                <a:off x="816077" y="2210344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1031205" y="2210344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1528916" y="2208887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1144276" y="250600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…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 rot="16200000">
              <a:off x="5693218" y="30245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output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1617407" y="3024503"/>
              <a:ext cx="8835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(N bits)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46798" y="994894"/>
            <a:ext cx="4705705" cy="2881382"/>
            <a:chOff x="5781025" y="81183"/>
            <a:chExt cx="4705705" cy="2881382"/>
          </a:xfrm>
        </p:grpSpPr>
        <p:grpSp>
          <p:nvGrpSpPr>
            <p:cNvPr id="27" name="Group 26"/>
            <p:cNvGrpSpPr/>
            <p:nvPr/>
          </p:nvGrpSpPr>
          <p:grpSpPr>
            <a:xfrm>
              <a:off x="5781025" y="81183"/>
              <a:ext cx="4705705" cy="2881382"/>
              <a:chOff x="1839285" y="994894"/>
              <a:chExt cx="4705705" cy="2881382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3185747" y="2324873"/>
                <a:ext cx="2027808" cy="141384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 smtClean="0">
                    <a:latin typeface="Neo Sans Intel" pitchFamily="34" charset="0"/>
                    <a:cs typeface="Arial" pitchFamily="34" charset="0"/>
                  </a:rPr>
                  <a:t>Memory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4268276" y="1364226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Rectangle 29"/>
              <p:cNvSpPr/>
              <p:nvPr/>
            </p:nvSpPr>
            <p:spPr>
              <a:xfrm>
                <a:off x="3805487" y="994894"/>
                <a:ext cx="944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address</a:t>
                </a:r>
                <a:endParaRPr lang="en-US" dirty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 bwMode="auto">
              <a:xfrm rot="5400000" flipV="1">
                <a:off x="2705424" y="2552175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2" name="Rectangle 31"/>
              <p:cNvSpPr/>
              <p:nvPr/>
            </p:nvSpPr>
            <p:spPr>
              <a:xfrm rot="16200000">
                <a:off x="1436193" y="3024504"/>
                <a:ext cx="1175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input data</a:t>
                </a:r>
                <a:endParaRPr lang="en-US" dirty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 bwMode="auto">
              <a:xfrm rot="5400000" flipV="1">
                <a:off x="5695336" y="2552176"/>
                <a:ext cx="0" cy="96064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4" name="Rectangle 33"/>
              <p:cNvSpPr/>
              <p:nvPr/>
            </p:nvSpPr>
            <p:spPr>
              <a:xfrm rot="16200000">
                <a:off x="5693218" y="3024504"/>
                <a:ext cx="1334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output data</a:t>
                </a:r>
                <a:endParaRPr lang="en-US" dirty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 bwMode="auto">
            <a:xfrm flipV="1">
              <a:off x="8141391" y="855406"/>
              <a:ext cx="139488" cy="1394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8280879" y="670740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M</a:t>
              </a:r>
              <a:endParaRPr lang="ru-RU" sz="1200" dirty="0" err="1" smtClean="0">
                <a:latin typeface="+mn-lt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V="1">
              <a:off x="6506800" y="2030133"/>
              <a:ext cx="139488" cy="1394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46288" y="1845467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N</a:t>
              </a:r>
              <a:endParaRPr lang="ru-RU" sz="1200" dirty="0" err="1" smtClean="0">
                <a:latin typeface="+mn-lt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V="1">
              <a:off x="9424523" y="2030133"/>
              <a:ext cx="139488" cy="1394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9564011" y="1845467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N</a:t>
              </a:r>
              <a:endParaRPr lang="ru-RU" sz="1200" dirty="0" err="1" smtClean="0">
                <a:latin typeface="+mn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9404" y="4017818"/>
            <a:ext cx="7032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Can store 2</a:t>
            </a:r>
            <a:r>
              <a:rPr lang="en-US" sz="2400" baseline="30000" dirty="0" smtClean="0">
                <a:latin typeface="+mn-lt"/>
              </a:rPr>
              <a:t>M </a:t>
            </a:r>
            <a:r>
              <a:rPr lang="en-US" sz="2400" dirty="0" smtClean="0">
                <a:latin typeface="+mn-lt"/>
              </a:rPr>
              <a:t>lines of data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Each line is </a:t>
            </a:r>
            <a:r>
              <a:rPr lang="en-US" sz="2400" dirty="0" smtClean="0">
                <a:latin typeface="+mn-lt"/>
              </a:rPr>
              <a:t>N bits long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So, every line can contain number from 0 </a:t>
            </a:r>
            <a:r>
              <a:rPr lang="en-US" sz="2400" dirty="0">
                <a:latin typeface="+mn-lt"/>
              </a:rPr>
              <a:t>to </a:t>
            </a:r>
            <a:r>
              <a:rPr lang="en-US" sz="2400" dirty="0" smtClean="0">
                <a:latin typeface="+mn-lt"/>
              </a:rPr>
              <a:t>2</a:t>
            </a:r>
            <a:r>
              <a:rPr lang="en-US" sz="2400" baseline="30000" dirty="0" smtClean="0">
                <a:latin typeface="+mn-lt"/>
              </a:rPr>
              <a:t>N</a:t>
            </a:r>
            <a:r>
              <a:rPr lang="en-US" sz="2400" dirty="0" smtClean="0">
                <a:latin typeface="+mn-lt"/>
              </a:rPr>
              <a:t>−1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Is used for register file of CPU</a:t>
            </a:r>
            <a:endParaRPr lang="ru-RU" sz="2400" dirty="0" err="1">
              <a:latin typeface="+mn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1562289" y="2001168"/>
            <a:ext cx="1475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Neo Sans Intel" pitchFamily="34" charset="0"/>
                <a:cs typeface="Arial" pitchFamily="34" charset="0"/>
              </a:rPr>
              <a:t>Write enable</a:t>
            </a:r>
            <a:endParaRPr lang="en-US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2300152" y="2370501"/>
            <a:ext cx="884138" cy="171563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565250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229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Critical path is the slowest </a:t>
            </a:r>
            <a:r>
              <a:rPr lang="en-US" dirty="0"/>
              <a:t>logic path in the </a:t>
            </a:r>
            <a:r>
              <a:rPr lang="en-US" dirty="0" smtClean="0"/>
              <a:t>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Reliable</a:t>
            </a:r>
            <a:r>
              <a:rPr lang="en-US" dirty="0" smtClean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2892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3670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4923119" y="351285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3316501" y="433051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4334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2532931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2529725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2515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5556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2008786" y="3512855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2008786" y="4169217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2008786" y="4632923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4170594" y="4370097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5351449" y="3763725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637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4|8.5|5.5|1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2|25.1|543.9|1.8|0.7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8|6.6|12.1|35.7|2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9.6|12.5|3.6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|9.7|33.6|5.1|2.8|3.6|19.7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7.6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971</TotalTime>
  <Words>373</Words>
  <Application>Microsoft Office PowerPoint</Application>
  <PresentationFormat>On-screen Show (4:3)</PresentationFormat>
  <Paragraphs>164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mdsp_2011</vt:lpstr>
      <vt:lpstr>MIPT-MIPS 2013 Sequential logic. Critical paths.</vt:lpstr>
      <vt:lpstr>Layers of Abstraction in Computes Science (CS)</vt:lpstr>
      <vt:lpstr>Combinational and sequential logic</vt:lpstr>
      <vt:lpstr>SR Flip-Flop</vt:lpstr>
      <vt:lpstr>SR unbalanced situation</vt:lpstr>
      <vt:lpstr>D Flip-Flop</vt:lpstr>
      <vt:lpstr>Memory array</vt:lpstr>
      <vt:lpstr>Critical paths</vt:lpstr>
      <vt:lpstr>What is a critical path of scheme?</vt:lpstr>
      <vt:lpstr>Example of critical path finding: Multiplexer</vt:lpstr>
      <vt:lpstr>Example of critical path finding: 2-bit adder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96</cp:revision>
  <dcterms:created xsi:type="dcterms:W3CDTF">2011-10-24T08:13:52Z</dcterms:created>
  <dcterms:modified xsi:type="dcterms:W3CDTF">2013-11-06T07:16:28Z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