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83" r:id="rId5"/>
    <p:sldId id="330" r:id="rId6"/>
    <p:sldId id="332" r:id="rId7"/>
    <p:sldId id="333" r:id="rId8"/>
    <p:sldId id="334" r:id="rId9"/>
    <p:sldId id="344" r:id="rId10"/>
    <p:sldId id="335" r:id="rId11"/>
    <p:sldId id="345" r:id="rId12"/>
    <p:sldId id="337" r:id="rId13"/>
    <p:sldId id="338" r:id="rId14"/>
    <p:sldId id="340" r:id="rId15"/>
    <p:sldId id="341" r:id="rId16"/>
    <p:sldId id="342" r:id="rId17"/>
    <p:sldId id="343" r:id="rId18"/>
    <p:sldId id="288" r:id="rId19"/>
    <p:sldId id="28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008"/>
    <a:srgbClr val="F37021"/>
    <a:srgbClr val="FFC000"/>
    <a:srgbClr val="061922"/>
    <a:srgbClr val="B4BABD"/>
    <a:srgbClr val="D7DF23"/>
    <a:srgbClr val="8DC63F"/>
    <a:srgbClr val="0071C5"/>
    <a:srgbClr val="DDDDDD"/>
    <a:srgbClr val="F1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759" autoAdjust="0"/>
    <p:restoredTop sz="99226" autoAdjust="0"/>
  </p:normalViewPr>
  <p:slideViewPr>
    <p:cSldViewPr snapToGrid="0">
      <p:cViewPr varScale="1">
        <p:scale>
          <a:sx n="97" d="100"/>
          <a:sy n="97" d="100"/>
        </p:scale>
        <p:origin x="-504" y="-84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11/2/2013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2B60A-CFD9-406B-96F8-B06AC9E345F3}" type="slidenum">
              <a:rPr lang="ru-RU"/>
              <a:pPr/>
              <a:t>14</a:t>
            </a:fld>
            <a:endParaRPr lang="ru-RU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8793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6" y="2358179"/>
            <a:ext cx="5833328" cy="1169551"/>
          </a:xfrm>
        </p:spPr>
        <p:txBody>
          <a:bodyPr/>
          <a:lstStyle/>
          <a:p>
            <a:r>
              <a:rPr lang="en-US" dirty="0" smtClean="0"/>
              <a:t>MIPT-MIPS 2013</a:t>
            </a:r>
            <a:br>
              <a:rPr lang="en-US" dirty="0" smtClean="0"/>
            </a:br>
            <a:r>
              <a:rPr lang="en-US" dirty="0" smtClean="0"/>
              <a:t>Separate build. ‘Make’ utility.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err="1" smtClean="0">
                <a:latin typeface="Neo Sans Intel"/>
              </a:rPr>
              <a:t>Pavel</a:t>
            </a:r>
            <a:r>
              <a:rPr lang="en-US" dirty="0" smtClean="0">
                <a:latin typeface="Neo Sans Intel"/>
              </a:rPr>
              <a:t> </a:t>
            </a:r>
            <a:r>
              <a:rPr lang="en-US" dirty="0" err="1" smtClean="0">
                <a:latin typeface="Neo Sans Intel"/>
              </a:rPr>
              <a:t>Kryukov</a:t>
            </a:r>
            <a:endParaRPr lang="en-US" dirty="0" smtClean="0">
              <a:latin typeface="Neo Sans Intel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02.11.2013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variables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244"/>
            <a:ext cx="9055510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may create own variables with = operator, and get with $(name) operator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SRC_DIR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=source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C_FILES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$(SRC_DIR)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/func.cpp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$(SRC_DIR)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/main.cpp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Variables can be set from console: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all DEBUG=1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may use directives: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ifeq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$(DEBUG)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, 1)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C_FLAGS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= -O0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–g –DENABLE_TRACE=1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C_FLAGS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= -O3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24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Common-used variables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244"/>
            <a:ext cx="9055510" cy="5419661"/>
          </a:xfrm>
        </p:spPr>
        <p:txBody>
          <a:bodyPr/>
          <a:lstStyle/>
          <a:p>
            <a:r>
              <a:rPr lang="de-DE" sz="2000" dirty="0"/>
              <a:t>CC — </a:t>
            </a:r>
            <a:r>
              <a:rPr lang="en-US" sz="2000" dirty="0" smtClean="0"/>
              <a:t>C compiler</a:t>
            </a:r>
            <a:endParaRPr lang="de-DE" sz="2000" dirty="0" smtClean="0"/>
          </a:p>
          <a:p>
            <a:r>
              <a:rPr lang="de-DE" sz="2000" dirty="0" smtClean="0"/>
              <a:t>CFLAGS — </a:t>
            </a:r>
            <a:r>
              <a:rPr lang="en-US" sz="2000" dirty="0" smtClean="0"/>
              <a:t>C compiler flags</a:t>
            </a:r>
            <a:endParaRPr lang="ru-RU" sz="2000" dirty="0" smtClean="0"/>
          </a:p>
          <a:p>
            <a:r>
              <a:rPr lang="de-DE" sz="2000" dirty="0" smtClean="0"/>
              <a:t>LDFLAGS </a:t>
            </a:r>
            <a:r>
              <a:rPr lang="de-DE" sz="2000" dirty="0"/>
              <a:t>— </a:t>
            </a:r>
            <a:r>
              <a:rPr lang="en-US" sz="2000" dirty="0" smtClean="0"/>
              <a:t>Linker flags</a:t>
            </a:r>
            <a:endParaRPr lang="ru-RU" sz="2000" dirty="0"/>
          </a:p>
          <a:p>
            <a:r>
              <a:rPr lang="de-DE" sz="2000" dirty="0"/>
              <a:t>CXX — </a:t>
            </a:r>
            <a:r>
              <a:rPr lang="en-US" sz="2000" dirty="0" smtClean="0"/>
              <a:t>C++ compiler</a:t>
            </a:r>
            <a:endParaRPr lang="de-DE" sz="2000" dirty="0"/>
          </a:p>
          <a:p>
            <a:r>
              <a:rPr lang="de-DE" sz="2000" dirty="0" smtClean="0"/>
              <a:t>CXXFLAGS — </a:t>
            </a:r>
            <a:r>
              <a:rPr lang="en-US" sz="2000" dirty="0" smtClean="0"/>
              <a:t>C++ compiler flags</a:t>
            </a: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0052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Substitutions and implicit targets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244"/>
            <a:ext cx="9055510" cy="5419661"/>
          </a:xfrm>
        </p:spPr>
        <p:txBody>
          <a:bodyPr/>
          <a:lstStyle/>
          <a:p>
            <a:r>
              <a:rPr lang="de-DE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OBJS_FILES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${C_FILES: </a:t>
            </a:r>
            <a:r>
              <a:rPr lang="de-DE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$(SRC_DIR)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/%.c=</a:t>
            </a:r>
            <a:r>
              <a:rPr lang="de-DE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$(OBJ_DIR)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/%.o} </a:t>
            </a:r>
          </a:p>
          <a:p>
            <a:r>
              <a:rPr lang="en-US" sz="2000" dirty="0" smtClean="0"/>
              <a:t>In OBJS_FILES we will get objective files that corresponds to c files. It makes easy to create targets using % symbol:</a:t>
            </a:r>
          </a:p>
          <a:p>
            <a:r>
              <a:rPr lang="de-DE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$(OBJ_DIR)/%.o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$(SRC_DIR)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/%.c</a:t>
            </a:r>
          </a:p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$(CC) $(CFLAGS) 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$&lt; -c -o $@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6943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of shell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244"/>
            <a:ext cx="9055510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>
                <a:cs typeface="Courier New" pitchFamily="49" charset="0"/>
              </a:rPr>
              <a:t>You </a:t>
            </a:r>
            <a:r>
              <a:rPr lang="en-US" sz="2000" dirty="0" smtClean="0">
                <a:cs typeface="Courier New" pitchFamily="49" charset="0"/>
              </a:rPr>
              <a:t>are free to use common shell commands, e.g. ‘</a:t>
            </a:r>
            <a:r>
              <a:rPr lang="en-US" sz="2000" dirty="0" err="1" smtClean="0">
                <a:cs typeface="Courier New" pitchFamily="49" charset="0"/>
              </a:rPr>
              <a:t>rm</a:t>
            </a:r>
            <a:r>
              <a:rPr lang="en-US" sz="2000" dirty="0" smtClean="0">
                <a:cs typeface="Courier New" pitchFamily="49" charset="0"/>
              </a:rPr>
              <a:t>’:</a:t>
            </a:r>
            <a:endParaRPr lang="en-US" sz="2000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clean:</a:t>
            </a:r>
          </a:p>
          <a:p>
            <a:pPr>
              <a:spcBef>
                <a:spcPts val="0"/>
              </a:spcBef>
            </a:pPr>
            <a:r>
              <a:rPr lang="de-D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$(OBJ_DIR) </a:t>
            </a:r>
          </a:p>
          <a:p>
            <a:pPr>
              <a:spcBef>
                <a:spcPts val="0"/>
              </a:spcBef>
            </a:pPr>
            <a:r>
              <a:rPr lang="de-D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$(BIN_DIR)</a:t>
            </a:r>
          </a:p>
          <a:p>
            <a:r>
              <a:rPr lang="ru-RU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ru-RU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shell</a:t>
            </a:r>
            <a:r>
              <a:rPr lang="ru-RU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uname</a:t>
            </a:r>
            <a:r>
              <a:rPr lang="ru-RU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-m) </a:t>
            </a:r>
            <a:r>
              <a:rPr lang="en-US" sz="2000" dirty="0" smtClean="0"/>
              <a:t>returns architecture of current PC</a:t>
            </a:r>
            <a:r>
              <a:rPr lang="ru-RU" sz="2000" dirty="0" smtClean="0"/>
              <a:t>  </a:t>
            </a:r>
            <a:r>
              <a:rPr lang="ru-RU" sz="2000" dirty="0"/>
              <a:t>(i686 </a:t>
            </a:r>
            <a:r>
              <a:rPr lang="en-US" sz="2000" dirty="0" smtClean="0"/>
              <a:t>or</a:t>
            </a:r>
            <a:r>
              <a:rPr lang="ru-RU" sz="2000" dirty="0" smtClean="0"/>
              <a:t> </a:t>
            </a:r>
            <a:r>
              <a:rPr lang="ru-RU" sz="2000" dirty="0"/>
              <a:t>x86_64 )</a:t>
            </a:r>
          </a:p>
          <a:p>
            <a:r>
              <a:rPr lang="ru-RU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ru-RU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shell</a:t>
            </a:r>
            <a:r>
              <a:rPr lang="ru-RU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uname</a:t>
            </a:r>
            <a:r>
              <a:rPr lang="ru-RU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-o) </a:t>
            </a:r>
            <a:r>
              <a:rPr lang="en-US" sz="2000" dirty="0" smtClean="0"/>
              <a:t>returns OS name</a:t>
            </a:r>
            <a:r>
              <a:rPr lang="ru-RU" sz="2000" dirty="0" smtClean="0"/>
              <a:t>  </a:t>
            </a:r>
            <a:r>
              <a:rPr lang="ru-RU" sz="2000" dirty="0"/>
              <a:t>(</a:t>
            </a:r>
            <a:r>
              <a:rPr lang="ru-RU" sz="2000" dirty="0" smtClean="0"/>
              <a:t>GNU/</a:t>
            </a:r>
            <a:r>
              <a:rPr lang="ru-RU" sz="2000" dirty="0" err="1" smtClean="0"/>
              <a:t>Linux</a:t>
            </a:r>
            <a:r>
              <a:rPr lang="ru-RU" sz="2000" dirty="0" smtClean="0"/>
              <a:t>, </a:t>
            </a:r>
            <a:r>
              <a:rPr lang="ru-RU" sz="2000" dirty="0" err="1"/>
              <a:t>Cygwin</a:t>
            </a:r>
            <a:r>
              <a:rPr lang="ru-RU" sz="2000" dirty="0"/>
              <a:t>  </a:t>
            </a:r>
            <a:r>
              <a:rPr lang="en-US" sz="2000" dirty="0" smtClean="0"/>
              <a:t>…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6755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374" y="265470"/>
            <a:ext cx="5205412" cy="765175"/>
          </a:xfrm>
        </p:spPr>
        <p:txBody>
          <a:bodyPr/>
          <a:lstStyle/>
          <a:p>
            <a:r>
              <a:rPr lang="en-US" sz="4000" dirty="0" smtClean="0"/>
              <a:t>Example of </a:t>
            </a:r>
            <a:r>
              <a:rPr lang="en-US" sz="4000" dirty="0" err="1" smtClean="0"/>
              <a:t>Makefile</a:t>
            </a:r>
            <a:endParaRPr lang="ru-RU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8361" y="816077"/>
            <a:ext cx="6233652" cy="549623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gcc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CFLAGS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-Wall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ifeq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$(DEBUG)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1)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CFLAGS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$(CFLAGS)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-O0 -g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CFLAGS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$(CFLAGS)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-O2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SRC_DIR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source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BIN_DIR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bin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OBJ_DIR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obj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C_FILES := 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$(SRC_DIR</a:t>
            </a:r>
            <a:r>
              <a:rPr lang="en-US" sz="12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func.c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$(SRC_DIR)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main.c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ru-RU" sz="1200" dirty="0">
                <a:latin typeface="Courier New" pitchFamily="49" charset="0"/>
                <a:cs typeface="Courier New" pitchFamily="49" charset="0"/>
              </a:rPr>
              <a:t>OBJS_FILES := ${C_FILES: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$(SRC_DIR)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%.c=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$(OBJ_DIR)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%.o}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$(OBJ_DIR)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/%.o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$(SRC_DIR)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/%.c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$(CC) $(CFLAGS) $&lt;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-c -o 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$@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200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$(BIN_DIR)/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program: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$(OBJS_FILES)</a:t>
            </a:r>
            <a:endParaRPr lang="en-US" sz="1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$(CC) $(LDFLAGS) $^ -o $@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200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build_dirs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$(BIN_DIR)/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build_dirs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–p 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$(BIN_DIR)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–p 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$(OBJ_DIR)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clean: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$(BIN_DIR)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$(OBJ_DIR)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200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ru-RU" sz="1200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55582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2553930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Separate build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54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gram"/>
          <p:cNvSpPr/>
          <p:nvPr/>
        </p:nvSpPr>
        <p:spPr bwMode="auto">
          <a:xfrm>
            <a:off x="796566" y="1837267"/>
            <a:ext cx="7678567" cy="1312333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Program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48" name="Linkage"/>
          <p:cNvGrpSpPr/>
          <p:nvPr/>
        </p:nvGrpSpPr>
        <p:grpSpPr>
          <a:xfrm>
            <a:off x="2289437" y="2099001"/>
            <a:ext cx="4588043" cy="847399"/>
            <a:chOff x="2289437" y="2099001"/>
            <a:chExt cx="4588043" cy="847399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2289438" y="2387600"/>
              <a:ext cx="4588042" cy="34547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2289437" y="2116667"/>
              <a:ext cx="1761194" cy="5418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2289437" y="2269067"/>
              <a:ext cx="1761194" cy="11853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16" idx="1"/>
            </p:cNvCxnSpPr>
            <p:nvPr/>
          </p:nvCxnSpPr>
          <p:spPr bwMode="auto">
            <a:xfrm flipH="1">
              <a:off x="2289437" y="2519757"/>
              <a:ext cx="1761194" cy="4266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 flipV="1">
              <a:off x="2289438" y="2493433"/>
              <a:ext cx="1761194" cy="28713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4889404" y="2099001"/>
              <a:ext cx="1988074" cy="1700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4889404" y="2251401"/>
              <a:ext cx="1988075" cy="69499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H="1">
              <a:off x="4889405" y="2387600"/>
              <a:ext cx="1988074" cy="5411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 flipV="1">
              <a:off x="4889405" y="2387600"/>
              <a:ext cx="1988075" cy="27056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442"/>
            <a:ext cx="8229600" cy="305444"/>
          </a:xfrm>
        </p:spPr>
        <p:txBody>
          <a:bodyPr/>
          <a:lstStyle/>
          <a:p>
            <a:pPr algn="ctr"/>
            <a:r>
              <a:rPr lang="en-US" dirty="0" smtClean="0"/>
              <a:t>Object files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69462"/>
            <a:ext cx="9055510" cy="3204442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C++ files can be separated in two types: headers (.h) and translated files (.</a:t>
            </a:r>
            <a:r>
              <a:rPr lang="en-US" sz="2000" dirty="0" err="1" smtClean="0">
                <a:cs typeface="Courier New" pitchFamily="49" charset="0"/>
              </a:rPr>
              <a:t>cpp</a:t>
            </a:r>
            <a:r>
              <a:rPr lang="en-US" sz="2000" dirty="0" smtClean="0">
                <a:cs typeface="Courier New" pitchFamily="49" charset="0"/>
              </a:rPr>
              <a:t>).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Headers </a:t>
            </a:r>
            <a:r>
              <a:rPr lang="en-US" sz="2000" b="1" dirty="0" smtClean="0">
                <a:cs typeface="Courier New" pitchFamily="49" charset="0"/>
              </a:rPr>
              <a:t>are not </a:t>
            </a:r>
            <a:r>
              <a:rPr lang="en-US" sz="2000" dirty="0" smtClean="0">
                <a:cs typeface="Courier New" pitchFamily="49" charset="0"/>
              </a:rPr>
              <a:t>compiled. It is needed just to declare classes, methods and functions common for some .</a:t>
            </a:r>
            <a:r>
              <a:rPr lang="en-US" sz="2000" dirty="0" err="1" smtClean="0">
                <a:cs typeface="Courier New" pitchFamily="49" charset="0"/>
              </a:rPr>
              <a:t>cpp</a:t>
            </a:r>
            <a:r>
              <a:rPr lang="en-US" sz="2000" dirty="0" smtClean="0">
                <a:cs typeface="Courier New" pitchFamily="49" charset="0"/>
              </a:rPr>
              <a:t> files.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.</a:t>
            </a:r>
            <a:r>
              <a:rPr lang="en-US" sz="2000" dirty="0" err="1" smtClean="0">
                <a:cs typeface="Courier New" pitchFamily="49" charset="0"/>
              </a:rPr>
              <a:t>cpp</a:t>
            </a:r>
            <a:r>
              <a:rPr lang="en-US" sz="2000" dirty="0" smtClean="0">
                <a:cs typeface="Courier New" pitchFamily="49" charset="0"/>
              </a:rPr>
              <a:t> files are compiled</a:t>
            </a:r>
            <a:r>
              <a:rPr lang="en-US" sz="2000" b="1" dirty="0" smtClean="0">
                <a:cs typeface="Courier New" pitchFamily="49" charset="0"/>
              </a:rPr>
              <a:t> independently</a:t>
            </a:r>
            <a:r>
              <a:rPr lang="en-US" sz="2000" dirty="0" smtClean="0">
                <a:cs typeface="Courier New" pitchFamily="49" charset="0"/>
              </a:rPr>
              <a:t>. If your headers are correct, you may compile main.cpp to objective file </a:t>
            </a:r>
            <a:r>
              <a:rPr lang="en-US" sz="2000" dirty="0" err="1" smtClean="0">
                <a:cs typeface="Courier New" pitchFamily="49" charset="0"/>
              </a:rPr>
              <a:t>main.o</a:t>
            </a:r>
            <a:r>
              <a:rPr lang="en-US" sz="2000" dirty="0" smtClean="0">
                <a:cs typeface="Courier New" pitchFamily="49" charset="0"/>
              </a:rPr>
              <a:t>, after two hours functions.cpp and so on.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Special part of compiler is linker. Linker can connect objective files to one executed file or library.</a:t>
            </a:r>
          </a:p>
        </p:txBody>
      </p:sp>
      <p:sp>
        <p:nvSpPr>
          <p:cNvPr id="5" name="1.cpp"/>
          <p:cNvSpPr/>
          <p:nvPr/>
        </p:nvSpPr>
        <p:spPr bwMode="auto">
          <a:xfrm>
            <a:off x="1450664" y="1966304"/>
            <a:ext cx="838773" cy="1106906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endParaRPr lang="en-US" sz="20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1.cpp</a:t>
            </a:r>
          </a:p>
        </p:txBody>
      </p:sp>
      <p:sp>
        <p:nvSpPr>
          <p:cNvPr id="6" name="2.cpp"/>
          <p:cNvSpPr/>
          <p:nvPr/>
        </p:nvSpPr>
        <p:spPr bwMode="auto">
          <a:xfrm>
            <a:off x="4050632" y="1966304"/>
            <a:ext cx="838773" cy="1106906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endParaRPr lang="en-US" sz="20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2.cpp</a:t>
            </a:r>
          </a:p>
        </p:txBody>
      </p:sp>
      <p:sp>
        <p:nvSpPr>
          <p:cNvPr id="7" name="3.cpp"/>
          <p:cNvSpPr/>
          <p:nvPr/>
        </p:nvSpPr>
        <p:spPr bwMode="auto">
          <a:xfrm>
            <a:off x="6877479" y="1966304"/>
            <a:ext cx="838773" cy="1106906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endParaRPr lang="en-US" sz="20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3.cpp</a:t>
            </a:r>
          </a:p>
        </p:txBody>
      </p:sp>
      <p:sp>
        <p:nvSpPr>
          <p:cNvPr id="8" name="1.h (1)"/>
          <p:cNvSpPr/>
          <p:nvPr/>
        </p:nvSpPr>
        <p:spPr bwMode="auto">
          <a:xfrm>
            <a:off x="2289437" y="999157"/>
            <a:ext cx="734500" cy="308238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1.h</a:t>
            </a:r>
          </a:p>
        </p:txBody>
      </p:sp>
      <p:sp>
        <p:nvSpPr>
          <p:cNvPr id="13" name="1.h"/>
          <p:cNvSpPr/>
          <p:nvPr/>
        </p:nvSpPr>
        <p:spPr bwMode="auto">
          <a:xfrm>
            <a:off x="2289437" y="999157"/>
            <a:ext cx="734500" cy="308238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1.h</a:t>
            </a:r>
          </a:p>
        </p:txBody>
      </p:sp>
      <p:sp>
        <p:nvSpPr>
          <p:cNvPr id="10" name="2.h"/>
          <p:cNvSpPr/>
          <p:nvPr/>
        </p:nvSpPr>
        <p:spPr bwMode="auto">
          <a:xfrm>
            <a:off x="3683382" y="928152"/>
            <a:ext cx="734500" cy="308238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2.h</a:t>
            </a:r>
          </a:p>
        </p:txBody>
      </p:sp>
      <p:sp>
        <p:nvSpPr>
          <p:cNvPr id="11" name="3.h (1)"/>
          <p:cNvSpPr/>
          <p:nvPr/>
        </p:nvSpPr>
        <p:spPr bwMode="auto">
          <a:xfrm>
            <a:off x="4963313" y="928152"/>
            <a:ext cx="734500" cy="308238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3.h</a:t>
            </a:r>
          </a:p>
        </p:txBody>
      </p:sp>
      <p:sp>
        <p:nvSpPr>
          <p:cNvPr id="14" name="3.h"/>
          <p:cNvSpPr/>
          <p:nvPr/>
        </p:nvSpPr>
        <p:spPr bwMode="auto">
          <a:xfrm>
            <a:off x="4963313" y="926433"/>
            <a:ext cx="734500" cy="308238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3.h</a:t>
            </a:r>
          </a:p>
        </p:txBody>
      </p:sp>
      <p:sp>
        <p:nvSpPr>
          <p:cNvPr id="12" name="4.h"/>
          <p:cNvSpPr/>
          <p:nvPr/>
        </p:nvSpPr>
        <p:spPr bwMode="auto">
          <a:xfrm>
            <a:off x="6097145" y="926433"/>
            <a:ext cx="734500" cy="308238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4.h</a:t>
            </a:r>
          </a:p>
        </p:txBody>
      </p:sp>
      <p:sp>
        <p:nvSpPr>
          <p:cNvPr id="15" name="3.o"/>
          <p:cNvSpPr/>
          <p:nvPr/>
        </p:nvSpPr>
        <p:spPr bwMode="auto">
          <a:xfrm>
            <a:off x="6877478" y="1966304"/>
            <a:ext cx="838773" cy="11069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endParaRPr lang="en-US" sz="20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3.o</a:t>
            </a:r>
          </a:p>
        </p:txBody>
      </p:sp>
      <p:sp>
        <p:nvSpPr>
          <p:cNvPr id="16" name="2.o"/>
          <p:cNvSpPr/>
          <p:nvPr/>
        </p:nvSpPr>
        <p:spPr bwMode="auto">
          <a:xfrm>
            <a:off x="4050631" y="1966304"/>
            <a:ext cx="838773" cy="11069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endParaRPr lang="en-US" sz="20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2.o</a:t>
            </a:r>
          </a:p>
        </p:txBody>
      </p:sp>
      <p:sp>
        <p:nvSpPr>
          <p:cNvPr id="17" name="1.o"/>
          <p:cNvSpPr/>
          <p:nvPr/>
        </p:nvSpPr>
        <p:spPr bwMode="auto">
          <a:xfrm>
            <a:off x="1450664" y="1966304"/>
            <a:ext cx="838773" cy="11069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endParaRPr lang="en-US" sz="20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1.o</a:t>
            </a:r>
          </a:p>
        </p:txBody>
      </p:sp>
    </p:spTree>
    <p:extLst>
      <p:ext uri="{BB962C8B-B14F-4D97-AF65-F5344CB8AC3E}">
        <p14:creationId xmlns:p14="http://schemas.microsoft.com/office/powerpoint/2010/main" val="2757568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08871 0.155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775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19514 0.1488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74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4358 0.2113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05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20886 0.154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770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37778 0.2138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9" y="1069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08872 0.2111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13" grpId="0" animBg="1"/>
      <p:bldP spid="13" grpId="1" animBg="1"/>
      <p:bldP spid="13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2" grpId="0" animBg="1"/>
      <p:bldP spid="12" grpId="1" animBg="1"/>
      <p:bldP spid="12" grpId="2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project builds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244"/>
            <a:ext cx="9055510" cy="5419661"/>
          </a:xfrm>
        </p:spPr>
        <p:txBody>
          <a:bodyPr/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funcsim.cpp –c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memory.cpp –c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decoder.cpp –c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perfsim.cpp –c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funcsim.o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memory.o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decoder.o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funcsim.out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perfsim.o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memory.o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decoder.o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perfsim.out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41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Advanced example of project builds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244"/>
            <a:ext cx="9055510" cy="5419661"/>
          </a:xfrm>
        </p:spPr>
        <p:txBody>
          <a:bodyPr/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funcsim.cpp –c –O2 –Wall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03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Werror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memory.cpp –c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–O2 –Wall –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03 –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Werror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decoder.cpp –c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–O2 –Wall –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03 –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Werror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perfsim.cpp –c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–O2 –Wall –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03 –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Werror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funcsim.o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memory.o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decoder.o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funcsim.out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-larch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perfsim.o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memory.o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decoder.o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perfsim.out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–larch</a:t>
            </a:r>
          </a:p>
          <a:p>
            <a:r>
              <a:rPr lang="en-US" sz="2000" dirty="0" smtClean="0">
                <a:cs typeface="Courier New" pitchFamily="49" charset="0"/>
              </a:rPr>
              <a:t>It’s too complicated for typing by hands, isn’t it?</a:t>
            </a:r>
          </a:p>
          <a:p>
            <a:r>
              <a:rPr lang="en-US" sz="2000" dirty="0" smtClean="0">
                <a:cs typeface="Courier New" pitchFamily="49" charset="0"/>
              </a:rPr>
              <a:t>Do we know what files should be rebuild?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46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5804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Makefiles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" y="954244"/>
            <a:ext cx="9055510" cy="541966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 err="1"/>
              <a:t>Makefile</a:t>
            </a:r>
            <a:r>
              <a:rPr lang="ru-RU" sz="2000" dirty="0"/>
              <a:t> </a:t>
            </a:r>
            <a:r>
              <a:rPr lang="en-US" sz="2000" dirty="0" smtClean="0"/>
              <a:t>is a file with rules of build (targets).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Make command decides what files are not created yet or become obsolete and creates it according to rules in </a:t>
            </a:r>
            <a:r>
              <a:rPr lang="en-US" sz="2000" dirty="0" err="1" smtClean="0"/>
              <a:t>Makefile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/>
          </a:p>
          <a:p>
            <a:endParaRPr lang="en-US" sz="2000" dirty="0"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4690" y="2290917"/>
            <a:ext cx="9055510" cy="37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&lt;name&gt;: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&lt;dependencies&gt;</a:t>
            </a:r>
          </a:p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-TAB-&lt;command&gt;</a:t>
            </a:r>
          </a:p>
          <a:p>
            <a:r>
              <a:rPr lang="de-DE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program: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func.o main.o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gcc func.o main.o –o program</a:t>
            </a:r>
          </a:p>
          <a:p>
            <a:endParaRPr lang="en-US" sz="2000" dirty="0" smtClean="0"/>
          </a:p>
          <a:p>
            <a:r>
              <a:rPr lang="en-US" sz="2000" dirty="0" smtClean="0"/>
              <a:t>If dependency is not created or is obsolete, it is rebuild according to rules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85849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431083"/>
          </a:xfrm>
        </p:spPr>
        <p:txBody>
          <a:bodyPr/>
          <a:lstStyle/>
          <a:p>
            <a:pPr algn="ctr"/>
            <a:r>
              <a:rPr lang="en-US" dirty="0" smtClean="0"/>
              <a:t>How it works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93575" y="5435433"/>
            <a:ext cx="1496961" cy="530289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program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7870" y="4204889"/>
            <a:ext cx="1179871" cy="4936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main.o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17574" y="4382724"/>
            <a:ext cx="1179871" cy="4936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decoder.o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94022" y="4376374"/>
            <a:ext cx="1179871" cy="4936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memory.o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27605" y="4382724"/>
            <a:ext cx="1263446" cy="4936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executor.o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04384" y="4204889"/>
            <a:ext cx="1179871" cy="4936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perfsim.o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7869" y="3385769"/>
            <a:ext cx="1179871" cy="493645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main.cpp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48747" y="3525884"/>
            <a:ext cx="1317524" cy="493645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decoder.cpp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80746" y="3525882"/>
            <a:ext cx="1408472" cy="493645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memory.cpp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44031" y="3526898"/>
            <a:ext cx="1548582" cy="493645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executer.cpp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95464" y="1821421"/>
            <a:ext cx="1308920" cy="493645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perfsim.h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92078" y="1850920"/>
            <a:ext cx="1308920" cy="493645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memory.h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73894" y="1780655"/>
            <a:ext cx="1308920" cy="493645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decoder.h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373145" y="1777179"/>
            <a:ext cx="1308920" cy="493645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executer.h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" name="Elbow Connector 20"/>
          <p:cNvCxnSpPr>
            <a:stCxn id="19" idx="2"/>
            <a:endCxn id="8" idx="1"/>
          </p:cNvCxnSpPr>
          <p:nvPr/>
        </p:nvCxnSpPr>
        <p:spPr bwMode="auto">
          <a:xfrm rot="5400000">
            <a:off x="5848244" y="3450185"/>
            <a:ext cx="2358723" cy="12700"/>
          </a:xfrm>
          <a:prstGeom prst="bentConnector4">
            <a:avLst>
              <a:gd name="adj1" fmla="val 44768"/>
              <a:gd name="adj2" fmla="val 172580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Elbow Connector 25"/>
          <p:cNvCxnSpPr>
            <a:stCxn id="17" idx="0"/>
            <a:endCxn id="9" idx="0"/>
          </p:cNvCxnSpPr>
          <p:nvPr/>
        </p:nvCxnSpPr>
        <p:spPr bwMode="auto">
          <a:xfrm rot="16200000" flipH="1" flipV="1">
            <a:off x="1893444" y="2451795"/>
            <a:ext cx="2353969" cy="1152218"/>
          </a:xfrm>
          <a:prstGeom prst="bentConnector3">
            <a:avLst>
              <a:gd name="adj1" fmla="val -532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Elbow Connector 31"/>
          <p:cNvCxnSpPr>
            <a:stCxn id="18" idx="2"/>
            <a:endCxn id="6" idx="1"/>
          </p:cNvCxnSpPr>
          <p:nvPr/>
        </p:nvCxnSpPr>
        <p:spPr bwMode="auto">
          <a:xfrm rot="5400000">
            <a:off x="4345341" y="3346533"/>
            <a:ext cx="2355247" cy="210780"/>
          </a:xfrm>
          <a:prstGeom prst="bentConnector4">
            <a:avLst>
              <a:gd name="adj1" fmla="val 44760"/>
              <a:gd name="adj2" fmla="val 2084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0" name="Elbow Connector 39"/>
          <p:cNvCxnSpPr>
            <a:stCxn id="17" idx="2"/>
            <a:endCxn id="7" idx="1"/>
          </p:cNvCxnSpPr>
          <p:nvPr/>
        </p:nvCxnSpPr>
        <p:spPr bwMode="auto">
          <a:xfrm rot="16200000" flipH="1">
            <a:off x="2580964" y="3410139"/>
            <a:ext cx="2278632" cy="14748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Elbow Connector 50"/>
          <p:cNvCxnSpPr>
            <a:stCxn id="12" idx="2"/>
            <a:endCxn id="7" idx="0"/>
          </p:cNvCxnSpPr>
          <p:nvPr/>
        </p:nvCxnSpPr>
        <p:spPr bwMode="auto">
          <a:xfrm rot="5400000">
            <a:off x="4206047" y="4197438"/>
            <a:ext cx="356847" cy="1024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Elbow Connector 52"/>
          <p:cNvCxnSpPr>
            <a:stCxn id="11" idx="2"/>
            <a:endCxn id="6" idx="0"/>
          </p:cNvCxnSpPr>
          <p:nvPr/>
        </p:nvCxnSpPr>
        <p:spPr bwMode="auto">
          <a:xfrm rot="16200000" flipH="1">
            <a:off x="5825912" y="4201125"/>
            <a:ext cx="363195" cy="1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Elbow Connector 54"/>
          <p:cNvCxnSpPr>
            <a:stCxn id="13" idx="2"/>
            <a:endCxn id="8" idx="0"/>
          </p:cNvCxnSpPr>
          <p:nvPr/>
        </p:nvCxnSpPr>
        <p:spPr bwMode="auto">
          <a:xfrm rot="5400000">
            <a:off x="7507735" y="4172136"/>
            <a:ext cx="362181" cy="58994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Elbow Connector 98"/>
          <p:cNvCxnSpPr>
            <a:stCxn id="18" idx="0"/>
            <a:endCxn id="9" idx="0"/>
          </p:cNvCxnSpPr>
          <p:nvPr/>
        </p:nvCxnSpPr>
        <p:spPr bwMode="auto">
          <a:xfrm rot="16200000" flipH="1" flipV="1">
            <a:off x="2849220" y="1425755"/>
            <a:ext cx="2424234" cy="3134034"/>
          </a:xfrm>
          <a:prstGeom prst="bentConnector3">
            <a:avLst>
              <a:gd name="adj1" fmla="val -578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Elbow Connector 102"/>
          <p:cNvCxnSpPr>
            <a:stCxn id="19" idx="0"/>
            <a:endCxn id="9" idx="0"/>
          </p:cNvCxnSpPr>
          <p:nvPr/>
        </p:nvCxnSpPr>
        <p:spPr bwMode="auto">
          <a:xfrm rot="16200000" flipH="1" flipV="1">
            <a:off x="3547108" y="724391"/>
            <a:ext cx="2427710" cy="4533285"/>
          </a:xfrm>
          <a:prstGeom prst="bentConnector3">
            <a:avLst>
              <a:gd name="adj1" fmla="val -941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6" name="Elbow Connector 125"/>
          <p:cNvCxnSpPr>
            <a:stCxn id="16" idx="2"/>
            <a:endCxn id="9" idx="0"/>
          </p:cNvCxnSpPr>
          <p:nvPr/>
        </p:nvCxnSpPr>
        <p:spPr bwMode="auto">
          <a:xfrm rot="16200000" flipH="1">
            <a:off x="927211" y="2637779"/>
            <a:ext cx="1889823" cy="12443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8" name="Elbow Connector 127"/>
          <p:cNvCxnSpPr>
            <a:stCxn id="16" idx="2"/>
            <a:endCxn id="5" idx="3"/>
          </p:cNvCxnSpPr>
          <p:nvPr/>
        </p:nvCxnSpPr>
        <p:spPr bwMode="auto">
          <a:xfrm rot="16200000" flipH="1">
            <a:off x="355509" y="3209480"/>
            <a:ext cx="2136646" cy="347817"/>
          </a:xfrm>
          <a:prstGeom prst="bentConnector4">
            <a:avLst>
              <a:gd name="adj1" fmla="val 44224"/>
              <a:gd name="adj2" fmla="val 15635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1" name="Elbow Connector 130"/>
          <p:cNvCxnSpPr>
            <a:stCxn id="10" idx="2"/>
            <a:endCxn id="5" idx="0"/>
          </p:cNvCxnSpPr>
          <p:nvPr/>
        </p:nvCxnSpPr>
        <p:spPr bwMode="auto">
          <a:xfrm rot="16200000" flipH="1">
            <a:off x="845068" y="4042150"/>
            <a:ext cx="325475" cy="1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3" name="Elbow Connector 132"/>
          <p:cNvCxnSpPr>
            <a:stCxn id="5" idx="2"/>
            <a:endCxn id="4" idx="0"/>
          </p:cNvCxnSpPr>
          <p:nvPr/>
        </p:nvCxnSpPr>
        <p:spPr bwMode="auto">
          <a:xfrm rot="16200000" flipH="1">
            <a:off x="2456482" y="3249858"/>
            <a:ext cx="736899" cy="3634250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5" name="Elbow Connector 134"/>
          <p:cNvCxnSpPr>
            <a:stCxn id="9" idx="2"/>
            <a:endCxn id="4" idx="0"/>
          </p:cNvCxnSpPr>
          <p:nvPr/>
        </p:nvCxnSpPr>
        <p:spPr bwMode="auto">
          <a:xfrm rot="16200000" flipH="1">
            <a:off x="3199739" y="3993115"/>
            <a:ext cx="736899" cy="2147736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7" name="Elbow Connector 136"/>
          <p:cNvCxnSpPr>
            <a:stCxn id="7" idx="2"/>
          </p:cNvCxnSpPr>
          <p:nvPr/>
        </p:nvCxnSpPr>
        <p:spPr bwMode="auto">
          <a:xfrm rot="16200000" flipH="1">
            <a:off x="4230300" y="5023676"/>
            <a:ext cx="565414" cy="258099"/>
          </a:xfrm>
          <a:prstGeom prst="bentConnector3">
            <a:avLst>
              <a:gd name="adj1" fmla="val 356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0" name="Elbow Connector 139"/>
          <p:cNvCxnSpPr>
            <a:stCxn id="6" idx="2"/>
            <a:endCxn id="4" idx="0"/>
          </p:cNvCxnSpPr>
          <p:nvPr/>
        </p:nvCxnSpPr>
        <p:spPr bwMode="auto">
          <a:xfrm rot="5400000">
            <a:off x="5045251" y="4473174"/>
            <a:ext cx="559064" cy="1365454"/>
          </a:xfrm>
          <a:prstGeom prst="bentConnector3">
            <a:avLst>
              <a:gd name="adj1" fmla="val 3417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3" name="Elbow Connector 142"/>
          <p:cNvCxnSpPr>
            <a:stCxn id="8" idx="2"/>
            <a:endCxn id="4" idx="0"/>
          </p:cNvCxnSpPr>
          <p:nvPr/>
        </p:nvCxnSpPr>
        <p:spPr bwMode="auto">
          <a:xfrm rot="5400000">
            <a:off x="5871160" y="3647265"/>
            <a:ext cx="559064" cy="3017272"/>
          </a:xfrm>
          <a:prstGeom prst="bentConnector3">
            <a:avLst>
              <a:gd name="adj1" fmla="val 3417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5982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CE39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CE39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CE39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CE39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CE39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CE39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B813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B813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B813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B813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Automatic variables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244"/>
            <a:ext cx="9055510" cy="5419661"/>
          </a:xfrm>
        </p:spPr>
        <p:txBody>
          <a:bodyPr/>
          <a:lstStyle/>
          <a:p>
            <a:r>
              <a:rPr lang="ru-RU" sz="2000" dirty="0"/>
              <a:t>$@  —  </a:t>
            </a:r>
            <a:r>
              <a:rPr lang="en-US" sz="2000" dirty="0" smtClean="0"/>
              <a:t>target name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/>
              <a:t>$&lt;  —  </a:t>
            </a:r>
            <a:r>
              <a:rPr lang="en-US" sz="2000" dirty="0" smtClean="0"/>
              <a:t>first dependency name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/>
              <a:t>$?  —  </a:t>
            </a:r>
            <a:r>
              <a:rPr lang="en-US" sz="2000" dirty="0" smtClean="0"/>
              <a:t>all dependencies more relevant than target</a:t>
            </a:r>
            <a:endParaRPr lang="ru-RU" sz="2000" dirty="0"/>
          </a:p>
          <a:p>
            <a:r>
              <a:rPr lang="ru-RU" sz="2000" dirty="0"/>
              <a:t>$+  —  </a:t>
            </a:r>
            <a:r>
              <a:rPr lang="en-US" sz="2000" dirty="0" smtClean="0"/>
              <a:t>all dependencies</a:t>
            </a:r>
            <a:endParaRPr lang="ru-RU" sz="2000" dirty="0"/>
          </a:p>
          <a:p>
            <a:r>
              <a:rPr lang="ru-RU" sz="2000" dirty="0"/>
              <a:t>$^  —  </a:t>
            </a:r>
            <a:r>
              <a:rPr lang="en-US" sz="2000" dirty="0" smtClean="0"/>
              <a:t>all dependencies without repeats</a:t>
            </a:r>
            <a:endParaRPr lang="ru-RU" sz="2000" dirty="0"/>
          </a:p>
          <a:p>
            <a:r>
              <a:rPr lang="ru-RU" sz="2000" dirty="0"/>
              <a:t>$?  —  </a:t>
            </a:r>
            <a:r>
              <a:rPr lang="en-US" sz="2000" dirty="0" smtClean="0"/>
              <a:t>only changed dependencies</a:t>
            </a:r>
          </a:p>
          <a:p>
            <a:endParaRPr lang="en-US" sz="2000" dirty="0" smtClean="0"/>
          </a:p>
          <a:p>
            <a:r>
              <a:rPr lang="de-DE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de-DE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program.o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main.o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$+ –o $@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39823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776</TotalTime>
  <Words>520</Words>
  <Application>Microsoft Office PowerPoint</Application>
  <PresentationFormat>Экран (4:3)</PresentationFormat>
  <Paragraphs>157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mdsp_2011</vt:lpstr>
      <vt:lpstr>MIPT-MIPS 2013 Separate build. ‘Make’ utility.</vt:lpstr>
      <vt:lpstr>Separate build</vt:lpstr>
      <vt:lpstr>Object files</vt:lpstr>
      <vt:lpstr>Example of project builds</vt:lpstr>
      <vt:lpstr>Advanced example of project builds</vt:lpstr>
      <vt:lpstr>Makefiles</vt:lpstr>
      <vt:lpstr>Makefiles</vt:lpstr>
      <vt:lpstr>How it works</vt:lpstr>
      <vt:lpstr>Automatic variables</vt:lpstr>
      <vt:lpstr>User variables</vt:lpstr>
      <vt:lpstr>Common-used variables</vt:lpstr>
      <vt:lpstr>Substitutions and implicit targets</vt:lpstr>
      <vt:lpstr>Using of shell</vt:lpstr>
      <vt:lpstr>Example of Makefile</vt:lpstr>
      <vt:lpstr>Thank You</vt:lpstr>
      <vt:lpstr>Презентация PowerPoint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Paul Hooks</cp:lastModifiedBy>
  <cp:revision>68</cp:revision>
  <dcterms:created xsi:type="dcterms:W3CDTF">2011-10-24T08:13:52Z</dcterms:created>
  <dcterms:modified xsi:type="dcterms:W3CDTF">2013-11-02T16:03:06Z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