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83" r:id="rId5"/>
    <p:sldId id="346" r:id="rId6"/>
    <p:sldId id="347" r:id="rId7"/>
    <p:sldId id="356" r:id="rId8"/>
    <p:sldId id="348" r:id="rId9"/>
    <p:sldId id="349" r:id="rId10"/>
    <p:sldId id="350" r:id="rId11"/>
    <p:sldId id="359" r:id="rId12"/>
    <p:sldId id="358" r:id="rId13"/>
    <p:sldId id="360" r:id="rId14"/>
    <p:sldId id="357" r:id="rId15"/>
    <p:sldId id="361" r:id="rId16"/>
    <p:sldId id="288" r:id="rId17"/>
    <p:sldId id="28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9A4008"/>
    <a:srgbClr val="F37021"/>
    <a:srgbClr val="FFC000"/>
    <a:srgbClr val="061922"/>
    <a:srgbClr val="B4BABD"/>
    <a:srgbClr val="D7DF23"/>
    <a:srgbClr val="8DC63F"/>
    <a:srgbClr val="0071C5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9226" autoAdjust="0"/>
  </p:normalViewPr>
  <p:slideViewPr>
    <p:cSldViewPr snapToGrid="0">
      <p:cViewPr>
        <p:scale>
          <a:sx n="50" d="100"/>
          <a:sy n="50" d="100"/>
        </p:scale>
        <p:origin x="-893" y="-821"/>
      </p:cViewPr>
      <p:guideLst>
        <p:guide orient="horz" pos="880"/>
        <p:guide pos="1484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11/9/2013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8793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6" y="2358179"/>
            <a:ext cx="3448060" cy="1169551"/>
          </a:xfrm>
        </p:spPr>
        <p:txBody>
          <a:bodyPr/>
          <a:lstStyle/>
          <a:p>
            <a:r>
              <a:rPr lang="en-US" dirty="0" smtClean="0"/>
              <a:t>MIPT-MIPS 2013</a:t>
            </a:r>
            <a:br>
              <a:rPr lang="en-US" dirty="0" smtClean="0"/>
            </a:br>
            <a:r>
              <a:rPr lang="en-US" dirty="0" smtClean="0"/>
              <a:t>Sequential </a:t>
            </a: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  <a:endParaRPr lang="en-US" dirty="0" smtClean="0">
              <a:latin typeface="Neo Sans Intel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09.11.2013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66500"/>
            <a:ext cx="8229600" cy="889000"/>
          </a:xfrm>
        </p:spPr>
        <p:txBody>
          <a:bodyPr anchor="ctr"/>
          <a:lstStyle/>
          <a:p>
            <a:pPr algn="ctr"/>
            <a:r>
              <a:rPr lang="en-US" dirty="0"/>
              <a:t>Single port </a:t>
            </a:r>
            <a:r>
              <a:rPr lang="en-US" dirty="0" smtClean="0"/>
              <a:t>4x2 </a:t>
            </a:r>
            <a:r>
              <a:rPr lang="en-US" dirty="0"/>
              <a:t>Memory Array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4" y="1051559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167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46919"/>
            <a:ext cx="8229600" cy="889000"/>
          </a:xfrm>
        </p:spPr>
        <p:txBody>
          <a:bodyPr anchor="ctr"/>
          <a:lstStyle/>
          <a:p>
            <a:pPr algn="ctr"/>
            <a:r>
              <a:rPr lang="en-US" dirty="0" smtClean="0"/>
              <a:t>Arithmetic </a:t>
            </a:r>
            <a:r>
              <a:rPr lang="en-US" dirty="0"/>
              <a:t>L</a:t>
            </a:r>
            <a:r>
              <a:rPr lang="en-US" dirty="0" smtClean="0"/>
              <a:t>ogic Unit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91" y="935999"/>
            <a:ext cx="3938269" cy="529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205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99160" y="6141720"/>
            <a:ext cx="7437120" cy="7162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65" y="150495"/>
            <a:ext cx="2411095" cy="8890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MIPS ALU with Register File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07" y="49778"/>
            <a:ext cx="6983413" cy="685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36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35579"/>
            <a:ext cx="4736759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228608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040550" y="4867343"/>
            <a:ext cx="4736759" cy="125151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72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4254" y="5169376"/>
            <a:ext cx="7702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eo Sans Intel"/>
                <a:cs typeface="Neo Sans Intel"/>
              </a:rPr>
              <a:t>But, combinational circuits have a significant limitation</a:t>
            </a:r>
            <a:r>
              <a:rPr lang="en-US" sz="2400" dirty="0" smtClean="0">
                <a:solidFill>
                  <a:schemeClr val="bg1"/>
                </a:solidFill>
                <a:latin typeface="Neo Sans Intel"/>
                <a:cs typeface="Neo Sans Intel"/>
              </a:rPr>
              <a:t>: </a:t>
            </a:r>
            <a:r>
              <a:rPr lang="en-US" sz="2400" dirty="0">
                <a:solidFill>
                  <a:schemeClr val="accent1"/>
                </a:solidFill>
                <a:latin typeface="Neo Sans Intel" pitchFamily="34" charset="0"/>
              </a:rPr>
              <a:t>they 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cannot remember any information</a:t>
            </a:r>
            <a:endParaRPr lang="en-US" sz="2400" dirty="0">
              <a:solidFill>
                <a:schemeClr val="accent1"/>
              </a:solidFill>
              <a:latin typeface="Neo Sans Intel" pitchFamily="34" charset="0"/>
              <a:cs typeface="Neo Sans Int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Refresher: Combinational vs.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equential </a:t>
            </a:r>
            <a:r>
              <a:rPr lang="en-US" dirty="0" err="1" smtClean="0"/>
              <a:t>Circtuis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is completely defined by the current input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combinational</a:t>
            </a:r>
            <a:r>
              <a:rPr lang="en-US" dirty="0"/>
              <a:t>: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39" y="183028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eo Sans Intel" pitchFamily="34" charset="0"/>
              </a:rPr>
              <a:t>Q</a:t>
            </a:r>
            <a:r>
              <a:rPr lang="en-US" sz="2000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 </a:t>
            </a:r>
            <a:r>
              <a:rPr lang="en-US" sz="2800" dirty="0" smtClean="0">
                <a:latin typeface="Neo Sans Intel" pitchFamily="34" charset="0"/>
              </a:rPr>
              <a:t>= </a:t>
            </a:r>
            <a:r>
              <a:rPr lang="en-US" sz="2800" dirty="0">
                <a:latin typeface="Neo Sans Intel" pitchFamily="34" charset="0"/>
              </a:rPr>
              <a:t>F</a:t>
            </a:r>
            <a:r>
              <a:rPr lang="en-US" sz="2800" dirty="0" smtClean="0">
                <a:latin typeface="Neo Sans Intel" pitchFamily="34" charset="0"/>
              </a:rPr>
              <a:t>(</a:t>
            </a:r>
            <a:r>
              <a:rPr lang="en-US" sz="2800" dirty="0" err="1" smtClean="0">
                <a:latin typeface="Neo Sans Intel" pitchFamily="34" charset="0"/>
              </a:rPr>
              <a:t>x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z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…</a:t>
            </a:r>
            <a:r>
              <a:rPr lang="en-US" sz="2800" dirty="0" smtClean="0">
                <a:latin typeface="Neo Sans Intel" pitchFamily="34" charset="0"/>
              </a:rPr>
              <a:t>)</a:t>
            </a:r>
            <a:endParaRPr lang="en-US" sz="2800" dirty="0" smtClean="0">
              <a:latin typeface="Neo Sans Inte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5694" y="2516356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Combinational </a:t>
            </a:r>
            <a:r>
              <a:rPr lang="en-US" dirty="0" smtClean="0"/>
              <a:t>circuit</a:t>
            </a:r>
            <a:r>
              <a:rPr lang="en-US" dirty="0" smtClean="0"/>
              <a:t> </a:t>
            </a:r>
            <a:r>
              <a:rPr lang="en-US" dirty="0" smtClean="0"/>
              <a:t>(scheme) is an implementation of a combinational </a:t>
            </a:r>
            <a:r>
              <a:rPr lang="en-US" dirty="0" smtClean="0"/>
              <a:t>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Just a few examples that we already know: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summator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decoder, multiplexer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But, combinational circuits have a significant limitation: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617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545465"/>
          </a:xfrm>
        </p:spPr>
        <p:txBody>
          <a:bodyPr/>
          <a:lstStyle/>
          <a:p>
            <a:pPr algn="ctr"/>
            <a:r>
              <a:rPr lang="en-US" dirty="0"/>
              <a:t>Refresher</a:t>
            </a:r>
            <a:r>
              <a:rPr lang="en-US" dirty="0" smtClean="0"/>
              <a:t>: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026987"/>
            <a:ext cx="7872412" cy="18889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Sequential circuits are able to store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depends not only on the current input, but on the previous state,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sequential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790" y="2907792"/>
            <a:ext cx="362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61922"/>
                </a:solidFill>
                <a:latin typeface="Neo Sans Intel" pitchFamily="34" charset="0"/>
              </a:rPr>
              <a:t>Q</a:t>
            </a:r>
            <a:r>
              <a:rPr lang="en-US" dirty="0" err="1">
                <a:solidFill>
                  <a:srgbClr val="061922"/>
                </a:solidFill>
                <a:latin typeface="Neo Sans Intel" pitchFamily="34" charset="0"/>
              </a:rPr>
              <a:t>t</a:t>
            </a:r>
            <a:r>
              <a:rPr lang="en-US" dirty="0">
                <a:solidFill>
                  <a:srgbClr val="061922"/>
                </a:solidFill>
                <a:latin typeface="Neo Sans Intel" pitchFamily="34" charset="0"/>
              </a:rPr>
              <a:t> </a:t>
            </a:r>
            <a:r>
              <a:rPr lang="en-US" sz="2400" dirty="0" smtClean="0">
                <a:latin typeface="Neo Sans Intel" pitchFamily="34" charset="0"/>
              </a:rPr>
              <a:t>= </a:t>
            </a:r>
            <a:r>
              <a:rPr lang="en-US" sz="2400" dirty="0" smtClean="0">
                <a:latin typeface="Neo Sans Intel" pitchFamily="34" charset="0"/>
              </a:rPr>
              <a:t>F(</a:t>
            </a:r>
            <a:r>
              <a:rPr lang="en-US" sz="2400" dirty="0" err="1">
                <a:latin typeface="Neo Sans Intel" pitchFamily="34" charset="0"/>
              </a:rPr>
              <a:t>x</a:t>
            </a:r>
            <a:r>
              <a:rPr lang="en-US" sz="1600" dirty="0" err="1">
                <a:latin typeface="Neo Sans Intel" pitchFamily="34" charset="0"/>
              </a:rPr>
              <a:t>t</a:t>
            </a:r>
            <a:r>
              <a:rPr lang="en-US" sz="2400" dirty="0">
                <a:latin typeface="Neo Sans Intel" pitchFamily="34" charset="0"/>
              </a:rPr>
              <a:t>, </a:t>
            </a:r>
            <a:r>
              <a:rPr lang="en-US" sz="2400" dirty="0" err="1">
                <a:latin typeface="Neo Sans Intel" pitchFamily="34" charset="0"/>
              </a:rPr>
              <a:t>y</a:t>
            </a:r>
            <a:r>
              <a:rPr lang="en-US" sz="1600" dirty="0" err="1">
                <a:latin typeface="Neo Sans Intel" pitchFamily="34" charset="0"/>
              </a:rPr>
              <a:t>t</a:t>
            </a:r>
            <a:r>
              <a:rPr lang="en-US" sz="2400" dirty="0">
                <a:latin typeface="Neo Sans Intel" pitchFamily="34" charset="0"/>
              </a:rPr>
              <a:t>, </a:t>
            </a:r>
            <a:r>
              <a:rPr lang="en-US" sz="2400" dirty="0" err="1">
                <a:latin typeface="Neo Sans Intel" pitchFamily="34" charset="0"/>
              </a:rPr>
              <a:t>z</a:t>
            </a:r>
            <a:r>
              <a:rPr lang="en-US" sz="1600" dirty="0" err="1">
                <a:latin typeface="Neo Sans Intel" pitchFamily="34" charset="0"/>
              </a:rPr>
              <a:t>t</a:t>
            </a:r>
            <a:r>
              <a:rPr lang="en-US" sz="2400" dirty="0" smtClean="0">
                <a:latin typeface="Neo Sans Intel" pitchFamily="34" charset="0"/>
              </a:rPr>
              <a:t>, …, </a:t>
            </a:r>
            <a:r>
              <a:rPr lang="en-US" sz="2400" dirty="0">
                <a:solidFill>
                  <a:schemeClr val="accent1"/>
                </a:solidFill>
                <a:latin typeface="Neo Sans Intel" pitchFamily="34" charset="0"/>
              </a:rPr>
              <a:t>Q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8640" y="2953408"/>
            <a:ext cx="2971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F(x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, y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, z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Neo Sans Intel" pitchFamily="34" charset="0"/>
              </a:rPr>
              <a:t>…, 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Q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)</a:t>
            </a:r>
            <a:r>
              <a:rPr lang="en-US" sz="2400" dirty="0" smtClean="0">
                <a:latin typeface="Neo Sans Intel" pitchFamily="34" charset="0"/>
              </a:rPr>
              <a:t>)</a:t>
            </a:r>
            <a:endParaRPr lang="en-US" sz="2400" dirty="0" smtClean="0">
              <a:latin typeface="Neo Sans Int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2400" y="2928775"/>
            <a:ext cx="3220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F(x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, y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, z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Neo Sans Intel" pitchFamily="34" charset="0"/>
              </a:rPr>
              <a:t>…, </a:t>
            </a:r>
            <a:r>
              <a:rPr lang="en-US" sz="2400" dirty="0" smtClean="0">
                <a:solidFill>
                  <a:srgbClr val="00B050"/>
                </a:solidFill>
                <a:latin typeface="Neo Sans Intel" pitchFamily="34" charset="0"/>
              </a:rPr>
              <a:t>Q</a:t>
            </a:r>
            <a:r>
              <a:rPr lang="en-US" sz="1600" dirty="0" smtClean="0">
                <a:solidFill>
                  <a:srgbClr val="00B050"/>
                </a:solidFill>
                <a:latin typeface="Neo Sans Intel" pitchFamily="34" charset="0"/>
              </a:rPr>
              <a:t>t-3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)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)</a:t>
            </a:r>
            <a:r>
              <a:rPr lang="en-US" sz="2400" dirty="0" smtClean="0">
                <a:latin typeface="Neo Sans Intel" pitchFamily="34" charset="0"/>
              </a:rPr>
              <a:t>)</a:t>
            </a:r>
            <a:endParaRPr lang="en-US" sz="2400" dirty="0" smtClean="0">
              <a:latin typeface="Neo Sans Intel" pitchFamily="34" charset="0"/>
            </a:endParaRPr>
          </a:p>
        </p:txBody>
      </p:sp>
      <p:grpSp>
        <p:nvGrpSpPr>
          <p:cNvPr id="9" name="Group 8" hidden="1"/>
          <p:cNvGrpSpPr/>
          <p:nvPr/>
        </p:nvGrpSpPr>
        <p:grpSpPr>
          <a:xfrm>
            <a:off x="680720" y="2907242"/>
            <a:ext cx="8006080" cy="536998"/>
            <a:chOff x="680720" y="2907242"/>
            <a:chExt cx="8006080" cy="536998"/>
          </a:xfrm>
        </p:grpSpPr>
        <p:sp>
          <p:nvSpPr>
            <p:cNvPr id="8" name="Rectangle 7"/>
            <p:cNvSpPr/>
            <p:nvPr/>
          </p:nvSpPr>
          <p:spPr bwMode="auto">
            <a:xfrm>
              <a:off x="680720" y="2907242"/>
              <a:ext cx="8006080" cy="53699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790" y="2907242"/>
              <a:ext cx="362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61922"/>
                  </a:solidFill>
                  <a:latin typeface="Neo Sans Intel" pitchFamily="34" charset="0"/>
                </a:rPr>
                <a:t>Q</a:t>
              </a: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</a:rPr>
                <a:t>t</a:t>
              </a:r>
              <a:r>
                <a:rPr lang="en-US" dirty="0">
                  <a:solidFill>
                    <a:srgbClr val="061922"/>
                  </a:solidFill>
                  <a:latin typeface="Neo Sans Intel" pitchFamily="34" charset="0"/>
                </a:rPr>
                <a:t> </a:t>
              </a:r>
              <a:r>
                <a:rPr lang="en-US" sz="2400" dirty="0" smtClean="0">
                  <a:latin typeface="Neo Sans Intel" pitchFamily="34" charset="0"/>
                </a:rPr>
                <a:t>= </a:t>
              </a:r>
              <a:r>
                <a:rPr lang="en-US" sz="2400" dirty="0" smtClean="0">
                  <a:latin typeface="Neo Sans Intel" pitchFamily="34" charset="0"/>
                </a:rPr>
                <a:t>F(</a:t>
              </a:r>
              <a:r>
                <a:rPr lang="en-US" sz="2400" dirty="0" err="1">
                  <a:latin typeface="Neo Sans Intel" pitchFamily="34" charset="0"/>
                </a:rPr>
                <a:t>x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y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z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 smtClean="0">
                  <a:latin typeface="Neo Sans Intel" pitchFamily="34" charset="0"/>
                </a:rPr>
                <a:t>, …, </a:t>
              </a:r>
              <a:r>
                <a:rPr lang="en-US" sz="2400" dirty="0">
                  <a:solidFill>
                    <a:schemeClr val="accent1"/>
                  </a:solidFill>
                  <a:latin typeface="Neo Sans Intel" pitchFamily="34" charset="0"/>
                </a:rPr>
                <a:t>Q</a:t>
              </a:r>
              <a:r>
                <a:rPr lang="en-US" sz="1600" dirty="0" smtClean="0">
                  <a:solidFill>
                    <a:schemeClr val="accent1"/>
                  </a:solidFill>
                  <a:latin typeface="Neo Sans Intel" pitchFamily="34" charset="0"/>
                </a:rPr>
                <a:t>t-1</a:t>
              </a:r>
              <a:r>
                <a:rPr lang="en-US" sz="2400" dirty="0" smtClean="0">
                  <a:latin typeface="Neo Sans Intel" pitchFamily="34" charset="0"/>
                </a:rPr>
                <a:t>)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108" y="3648267"/>
            <a:ext cx="7872412" cy="188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75000"/>
              </a:spcBef>
              <a:buFont typeface="Arial" pitchFamily="34" charset="0"/>
              <a:buChar char="•"/>
              <a:defRPr sz="2400" b="0" i="1">
                <a:solidFill>
                  <a:schemeClr val="accent1"/>
                </a:solidFill>
                <a:latin typeface="Neo Sans Intel"/>
                <a:cs typeface="Neo Sans Intel"/>
              </a:defRPr>
            </a:lvl1pPr>
            <a:lvl2pPr marL="185738" indent="-184150" eaLnBrk="1" hangingPunct="1">
              <a:spcBef>
                <a:spcPct val="40000"/>
              </a:spcBef>
              <a:buClr>
                <a:schemeClr val="tx1"/>
              </a:buClr>
              <a:buFont typeface="Times" pitchFamily="18" charset="0"/>
              <a:buChar char="•"/>
              <a:defRPr sz="2200" b="0" i="0">
                <a:latin typeface="Neo Sans Intel"/>
                <a:cs typeface="Neo Sans Intel"/>
              </a:defRPr>
            </a:lvl2pPr>
            <a:lvl3pPr marL="414338" indent="-227013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2000" b="0" i="0">
                <a:latin typeface="Neo Sans Intel"/>
                <a:cs typeface="Neo Sans Intel"/>
              </a:defRPr>
            </a:lvl3pPr>
            <a:lvl4pPr marL="568325" indent="-152400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1800" b="0" i="0">
                <a:latin typeface="Neo Sans Intel"/>
                <a:cs typeface="Neo Sans Intel"/>
              </a:defRPr>
            </a:lvl4pPr>
            <a:lvl5pPr marL="762000" indent="-192088" eaLnBrk="1" hangingPunct="1">
              <a:spcBef>
                <a:spcPct val="20000"/>
              </a:spcBef>
              <a:buClr>
                <a:schemeClr val="bg2"/>
              </a:buClr>
              <a:buChar char="–"/>
              <a:defRPr sz="1800" b="0" i="0">
                <a:latin typeface="Neo Sans Intel"/>
                <a:cs typeface="Neo Sans Intel"/>
              </a:defRPr>
            </a:lvl5pPr>
            <a:lvl6pPr marL="12192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6pPr>
            <a:lvl7pPr marL="16764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7pPr>
            <a:lvl8pPr marL="21336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8pPr>
            <a:lvl9pPr marL="25908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9pPr>
          </a:lstStyle>
          <a:p>
            <a:r>
              <a:rPr lang="en-US" i="0" dirty="0">
                <a:solidFill>
                  <a:schemeClr val="tx1"/>
                </a:solidFill>
              </a:rPr>
              <a:t>Sequential </a:t>
            </a:r>
            <a:r>
              <a:rPr lang="en-US" i="0" dirty="0" smtClean="0">
                <a:solidFill>
                  <a:schemeClr val="tx1"/>
                </a:solidFill>
              </a:rPr>
              <a:t>circuit </a:t>
            </a:r>
            <a:r>
              <a:rPr lang="en-US" i="0" dirty="0">
                <a:solidFill>
                  <a:schemeClr val="tx1"/>
                </a:solidFill>
              </a:rPr>
              <a:t>is an implementation of a </a:t>
            </a:r>
            <a:r>
              <a:rPr lang="en-US" i="0" dirty="0">
                <a:solidFill>
                  <a:schemeClr val="tx1"/>
                </a:solidFill>
              </a:rPr>
              <a:t>sequential </a:t>
            </a:r>
            <a:r>
              <a:rPr lang="en-US" i="0" dirty="0" smtClean="0">
                <a:solidFill>
                  <a:schemeClr val="tx1"/>
                </a:solidFill>
              </a:rPr>
              <a:t>function</a:t>
            </a:r>
          </a:p>
          <a:p>
            <a:r>
              <a:rPr lang="en-US" i="0" dirty="0" smtClean="0">
                <a:solidFill>
                  <a:schemeClr val="tx1"/>
                </a:solidFill>
              </a:rPr>
              <a:t>Their main advantage is ability to remember the previous state</a:t>
            </a:r>
          </a:p>
          <a:p>
            <a:pPr marL="690563" lvl="2" indent="-344488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dirty="0" smtClean="0"/>
              <a:t>circuit </a:t>
            </a:r>
            <a:r>
              <a:rPr lang="en-US" dirty="0"/>
              <a:t>with memory is a 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4107692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7653"/>
              </p:ext>
            </p:extLst>
          </p:nvPr>
        </p:nvGraphicFramePr>
        <p:xfrm>
          <a:off x="6526056" y="1419300"/>
          <a:ext cx="1782501" cy="301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528152" y="1054353"/>
            <a:ext cx="1794076" cy="347678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325"/>
            <a:ext cx="8229600" cy="889000"/>
          </a:xfrm>
        </p:spPr>
        <p:txBody>
          <a:bodyPr anchor="ctr"/>
          <a:lstStyle/>
          <a:p>
            <a:pPr algn="ctr"/>
            <a:r>
              <a:rPr lang="en-US" dirty="0" smtClean="0"/>
              <a:t>Refresher: SR </a:t>
            </a:r>
            <a:r>
              <a:rPr lang="en-US" dirty="0" smtClean="0"/>
              <a:t>Flip-Flop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0135" y="842437"/>
            <a:ext cx="2429206" cy="2007416"/>
            <a:chOff x="468775" y="1830131"/>
            <a:chExt cx="2429206" cy="2007416"/>
          </a:xfrm>
        </p:grpSpPr>
        <p:sp>
          <p:nvSpPr>
            <p:cNvPr id="17" name="Oval 1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reset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!Q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Q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582472" y="1342778"/>
            <a:ext cx="1522301" cy="1093694"/>
            <a:chOff x="1237558" y="4455457"/>
            <a:chExt cx="2393549" cy="109369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00470" y="4547707"/>
              <a:ext cx="4617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S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>
            <a:xfrm>
              <a:off x="2758972" y="5102261"/>
              <a:ext cx="4995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1995391" y="5098329"/>
              <a:ext cx="4844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11073" y="4537702"/>
              <a:ext cx="5625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!Q</a:t>
              </a:r>
              <a:endParaRPr lang="en-US" sz="1600" dirty="0">
                <a:latin typeface="Neo Sans Intel" pitchFamily="34" charset="0"/>
              </a:endParaRP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92414"/>
              </p:ext>
            </p:extLst>
          </p:nvPr>
        </p:nvGraphicFramePr>
        <p:xfrm>
          <a:off x="6526056" y="1195556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85581" y="3093426"/>
            <a:ext cx="694658" cy="738664"/>
            <a:chOff x="1139501" y="3550642"/>
            <a:chExt cx="694658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1139501" y="366389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S</a:t>
              </a:r>
              <a:endParaRPr lang="en-US" sz="2400" b="1" dirty="0" smtClean="0">
                <a:latin typeface="Neo Sans Intel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385581" y="3960675"/>
            <a:ext cx="694658" cy="738664"/>
            <a:chOff x="1139501" y="3550642"/>
            <a:chExt cx="694658" cy="738664"/>
          </a:xfrm>
        </p:grpSpPr>
        <p:sp>
          <p:nvSpPr>
            <p:cNvPr id="101" name="TextBox 100"/>
            <p:cNvSpPr txBox="1"/>
            <p:nvPr/>
          </p:nvSpPr>
          <p:spPr>
            <a:xfrm>
              <a:off x="1139501" y="366389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R</a:t>
              </a:r>
              <a:endParaRPr lang="en-US" sz="2400" b="1" dirty="0" smtClean="0">
                <a:latin typeface="Neo Sans Intel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385581" y="4827924"/>
            <a:ext cx="694658" cy="738664"/>
            <a:chOff x="1139501" y="3550642"/>
            <a:chExt cx="694658" cy="738664"/>
          </a:xfrm>
        </p:grpSpPr>
        <p:sp>
          <p:nvSpPr>
            <p:cNvPr id="106" name="TextBox 105"/>
            <p:cNvSpPr txBox="1"/>
            <p:nvPr/>
          </p:nvSpPr>
          <p:spPr>
            <a:xfrm>
              <a:off x="1139501" y="3663890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Q</a:t>
              </a:r>
              <a:endParaRPr lang="en-US" sz="2400" b="1" dirty="0" smtClean="0">
                <a:latin typeface="Neo Sans Intel" pitchFamily="34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1902058" y="3279997"/>
            <a:ext cx="953378" cy="1234676"/>
            <a:chOff x="2344674" y="3279997"/>
            <a:chExt cx="953378" cy="1234676"/>
          </a:xfrm>
        </p:grpSpPr>
        <p:grpSp>
          <p:nvGrpSpPr>
            <p:cNvPr id="19" name="Group 18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4" name="Freeform 1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Straight Connector 112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2852633" y="3279997"/>
            <a:ext cx="763508" cy="1234676"/>
            <a:chOff x="3295249" y="3279997"/>
            <a:chExt cx="763508" cy="1234676"/>
          </a:xfrm>
        </p:grpSpPr>
        <p:grpSp>
          <p:nvGrpSpPr>
            <p:cNvPr id="30" name="Group 2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9" name="Freeform 12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30" name="Straight Connector 129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4" name="Group 213"/>
          <p:cNvGrpSpPr/>
          <p:nvPr/>
        </p:nvGrpSpPr>
        <p:grpSpPr>
          <a:xfrm>
            <a:off x="3613310" y="3646916"/>
            <a:ext cx="953378" cy="867757"/>
            <a:chOff x="4055926" y="3646916"/>
            <a:chExt cx="953378" cy="867757"/>
          </a:xfrm>
        </p:grpSpPr>
        <p:grpSp>
          <p:nvGrpSpPr>
            <p:cNvPr id="132" name="Group 131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133" name="Straight Connector 13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4" name="Freeform 13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4" name="Group 223"/>
          <p:cNvGrpSpPr/>
          <p:nvPr/>
        </p:nvGrpSpPr>
        <p:grpSpPr>
          <a:xfrm>
            <a:off x="4565585" y="3646916"/>
            <a:ext cx="1328852" cy="867757"/>
            <a:chOff x="5008201" y="3646916"/>
            <a:chExt cx="1328852" cy="867757"/>
          </a:xfrm>
        </p:grpSpPr>
        <p:grpSp>
          <p:nvGrpSpPr>
            <p:cNvPr id="146" name="Group 145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147" name="Straight Connector 146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48" name="Group 147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0" name="Freeform 149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51" name="Straight Connector 150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6" name="Group 225"/>
          <p:cNvGrpSpPr/>
          <p:nvPr/>
        </p:nvGrpSpPr>
        <p:grpSpPr>
          <a:xfrm>
            <a:off x="5893414" y="3278211"/>
            <a:ext cx="954401" cy="1235716"/>
            <a:chOff x="6336030" y="3278211"/>
            <a:chExt cx="954401" cy="1235716"/>
          </a:xfrm>
        </p:grpSpPr>
        <p:grpSp>
          <p:nvGrpSpPr>
            <p:cNvPr id="153" name="Group 152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Freeform 154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157" name="Straight Connector 1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8" name="Freeform 1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6468878" y="3278092"/>
            <a:ext cx="972879" cy="1235835"/>
            <a:chOff x="6911494" y="3278092"/>
            <a:chExt cx="972879" cy="1235835"/>
          </a:xfrm>
        </p:grpSpPr>
        <p:grpSp>
          <p:nvGrpSpPr>
            <p:cNvPr id="160" name="Group 159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4" name="Freeform 163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65" name="Group 164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9" name="Freeform 16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7" name="Straight Connector 166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70" name="Group 169"/>
          <p:cNvGrpSpPr/>
          <p:nvPr/>
        </p:nvGrpSpPr>
        <p:grpSpPr>
          <a:xfrm>
            <a:off x="382778" y="5556860"/>
            <a:ext cx="694658" cy="738664"/>
            <a:chOff x="1139501" y="3550642"/>
            <a:chExt cx="694658" cy="738664"/>
          </a:xfrm>
        </p:grpSpPr>
        <p:sp>
          <p:nvSpPr>
            <p:cNvPr id="171" name="TextBox 170"/>
            <p:cNvSpPr txBox="1"/>
            <p:nvPr/>
          </p:nvSpPr>
          <p:spPr>
            <a:xfrm>
              <a:off x="1139501" y="3663890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!Q</a:t>
              </a:r>
              <a:endParaRPr lang="en-US" sz="2400" b="1" dirty="0" smtClean="0">
                <a:latin typeface="Neo Sans Intel" pitchFamily="34" charset="0"/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1144844" y="3647424"/>
            <a:ext cx="760677" cy="2098944"/>
            <a:chOff x="1587460" y="3647424"/>
            <a:chExt cx="760677" cy="2098944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0" name="Group 199"/>
          <p:cNvGrpSpPr/>
          <p:nvPr/>
        </p:nvGrpSpPr>
        <p:grpSpPr>
          <a:xfrm>
            <a:off x="1899255" y="5016162"/>
            <a:ext cx="956181" cy="1097126"/>
            <a:chOff x="2341871" y="5016162"/>
            <a:chExt cx="956181" cy="1097126"/>
          </a:xfrm>
        </p:grpSpPr>
        <p:grpSp>
          <p:nvGrpSpPr>
            <p:cNvPr id="198" name="Group 197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8" name="Straight Connector 27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9" name="Group 198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76" name="Group 175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77" name="Straight Connector 176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78" name="Freeform 177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9" name="Straight Connector 178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13" name="Group 212"/>
          <p:cNvGrpSpPr/>
          <p:nvPr/>
        </p:nvGrpSpPr>
        <p:grpSpPr>
          <a:xfrm>
            <a:off x="2852633" y="5017432"/>
            <a:ext cx="760677" cy="1095856"/>
            <a:chOff x="3295249" y="5017432"/>
            <a:chExt cx="760677" cy="1095856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5" name="Group 214"/>
          <p:cNvGrpSpPr/>
          <p:nvPr/>
        </p:nvGrpSpPr>
        <p:grpSpPr>
          <a:xfrm>
            <a:off x="3609404" y="5017432"/>
            <a:ext cx="956181" cy="1095331"/>
            <a:chOff x="4052020" y="5017432"/>
            <a:chExt cx="956181" cy="1095331"/>
          </a:xfrm>
        </p:grpSpPr>
        <p:grpSp>
          <p:nvGrpSpPr>
            <p:cNvPr id="33" name="Group 32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2" name="Freeform 141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43" name="Straight Connector 142"/>
              <p:cNvCxnSpPr>
                <a:endCxn id="142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1" name="Group 180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5" name="Freeform 184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83" name="Straight Connector 182"/>
              <p:cNvCxnSpPr>
                <a:endCxn id="185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25" name="Group 224"/>
          <p:cNvGrpSpPr/>
          <p:nvPr/>
        </p:nvGrpSpPr>
        <p:grpSpPr>
          <a:xfrm>
            <a:off x="4557448" y="5384351"/>
            <a:ext cx="1346761" cy="359588"/>
            <a:chOff x="5000064" y="5384351"/>
            <a:chExt cx="1346761" cy="359588"/>
          </a:xfrm>
        </p:grpSpPr>
        <p:cxnSp>
          <p:nvCxnSpPr>
            <p:cNvPr id="152" name="Straight Connector 15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0" name="Group 229"/>
          <p:cNvGrpSpPr/>
          <p:nvPr/>
        </p:nvGrpSpPr>
        <p:grpSpPr>
          <a:xfrm>
            <a:off x="5891634" y="5384351"/>
            <a:ext cx="1001588" cy="726398"/>
            <a:chOff x="6334250" y="5384351"/>
            <a:chExt cx="1001588" cy="726398"/>
          </a:xfrm>
        </p:grpSpPr>
        <p:cxnSp>
          <p:nvCxnSpPr>
            <p:cNvPr id="159" name="Straight Connector 158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29" name="Group 228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88" name="Group 18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89" name="Straight Connector 18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90" name="Freeform 18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09" name="Rectangle 208"/>
          <p:cNvSpPr/>
          <p:nvPr/>
        </p:nvSpPr>
        <p:spPr bwMode="auto">
          <a:xfrm>
            <a:off x="2081179" y="3164840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2" name="Straight Connector 201"/>
          <p:cNvCxnSpPr/>
          <p:nvPr/>
        </p:nvCxnSpPr>
        <p:spPr bwMode="auto">
          <a:xfrm>
            <a:off x="2078106" y="3093426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2539344" y="3098290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6" name="Rectangle 215"/>
          <p:cNvSpPr/>
          <p:nvPr/>
        </p:nvSpPr>
        <p:spPr bwMode="auto">
          <a:xfrm>
            <a:off x="3801901" y="3194837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3798828" y="3123423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4260066" y="3128287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234" name="Group 233"/>
          <p:cNvGrpSpPr/>
          <p:nvPr/>
        </p:nvGrpSpPr>
        <p:grpSpPr>
          <a:xfrm>
            <a:off x="6847815" y="4972085"/>
            <a:ext cx="389144" cy="1305608"/>
            <a:chOff x="7290431" y="4972085"/>
            <a:chExt cx="389144" cy="1305608"/>
          </a:xfrm>
        </p:grpSpPr>
        <p:sp>
          <p:nvSpPr>
            <p:cNvPr id="232" name="TextBox 231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?</a:t>
              </a:r>
              <a:endParaRPr lang="en-US" sz="3200" dirty="0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?</a:t>
              </a:r>
              <a:endParaRPr lang="en-US" sz="32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7442200" y="4964691"/>
            <a:ext cx="1706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Neo Sans Intel" pitchFamily="34" charset="0"/>
              </a:rPr>
              <a:t>But, which signal will be really faster will depend </a:t>
            </a:r>
            <a:r>
              <a:rPr lang="en-US" sz="1400" dirty="0">
                <a:latin typeface="Neo Sans Intel" pitchFamily="34" charset="0"/>
              </a:rPr>
              <a:t>on </a:t>
            </a:r>
            <a:r>
              <a:rPr lang="en-US" sz="1400" dirty="0" smtClean="0">
                <a:latin typeface="Neo Sans Intel" pitchFamily="34" charset="0"/>
              </a:rPr>
              <a:t>many </a:t>
            </a:r>
            <a:r>
              <a:rPr lang="en-US" sz="1400" dirty="0">
                <a:latin typeface="Neo Sans Intel" pitchFamily="34" charset="0"/>
              </a:rPr>
              <a:t>factors (e.g., temperature).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7442576" y="3710043"/>
            <a:ext cx="1711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Neo Sans Intel" pitchFamily="34" charset="0"/>
              </a:rPr>
              <a:t>The output will </a:t>
            </a:r>
            <a:r>
              <a:rPr lang="en-US" sz="1400" dirty="0" smtClean="0">
                <a:latin typeface="Neo Sans Intel" pitchFamily="34" charset="0"/>
              </a:rPr>
              <a:t>be determined by the fastest signal</a:t>
            </a:r>
            <a:endParaRPr lang="en-US" sz="1400" dirty="0"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345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9" grpId="0" animBg="1"/>
      <p:bldP spid="216" grpId="0" animBg="1"/>
      <p:bldP spid="235" grpId="0"/>
      <p:bldP spid="2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08625"/>
            <a:ext cx="8229600" cy="889000"/>
          </a:xfrm>
        </p:spPr>
        <p:txBody>
          <a:bodyPr anchor="ctr"/>
          <a:lstStyle/>
          <a:p>
            <a:pPr algn="ctr"/>
            <a:r>
              <a:rPr lang="en-US" dirty="0" smtClean="0"/>
              <a:t>Refresher: D </a:t>
            </a:r>
            <a:r>
              <a:rPr lang="en-US" dirty="0" smtClean="0"/>
              <a:t>Flip-Flop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4355" y="1399726"/>
            <a:ext cx="3729617" cy="1965243"/>
            <a:chOff x="184355" y="1399726"/>
            <a:chExt cx="3729617" cy="1965243"/>
          </a:xfrm>
        </p:grpSpPr>
        <p:grpSp>
          <p:nvGrpSpPr>
            <p:cNvPr id="87" name="Group 86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000470" y="4547707"/>
                <a:ext cx="4617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S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cxnSp>
            <p:nvCxnSpPr>
              <p:cNvPr id="94" name="Straight Connector 93"/>
              <p:cNvCxnSpPr>
                <a:stCxn id="101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5" name="Straight Connector 94"/>
              <p:cNvCxnSpPr>
                <a:stCxn id="102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2758972" y="5102261"/>
                <a:ext cx="4995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99" name="Rectangle 98"/>
            <p:cNvSpPr/>
            <p:nvPr/>
          </p:nvSpPr>
          <p:spPr>
            <a:xfrm>
              <a:off x="2878383" y="223425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R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01585" y="1696375"/>
              <a:ext cx="3577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!Q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101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2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104" name="Isosceles Triangle 103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6" name="Straight Connector 105"/>
            <p:cNvCxnSpPr>
              <a:endCxn id="102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07" name="Straight Connector 106"/>
            <p:cNvCxnSpPr>
              <a:endCxn id="102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Straight Connector 107"/>
            <p:cNvCxnSpPr>
              <a:endCxn id="101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9" name="Oval 108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/>
            <p:cNvSpPr/>
            <p:nvPr/>
          </p:nvSpPr>
          <p:spPr>
            <a:xfrm>
              <a:off x="1248822" y="3026415"/>
              <a:ext cx="7601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enable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113" name="Straight Connector 112"/>
            <p:cNvCxnSpPr>
              <a:endCxn id="101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4" name="Straight Connector 113"/>
            <p:cNvCxnSpPr>
              <a:endCxn id="104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>
              <a:off x="184355" y="1399726"/>
              <a:ext cx="589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  <a:r>
                <a:rPr lang="en-US" sz="1600" dirty="0" smtClean="0">
                  <a:latin typeface="Neo Sans Intel" pitchFamily="34" charset="0"/>
                </a:rPr>
                <a:t>ata</a:t>
              </a:r>
              <a:endParaRPr lang="en-US" sz="1600" dirty="0">
                <a:latin typeface="Neo Sans Inte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93734" y="1600463"/>
            <a:ext cx="1522301" cy="1093694"/>
            <a:chOff x="1237558" y="4455457"/>
            <a:chExt cx="2393549" cy="109369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0470" y="4547707"/>
              <a:ext cx="4894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1995391" y="5098329"/>
              <a:ext cx="4592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e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65672" y="4537702"/>
              <a:ext cx="4995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  <a:endParaRPr lang="en-US" sz="1600" dirty="0">
                <a:latin typeface="Neo Sans Intel" pitchFamily="34" charset="0"/>
              </a:endParaRP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8777"/>
              </p:ext>
            </p:extLst>
          </p:nvPr>
        </p:nvGraphicFramePr>
        <p:xfrm>
          <a:off x="6695949" y="1594450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5613" y="3784922"/>
            <a:ext cx="8228012" cy="213169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Don’t have prohibited states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Store one bit of information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Can be used as building block for creating static memory arrays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264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54925"/>
            <a:ext cx="8229600" cy="889000"/>
          </a:xfrm>
        </p:spPr>
        <p:txBody>
          <a:bodyPr anchor="ctr"/>
          <a:lstStyle/>
          <a:p>
            <a:pPr algn="ctr"/>
            <a:r>
              <a:rPr lang="en-US" dirty="0" smtClean="0"/>
              <a:t>Single port 2^MxN Memory Array</a:t>
            </a:r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95131" y="1538919"/>
            <a:ext cx="5591237" cy="2743823"/>
            <a:chOff x="1895131" y="1538919"/>
            <a:chExt cx="5591237" cy="2743823"/>
          </a:xfrm>
        </p:grpSpPr>
        <p:sp>
          <p:nvSpPr>
            <p:cNvPr id="28" name="Rectangle 27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Array</a:t>
              </a:r>
              <a:endParaRPr lang="en-US" sz="28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address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Rectangle 31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input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output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798077" y="2012726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M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3163486" y="3407378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Neo Sans Intel" pitchFamily="34" charset="0"/>
                </a:rPr>
                <a:t>N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6081209" y="3430528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Neo Sans Intel" pitchFamily="34" charset="0"/>
                </a:rPr>
                <a:t>N</a:t>
              </a:r>
              <a:endParaRPr lang="ru-RU" sz="2400" dirty="0" err="1" smtClean="0">
                <a:latin typeface="+mn-lt"/>
              </a:endParaRPr>
            </a:p>
          </p:txBody>
        </p:sp>
        <p:sp>
          <p:nvSpPr>
            <p:cNvPr id="42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Write enable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" name="Соединительная линия уступом 5"/>
            <p:cNvCxnSpPr>
              <a:endCxn id="42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65250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54925"/>
            <a:ext cx="8229600" cy="889000"/>
          </a:xfrm>
        </p:spPr>
        <p:txBody>
          <a:bodyPr anchor="ctr"/>
          <a:lstStyle/>
          <a:p>
            <a:pPr algn="ctr"/>
            <a:r>
              <a:rPr lang="en-US" dirty="0" smtClean="0"/>
              <a:t>Single port 4x1 Memory Array</a:t>
            </a:r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95131" y="1538919"/>
            <a:ext cx="5591237" cy="2743823"/>
            <a:chOff x="1895131" y="1538919"/>
            <a:chExt cx="5591237" cy="2743823"/>
          </a:xfrm>
        </p:grpSpPr>
        <p:sp>
          <p:nvSpPr>
            <p:cNvPr id="28" name="Rectangle 27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Array</a:t>
              </a:r>
              <a:endParaRPr lang="en-US" sz="28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address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Rectangle 31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input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output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798077" y="2012726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2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3163486" y="340737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1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6081209" y="343052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1</a:t>
              </a:r>
              <a:endParaRPr lang="ru-RU" sz="2400" dirty="0" err="1" smtClean="0">
                <a:latin typeface="+mn-lt"/>
              </a:endParaRPr>
            </a:p>
          </p:txBody>
        </p:sp>
        <p:sp>
          <p:nvSpPr>
            <p:cNvPr id="42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Write enable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" name="Соединительная линия уступом 5"/>
            <p:cNvCxnSpPr>
              <a:endCxn id="42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246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66500"/>
            <a:ext cx="8229600" cy="889000"/>
          </a:xfrm>
        </p:spPr>
        <p:txBody>
          <a:bodyPr anchor="ctr"/>
          <a:lstStyle/>
          <a:p>
            <a:pPr algn="ctr"/>
            <a:r>
              <a:rPr lang="en-US" dirty="0"/>
              <a:t>Single port 4x1 Memory Array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3" y="1777101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695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.4|8.5|5.5|1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2|25.1|543.9|1.8|0.7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8|6.6|12.1|35.7|2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9.6|12.5|3.6|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9.6|12.5|3.6|7.8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sharepoint/v3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1261</TotalTime>
  <Words>452</Words>
  <Application>Microsoft Office PowerPoint</Application>
  <PresentationFormat>On-screen Show (4:3)</PresentationFormat>
  <Paragraphs>170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mdsp_2011</vt:lpstr>
      <vt:lpstr>MIPT-MIPS 2013 Sequential logic</vt:lpstr>
      <vt:lpstr>Layers of Abstraction in Computes Science (CS)</vt:lpstr>
      <vt:lpstr>Refresher: Combinational vs. Sequential Circtuis</vt:lpstr>
      <vt:lpstr>Refresher: Sequential Circuits</vt:lpstr>
      <vt:lpstr>Refresher: SR Flip-Flop</vt:lpstr>
      <vt:lpstr>Refresher: D Flip-Flop</vt:lpstr>
      <vt:lpstr>Single port 2^MxN Memory Array</vt:lpstr>
      <vt:lpstr>Single port 4x1 Memory Array</vt:lpstr>
      <vt:lpstr>Single port 4x1 Memory Array</vt:lpstr>
      <vt:lpstr>Single port 4x2 Memory Array</vt:lpstr>
      <vt:lpstr>Arithmetic Logic Unit</vt:lpstr>
      <vt:lpstr>MIPS ALU with Register File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atitov</cp:lastModifiedBy>
  <cp:revision>133</cp:revision>
  <dcterms:created xsi:type="dcterms:W3CDTF">2011-10-24T08:13:52Z</dcterms:created>
  <dcterms:modified xsi:type="dcterms:W3CDTF">2013-11-09T14:07:15Z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