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13"/>
  </p:notesMasterIdLst>
  <p:handoutMasterIdLst>
    <p:handoutMasterId r:id="rId14"/>
  </p:handoutMasterIdLst>
  <p:sldIdLst>
    <p:sldId id="283" r:id="rId5"/>
    <p:sldId id="411" r:id="rId6"/>
    <p:sldId id="412" r:id="rId7"/>
    <p:sldId id="404" r:id="rId8"/>
    <p:sldId id="403" r:id="rId9"/>
    <p:sldId id="407" r:id="rId10"/>
    <p:sldId id="288" r:id="rId11"/>
    <p:sldId id="28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BABD"/>
    <a:srgbClr val="FFDA00"/>
    <a:srgbClr val="93E2FF"/>
    <a:srgbClr val="FFCC99"/>
    <a:srgbClr val="92D050"/>
    <a:srgbClr val="F37021"/>
    <a:srgbClr val="CBD5EA"/>
    <a:srgbClr val="FFFFFF"/>
    <a:srgbClr val="96D1CC"/>
    <a:srgbClr val="9A4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3502" autoAdjust="0"/>
  </p:normalViewPr>
  <p:slideViewPr>
    <p:cSldViewPr snapToGrid="0">
      <p:cViewPr varScale="1">
        <p:scale>
          <a:sx n="85" d="100"/>
          <a:sy n="85" d="100"/>
        </p:scale>
        <p:origin x="1349" y="58"/>
      </p:cViewPr>
      <p:guideLst>
        <p:guide orient="horz" pos="648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12/15/2014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</a:t>
            </a: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2014 Project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 smtClean="0"/>
              <a:t> </a:t>
            </a:r>
            <a:r>
              <a:rPr lang="en-US" dirty="0" smtClean="0"/>
              <a:t>Advanced Pipelining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13 December 2014</a:t>
            </a: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02280"/>
            <a:ext cx="8228012" cy="2787837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So far only a </a:t>
            </a:r>
            <a:r>
              <a:rPr lang="en-US" sz="2200" dirty="0" smtClean="0">
                <a:solidFill>
                  <a:srgbClr val="0071C5"/>
                </a:solidFill>
              </a:rPr>
              <a:t>unified pipeline</a:t>
            </a:r>
            <a:r>
              <a:rPr lang="en-US" sz="2200" dirty="0" smtClean="0"/>
              <a:t> have been considered where each instruction takes the same number of cycles to execute</a:t>
            </a:r>
          </a:p>
          <a:p>
            <a:pPr marL="342900" lvl="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61922"/>
                </a:solidFill>
                <a:cs typeface="Arial" charset="0"/>
              </a:rPr>
              <a:t>The real latency of instructions can differ significantly: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61922"/>
                </a:solidFill>
                <a:ea typeface="+mn-ea"/>
                <a:cs typeface="Arial" charset="0"/>
              </a:rPr>
              <a:t>Memory systems with variable access time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61922"/>
                </a:solidFill>
                <a:ea typeface="+mn-ea"/>
                <a:cs typeface="Arial" charset="0"/>
              </a:rPr>
              <a:t>Long latency </a:t>
            </a:r>
            <a:r>
              <a:rPr lang="en-US" sz="1800" dirty="0" smtClean="0">
                <a:solidFill>
                  <a:srgbClr val="061922"/>
                </a:solidFill>
                <a:ea typeface="+mn-ea"/>
                <a:cs typeface="Arial" charset="0"/>
              </a:rPr>
              <a:t>calculations (multiplication, division, floating point operations, etc.)</a:t>
            </a:r>
            <a:endParaRPr lang="en-US" sz="1800" dirty="0">
              <a:solidFill>
                <a:srgbClr val="061922"/>
              </a:solidFill>
              <a:ea typeface="+mn-ea"/>
              <a:cs typeface="Arial" charset="0"/>
            </a:endParaRP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Increasing of the clock cycle to fit the longest instruction and thereby keeping pipeline unified may be </a:t>
            </a:r>
            <a:r>
              <a:rPr lang="en-US" sz="2200" dirty="0" smtClean="0">
                <a:solidFill>
                  <a:srgbClr val="C00000"/>
                </a:solidFill>
              </a:rPr>
              <a:t>inefficient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200891" y="4696870"/>
            <a:ext cx="190" cy="12670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785504" y="4707668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363825" y="4712524"/>
            <a:ext cx="1256171" cy="394085"/>
            <a:chOff x="1363825" y="4712524"/>
            <a:chExt cx="1256171" cy="394085"/>
          </a:xfrm>
        </p:grpSpPr>
        <p:sp>
          <p:nvSpPr>
            <p:cNvPr id="19" name="TextBox 18"/>
            <p:cNvSpPr txBox="1"/>
            <p:nvPr/>
          </p:nvSpPr>
          <p:spPr>
            <a:xfrm>
              <a:off x="2164422" y="4824633"/>
              <a:ext cx="455574" cy="23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63825" y="4712524"/>
              <a:ext cx="707161" cy="394085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F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5612185" y="4708673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7067706" y="4687291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7061875" y="4718404"/>
            <a:ext cx="1106643" cy="394085"/>
            <a:chOff x="7061875" y="4718404"/>
            <a:chExt cx="1106643" cy="394085"/>
          </a:xfrm>
        </p:grpSpPr>
        <p:sp>
          <p:nvSpPr>
            <p:cNvPr id="25" name="TextBox 24"/>
            <p:cNvSpPr txBox="1"/>
            <p:nvPr/>
          </p:nvSpPr>
          <p:spPr>
            <a:xfrm>
              <a:off x="7712944" y="4840322"/>
              <a:ext cx="455574" cy="23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61875" y="4718404"/>
              <a:ext cx="379435" cy="394085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W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85504" y="4712524"/>
            <a:ext cx="1083736" cy="394085"/>
            <a:chOff x="2785504" y="4712524"/>
            <a:chExt cx="1083736" cy="39408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85504" y="4712524"/>
              <a:ext cx="381872" cy="394085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D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3666" y="4826564"/>
              <a:ext cx="455574" cy="23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4200891" y="4714890"/>
            <a:ext cx="1411294" cy="39408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 </a:t>
            </a:r>
            <a:r>
              <a:rPr lang="en-US" sz="1400" kern="0" dirty="0" smtClean="0">
                <a:solidFill>
                  <a:srgbClr val="061922"/>
                </a:solidFill>
                <a:latin typeface="+mj-lt"/>
                <a:cs typeface="Arial" pitchFamily="34" charset="0"/>
              </a:rPr>
              <a:t>longest</a:t>
            </a:r>
            <a:endParaRPr lang="ru-RU" sz="1400" kern="0" dirty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16658" y="4716071"/>
            <a:ext cx="1253033" cy="394085"/>
            <a:chOff x="5616658" y="4716071"/>
            <a:chExt cx="1253033" cy="39408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16658" y="4716071"/>
              <a:ext cx="707161" cy="394085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</a:t>
              </a:r>
              <a:endPara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4117" y="4824633"/>
              <a:ext cx="455574" cy="23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+mj-lt"/>
                  <a:cs typeface="Arial" charset="0"/>
                </a:rPr>
                <a:t>wait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 bwMode="auto">
          <a:xfrm>
            <a:off x="8460741" y="4733490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4200891" y="5110619"/>
            <a:ext cx="1212357" cy="858381"/>
            <a:chOff x="4200891" y="5110619"/>
            <a:chExt cx="1212357" cy="85838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200891" y="5110619"/>
              <a:ext cx="1034834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 smtClean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medium</a:t>
              </a:r>
              <a:endPara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00891" y="5504703"/>
              <a:ext cx="684641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E </a:t>
              </a:r>
              <a:r>
                <a:rPr lang="en-US" sz="1400" kern="0" noProof="0" dirty="0" smtClean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short</a:t>
              </a:r>
              <a:endPara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200891" y="5119106"/>
              <a:ext cx="1212357" cy="8498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84" name="Rounded Rectangular Callout 183"/>
          <p:cNvSpPr/>
          <p:nvPr/>
        </p:nvSpPr>
        <p:spPr bwMode="auto">
          <a:xfrm>
            <a:off x="5580508" y="5358869"/>
            <a:ext cx="2388465" cy="831394"/>
          </a:xfrm>
          <a:prstGeom prst="wedgeRoundRectCallout">
            <a:avLst>
              <a:gd name="adj1" fmla="val -62895"/>
              <a:gd name="adj2" fmla="val -200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Most of instructions are shorter and do not need such long clock cycle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7482" y="3931073"/>
            <a:ext cx="8751485" cy="1075110"/>
            <a:chOff x="327482" y="3931073"/>
            <a:chExt cx="8751485" cy="1075110"/>
          </a:xfrm>
        </p:grpSpPr>
        <p:grpSp>
          <p:nvGrpSpPr>
            <p:cNvPr id="10" name="Group 9"/>
            <p:cNvGrpSpPr/>
            <p:nvPr/>
          </p:nvGrpSpPr>
          <p:grpSpPr>
            <a:xfrm>
              <a:off x="327482" y="3931073"/>
              <a:ext cx="8133259" cy="523220"/>
              <a:chOff x="327482" y="3710762"/>
              <a:chExt cx="8133259" cy="65353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482" y="3710762"/>
                <a:ext cx="975972" cy="65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C00000"/>
                    </a:solidFill>
                    <a:latin typeface="+mj-lt"/>
                    <a:cs typeface="Arial" charset="0"/>
                  </a:rPr>
                  <a:t>Sync signal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rgbClr val="C00000"/>
                    </a:solidFill>
                    <a:latin typeface="+mj-lt"/>
                    <a:cs typeface="Arial" charset="0"/>
                  </a:rPr>
                  <a:t>(clocks) </a:t>
                </a:r>
                <a:endParaRPr lang="ru-RU" sz="1400" dirty="0" smtClean="0">
                  <a:solidFill>
                    <a:srgbClr val="C0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370520" y="3873914"/>
                <a:ext cx="1423480" cy="410307"/>
                <a:chOff x="1539944" y="1726646"/>
                <a:chExt cx="703386" cy="410307"/>
              </a:xfrm>
            </p:grpSpPr>
            <p:sp>
              <p:nvSpPr>
                <p:cNvPr id="41" name="Freeform 40"/>
                <p:cNvSpPr/>
                <p:nvPr/>
              </p:nvSpPr>
              <p:spPr bwMode="auto">
                <a:xfrm>
                  <a:off x="1539944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2" name="Straight Arrow Connector 41"/>
                <p:cNvCxnSpPr>
                  <a:endCxn id="41" idx="4"/>
                </p:cNvCxnSpPr>
                <p:nvPr/>
              </p:nvCxnSpPr>
              <p:spPr>
                <a:xfrm flipH="1">
                  <a:off x="2243329" y="1726646"/>
                  <a:ext cx="1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83840" y="3873914"/>
                <a:ext cx="1427078" cy="410307"/>
                <a:chOff x="2255048" y="1726646"/>
                <a:chExt cx="703385" cy="41030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>
                  <a:off x="2255048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5" name="Straight Arrow Connector 44"/>
                <p:cNvCxnSpPr>
                  <a:endCxn id="44" idx="4"/>
                </p:cNvCxnSpPr>
                <p:nvPr/>
              </p:nvCxnSpPr>
              <p:spPr>
                <a:xfrm>
                  <a:off x="2958433" y="1726646"/>
                  <a:ext cx="0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01160" y="3873914"/>
                <a:ext cx="1430020" cy="410307"/>
                <a:chOff x="2958436" y="1726646"/>
                <a:chExt cx="703386" cy="410307"/>
              </a:xfrm>
            </p:grpSpPr>
            <p:sp>
              <p:nvSpPr>
                <p:cNvPr id="47" name="Freeform 46"/>
                <p:cNvSpPr/>
                <p:nvPr/>
              </p:nvSpPr>
              <p:spPr bwMode="auto">
                <a:xfrm>
                  <a:off x="2958436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4"/>
                </p:cNvCxnSpPr>
                <p:nvPr/>
              </p:nvCxnSpPr>
              <p:spPr>
                <a:xfrm flipH="1">
                  <a:off x="3661821" y="1726646"/>
                  <a:ext cx="1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5621020" y="3873914"/>
                <a:ext cx="1450340" cy="410307"/>
                <a:chOff x="3673540" y="1726646"/>
                <a:chExt cx="703385" cy="410307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>
                  <a:off x="3673540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4376925" y="1726646"/>
                  <a:ext cx="0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7061201" y="3873914"/>
                <a:ext cx="1399540" cy="410307"/>
                <a:chOff x="4388651" y="1726646"/>
                <a:chExt cx="703385" cy="410307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>
                  <a:off x="4388651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5092036" y="1726646"/>
                  <a:ext cx="0" cy="398584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1368515" y="4371865"/>
              <a:ext cx="7710452" cy="634318"/>
              <a:chOff x="1545440" y="2822050"/>
              <a:chExt cx="7710452" cy="634318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545440" y="3160023"/>
                <a:ext cx="7556029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8736198" y="3148591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rPr>
                  <a:t>time</a:t>
                </a:r>
                <a:endPara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+mj-lt"/>
                  <a:cs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736119" y="2836361"/>
                <a:ext cx="441146" cy="361473"/>
                <a:chOff x="5301882" y="3678272"/>
                <a:chExt cx="441146" cy="361473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01882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4ns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4512" y="2838701"/>
                <a:ext cx="441146" cy="355325"/>
                <a:chOff x="5324741" y="3678272"/>
                <a:chExt cx="441146" cy="355325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24741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8ns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527553" y="2825591"/>
                <a:ext cx="532518" cy="363378"/>
                <a:chOff x="5241768" y="3678272"/>
                <a:chExt cx="532518" cy="363378"/>
              </a:xfrm>
            </p:grpSpPr>
            <p:sp>
              <p:nvSpPr>
                <p:cNvPr id="89" name="Oval 88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1768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12ns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979310" y="2822050"/>
                <a:ext cx="1900875" cy="371373"/>
                <a:chOff x="5256196" y="3670277"/>
                <a:chExt cx="1900875" cy="371373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256196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  <a:cs typeface="Arial" charset="0"/>
                    </a:rPr>
                    <a:t>16ns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624553" y="367027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kern="0" dirty="0" smtClean="0">
                      <a:solidFill>
                        <a:srgbClr val="061922"/>
                      </a:solidFill>
                      <a:latin typeface="+mj-lt"/>
                    </a:rPr>
                    <a:t>20</a:t>
                  </a: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latin typeface="+mj-lt"/>
                    </a:rPr>
                    <a:t>ns</a:t>
                  </a:r>
                  <a:endParaRPr kumimoji="0" lang="ru-RU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6875679" y="396203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58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4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4" y="938011"/>
            <a:ext cx="8228013" cy="79934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The problem is resolved by splitting execution into more stages</a:t>
            </a:r>
            <a:endParaRPr lang="ru-R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94222"/>
              </p:ext>
            </p:extLst>
          </p:nvPr>
        </p:nvGraphicFramePr>
        <p:xfrm>
          <a:off x="4785360" y="2975571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M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9438"/>
              </p:ext>
            </p:extLst>
          </p:nvPr>
        </p:nvGraphicFramePr>
        <p:xfrm>
          <a:off x="4785360" y="2975571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eo Sans Intel" panose="020B0504020202020204" pitchFamily="34" charset="0"/>
                        </a:rPr>
                        <a:t>E2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eo Sans Intel" panose="020B0504020202020204" pitchFamily="34" charset="0"/>
                        </a:rPr>
                        <a:t>E3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eo Sans Intel" panose="020B0504020202020204" pitchFamily="34" charset="0"/>
                        </a:rPr>
                        <a:t>E4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M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ysClr val="windowText" lastClr="000000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055615" y="3236067"/>
            <a:ext cx="2086401" cy="1758826"/>
            <a:chOff x="2184655" y="2070835"/>
            <a:chExt cx="2086401" cy="175882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184655" y="2070835"/>
              <a:ext cx="110872" cy="28221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607983" y="2070835"/>
              <a:ext cx="110872" cy="51908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031310" y="2070835"/>
              <a:ext cx="55436" cy="7962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444559" y="2070835"/>
              <a:ext cx="27718" cy="10986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833869" y="2070835"/>
              <a:ext cx="27718" cy="145980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194202" y="2070835"/>
              <a:ext cx="76854" cy="175882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12137"/>
              </p:ext>
            </p:extLst>
          </p:nvPr>
        </p:nvGraphicFramePr>
        <p:xfrm>
          <a:off x="484511" y="1485850"/>
          <a:ext cx="81991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218"/>
                <a:gridCol w="412218"/>
                <a:gridCol w="412218"/>
                <a:gridCol w="412218"/>
                <a:gridCol w="412218"/>
                <a:gridCol w="412218"/>
                <a:gridCol w="412218"/>
                <a:gridCol w="412218"/>
                <a:gridCol w="1663505"/>
                <a:gridCol w="396240"/>
                <a:gridCol w="368317"/>
                <a:gridCol w="412218"/>
                <a:gridCol w="448825"/>
                <a:gridCol w="396240"/>
                <a:gridCol w="391589"/>
                <a:gridCol w="412218"/>
                <a:gridCol w="412218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 </a:t>
                      </a:r>
                      <a:r>
                        <a:rPr lang="en-US" sz="1200" dirty="0" smtClean="0">
                          <a:latin typeface="Neo Sans Intel" panose="020B0504020202020204" pitchFamily="34" charset="0"/>
                        </a:rPr>
                        <a:t>longest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M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254000" y="1310640"/>
            <a:ext cx="8585200" cy="599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75368"/>
              </p:ext>
            </p:extLst>
          </p:nvPr>
        </p:nvGraphicFramePr>
        <p:xfrm>
          <a:off x="2936240" y="1485850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M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32594" y="2072640"/>
            <a:ext cx="8228012" cy="7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 smtClean="0"/>
              <a:t>But, for better overlapping of short instructions a complicated forwarding is required </a:t>
            </a:r>
            <a:r>
              <a:rPr lang="en-US" sz="2200" kern="0" dirty="0" smtClean="0">
                <a:solidFill>
                  <a:schemeClr val="tx2"/>
                </a:solidFill>
              </a:rPr>
              <a:t>(</a:t>
            </a:r>
            <a:r>
              <a:rPr lang="en-US" sz="2200" kern="0" dirty="0">
                <a:solidFill>
                  <a:schemeClr val="tx2"/>
                </a:solidFill>
              </a:rPr>
              <a:t>too many stage to take a value </a:t>
            </a:r>
            <a:r>
              <a:rPr lang="en-US" sz="2200" kern="0" dirty="0" smtClean="0">
                <a:solidFill>
                  <a:schemeClr val="tx2"/>
                </a:solidFill>
              </a:rPr>
              <a:t>from)</a:t>
            </a:r>
            <a:endParaRPr lang="ru-RU" sz="2200" kern="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575" y="4629067"/>
            <a:ext cx="45078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Unfeasible </a:t>
            </a:r>
            <a:r>
              <a:rPr lang="en-US" sz="2200" kern="0" dirty="0" smtClean="0">
                <a:solidFill>
                  <a:srgbClr val="061922"/>
                </a:solidFill>
                <a:latin typeface="Neo Sans Intel"/>
              </a:rPr>
              <a:t>makes </a:t>
            </a: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the concept of a unified pipeline </a:t>
            </a:r>
            <a:r>
              <a:rPr lang="en-US" sz="2200" kern="0" dirty="0" smtClean="0">
                <a:solidFill>
                  <a:srgbClr val="FF0000"/>
                </a:solidFill>
                <a:latin typeface="Neo Sans Intel"/>
              </a:rPr>
              <a:t>inefficient</a:t>
            </a:r>
            <a:endParaRPr lang="en-US" sz="2200" kern="0" dirty="0">
              <a:solidFill>
                <a:srgbClr val="FF0000"/>
              </a:solidFill>
              <a:latin typeface="Neo Sans Inte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455" y="2871989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Neo Sans Intel"/>
              </a:rPr>
              <a:t>Full </a:t>
            </a:r>
            <a:r>
              <a:rPr lang="en-US" kern="0" dirty="0" smtClean="0">
                <a:solidFill>
                  <a:srgbClr val="061922"/>
                </a:solidFill>
                <a:latin typeface="Neo Sans Intel"/>
              </a:rPr>
              <a:t>forwarding </a:t>
            </a:r>
            <a:r>
              <a:rPr lang="en-US" kern="0" dirty="0">
                <a:solidFill>
                  <a:srgbClr val="061922"/>
                </a:solidFill>
                <a:latin typeface="Neo Sans Intel"/>
              </a:rPr>
              <a:t>are too huge </a:t>
            </a:r>
            <a:r>
              <a:rPr lang="en-US" kern="0" dirty="0" smtClean="0">
                <a:solidFill>
                  <a:srgbClr val="061922"/>
                </a:solidFill>
                <a:latin typeface="Neo Sans Intel"/>
              </a:rPr>
              <a:t>and slow </a:t>
            </a:r>
            <a:r>
              <a:rPr lang="en-US" kern="0" dirty="0">
                <a:solidFill>
                  <a:srgbClr val="061922"/>
                </a:solidFill>
                <a:latin typeface="Neo Sans Intel Medium" panose="020B0604020202020204" pitchFamily="34" charset="0"/>
              </a:rPr>
              <a:t>→ </a:t>
            </a:r>
            <a:r>
              <a:rPr lang="en-US" kern="0" dirty="0" smtClean="0">
                <a:solidFill>
                  <a:srgbClr val="061922"/>
                </a:solidFill>
                <a:latin typeface="Neo Sans Intel Medium" panose="020B0604020202020204" pitchFamily="34" charset="0"/>
              </a:rPr>
              <a:t>increase </a:t>
            </a:r>
            <a:r>
              <a:rPr lang="en-US" kern="0" dirty="0">
                <a:solidFill>
                  <a:srgbClr val="061922"/>
                </a:solidFill>
                <a:latin typeface="Neo Sans Intel Medium" panose="020B0604020202020204" pitchFamily="34" charset="0"/>
              </a:rPr>
              <a:t>the clock </a:t>
            </a:r>
            <a:r>
              <a:rPr lang="en-US" kern="0" dirty="0" smtClean="0">
                <a:solidFill>
                  <a:srgbClr val="061922"/>
                </a:solidFill>
                <a:latin typeface="Neo Sans Intel Medium" panose="020B0604020202020204" pitchFamily="34" charset="0"/>
              </a:rPr>
              <a:t>cycle</a:t>
            </a:r>
            <a:endParaRPr lang="en-US" kern="0" dirty="0">
              <a:solidFill>
                <a:srgbClr val="061922"/>
              </a:solidFill>
              <a:latin typeface="Neo Sans Intel Medium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Neo Sans Intel"/>
              </a:rPr>
              <a:t>Without full </a:t>
            </a:r>
            <a:r>
              <a:rPr lang="en-US" kern="0" dirty="0" smtClean="0">
                <a:solidFill>
                  <a:srgbClr val="061922"/>
                </a:solidFill>
                <a:latin typeface="Neo Sans Intel"/>
              </a:rPr>
              <a:t>forwarding there </a:t>
            </a:r>
            <a:r>
              <a:rPr lang="en-US" kern="0" dirty="0">
                <a:solidFill>
                  <a:srgbClr val="061922"/>
                </a:solidFill>
                <a:latin typeface="Neo Sans Intel"/>
              </a:rPr>
              <a:t>will be bubbles in the pipeline </a:t>
            </a:r>
            <a:r>
              <a:rPr lang="en-US" kern="0" dirty="0">
                <a:solidFill>
                  <a:srgbClr val="061922"/>
                </a:solidFill>
                <a:latin typeface="Neo Sans Intel Medium" panose="020B0604020202020204" pitchFamily="34" charset="0"/>
              </a:rPr>
              <a:t>→ </a:t>
            </a:r>
            <a:r>
              <a:rPr lang="en-US" kern="0" dirty="0" smtClean="0">
                <a:solidFill>
                  <a:srgbClr val="061922"/>
                </a:solidFill>
                <a:latin typeface="Neo Sans Intel Medium" panose="020B0604020202020204" pitchFamily="34" charset="0"/>
              </a:rPr>
              <a:t>high </a:t>
            </a:r>
            <a:r>
              <a:rPr lang="en-US" kern="0" dirty="0">
                <a:solidFill>
                  <a:srgbClr val="061922"/>
                </a:solidFill>
                <a:latin typeface="Neo Sans Intel Medium" panose="020B0604020202020204" pitchFamily="34" charset="0"/>
              </a:rPr>
              <a:t>CPI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5358976" y="5398508"/>
            <a:ext cx="2158164" cy="871530"/>
          </a:xfrm>
          <a:prstGeom prst="wedgeRoundRectCallout">
            <a:avLst>
              <a:gd name="adj1" fmla="val 60148"/>
              <a:gd name="adj2" fmla="val -3019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Only this instruction can safely read its sources from the Register File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4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17521"/>
            <a:ext cx="8228012" cy="638567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Ok, let’s make non-unified 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0209" y="4497860"/>
            <a:ext cx="160172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Neo Sans Intel" panose="020B0504020202020204" pitchFamily="34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 ← R2 / R3</a:t>
            </a:r>
          </a:p>
          <a:p>
            <a:endParaRPr lang="en-US" sz="6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sz="9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Neo Sans Intel" panose="020B0504020202020204" pitchFamily="34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 ← R2 + R3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13294"/>
              </p:ext>
            </p:extLst>
          </p:nvPr>
        </p:nvGraphicFramePr>
        <p:xfrm>
          <a:off x="2561281" y="4106892"/>
          <a:ext cx="4884948" cy="14762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  <a:gridCol w="407079"/>
              </a:tblGrid>
              <a:tr h="364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0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1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2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3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4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5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6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7</a:t>
                      </a:r>
                      <a:endParaRPr lang="ru-RU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8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9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4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4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4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Neo Sans Intel Medium" panose="020B0604020202020204" pitchFamily="34" charset="0"/>
                        </a:rPr>
                        <a:t>W</a:t>
                      </a:r>
                      <a:endParaRPr lang="ru-RU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Neo Sans Intel Medium" panose="020B0604020202020204" pitchFamily="34" charset="0"/>
                          <a:ea typeface="+mn-ea"/>
                          <a:cs typeface="+mn-cs"/>
                        </a:rPr>
                        <a:t>W</a:t>
                      </a:r>
                      <a:endParaRPr lang="ru-RU" sz="1400" kern="1200" dirty="0">
                        <a:solidFill>
                          <a:srgbClr val="FF0000"/>
                        </a:solidFill>
                        <a:latin typeface="Neo Sans Intel Medium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kern="1200" dirty="0">
                        <a:solidFill>
                          <a:srgbClr val="FF0000"/>
                        </a:solidFill>
                        <a:latin typeface="Neo Sans Intel Medium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7809" y="3225713"/>
            <a:ext cx="73404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28800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– </a:t>
            </a:r>
            <a:r>
              <a:rPr lang="en-US" sz="2200" kern="0" dirty="0" smtClean="0">
                <a:solidFill>
                  <a:srgbClr val="061922"/>
                </a:solidFill>
                <a:latin typeface="Neo Sans Intel"/>
              </a:rPr>
              <a:t>Yes, </a:t>
            </a: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out-of-order instruction completion, which may lead to writing wrong register </a:t>
            </a:r>
            <a:r>
              <a:rPr lang="en-US" sz="2200" kern="0" dirty="0" smtClean="0">
                <a:solidFill>
                  <a:srgbClr val="061922"/>
                </a:solidFill>
                <a:latin typeface="Neo Sans Intel"/>
              </a:rPr>
              <a:t>value</a:t>
            </a:r>
            <a:endParaRPr lang="en-US" sz="2200" kern="0" dirty="0">
              <a:solidFill>
                <a:srgbClr val="061922"/>
              </a:solidFill>
              <a:latin typeface="Neo Sans Intel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523326" y="4997595"/>
            <a:ext cx="2388465" cy="1163074"/>
          </a:xfrm>
          <a:prstGeom prst="wedgeRoundRectCallout">
            <a:avLst>
              <a:gd name="adj1" fmla="val -68169"/>
              <a:gd name="adj2" fmla="val -1351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add writes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R1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before the division, i.e. the next instruction will consume the </a:t>
            </a:r>
            <a:r>
              <a:rPr lang="en-US" sz="1400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wrong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value of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R1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08783"/>
              </p:ext>
            </p:extLst>
          </p:nvPr>
        </p:nvGraphicFramePr>
        <p:xfrm>
          <a:off x="3468639" y="1860974"/>
          <a:ext cx="2924922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M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35790"/>
              </p:ext>
            </p:extLst>
          </p:nvPr>
        </p:nvGraphicFramePr>
        <p:xfrm>
          <a:off x="3468639" y="2763621"/>
          <a:ext cx="37606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6619"/>
              </p:ext>
            </p:extLst>
          </p:nvPr>
        </p:nvGraphicFramePr>
        <p:xfrm>
          <a:off x="3468639" y="2312298"/>
          <a:ext cx="2276028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186798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Neo Sans Intel" panose="020B0504020202020204" pitchFamily="34" charset="0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55613" y="3283531"/>
            <a:ext cx="2306637" cy="4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 smtClean="0"/>
              <a:t>Any problems?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1110"/>
              </p:ext>
            </p:extLst>
          </p:nvPr>
        </p:nvGraphicFramePr>
        <p:xfrm>
          <a:off x="3468639" y="1409650"/>
          <a:ext cx="2507076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835692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E1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5343" y="1398760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Simple arithmetic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5343" y="185115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Memory accesses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5343" y="2303544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Complex arithmetic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5343" y="2755937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Floating point arith. 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539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animBg="1"/>
      <p:bldP spid="11" grpId="0"/>
      <p:bldP spid="3" grpId="0"/>
      <p:bldP spid="17" grpId="0"/>
      <p:bldP spid="18" grpId="0"/>
      <p:bldP spid="20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57472"/>
            <a:ext cx="8228012" cy="1903189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Need track not only true dependences, but also </a:t>
            </a:r>
            <a:r>
              <a:rPr lang="en-US" sz="2000" dirty="0" smtClean="0">
                <a:solidFill>
                  <a:schemeClr val="accent1"/>
                </a:solidFill>
              </a:rPr>
              <a:t>Write-After-Write (WAW) </a:t>
            </a:r>
            <a:r>
              <a:rPr lang="en-US" sz="2000" dirty="0" smtClean="0"/>
              <a:t>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2645" y="3029527"/>
            <a:ext cx="2250937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Code Example:</a:t>
            </a:r>
          </a:p>
          <a:p>
            <a:endParaRPr lang="en-US" sz="900" dirty="0" smtClean="0">
              <a:latin typeface="Neo Sans Intel" panose="020B0504020202020204" pitchFamily="34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2. 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R3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3. </a:t>
            </a:r>
            <a:r>
              <a:rPr lang="en-US" b="1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7341" y="2284161"/>
            <a:ext cx="375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o Sans Intel" panose="020B0504020202020204" pitchFamily="34" charset="0"/>
              </a:rPr>
              <a:t>True</a:t>
            </a:r>
            <a:r>
              <a:rPr lang="en-US" dirty="0" smtClean="0">
                <a:latin typeface="Neo Sans Intel" panose="020B0504020202020204" pitchFamily="34" charset="0"/>
              </a:rPr>
              <a:t> dependence (</a:t>
            </a:r>
            <a:r>
              <a:rPr lang="en-US" b="1" dirty="0" smtClean="0">
                <a:latin typeface="Neo Sans Intel" panose="020B0504020202020204" pitchFamily="34" charset="0"/>
              </a:rPr>
              <a:t>R</a:t>
            </a:r>
            <a:r>
              <a:rPr lang="en-US" dirty="0" smtClean="0">
                <a:latin typeface="Neo Sans Intel" panose="020B0504020202020204" pitchFamily="34" charset="0"/>
              </a:rPr>
              <a:t>ead-</a:t>
            </a:r>
            <a:r>
              <a:rPr lang="en-US" b="1" dirty="0" smtClean="0">
                <a:latin typeface="Neo Sans Intel" panose="020B0504020202020204" pitchFamily="34" charset="0"/>
              </a:rPr>
              <a:t>A</a:t>
            </a:r>
            <a:r>
              <a:rPr lang="en-US" dirty="0" smtClean="0">
                <a:latin typeface="Neo Sans Intel" panose="020B0504020202020204" pitchFamily="34" charset="0"/>
              </a:rPr>
              <a:t>fter-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7341" y="3822536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o Sans Intel" panose="020B0504020202020204" pitchFamily="34" charset="0"/>
              </a:rPr>
              <a:t>False </a:t>
            </a:r>
            <a:r>
              <a:rPr lang="en-US" dirty="0" smtClean="0">
                <a:latin typeface="Neo Sans Intel" panose="020B0504020202020204" pitchFamily="34" charset="0"/>
              </a:rPr>
              <a:t>dependence (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rite-</a:t>
            </a:r>
            <a:r>
              <a:rPr lang="en-US" b="1" dirty="0" smtClean="0">
                <a:latin typeface="Neo Sans Intel" panose="020B0504020202020204" pitchFamily="34" charset="0"/>
              </a:rPr>
              <a:t>A</a:t>
            </a:r>
            <a:r>
              <a:rPr lang="en-US" dirty="0" smtClean="0">
                <a:latin typeface="Neo Sans Intel" panose="020B0504020202020204" pitchFamily="34" charset="0"/>
              </a:rPr>
              <a:t>fter-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8257" y="2695191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60921" y="419459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. </a:t>
            </a:r>
            <a:r>
              <a:rPr lang="en-US" b="1" dirty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7341" y="5138853"/>
            <a:ext cx="37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o Sans Intel" panose="020B0504020202020204" pitchFamily="34" charset="0"/>
              </a:rPr>
              <a:t>Anti-</a:t>
            </a:r>
            <a:r>
              <a:rPr lang="en-US" dirty="0" smtClean="0">
                <a:latin typeface="Neo Sans Intel" panose="020B0504020202020204" pitchFamily="34" charset="0"/>
              </a:rPr>
              <a:t>dependence (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rite-</a:t>
            </a:r>
            <a:r>
              <a:rPr lang="en-US" b="1" dirty="0" smtClean="0">
                <a:latin typeface="Neo Sans Intel" panose="020B0504020202020204" pitchFamily="34" charset="0"/>
              </a:rPr>
              <a:t>A</a:t>
            </a:r>
            <a:r>
              <a:rPr lang="en-US" dirty="0" smtClean="0">
                <a:latin typeface="Neo Sans Intel" panose="020B0504020202020204" pitchFamily="34" charset="0"/>
              </a:rPr>
              <a:t>fter-</a:t>
            </a:r>
            <a:r>
              <a:rPr lang="en-US" b="1" dirty="0" smtClean="0">
                <a:latin typeface="Neo Sans Intel" panose="020B0504020202020204" pitchFamily="34" charset="0"/>
              </a:rPr>
              <a:t>R</a:t>
            </a:r>
            <a:r>
              <a:rPr lang="en-US" dirty="0" smtClean="0">
                <a:latin typeface="Neo Sans Intel" panose="020B0504020202020204" pitchFamily="34" charset="0"/>
              </a:rPr>
              <a:t>ead)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0921" y="5510910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58657" y="2958852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3893252" y="5787909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3808479" y="439288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 bwMode="auto">
          <a:xfrm>
            <a:off x="2977341" y="5138853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07756" y="4844998"/>
            <a:ext cx="2469311" cy="1307503"/>
          </a:xfrm>
          <a:prstGeom prst="wedgeRoundRectCallout">
            <a:avLst>
              <a:gd name="adj1" fmla="val 59424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all 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previous read their sources either from the RF or bypasses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77341" y="2276771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311493" y="2682323"/>
            <a:ext cx="2605890" cy="1092821"/>
          </a:xfrm>
          <a:prstGeom prst="wedgeRoundRectCallout">
            <a:avLst>
              <a:gd name="adj1" fmla="val -69719"/>
              <a:gd name="adj2" fmla="val -50662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result is in the RF or available through bypass</a:t>
            </a:r>
            <a:endParaRPr lang="ru-RU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6318873" y="4299992"/>
            <a:ext cx="2045429" cy="718692"/>
          </a:xfrm>
          <a:prstGeom prst="wedgeRoundRectCallout">
            <a:avLst>
              <a:gd name="adj1" fmla="val -74812"/>
              <a:gd name="adj2" fmla="val -409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Need to obey this kind of dependencies</a:t>
            </a:r>
            <a:endParaRPr lang="ru-RU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05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588" y="1016894"/>
            <a:ext cx="8468468" cy="99556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The solution is “book-keeping” on the issue stage (so-called </a:t>
            </a:r>
            <a:r>
              <a:rPr lang="en-US" sz="2000" dirty="0" err="1" smtClean="0">
                <a:solidFill>
                  <a:schemeClr val="accent1"/>
                </a:solidFill>
              </a:rPr>
              <a:t>scoreboarding</a:t>
            </a:r>
            <a:r>
              <a:rPr lang="en-US" sz="2000" dirty="0" smtClean="0"/>
              <a:t>)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Know everything: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weather 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19016"/>
              </p:ext>
            </p:extLst>
          </p:nvPr>
        </p:nvGraphicFramePr>
        <p:xfrm>
          <a:off x="7717" y="3369200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/>
                <a:gridCol w="222407"/>
                <a:gridCol w="222407"/>
                <a:gridCol w="222407"/>
                <a:gridCol w="222407"/>
                <a:gridCol w="222407"/>
                <a:gridCol w="1082283"/>
                <a:gridCol w="762000"/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RF</a:t>
                      </a:r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1125317" y="4118276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98597" y="5225676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81564" y="3793136"/>
            <a:ext cx="2536180" cy="1728454"/>
            <a:chOff x="1592764" y="3793136"/>
            <a:chExt cx="2536180" cy="1728454"/>
          </a:xfrm>
        </p:grpSpPr>
        <p:sp>
          <p:nvSpPr>
            <p:cNvPr id="12" name="TextBox 11"/>
            <p:cNvSpPr txBox="1"/>
            <p:nvPr/>
          </p:nvSpPr>
          <p:spPr>
            <a:xfrm>
              <a:off x="3852906" y="4525789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2803" y="379313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1203851" y="2738521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516460" y="2403583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Number of cycles till </a:t>
            </a:r>
            <a:r>
              <a:rPr lang="en-US" sz="1400" dirty="0" err="1" smtClean="0">
                <a:latin typeface="Neo Sans Intel" pitchFamily="34" charset="0"/>
                <a:cs typeface="Arial" pitchFamily="34" charset="0"/>
              </a:rPr>
              <a:t>writeback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1723815" y="2713794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on </a:t>
            </a:r>
            <a:r>
              <a:rPr lang="en-US" sz="1400" dirty="0" err="1" smtClean="0">
                <a:latin typeface="Neo Sans Intel" pitchFamily="34" charset="0"/>
                <a:cs typeface="Arial" pitchFamily="34" charset="0"/>
              </a:rPr>
              <a:t>writeback</a:t>
            </a:r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?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3166026" y="2719862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in RF?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344484" y="2505304"/>
            <a:ext cx="4498572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kern="0" dirty="0" smtClean="0"/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/>
              <a:t>Check </a:t>
            </a:r>
            <a:r>
              <a:rPr lang="en-US" sz="1400" kern="0" dirty="0" err="1" smtClean="0"/>
              <a:t>WaW</a:t>
            </a:r>
            <a:endParaRPr lang="en-US" sz="1400" kern="0" dirty="0"/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/>
              <a:t>There is no operation that will write </a:t>
            </a:r>
            <a:r>
              <a:rPr lang="en-US" sz="1200" b="1" kern="0" dirty="0" smtClean="0"/>
              <a:t>the same </a:t>
            </a:r>
            <a:r>
              <a:rPr lang="en-US" sz="1200" kern="0" dirty="0" smtClean="0"/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/>
              <a:t>Check resource conflict on </a:t>
            </a:r>
            <a:r>
              <a:rPr lang="en-US" sz="1400" kern="0" dirty="0" err="1" smtClean="0"/>
              <a:t>WriteBack</a:t>
            </a:r>
            <a:endParaRPr lang="en-US" sz="1400" kern="0" dirty="0" smtClean="0"/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/>
              <a:t>There is no operation that will write </a:t>
            </a:r>
            <a:r>
              <a:rPr lang="en-US" sz="1200" b="1" kern="0" dirty="0" smtClean="0"/>
              <a:t>any</a:t>
            </a:r>
            <a:r>
              <a:rPr lang="en-US" sz="1200" kern="0" dirty="0" smtClean="0"/>
              <a:t> register in </a:t>
            </a:r>
            <a:r>
              <a:rPr lang="en-US" sz="1200" b="1" kern="0" dirty="0" smtClean="0"/>
              <a:t>the same </a:t>
            </a:r>
            <a:r>
              <a:rPr lang="en-US" sz="1200" kern="0" dirty="0" smtClean="0"/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/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/>
              <a:t>U</a:t>
            </a:r>
            <a:r>
              <a:rPr lang="en-US" sz="1200" kern="0" dirty="0" smtClean="0"/>
              <a:t>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/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 smtClean="0"/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kern="0" dirty="0" smtClean="0"/>
              <a:t>Shift all “1” right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169" y="2094224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of a scoreboard table: </a:t>
            </a:r>
            <a:endParaRPr lang="ru-RU" dirty="0"/>
          </a:p>
        </p:txBody>
      </p:sp>
      <p:sp>
        <p:nvSpPr>
          <p:cNvPr id="29" name="Rectangle 28"/>
          <p:cNvSpPr/>
          <p:nvPr/>
        </p:nvSpPr>
        <p:spPr>
          <a:xfrm>
            <a:off x="4231078" y="207921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Algorithm: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963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8.2|9.8|2.8|93.1|22.9|37.6|15.2|6.8|10.2|1.4|4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21.9|95.9|52.2|5.7|42.1|87.8|22.7|57.8|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2|24.8|3.6|109.1|5.2|26.9|8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5|46.7|59.5|33.5|20.1|10.7|77.5|1.4|33.1|8.5|260|73.7|7.3|3.4|46.6|1|40.5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4193</TotalTime>
  <Words>699</Words>
  <Application>Microsoft Office PowerPoint</Application>
  <PresentationFormat>On-screen Show (4:3)</PresentationFormat>
  <Paragraphs>213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Verdana</vt:lpstr>
      <vt:lpstr>Wingdings</vt:lpstr>
      <vt:lpstr>2_mdsp_2011</vt:lpstr>
      <vt:lpstr> Advanced Pipelining</vt:lpstr>
      <vt:lpstr>Unified Pipeline</vt:lpstr>
      <vt:lpstr>Unified Pipeline</vt:lpstr>
      <vt:lpstr>Non-Unified Pipeline</vt:lpstr>
      <vt:lpstr>Complex Pipeline</vt:lpstr>
      <vt:lpstr>Scoreboard for tracking WAW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358</cp:revision>
  <dcterms:created xsi:type="dcterms:W3CDTF">2011-10-24T08:13:52Z</dcterms:created>
  <dcterms:modified xsi:type="dcterms:W3CDTF">2014-12-15T08:32:08Z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