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93" r:id="rId4"/>
  </p:sldMasterIdLst>
  <p:notesMasterIdLst>
    <p:notesMasterId r:id="rId22"/>
  </p:notesMasterIdLst>
  <p:handoutMasterIdLst>
    <p:handoutMasterId r:id="rId23"/>
  </p:handoutMasterIdLst>
  <p:sldIdLst>
    <p:sldId id="413" r:id="rId5"/>
    <p:sldId id="414" r:id="rId6"/>
    <p:sldId id="415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288" r:id="rId20"/>
    <p:sldId id="28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BABD"/>
    <a:srgbClr val="FFDA00"/>
    <a:srgbClr val="93E2FF"/>
    <a:srgbClr val="FFCC99"/>
    <a:srgbClr val="92D050"/>
    <a:srgbClr val="F37021"/>
    <a:srgbClr val="CBD5EA"/>
    <a:srgbClr val="FFFFFF"/>
    <a:srgbClr val="96D1CC"/>
    <a:srgbClr val="9A4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8" autoAdjust="0"/>
    <p:restoredTop sz="93502" autoAdjust="0"/>
  </p:normalViewPr>
  <p:slideViewPr>
    <p:cSldViewPr snapToGrid="0">
      <p:cViewPr varScale="1">
        <p:scale>
          <a:sx n="80" d="100"/>
          <a:sy n="80" d="100"/>
        </p:scale>
        <p:origin x="1910" y="43"/>
      </p:cViewPr>
      <p:guideLst>
        <p:guide orient="horz" pos="576"/>
        <p:guide pos="2280"/>
        <p:guide pos="1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2/15/2015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2/15/2015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8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6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2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7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5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3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41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1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68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0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9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50" b="1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Intel Laboratory at Moscow Institute of Physics and Technology </a:t>
            </a:r>
            <a:endParaRPr lang="ru-RU" sz="10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900" spc="12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MIPT-MIPS </a:t>
            </a:r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2014 Project</a:t>
            </a:r>
            <a:endParaRPr lang="ru-RU" sz="10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4" r:id="rId1"/>
    <p:sldLayoutId id="2147485995" r:id="rId2"/>
    <p:sldLayoutId id="2147485996" r:id="rId3"/>
    <p:sldLayoutId id="2147485997" r:id="rId4"/>
    <p:sldLayoutId id="2147485998" r:id="rId5"/>
    <p:sldLayoutId id="2147485999" r:id="rId6"/>
    <p:sldLayoutId id="2147486000" r:id="rId7"/>
    <p:sldLayoutId id="2147486001" r:id="rId8"/>
    <p:sldLayoutId id="2147486002" r:id="rId9"/>
    <p:sldLayoutId id="2147486003" r:id="rId10"/>
    <p:sldLayoutId id="2147486004" r:id="rId11"/>
    <p:sldLayoutId id="2147486005" r:id="rId12"/>
    <p:sldLayoutId id="2147486006" r:id="rId13"/>
    <p:sldLayoutId id="2147486007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 smtClean="0"/>
              <a:t> </a:t>
            </a:r>
            <a:r>
              <a:rPr lang="en-US" dirty="0" smtClean="0"/>
              <a:t>Memory Hierarchy (part I)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14 February 2015</a:t>
            </a:r>
          </a:p>
        </p:txBody>
      </p:sp>
    </p:spTree>
    <p:extLst>
      <p:ext uri="{BB962C8B-B14F-4D97-AF65-F5344CB8AC3E}">
        <p14:creationId xmlns:p14="http://schemas.microsoft.com/office/powerpoint/2010/main" val="3943028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ru-RU" dirty="0"/>
          </a:p>
        </p:txBody>
      </p:sp>
      <p:sp>
        <p:nvSpPr>
          <p:cNvPr id="41" name="Content Placeholder 1"/>
          <p:cNvSpPr txBox="1">
            <a:spLocks/>
          </p:cNvSpPr>
          <p:nvPr/>
        </p:nvSpPr>
        <p:spPr bwMode="auto">
          <a:xfrm>
            <a:off x="457200" y="902370"/>
            <a:ext cx="435310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 is mapped to the fixed entry only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Lookup line in one entry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 is partitioned to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Offset within a line (byte #)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(fixed cache entry #)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Tag (works as a key)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Conflicts are possible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several lines are mapped to the same entry, only one can reside in the cache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874992" y="4815718"/>
            <a:ext cx="599716" cy="1217057"/>
            <a:chOff x="3662542" y="5095875"/>
            <a:chExt cx="599716" cy="1217057"/>
          </a:xfrm>
        </p:grpSpPr>
        <p:sp>
          <p:nvSpPr>
            <p:cNvPr id="43" name="Line 128"/>
            <p:cNvSpPr>
              <a:spLocks noChangeShapeType="1"/>
            </p:cNvSpPr>
            <p:nvPr/>
          </p:nvSpPr>
          <p:spPr bwMode="auto">
            <a:xfrm flipH="1" flipV="1">
              <a:off x="3962400" y="5095875"/>
              <a:ext cx="0" cy="8382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data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25592"/>
              </p:ext>
            </p:extLst>
          </p:nvPr>
        </p:nvGraphicFramePr>
        <p:xfrm>
          <a:off x="5355450" y="2588611"/>
          <a:ext cx="3352800" cy="2312830"/>
        </p:xfrm>
        <a:graphic>
          <a:graphicData uri="http://schemas.openxmlformats.org/drawingml/2006/table">
            <a:tbl>
              <a:tblPr/>
              <a:tblGrid>
                <a:gridCol w="609600"/>
                <a:gridCol w="533400"/>
                <a:gridCol w="934720"/>
                <a:gridCol w="127508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320979" y="22801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86962" y="22944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20466" y="2033178"/>
            <a:ext cx="16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Tag Array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65058" y="1872235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21443" y="938438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211425" y="1734474"/>
            <a:ext cx="224604" cy="3178397"/>
            <a:chOff x="8211425" y="1975104"/>
            <a:chExt cx="224604" cy="3178397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>
              <a:off x="7900547" y="2285982"/>
              <a:ext cx="846360" cy="224603"/>
            </a:xfrm>
            <a:prstGeom prst="bentConnector3">
              <a:avLst>
                <a:gd name="adj1" fmla="val 17288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>
              <a:off x="843602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81708"/>
              </p:ext>
            </p:extLst>
          </p:nvPr>
        </p:nvGraphicFramePr>
        <p:xfrm>
          <a:off x="5588408" y="1227490"/>
          <a:ext cx="2933554" cy="502920"/>
        </p:xfrm>
        <a:graphic>
          <a:graphicData uri="http://schemas.openxmlformats.org/drawingml/2006/table">
            <a:tbl>
              <a:tblPr/>
              <a:tblGrid>
                <a:gridCol w="1358754"/>
                <a:gridCol w="469900"/>
                <a:gridCol w="469900"/>
                <a:gridCol w="317500"/>
                <a:gridCol w="317500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5238232" y="2595472"/>
            <a:ext cx="453038" cy="2309750"/>
            <a:chOff x="4805302" y="2836102"/>
            <a:chExt cx="453038" cy="2309750"/>
          </a:xfrm>
        </p:grpSpPr>
        <p:sp>
          <p:nvSpPr>
            <p:cNvPr id="56" name="Trapezoid 55"/>
            <p:cNvSpPr/>
            <p:nvPr/>
          </p:nvSpPr>
          <p:spPr bwMode="auto">
            <a:xfrm rot="5400000" flipV="1">
              <a:off x="3730697" y="3910707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4973832" y="5046661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7104520" y="29983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…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964354" y="2595472"/>
            <a:ext cx="445104" cy="2309750"/>
            <a:chOff x="6714304" y="2800381"/>
            <a:chExt cx="445104" cy="2309750"/>
          </a:xfrm>
        </p:grpSpPr>
        <p:sp>
          <p:nvSpPr>
            <p:cNvPr id="62" name="Trapezoid 61"/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>
            <a:xfrm>
              <a:off x="6874900" y="31495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6" name="Freeform 65"/>
          <p:cNvSpPr/>
          <p:nvPr/>
        </p:nvSpPr>
        <p:spPr>
          <a:xfrm>
            <a:off x="4923649" y="1731808"/>
            <a:ext cx="1327785" cy="3544457"/>
          </a:xfrm>
          <a:custGeom>
            <a:avLst/>
            <a:gdLst>
              <a:gd name="connsiteX0" fmla="*/ 1493520 w 1719072"/>
              <a:gd name="connsiteY0" fmla="*/ 0 h 3505200"/>
              <a:gd name="connsiteX1" fmla="*/ 1493520 w 1719072"/>
              <a:gd name="connsiteY1" fmla="*/ 0 h 3505200"/>
              <a:gd name="connsiteX2" fmla="*/ 1493520 w 1719072"/>
              <a:gd name="connsiteY2" fmla="*/ 140208 h 3505200"/>
              <a:gd name="connsiteX3" fmla="*/ 0 w 1719072"/>
              <a:gd name="connsiteY3" fmla="*/ 140208 h 3505200"/>
              <a:gd name="connsiteX4" fmla="*/ 0 w 1719072"/>
              <a:gd name="connsiteY4" fmla="*/ 3413760 h 3505200"/>
              <a:gd name="connsiteX5" fmla="*/ 1719072 w 1719072"/>
              <a:gd name="connsiteY5" fmla="*/ 3413760 h 3505200"/>
              <a:gd name="connsiteX6" fmla="*/ 1719072 w 1719072"/>
              <a:gd name="connsiteY6" fmla="*/ 3505200 h 3505200"/>
              <a:gd name="connsiteX0" fmla="*/ 1493520 w 1719072"/>
              <a:gd name="connsiteY0" fmla="*/ 0 h 3413760"/>
              <a:gd name="connsiteX1" fmla="*/ 1493520 w 1719072"/>
              <a:gd name="connsiteY1" fmla="*/ 0 h 3413760"/>
              <a:gd name="connsiteX2" fmla="*/ 1493520 w 1719072"/>
              <a:gd name="connsiteY2" fmla="*/ 140208 h 3413760"/>
              <a:gd name="connsiteX3" fmla="*/ 0 w 1719072"/>
              <a:gd name="connsiteY3" fmla="*/ 140208 h 3413760"/>
              <a:gd name="connsiteX4" fmla="*/ 0 w 1719072"/>
              <a:gd name="connsiteY4" fmla="*/ 3413760 h 3413760"/>
              <a:gd name="connsiteX5" fmla="*/ 1719072 w 1719072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6" fmla="*/ 1239774 w 1493520"/>
              <a:gd name="connsiteY6" fmla="*/ 3409188 h 3413760"/>
              <a:gd name="connsiteX0" fmla="*/ 1493520 w 1493520"/>
              <a:gd name="connsiteY0" fmla="*/ 0 h 3508255"/>
              <a:gd name="connsiteX1" fmla="*/ 1493520 w 1493520"/>
              <a:gd name="connsiteY1" fmla="*/ 0 h 3508255"/>
              <a:gd name="connsiteX2" fmla="*/ 1493520 w 1493520"/>
              <a:gd name="connsiteY2" fmla="*/ 140208 h 3508255"/>
              <a:gd name="connsiteX3" fmla="*/ 0 w 1493520"/>
              <a:gd name="connsiteY3" fmla="*/ 140208 h 3508255"/>
              <a:gd name="connsiteX4" fmla="*/ 0 w 1493520"/>
              <a:gd name="connsiteY4" fmla="*/ 3413760 h 3508255"/>
              <a:gd name="connsiteX5" fmla="*/ 1231392 w 1493520"/>
              <a:gd name="connsiteY5" fmla="*/ 3413760 h 3508255"/>
              <a:gd name="connsiteX6" fmla="*/ 1243584 w 1493520"/>
              <a:gd name="connsiteY6" fmla="*/ 3508248 h 3508255"/>
              <a:gd name="connsiteX0" fmla="*/ 1493520 w 1493520"/>
              <a:gd name="connsiteY0" fmla="*/ 0 h 3508340"/>
              <a:gd name="connsiteX1" fmla="*/ 1493520 w 1493520"/>
              <a:gd name="connsiteY1" fmla="*/ 0 h 3508340"/>
              <a:gd name="connsiteX2" fmla="*/ 1493520 w 1493520"/>
              <a:gd name="connsiteY2" fmla="*/ 140208 h 3508340"/>
              <a:gd name="connsiteX3" fmla="*/ 0 w 1493520"/>
              <a:gd name="connsiteY3" fmla="*/ 140208 h 3508340"/>
              <a:gd name="connsiteX4" fmla="*/ 0 w 1493520"/>
              <a:gd name="connsiteY4" fmla="*/ 3413760 h 3508340"/>
              <a:gd name="connsiteX5" fmla="*/ 1231392 w 1493520"/>
              <a:gd name="connsiteY5" fmla="*/ 3413760 h 3508340"/>
              <a:gd name="connsiteX6" fmla="*/ 1243584 w 1493520"/>
              <a:gd name="connsiteY6" fmla="*/ 3508248 h 3508340"/>
              <a:gd name="connsiteX0" fmla="*/ 1493520 w 1493520"/>
              <a:gd name="connsiteY0" fmla="*/ 0 h 3508261"/>
              <a:gd name="connsiteX1" fmla="*/ 1493520 w 1493520"/>
              <a:gd name="connsiteY1" fmla="*/ 0 h 3508261"/>
              <a:gd name="connsiteX2" fmla="*/ 1493520 w 1493520"/>
              <a:gd name="connsiteY2" fmla="*/ 140208 h 3508261"/>
              <a:gd name="connsiteX3" fmla="*/ 0 w 1493520"/>
              <a:gd name="connsiteY3" fmla="*/ 140208 h 3508261"/>
              <a:gd name="connsiteX4" fmla="*/ 0 w 1493520"/>
              <a:gd name="connsiteY4" fmla="*/ 3413760 h 3508261"/>
              <a:gd name="connsiteX5" fmla="*/ 1231392 w 1493520"/>
              <a:gd name="connsiteY5" fmla="*/ 3413760 h 3508261"/>
              <a:gd name="connsiteX6" fmla="*/ 1243584 w 1493520"/>
              <a:gd name="connsiteY6" fmla="*/ 3508248 h 3508261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024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786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2154 w 1493520"/>
              <a:gd name="connsiteY6" fmla="*/ 3510153 h 3510166"/>
              <a:gd name="connsiteX0" fmla="*/ 1493520 w 1493520"/>
              <a:gd name="connsiteY0" fmla="*/ 0 h 3510272"/>
              <a:gd name="connsiteX1" fmla="*/ 1493520 w 1493520"/>
              <a:gd name="connsiteY1" fmla="*/ 0 h 3510272"/>
              <a:gd name="connsiteX2" fmla="*/ 1493520 w 1493520"/>
              <a:gd name="connsiteY2" fmla="*/ 140208 h 3510272"/>
              <a:gd name="connsiteX3" fmla="*/ 0 w 1493520"/>
              <a:gd name="connsiteY3" fmla="*/ 140208 h 3510272"/>
              <a:gd name="connsiteX4" fmla="*/ 0 w 1493520"/>
              <a:gd name="connsiteY4" fmla="*/ 3413760 h 3510272"/>
              <a:gd name="connsiteX5" fmla="*/ 1231392 w 1493520"/>
              <a:gd name="connsiteY5" fmla="*/ 3413760 h 3510272"/>
              <a:gd name="connsiteX6" fmla="*/ 1232154 w 1493520"/>
              <a:gd name="connsiteY6" fmla="*/ 3510153 h 351027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493520 w 1493520"/>
              <a:gd name="connsiteY2" fmla="*/ 140208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327785 w 1493520"/>
              <a:gd name="connsiteY1" fmla="*/ 9525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327785 w 1327785"/>
              <a:gd name="connsiteY0" fmla="*/ 0 h 3544457"/>
              <a:gd name="connsiteX1" fmla="*/ 1327785 w 1327785"/>
              <a:gd name="connsiteY1" fmla="*/ 132588 h 3544457"/>
              <a:gd name="connsiteX2" fmla="*/ 0 w 1327785"/>
              <a:gd name="connsiteY2" fmla="*/ 130683 h 3544457"/>
              <a:gd name="connsiteX3" fmla="*/ 0 w 1327785"/>
              <a:gd name="connsiteY3" fmla="*/ 3404235 h 3544457"/>
              <a:gd name="connsiteX4" fmla="*/ 1231392 w 1327785"/>
              <a:gd name="connsiteY4" fmla="*/ 3404235 h 3544457"/>
              <a:gd name="connsiteX5" fmla="*/ 1232154 w 1327785"/>
              <a:gd name="connsiteY5" fmla="*/ 3544443 h 3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785" h="3544457">
                <a:moveTo>
                  <a:pt x="1327785" y="0"/>
                </a:moveTo>
                <a:lnTo>
                  <a:pt x="1327785" y="132588"/>
                </a:lnTo>
                <a:lnTo>
                  <a:pt x="0" y="130683"/>
                </a:lnTo>
                <a:lnTo>
                  <a:pt x="0" y="3404235"/>
                </a:lnTo>
                <a:lnTo>
                  <a:pt x="1231392" y="3404235"/>
                </a:lnTo>
                <a:cubicBezTo>
                  <a:pt x="1233678" y="3499104"/>
                  <a:pt x="1230408" y="3545396"/>
                  <a:pt x="1232154" y="3544443"/>
                </a:cubicBez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072494" y="1733458"/>
            <a:ext cx="2340356" cy="2030984"/>
            <a:chOff x="5072494" y="1974088"/>
            <a:chExt cx="2340356" cy="2030984"/>
          </a:xfrm>
        </p:grpSpPr>
        <p:sp>
          <p:nvSpPr>
            <p:cNvPr id="68" name="Freeform 67"/>
            <p:cNvSpPr/>
            <p:nvPr/>
          </p:nvSpPr>
          <p:spPr>
            <a:xfrm>
              <a:off x="5072494" y="1974088"/>
              <a:ext cx="2340356" cy="2030984"/>
            </a:xfrm>
            <a:custGeom>
              <a:avLst/>
              <a:gdLst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5" fmla="*/ 164592 w 2535936"/>
                <a:gd name="connsiteY5" fmla="*/ 2017776 h 2036064"/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535936 w 2535936"/>
                <a:gd name="connsiteY0" fmla="*/ 0 h 2036064"/>
                <a:gd name="connsiteX1" fmla="*/ 2340356 w 2535936"/>
                <a:gd name="connsiteY1" fmla="*/ 33172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340356 w 2340356"/>
                <a:gd name="connsiteY0" fmla="*/ 0 h 2030984"/>
                <a:gd name="connsiteX1" fmla="*/ 2340356 w 2340356"/>
                <a:gd name="connsiteY1" fmla="*/ 326644 h 2030984"/>
                <a:gd name="connsiteX2" fmla="*/ 0 w 2340356"/>
                <a:gd name="connsiteY2" fmla="*/ 324104 h 2030984"/>
                <a:gd name="connsiteX3" fmla="*/ 0 w 2340356"/>
                <a:gd name="connsiteY3" fmla="*/ 2030984 h 2030984"/>
                <a:gd name="connsiteX4" fmla="*/ 164592 w 2340356"/>
                <a:gd name="connsiteY4" fmla="*/ 2030984 h 20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356" h="2030984">
                  <a:moveTo>
                    <a:pt x="2340356" y="0"/>
                  </a:moveTo>
                  <a:lnTo>
                    <a:pt x="2340356" y="326644"/>
                  </a:lnTo>
                  <a:lnTo>
                    <a:pt x="0" y="324104"/>
                  </a:lnTo>
                  <a:lnTo>
                    <a:pt x="0" y="2030984"/>
                  </a:lnTo>
                  <a:lnTo>
                    <a:pt x="164592" y="203098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6803250" y="2304288"/>
              <a:ext cx="152400" cy="1670304"/>
            </a:xfrm>
            <a:custGeom>
              <a:avLst/>
              <a:gdLst>
                <a:gd name="connsiteX0" fmla="*/ 0 w 152400"/>
                <a:gd name="connsiteY0" fmla="*/ 0 h 1670304"/>
                <a:gd name="connsiteX1" fmla="*/ 0 w 152400"/>
                <a:gd name="connsiteY1" fmla="*/ 1670304 h 1670304"/>
                <a:gd name="connsiteX2" fmla="*/ 152400 w 152400"/>
                <a:gd name="connsiteY2" fmla="*/ 1670304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670304">
                  <a:moveTo>
                    <a:pt x="0" y="0"/>
                  </a:moveTo>
                  <a:lnTo>
                    <a:pt x="0" y="1670304"/>
                  </a:lnTo>
                  <a:lnTo>
                    <a:pt x="152400" y="167030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70" name="Oval 119"/>
            <p:cNvSpPr>
              <a:spLocks noChangeAspect="1" noChangeArrowheads="1"/>
            </p:cNvSpPr>
            <p:nvPr/>
          </p:nvSpPr>
          <p:spPr bwMode="auto">
            <a:xfrm>
              <a:off x="6779343" y="2269238"/>
              <a:ext cx="52388" cy="55563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12700">
              <a:solidFill>
                <a:srgbClr val="4F81BD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54133" y="5185227"/>
            <a:ext cx="942887" cy="853779"/>
            <a:chOff x="5754133" y="5425857"/>
            <a:chExt cx="942887" cy="853779"/>
          </a:xfrm>
        </p:grpSpPr>
        <p:sp>
          <p:nvSpPr>
            <p:cNvPr id="72" name="Line 126"/>
            <p:cNvSpPr>
              <a:spLocks noChangeShapeType="1"/>
            </p:cNvSpPr>
            <p:nvPr/>
          </p:nvSpPr>
          <p:spPr bwMode="auto">
            <a:xfrm flipH="1" flipV="1">
              <a:off x="6211715" y="5663606"/>
              <a:ext cx="0" cy="2286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54133" y="5910304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hit/miss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072020" y="5425857"/>
              <a:ext cx="274434" cy="307777"/>
              <a:chOff x="5639090" y="5425857"/>
              <a:chExt cx="274434" cy="307777"/>
            </a:xfrm>
          </p:grpSpPr>
          <p:sp>
            <p:nvSpPr>
              <p:cNvPr id="75" name="AutoShape 107"/>
              <p:cNvSpPr>
                <a:spLocks noChangeArrowheads="1"/>
              </p:cNvSpPr>
              <p:nvPr/>
            </p:nvSpPr>
            <p:spPr bwMode="auto">
              <a:xfrm rot="10800000" flipV="1">
                <a:off x="5658198" y="5516895"/>
                <a:ext cx="228600" cy="141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639090" y="542585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</a:t>
                </a:r>
                <a:endPara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77" name="Line 126"/>
          <p:cNvSpPr>
            <a:spLocks noChangeShapeType="1"/>
          </p:cNvSpPr>
          <p:nvPr/>
        </p:nvSpPr>
        <p:spPr bwMode="auto">
          <a:xfrm flipH="1" flipV="1">
            <a:off x="6250800" y="4901441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85213" y="2338091"/>
            <a:ext cx="537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s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et#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587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60" grpId="0"/>
      <p:bldP spid="66" grpId="0" animBg="1"/>
      <p:bldP spid="77" grpId="0" animBg="1"/>
      <p:bldP spid="78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Layout: Direct Mapped Cache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28684"/>
              </p:ext>
            </p:extLst>
          </p:nvPr>
        </p:nvGraphicFramePr>
        <p:xfrm>
          <a:off x="7712775" y="2151059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02450"/>
              </p:ext>
            </p:extLst>
          </p:nvPr>
        </p:nvGraphicFramePr>
        <p:xfrm>
          <a:off x="7712775" y="2151059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18685"/>
              </p:ext>
            </p:extLst>
          </p:nvPr>
        </p:nvGraphicFramePr>
        <p:xfrm>
          <a:off x="6619240" y="1140996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/>
                <a:gridCol w="537914"/>
                <a:gridCol w="535020"/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407902" y="3717213"/>
            <a:ext cx="1130216" cy="253916"/>
            <a:chOff x="6407902" y="3909717"/>
            <a:chExt cx="1130216" cy="253916"/>
          </a:xfrm>
        </p:grpSpPr>
        <p:sp>
          <p:nvSpPr>
            <p:cNvPr id="7" name="Rectangle 6"/>
            <p:cNvSpPr/>
            <p:nvPr/>
          </p:nvSpPr>
          <p:spPr>
            <a:xfrm flipH="1">
              <a:off x="6407902" y="3909717"/>
              <a:ext cx="504689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tag#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>
              <a:off x="6912591" y="4036675"/>
              <a:ext cx="625527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sm" len="sm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6407902" y="3717213"/>
            <a:ext cx="1130216" cy="25391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457199" y="900013"/>
            <a:ext cx="5954168" cy="364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 is virtually partitioned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into lines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 size = 2 ^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offset_size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lines grouped into slices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of lines in slices = 2 ^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set_size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slice size = # of lines in slice *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line_size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cache size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slice #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tag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 # inside a slice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92157"/>
              </p:ext>
            </p:extLst>
          </p:nvPr>
        </p:nvGraphicFramePr>
        <p:xfrm>
          <a:off x="7712775" y="2151059"/>
          <a:ext cx="444410" cy="389443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7627289" y="468653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1825" y="3052346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41825" y="3052346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41825" y="3052346"/>
            <a:ext cx="260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05437"/>
              </p:ext>
            </p:extLst>
          </p:nvPr>
        </p:nvGraphicFramePr>
        <p:xfrm>
          <a:off x="7712775" y="2677156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1875"/>
              </p:ext>
            </p:extLst>
          </p:nvPr>
        </p:nvGraphicFramePr>
        <p:xfrm>
          <a:off x="7712775" y="3519166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26076"/>
              </p:ext>
            </p:extLst>
          </p:nvPr>
        </p:nvGraphicFramePr>
        <p:xfrm>
          <a:off x="7712775" y="4363081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56702"/>
              </p:ext>
            </p:extLst>
          </p:nvPr>
        </p:nvGraphicFramePr>
        <p:xfrm>
          <a:off x="7712775" y="5729759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 flipH="1">
            <a:off x="8195375" y="2158171"/>
            <a:ext cx="852105" cy="791213"/>
            <a:chOff x="5229970" y="1474467"/>
            <a:chExt cx="852105" cy="791213"/>
          </a:xfrm>
        </p:grpSpPr>
        <p:sp>
          <p:nvSpPr>
            <p:cNvPr id="21" name="Left Brace 20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cache size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flipH="1">
            <a:off x="8195375" y="3010499"/>
            <a:ext cx="852105" cy="791213"/>
            <a:chOff x="5229970" y="1474467"/>
            <a:chExt cx="852105" cy="791213"/>
          </a:xfrm>
        </p:grpSpPr>
        <p:sp>
          <p:nvSpPr>
            <p:cNvPr id="24" name="Left Brace 23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cache size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8195375" y="3862827"/>
            <a:ext cx="852105" cy="791213"/>
            <a:chOff x="5229970" y="1474467"/>
            <a:chExt cx="852105" cy="791213"/>
          </a:xfrm>
        </p:grpSpPr>
        <p:sp>
          <p:nvSpPr>
            <p:cNvPr id="27" name="Left Brace 26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cache size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8195375" y="5229224"/>
            <a:ext cx="852105" cy="791213"/>
            <a:chOff x="5229970" y="1474467"/>
            <a:chExt cx="852105" cy="791213"/>
          </a:xfrm>
        </p:grpSpPr>
        <p:sp>
          <p:nvSpPr>
            <p:cNvPr id="30" name="Left Brace 29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29970" y="1662324"/>
              <a:ext cx="789830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cache size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864134" y="165861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246175" y="2151059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34" name="Group 33"/>
          <p:cNvGrpSpPr/>
          <p:nvPr/>
        </p:nvGrpSpPr>
        <p:grpSpPr>
          <a:xfrm flipH="1">
            <a:off x="7105366" y="2158411"/>
            <a:ext cx="560699" cy="526097"/>
            <a:chOff x="7877175" y="1437958"/>
            <a:chExt cx="560699" cy="526097"/>
          </a:xfrm>
        </p:grpSpPr>
        <p:grpSp>
          <p:nvGrpSpPr>
            <p:cNvPr id="35" name="Group 3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6" name="Rectangle 3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set#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7105366" y="2998379"/>
            <a:ext cx="560699" cy="526097"/>
            <a:chOff x="7877175" y="1437958"/>
            <a:chExt cx="560699" cy="526097"/>
          </a:xfrm>
        </p:grpSpPr>
        <p:grpSp>
          <p:nvGrpSpPr>
            <p:cNvPr id="40" name="Group 3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set#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7105366" y="3844336"/>
            <a:ext cx="560699" cy="526097"/>
            <a:chOff x="7877175" y="1437958"/>
            <a:chExt cx="560699" cy="526097"/>
          </a:xfrm>
        </p:grpSpPr>
        <p:grpSp>
          <p:nvGrpSpPr>
            <p:cNvPr id="45" name="Group 4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6" name="Rectangle 45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set#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7105366" y="5203507"/>
            <a:ext cx="560699" cy="526097"/>
            <a:chOff x="7877175" y="1437958"/>
            <a:chExt cx="560699" cy="526097"/>
          </a:xfrm>
        </p:grpSpPr>
        <p:grpSp>
          <p:nvGrpSpPr>
            <p:cNvPr id="50" name="Group 4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>
              <a:off x="7943187" y="1572772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set#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54" name="Oval 53"/>
          <p:cNvSpPr/>
          <p:nvPr/>
        </p:nvSpPr>
        <p:spPr>
          <a:xfrm>
            <a:off x="7689915" y="2701338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334000" y="4048731"/>
            <a:ext cx="1419863" cy="646331"/>
            <a:chOff x="5334000" y="3508350"/>
            <a:chExt cx="1419863" cy="646331"/>
          </a:xfrm>
        </p:grpSpPr>
        <p:sp>
          <p:nvSpPr>
            <p:cNvPr id="56" name="TextBox 55"/>
            <p:cNvSpPr txBox="1"/>
            <p:nvPr/>
          </p:nvSpPr>
          <p:spPr>
            <a:xfrm>
              <a:off x="5334000" y="3508350"/>
              <a:ext cx="1419863" cy="646331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Mapped to the same set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708144" y="3609660"/>
              <a:ext cx="45719" cy="397823"/>
              <a:chOff x="6708144" y="3628710"/>
              <a:chExt cx="45719" cy="39782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6708144" y="3628710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08144" y="3746078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708144" y="3863446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708144" y="3980814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62" name="Oval 61"/>
          <p:cNvSpPr/>
          <p:nvPr/>
        </p:nvSpPr>
        <p:spPr>
          <a:xfrm>
            <a:off x="7689914" y="4394916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3" name="Elbow Connector 62"/>
          <p:cNvCxnSpPr>
            <a:stCxn id="54" idx="2"/>
            <a:endCxn id="58" idx="6"/>
          </p:cNvCxnSpPr>
          <p:nvPr/>
        </p:nvCxnSpPr>
        <p:spPr>
          <a:xfrm rot="10800000" flipV="1">
            <a:off x="6753863" y="2724197"/>
            <a:ext cx="936052" cy="1448703"/>
          </a:xfrm>
          <a:prstGeom prst="bentConnector3">
            <a:avLst>
              <a:gd name="adj1" fmla="val 7605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4" name="Oval 63"/>
          <p:cNvSpPr/>
          <p:nvPr/>
        </p:nvSpPr>
        <p:spPr>
          <a:xfrm>
            <a:off x="7687438" y="3546910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5" name="Elbow Connector 64"/>
          <p:cNvCxnSpPr>
            <a:stCxn id="64" idx="2"/>
            <a:endCxn id="59" idx="6"/>
          </p:cNvCxnSpPr>
          <p:nvPr/>
        </p:nvCxnSpPr>
        <p:spPr>
          <a:xfrm rot="10800000" flipV="1">
            <a:off x="6753864" y="3569769"/>
            <a:ext cx="933575" cy="720499"/>
          </a:xfrm>
          <a:prstGeom prst="bentConnector3">
            <a:avLst>
              <a:gd name="adj1" fmla="val 6306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6" name="Straight Arrow Connector 65"/>
          <p:cNvCxnSpPr>
            <a:stCxn id="62" idx="2"/>
            <a:endCxn id="60" idx="6"/>
          </p:cNvCxnSpPr>
          <p:nvPr/>
        </p:nvCxnSpPr>
        <p:spPr>
          <a:xfrm flipH="1" flipV="1">
            <a:off x="6753863" y="4407637"/>
            <a:ext cx="936051" cy="101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7" name="Elbow Connector 66"/>
          <p:cNvCxnSpPr>
            <a:stCxn id="19" idx="1"/>
            <a:endCxn id="61" idx="6"/>
          </p:cNvCxnSpPr>
          <p:nvPr/>
        </p:nvCxnSpPr>
        <p:spPr>
          <a:xfrm rot="10800000">
            <a:off x="6753863" y="4525006"/>
            <a:ext cx="958912" cy="1257381"/>
          </a:xfrm>
          <a:prstGeom prst="bentConnector3">
            <a:avLst>
              <a:gd name="adj1" fmla="val 77018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19936"/>
              </p:ext>
            </p:extLst>
          </p:nvPr>
        </p:nvGraphicFramePr>
        <p:xfrm>
          <a:off x="6619240" y="1140996"/>
          <a:ext cx="2215934" cy="266700"/>
        </p:xfrm>
        <a:graphic>
          <a:graphicData uri="http://schemas.openxmlformats.org/drawingml/2006/table">
            <a:tbl>
              <a:tblPr/>
              <a:tblGrid>
                <a:gridCol w="1680914"/>
                <a:gridCol w="535020"/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305"/>
              </p:ext>
            </p:extLst>
          </p:nvPr>
        </p:nvGraphicFramePr>
        <p:xfrm>
          <a:off x="6619240" y="1140996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/>
                <a:gridCol w="537914"/>
                <a:gridCol w="535020"/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08486"/>
              </p:ext>
            </p:extLst>
          </p:nvPr>
        </p:nvGraphicFramePr>
        <p:xfrm>
          <a:off x="6619240" y="1140996"/>
          <a:ext cx="2215934" cy="266700"/>
        </p:xfrm>
        <a:graphic>
          <a:graphicData uri="http://schemas.openxmlformats.org/drawingml/2006/table">
            <a:tbl>
              <a:tblPr/>
              <a:tblGrid>
                <a:gridCol w="1143000"/>
                <a:gridCol w="537914"/>
                <a:gridCol w="535020"/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8631618" y="871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84734" y="8710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64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7200" y="5087144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alibri"/>
                <a:cs typeface="+mn-cs"/>
              </a:rPr>
              <a:t>Disadvantage is line evictions due to set conflicts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631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32" grpId="0"/>
      <p:bldP spid="71" grpId="0"/>
      <p:bldP spid="72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457200" y="1044933"/>
            <a:ext cx="8229600" cy="171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Conflicts are harmful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→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multi-ways cache is a solution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set holds two entries (way 0 and way 1)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line can be mapped into one of two entries in the appropriate set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5276" y="2755398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22745"/>
              </p:ext>
            </p:extLst>
          </p:nvPr>
        </p:nvGraphicFramePr>
        <p:xfrm>
          <a:off x="2892241" y="3044450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/>
                <a:gridCol w="309012"/>
                <a:gridCol w="469900"/>
                <a:gridCol w="317500"/>
                <a:gridCol w="317500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84378"/>
              </p:ext>
            </p:extLst>
          </p:nvPr>
        </p:nvGraphicFramePr>
        <p:xfrm>
          <a:off x="4448966" y="4762935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  <a:gridCol w="267372"/>
                <a:gridCol w="99060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75705" y="44641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3745" y="44742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7082" y="4147691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Calibri"/>
                <a:cs typeface="+mn-cs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8602" y="4193132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Calibri"/>
                <a:cs typeface="+mn-cs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513191" y="3115976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2596" y="3683652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  <a:cs typeface="+mn-cs"/>
              </a:rPr>
              <a:t>w</a:t>
            </a:r>
            <a:r>
              <a:rPr lang="en-US" b="1" dirty="0" smtClean="0">
                <a:solidFill>
                  <a:prstClr val="black"/>
                </a:solidFill>
                <a:latin typeface="Calibri"/>
                <a:cs typeface="+mn-cs"/>
              </a:rPr>
              <a:t>ay #1</a:t>
            </a:r>
            <a:endParaRPr lang="ru-RU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8162" y="4513857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s</a:t>
            </a: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et#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74056"/>
              </p:ext>
            </p:extLst>
          </p:nvPr>
        </p:nvGraphicFramePr>
        <p:xfrm>
          <a:off x="1987653" y="4763315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  <a:gridCol w="267372"/>
                <a:gridCol w="99060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14392" y="44645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2432" y="4474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5769" y="4148071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Calibri"/>
                <a:cs typeface="+mn-cs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67289" y="4193512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Calibri"/>
                <a:cs typeface="+mn-cs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3051878" y="3115976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1283" y="3684032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  <a:cs typeface="+mn-cs"/>
              </a:rPr>
              <a:t>w</a:t>
            </a:r>
            <a:r>
              <a:rPr lang="en-US" b="1" dirty="0" smtClean="0">
                <a:solidFill>
                  <a:prstClr val="black"/>
                </a:solidFill>
                <a:latin typeface="Calibri"/>
                <a:cs typeface="+mn-cs"/>
              </a:rPr>
              <a:t>ay #0</a:t>
            </a:r>
            <a:endParaRPr lang="ru-RU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26849" y="4514237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s</a:t>
            </a: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et#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826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64" name="Line 126"/>
          <p:cNvSpPr>
            <a:spLocks noChangeShapeType="1"/>
          </p:cNvSpPr>
          <p:nvPr/>
        </p:nvSpPr>
        <p:spPr bwMode="auto">
          <a:xfrm flipH="1" flipV="1">
            <a:off x="3028720" y="5465418"/>
            <a:ext cx="0" cy="2286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5" name="Line 126"/>
          <p:cNvSpPr>
            <a:spLocks noChangeShapeType="1"/>
          </p:cNvSpPr>
          <p:nvPr/>
        </p:nvSpPr>
        <p:spPr bwMode="auto">
          <a:xfrm flipH="1" flipV="1">
            <a:off x="2732577" y="4209394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6" name="Line 126"/>
          <p:cNvSpPr>
            <a:spLocks noChangeShapeType="1"/>
          </p:cNvSpPr>
          <p:nvPr/>
        </p:nvSpPr>
        <p:spPr bwMode="auto">
          <a:xfrm flipH="1" flipV="1">
            <a:off x="3419326" y="4204176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62597" y="1049664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94419"/>
              </p:ext>
            </p:extLst>
          </p:nvPr>
        </p:nvGraphicFramePr>
        <p:xfrm>
          <a:off x="3229562" y="1338716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/>
                <a:gridCol w="309012"/>
                <a:gridCol w="469900"/>
                <a:gridCol w="317500"/>
                <a:gridCol w="317500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44063"/>
              </p:ext>
            </p:extLst>
          </p:nvPr>
        </p:nvGraphicFramePr>
        <p:xfrm>
          <a:off x="2058274" y="3057581"/>
          <a:ext cx="901700" cy="1156415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632648" y="27663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15041" y="27765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43530" y="2594458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Calibri"/>
                <a:cs typeface="+mn-cs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62438" y="2594458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Calibri"/>
                <a:cs typeface="+mn-cs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97470" y="2808503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s</a:t>
            </a: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et#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688219" y="3047444"/>
            <a:ext cx="453037" cy="1159429"/>
            <a:chOff x="4805303" y="2836102"/>
            <a:chExt cx="453037" cy="1159429"/>
          </a:xfrm>
        </p:grpSpPr>
        <p:sp>
          <p:nvSpPr>
            <p:cNvPr id="76" name="Trapezoid 75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2554737" y="568589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hit/miss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542367" y="4493180"/>
            <a:ext cx="274434" cy="307777"/>
            <a:chOff x="5639090" y="5425857"/>
            <a:chExt cx="274434" cy="307777"/>
          </a:xfrm>
        </p:grpSpPr>
        <p:sp>
          <p:nvSpPr>
            <p:cNvPr id="82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=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26457"/>
              </p:ext>
            </p:extLst>
          </p:nvPr>
        </p:nvGraphicFramePr>
        <p:xfrm>
          <a:off x="5345819" y="3052979"/>
          <a:ext cx="1371600" cy="1156415"/>
        </p:xfrm>
        <a:graphic>
          <a:graphicData uri="http://schemas.openxmlformats.org/drawingml/2006/table">
            <a:tbl>
              <a:tblPr/>
              <a:tblGrid>
                <a:gridCol w="375920"/>
                <a:gridCol w="99568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242786" y="2800875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s</a:t>
            </a: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et#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952505" y="3047444"/>
            <a:ext cx="453037" cy="1159429"/>
            <a:chOff x="4805303" y="2836102"/>
            <a:chExt cx="453037" cy="1159429"/>
          </a:xfrm>
        </p:grpSpPr>
        <p:sp>
          <p:nvSpPr>
            <p:cNvPr id="87" name="Trapezoid 86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70584"/>
              </p:ext>
            </p:extLst>
          </p:nvPr>
        </p:nvGraphicFramePr>
        <p:xfrm>
          <a:off x="3171745" y="3057581"/>
          <a:ext cx="482600" cy="1156415"/>
        </p:xfrm>
        <a:graphic>
          <a:graphicData uri="http://schemas.openxmlformats.org/drawingml/2006/table">
            <a:tbl>
              <a:tblPr/>
              <a:tblGrid>
                <a:gridCol w="48260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975999" y="2594458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Calibri"/>
                <a:cs typeface="+mn-cs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236736" y="4491772"/>
            <a:ext cx="274434" cy="307777"/>
            <a:chOff x="5639090" y="5425857"/>
            <a:chExt cx="274434" cy="307777"/>
          </a:xfrm>
        </p:grpSpPr>
        <p:sp>
          <p:nvSpPr>
            <p:cNvPr id="94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=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6846959" y="27723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03952" y="27824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69819" y="2594458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Calibri"/>
                <a:cs typeface="+mn-cs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65284"/>
              </p:ext>
            </p:extLst>
          </p:nvPr>
        </p:nvGraphicFramePr>
        <p:xfrm>
          <a:off x="6918079" y="3052979"/>
          <a:ext cx="995680" cy="1156415"/>
        </p:xfrm>
        <a:graphic>
          <a:graphicData uri="http://schemas.openxmlformats.org/drawingml/2006/table">
            <a:tbl>
              <a:tblPr/>
              <a:tblGrid>
                <a:gridCol w="99568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465293" y="2268768"/>
            <a:ext cx="118905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Calibri"/>
                <a:cs typeface="+mn-cs"/>
              </a:rPr>
              <a:t>Tag Array</a:t>
            </a:r>
            <a:endParaRPr lang="ru-RU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35865" y="2268768"/>
            <a:ext cx="144355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Calibri"/>
                <a:cs typeface="+mn-cs"/>
              </a:rPr>
              <a:t>Data Array</a:t>
            </a:r>
            <a:endParaRPr lang="ru-RU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322459" y="1846579"/>
            <a:ext cx="2651760" cy="2735580"/>
          </a:xfrm>
          <a:custGeom>
            <a:avLst/>
            <a:gdLst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  <a:gd name="connsiteX6" fmla="*/ 1310640 w 2651760"/>
              <a:gd name="connsiteY6" fmla="*/ 2735580 h 2735580"/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1760" h="2735580">
                <a:moveTo>
                  <a:pt x="2651760" y="0"/>
                </a:moveTo>
                <a:lnTo>
                  <a:pt x="2651760" y="160020"/>
                </a:lnTo>
                <a:lnTo>
                  <a:pt x="0" y="160020"/>
                </a:lnTo>
                <a:lnTo>
                  <a:pt x="0" y="2560320"/>
                </a:lnTo>
                <a:lnTo>
                  <a:pt x="1295400" y="2560320"/>
                </a:lnTo>
                <a:lnTo>
                  <a:pt x="1295400" y="2735580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3" name="Oval 119"/>
          <p:cNvSpPr>
            <a:spLocks noChangeAspect="1" noChangeArrowheads="1"/>
          </p:cNvSpPr>
          <p:nvPr/>
        </p:nvSpPr>
        <p:spPr bwMode="auto">
          <a:xfrm>
            <a:off x="2590828" y="4380422"/>
            <a:ext cx="52388" cy="55563"/>
          </a:xfrm>
          <a:prstGeom prst="ellipse">
            <a:avLst/>
          </a:prstGeom>
          <a:solidFill>
            <a:srgbClr val="9BBB59">
              <a:lumMod val="75000"/>
            </a:srgbClr>
          </a:solidFill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2606429" y="4406899"/>
            <a:ext cx="706755" cy="169545"/>
          </a:xfrm>
          <a:custGeom>
            <a:avLst/>
            <a:gdLst>
              <a:gd name="connsiteX0" fmla="*/ 0 w 706755"/>
              <a:gd name="connsiteY0" fmla="*/ 0 h 169545"/>
              <a:gd name="connsiteX1" fmla="*/ 706755 w 706755"/>
              <a:gd name="connsiteY1" fmla="*/ 0 h 169545"/>
              <a:gd name="connsiteX2" fmla="*/ 706755 w 706755"/>
              <a:gd name="connsiteY2" fmla="*/ 169545 h 16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755" h="169545">
                <a:moveTo>
                  <a:pt x="0" y="0"/>
                </a:moveTo>
                <a:lnTo>
                  <a:pt x="706755" y="0"/>
                </a:lnTo>
                <a:lnTo>
                  <a:pt x="706755" y="169545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17904" y="1842144"/>
            <a:ext cx="3639312" cy="1773936"/>
            <a:chOff x="1517904" y="2164080"/>
            <a:chExt cx="3639312" cy="1773936"/>
          </a:xfrm>
        </p:grpSpPr>
        <p:sp>
          <p:nvSpPr>
            <p:cNvPr id="106" name="Freeform 105"/>
            <p:cNvSpPr/>
            <p:nvPr/>
          </p:nvSpPr>
          <p:spPr>
            <a:xfrm>
              <a:off x="1517904" y="2164080"/>
              <a:ext cx="3639312" cy="1773936"/>
            </a:xfrm>
            <a:custGeom>
              <a:avLst/>
              <a:gdLst>
                <a:gd name="connsiteX0" fmla="*/ 3639312 w 3639312"/>
                <a:gd name="connsiteY0" fmla="*/ 0 h 1773936"/>
                <a:gd name="connsiteX1" fmla="*/ 3639312 w 3639312"/>
                <a:gd name="connsiteY1" fmla="*/ 353568 h 1773936"/>
                <a:gd name="connsiteX2" fmla="*/ 0 w 3639312"/>
                <a:gd name="connsiteY2" fmla="*/ 353568 h 1773936"/>
                <a:gd name="connsiteX3" fmla="*/ 0 w 3639312"/>
                <a:gd name="connsiteY3" fmla="*/ 1773936 h 1773936"/>
                <a:gd name="connsiteX4" fmla="*/ 176784 w 3639312"/>
                <a:gd name="connsiteY4" fmla="*/ 1773936 h 177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312" h="1773936">
                  <a:moveTo>
                    <a:pt x="3639312" y="0"/>
                  </a:moveTo>
                  <a:lnTo>
                    <a:pt x="3639312" y="353568"/>
                  </a:lnTo>
                  <a:lnTo>
                    <a:pt x="0" y="353568"/>
                  </a:lnTo>
                  <a:lnTo>
                    <a:pt x="0" y="1773936"/>
                  </a:lnTo>
                  <a:lnTo>
                    <a:pt x="176784" y="1773936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545806" y="2490370"/>
              <a:ext cx="404146" cy="1447646"/>
              <a:chOff x="4545806" y="2490370"/>
              <a:chExt cx="404146" cy="1447646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572000" y="2511552"/>
                <a:ext cx="377952" cy="1426464"/>
              </a:xfrm>
              <a:custGeom>
                <a:avLst/>
                <a:gdLst>
                  <a:gd name="connsiteX0" fmla="*/ 0 w 377952"/>
                  <a:gd name="connsiteY0" fmla="*/ 0 h 1426464"/>
                  <a:gd name="connsiteX1" fmla="*/ 0 w 377952"/>
                  <a:gd name="connsiteY1" fmla="*/ 1426464 h 1426464"/>
                  <a:gd name="connsiteX2" fmla="*/ 377952 w 377952"/>
                  <a:gd name="connsiteY2" fmla="*/ 1426464 h 142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952" h="1426464">
                    <a:moveTo>
                      <a:pt x="0" y="0"/>
                    </a:moveTo>
                    <a:lnTo>
                      <a:pt x="0" y="1426464"/>
                    </a:lnTo>
                    <a:lnTo>
                      <a:pt x="377952" y="1426464"/>
                    </a:lnTo>
                  </a:path>
                </a:pathLst>
              </a:custGeom>
              <a:noFill/>
              <a:ln w="12700">
                <a:solidFill>
                  <a:srgbClr val="4F81BD">
                    <a:lumMod val="75000"/>
                  </a:srgbClr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109" name="Oval 119"/>
              <p:cNvSpPr>
                <a:spLocks noChangeAspect="1" noChangeArrowheads="1"/>
              </p:cNvSpPr>
              <p:nvPr/>
            </p:nvSpPr>
            <p:spPr bwMode="auto">
              <a:xfrm>
                <a:off x="4545806" y="2490370"/>
                <a:ext cx="52388" cy="55563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rgbClr val="37609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400626" y="4699015"/>
            <a:ext cx="888390" cy="331663"/>
            <a:chOff x="4618621" y="5065163"/>
            <a:chExt cx="745511" cy="278322"/>
          </a:xfrm>
        </p:grpSpPr>
        <p:sp>
          <p:nvSpPr>
            <p:cNvPr id="111" name="Trapezoid 110"/>
            <p:cNvSpPr/>
            <p:nvPr/>
          </p:nvSpPr>
          <p:spPr bwMode="auto">
            <a:xfrm flipV="1">
              <a:off x="4650631" y="5101274"/>
              <a:ext cx="681490" cy="206101"/>
            </a:xfrm>
            <a:prstGeom prst="trapezoid">
              <a:avLst>
                <a:gd name="adj" fmla="val 53513"/>
              </a:avLst>
            </a:pr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18621" y="5065163"/>
              <a:ext cx="745511" cy="2783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MUX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113" name="Freeform 112"/>
          <p:cNvSpPr/>
          <p:nvPr/>
        </p:nvSpPr>
        <p:spPr>
          <a:xfrm>
            <a:off x="6217920" y="4207391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6999132" y="4207391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H="1" flipV="1">
            <a:off x="6844821" y="4988408"/>
            <a:ext cx="0" cy="705609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34400" y="568589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data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7" name="Flowchart: Delay 18"/>
          <p:cNvSpPr/>
          <p:nvPr/>
        </p:nvSpPr>
        <p:spPr bwMode="auto">
          <a:xfrm rot="5400000" flipH="1">
            <a:off x="2824116" y="5103446"/>
            <a:ext cx="393971" cy="40109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2682062" y="4728003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9" name="Freeform 118"/>
          <p:cNvSpPr/>
          <p:nvPr/>
        </p:nvSpPr>
        <p:spPr>
          <a:xfrm flipH="1">
            <a:off x="3116147" y="4728003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0" name="Oval 119"/>
          <p:cNvSpPr>
            <a:spLocks noChangeAspect="1" noChangeArrowheads="1"/>
          </p:cNvSpPr>
          <p:nvPr/>
        </p:nvSpPr>
        <p:spPr bwMode="auto">
          <a:xfrm>
            <a:off x="2656763" y="4786424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1" name="Oval 119"/>
          <p:cNvSpPr>
            <a:spLocks noChangeAspect="1" noChangeArrowheads="1"/>
          </p:cNvSpPr>
          <p:nvPr/>
        </p:nvSpPr>
        <p:spPr bwMode="auto">
          <a:xfrm>
            <a:off x="3343275" y="4910808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703436" y="4816111"/>
            <a:ext cx="376784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3" name="Straight Arrow Connector 122"/>
          <p:cNvCxnSpPr>
            <a:stCxn id="121" idx="6"/>
          </p:cNvCxnSpPr>
          <p:nvPr/>
        </p:nvCxnSpPr>
        <p:spPr>
          <a:xfrm>
            <a:off x="3395663" y="4938590"/>
            <a:ext cx="313873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16048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Layout: Multi-Way Cache</a:t>
            </a:r>
            <a:endParaRPr lang="ru-RU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457200" y="900232"/>
            <a:ext cx="6685674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 is virtually partitioned almost the same as in direct map cache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only difference is slice size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slice size = cache size / # of ways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Compared to direct map cache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Decrease slice size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→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increase # of slices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ahoma" pitchFamily="34" charset="0"/>
                <a:sym typeface="Symbol" pitchFamily="18" charset="2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ahoma" pitchFamily="34" charset="0"/>
                <a:sym typeface="Symbol" pitchFamily="18" charset="2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→ increase # of lines mapped to the same set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But in each set we can have multiple lines       (= # of ways) at a given time</a:t>
            </a:r>
          </a:p>
          <a:p>
            <a:pPr lvl="0">
              <a:spcBef>
                <a:spcPts val="1200"/>
              </a:spcBef>
            </a:pPr>
            <a:r>
              <a:rPr lang="en-US" sz="2800" dirty="0">
                <a:solidFill>
                  <a:prstClr val="black"/>
                </a:solidFill>
              </a:rPr>
              <a:t>Example: </a:t>
            </a:r>
            <a:r>
              <a:rPr lang="en-US" sz="2400" dirty="0">
                <a:solidFill>
                  <a:prstClr val="black"/>
                </a:solidFill>
              </a:rPr>
              <a:t>32KB, 8 ways, 64B line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45058"/>
              </p:ext>
            </p:extLst>
          </p:nvPr>
        </p:nvGraphicFramePr>
        <p:xfrm>
          <a:off x="7859041" y="1489827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7788450" y="359261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69435"/>
              </p:ext>
            </p:extLst>
          </p:nvPr>
        </p:nvGraphicFramePr>
        <p:xfrm>
          <a:off x="7859041" y="1700906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72982"/>
              </p:ext>
            </p:extLst>
          </p:nvPr>
        </p:nvGraphicFramePr>
        <p:xfrm>
          <a:off x="7859041" y="2963189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69277"/>
              </p:ext>
            </p:extLst>
          </p:nvPr>
        </p:nvGraphicFramePr>
        <p:xfrm>
          <a:off x="7859041" y="2122119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12046"/>
              </p:ext>
            </p:extLst>
          </p:nvPr>
        </p:nvGraphicFramePr>
        <p:xfrm>
          <a:off x="7858578" y="4696195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365771" y="1485531"/>
            <a:ext cx="665414" cy="429886"/>
            <a:chOff x="8365771" y="1870539"/>
            <a:chExt cx="665414" cy="429886"/>
          </a:xfrm>
        </p:grpSpPr>
        <p:sp>
          <p:nvSpPr>
            <p:cNvPr id="11" name="Left Brace 10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8476350" y="1878325"/>
              <a:ext cx="554835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way size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010400" y="99738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Memory Space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392441" y="1489827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15" name="Group 14"/>
          <p:cNvGrpSpPr/>
          <p:nvPr/>
        </p:nvGrpSpPr>
        <p:grpSpPr>
          <a:xfrm flipH="1">
            <a:off x="7228427" y="1480684"/>
            <a:ext cx="560699" cy="253916"/>
            <a:chOff x="7877175" y="1436186"/>
            <a:chExt cx="560699" cy="253916"/>
          </a:xfrm>
        </p:grpSpPr>
        <p:grpSp>
          <p:nvGrpSpPr>
            <p:cNvPr id="16" name="Group 15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>
            <a:xfrm>
              <a:off x="7943187" y="1436186"/>
              <a:ext cx="49468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set#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838849" y="1727827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840183" y="257396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59041" y="2151050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61185"/>
              </p:ext>
            </p:extLst>
          </p:nvPr>
        </p:nvGraphicFramePr>
        <p:xfrm>
          <a:off x="7859041" y="254231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638800" y="2542318"/>
            <a:ext cx="1504074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Mapped to the same set</a:t>
            </a:r>
          </a:p>
        </p:txBody>
      </p:sp>
      <p:sp>
        <p:nvSpPr>
          <p:cNvPr id="25" name="Oval 24"/>
          <p:cNvSpPr/>
          <p:nvPr/>
        </p:nvSpPr>
        <p:spPr>
          <a:xfrm>
            <a:off x="7108013" y="2612997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108013" y="2723221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108013" y="2833445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08013" y="294366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08013" y="305389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153732" y="1734645"/>
            <a:ext cx="705310" cy="3014177"/>
            <a:chOff x="7153732" y="2119653"/>
            <a:chExt cx="705310" cy="3014177"/>
          </a:xfrm>
        </p:grpSpPr>
        <p:cxnSp>
          <p:nvCxnSpPr>
            <p:cNvPr id="31" name="Elbow Connector 30"/>
            <p:cNvCxnSpPr>
              <a:stCxn id="20" idx="2"/>
              <a:endCxn id="25" idx="6"/>
            </p:cNvCxnSpPr>
            <p:nvPr/>
          </p:nvCxnSpPr>
          <p:spPr>
            <a:xfrm rot="10800000" flipV="1">
              <a:off x="7153733" y="211965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2" name="Elbow Connector 31"/>
            <p:cNvCxnSpPr>
              <a:stCxn id="22" idx="2"/>
              <a:endCxn id="26" idx="6"/>
            </p:cNvCxnSpPr>
            <p:nvPr/>
          </p:nvCxnSpPr>
          <p:spPr>
            <a:xfrm rot="10800000" flipV="1">
              <a:off x="7153733" y="254287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3" name="Elbow Connector 32"/>
            <p:cNvCxnSpPr>
              <a:stCxn id="7" idx="1"/>
              <a:endCxn id="28" idx="6"/>
            </p:cNvCxnSpPr>
            <p:nvPr/>
          </p:nvCxnSpPr>
          <p:spPr>
            <a:xfrm rot="10800000">
              <a:off x="7153733" y="3335496"/>
              <a:ext cx="705309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4" name="Elbow Connector 33"/>
            <p:cNvCxnSpPr>
              <a:stCxn id="23" idx="1"/>
              <a:endCxn id="27" idx="6"/>
            </p:cNvCxnSpPr>
            <p:nvPr/>
          </p:nvCxnSpPr>
          <p:spPr>
            <a:xfrm rot="10800000" flipV="1">
              <a:off x="7153733" y="2963911"/>
              <a:ext cx="705309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35" name="Elbow Connector 34"/>
            <p:cNvCxnSpPr>
              <a:stCxn id="9" idx="1"/>
              <a:endCxn id="29" idx="6"/>
            </p:cNvCxnSpPr>
            <p:nvPr/>
          </p:nvCxnSpPr>
          <p:spPr>
            <a:xfrm rot="10800000">
              <a:off x="7153732" y="3461762"/>
              <a:ext cx="704846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01700"/>
              </p:ext>
            </p:extLst>
          </p:nvPr>
        </p:nvGraphicFramePr>
        <p:xfrm>
          <a:off x="5471735" y="5530952"/>
          <a:ext cx="3101195" cy="594360"/>
        </p:xfrm>
        <a:graphic>
          <a:graphicData uri="http://schemas.openxmlformats.org/drawingml/2006/table">
            <a:tbl>
              <a:tblPr/>
              <a:tblGrid>
                <a:gridCol w="1436401"/>
                <a:gridCol w="496753"/>
                <a:gridCol w="496753"/>
                <a:gridCol w="335644"/>
                <a:gridCol w="335644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821186" y="5510610"/>
            <a:ext cx="3087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w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ay size = 32KB / 8 = 4KB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# of sets = 4KB / 64B = 64</a:t>
            </a:r>
            <a:endParaRPr lang="ru-RU" sz="2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13404" y="5162015"/>
            <a:ext cx="10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0551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4" grpId="0" animBg="1"/>
      <p:bldP spid="42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934454"/>
            <a:ext cx="8226425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 Rate = Misses / total CPU request 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Hit Rate = Hits / total CPU request = 1 – Miss Rate</a:t>
            </a:r>
            <a:endParaRPr kumimoji="0" lang="ru-RU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 goal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decreasing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average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memory access time (AMAT)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AMAT =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Hit Rate * </a:t>
            </a:r>
            <a:r>
              <a:rPr kumimoji="0" lang="ru-RU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Hit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ru-RU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Rate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* </a:t>
            </a:r>
            <a:r>
              <a:rPr kumimoji="0" lang="ru-RU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Penalt</a:t>
            </a: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HitRate</a:t>
            </a: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≈ 0.9, </a:t>
            </a:r>
            <a:r>
              <a:rPr kumimoji="0" lang="en-GB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HitTime</a:t>
            </a: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≈ 4 clk, </a:t>
            </a:r>
            <a:r>
              <a:rPr kumimoji="0" lang="en-GB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MissRate</a:t>
            </a: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≈ 0.1,</a:t>
            </a:r>
          </a:p>
          <a:p>
            <a:pPr marL="750888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MissPenalty</a:t>
            </a: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≈ 200 clk, then…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AMAT = 0.9 * 4 + 0.1 * 200 = 23.6 clk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AMAT w/o cache = 200 clk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About 10x improve!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1836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End of Part 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Pipeline limitations</a:t>
            </a:r>
            <a:endParaRPr lang="ru-R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03657"/>
              </p:ext>
            </p:extLst>
          </p:nvPr>
        </p:nvGraphicFramePr>
        <p:xfrm>
          <a:off x="1504950" y="484065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71600" y="3581400"/>
            <a:ext cx="6781800" cy="2743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 speed of the pipeline is one instruction per clock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rare achievable in in-order processors due to dependencies among instructions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long latency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operations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24496"/>
              </p:ext>
            </p:extLst>
          </p:nvPr>
        </p:nvGraphicFramePr>
        <p:xfrm>
          <a:off x="1504950" y="367857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ru-RU" dirty="0"/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53412"/>
              </p:ext>
            </p:extLst>
          </p:nvPr>
        </p:nvGraphicFramePr>
        <p:xfrm>
          <a:off x="2971800" y="4841905"/>
          <a:ext cx="1951336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63206"/>
              </p:ext>
            </p:extLst>
          </p:nvPr>
        </p:nvGraphicFramePr>
        <p:xfrm>
          <a:off x="4924425" y="4843175"/>
          <a:ext cx="2927004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25321"/>
              </p:ext>
            </p:extLst>
          </p:nvPr>
        </p:nvGraphicFramePr>
        <p:xfrm>
          <a:off x="3948565" y="4453915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1951336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W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sp>
        <p:nvSpPr>
          <p:cNvPr id="21" name="Rounded Rectangular Callout 20"/>
          <p:cNvSpPr/>
          <p:nvPr/>
        </p:nvSpPr>
        <p:spPr>
          <a:xfrm>
            <a:off x="4762500" y="3569494"/>
            <a:ext cx="1424940" cy="642702"/>
          </a:xfrm>
          <a:prstGeom prst="wedgeRoundRectCallout">
            <a:avLst>
              <a:gd name="adj1" fmla="val -34218"/>
              <a:gd name="adj2" fmla="val 9426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Load from the memory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7881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 Slow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6" y="1165787"/>
            <a:ext cx="7810488" cy="4609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34909" y="1608658"/>
            <a:ext cx="87876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cs typeface="+mn-cs"/>
              </a:rPr>
              <a:t>CPU</a:t>
            </a:r>
            <a:endParaRPr lang="ru-RU" sz="3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4053338"/>
            <a:ext cx="12490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cs typeface="+mn-cs"/>
              </a:rPr>
              <a:t>DRAM</a:t>
            </a:r>
            <a:endParaRPr lang="ru-RU" sz="3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2714" y="1928736"/>
            <a:ext cx="246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60% per year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4F81BD"/>
                </a:solidFill>
                <a:latin typeface="Calibri"/>
                <a:cs typeface="+mn-cs"/>
              </a:rPr>
              <a:t>(Doubles every 1.5 year)</a:t>
            </a:r>
            <a:endParaRPr lang="ru-RU" dirty="0">
              <a:solidFill>
                <a:srgbClr val="4F81BD"/>
              </a:solidFill>
              <a:latin typeface="Calibri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368" y="3909629"/>
            <a:ext cx="240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9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% per year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4F81BD"/>
                </a:solidFill>
                <a:latin typeface="Calibri"/>
                <a:cs typeface="+mn-cs"/>
              </a:rPr>
              <a:t>(Doubles every 10 year)</a:t>
            </a:r>
            <a:endParaRPr lang="ru-RU" dirty="0">
              <a:solidFill>
                <a:srgbClr val="4F81BD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6389637" y="3122740"/>
            <a:ext cx="1959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Performance gap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80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926432"/>
            <a:ext cx="8077200" cy="156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memory is large, but too slow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 memory is fast, but cannot hold all required data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 take the best of both and combine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 hierarchy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provides visibility that memory is usually fast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48225" y="3742183"/>
            <a:ext cx="5633544" cy="1761291"/>
            <a:chOff x="2148225" y="3742183"/>
            <a:chExt cx="5633544" cy="176129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L1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L2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L3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Cache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CPU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Main Memory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2385164" y="5205254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smallest, but fastest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5574283" y="5629291"/>
            <a:ext cx="1612580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slowest, but largest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928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199" y="1112837"/>
            <a:ext cx="8226425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Temporal Locality (Locality in Time):</a:t>
            </a:r>
          </a:p>
          <a:p>
            <a:pPr marL="10826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 item is accessed, it will tend to be accessed again soon</a:t>
            </a:r>
          </a:p>
          <a:p>
            <a:pPr marL="10826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code and variables in loops</a:t>
            </a:r>
          </a:p>
          <a:p>
            <a:pPr marL="746125" marR="0" lvl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→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Keep recently accessed data closer to the processor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Spatial Locality (Locality in Space):</a:t>
            </a:r>
          </a:p>
          <a:p>
            <a:pPr marL="10826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 item is accessed, nearby items tend to be accessed soon</a:t>
            </a:r>
          </a:p>
          <a:p>
            <a:pPr marL="10826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scanning an array</a:t>
            </a:r>
          </a:p>
          <a:p>
            <a:pPr marL="746125" marR="0" lvl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→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Move contiguous blocks closer to the processor</a:t>
            </a:r>
          </a:p>
          <a:p>
            <a:pPr marL="746125" marR="0" lvl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Locality + smaller HW is faster memory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→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hierarchy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594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Cache: Main Idea</a:t>
            </a:r>
            <a:endParaRPr lang="ru-RU" dirty="0"/>
          </a:p>
        </p:txBody>
      </p:sp>
      <p:graphicFrame>
        <p:nvGraphicFramePr>
          <p:cNvPr id="21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650210"/>
              </p:ext>
            </p:extLst>
          </p:nvPr>
        </p:nvGraphicFramePr>
        <p:xfrm>
          <a:off x="6305932" y="335159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59"/>
          <p:cNvSpPr txBox="1">
            <a:spLocks/>
          </p:cNvSpPr>
          <p:nvPr/>
        </p:nvSpPr>
        <p:spPr bwMode="auto">
          <a:xfrm>
            <a:off x="457200" y="889448"/>
            <a:ext cx="8229600" cy="149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cache holds a small part of the entire memory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Need to map parts of the memory into the cache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memory is virtually partitioned into lines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Typical block size is 32 to 64 bytes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Blocks are aligned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5200" y="2681202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6756" y="364358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16600" y="302997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33730" y="398567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972300" y="3868177"/>
            <a:ext cx="749300" cy="1336655"/>
            <a:chOff x="6972300" y="4044639"/>
            <a:chExt cx="749300" cy="133665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sp>
        <p:nvSpPr>
          <p:cNvPr id="32" name="Content Placeholder 59"/>
          <p:cNvSpPr txBox="1">
            <a:spLocks/>
          </p:cNvSpPr>
          <p:nvPr/>
        </p:nvSpPr>
        <p:spPr bwMode="auto">
          <a:xfrm>
            <a:off x="457200" y="3562275"/>
            <a:ext cx="5105400" cy="263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cache holds data by lines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a subset of the blocks is mapped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cache at a given 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 of lines is used as a key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3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575853"/>
              </p:ext>
            </p:extLst>
          </p:nvPr>
        </p:nvGraphicFramePr>
        <p:xfrm>
          <a:off x="6305932" y="335159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827856"/>
              </p:ext>
            </p:extLst>
          </p:nvPr>
        </p:nvGraphicFramePr>
        <p:xfrm>
          <a:off x="5988432" y="3351598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17664"/>
              </p:ext>
            </p:extLst>
          </p:nvPr>
        </p:nvGraphicFramePr>
        <p:xfrm>
          <a:off x="8122356" y="431694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034488"/>
              </p:ext>
            </p:extLst>
          </p:nvPr>
        </p:nvGraphicFramePr>
        <p:xfrm>
          <a:off x="8122356" y="431694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03775"/>
              </p:ext>
            </p:extLst>
          </p:nvPr>
        </p:nvGraphicFramePr>
        <p:xfrm>
          <a:off x="8122356" y="431694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46530"/>
              </p:ext>
            </p:extLst>
          </p:nvPr>
        </p:nvGraphicFramePr>
        <p:xfrm>
          <a:off x="7766756" y="4316943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04926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</a:t>
            </a:r>
            <a:endParaRPr lang="ru-RU" dirty="0"/>
          </a:p>
        </p:txBody>
      </p:sp>
      <p:sp>
        <p:nvSpPr>
          <p:cNvPr id="3" name="U-Turn Arrow 2"/>
          <p:cNvSpPr/>
          <p:nvPr/>
        </p:nvSpPr>
        <p:spPr>
          <a:xfrm>
            <a:off x="7849821" y="3886748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199" y="877824"/>
            <a:ext cx="507123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1: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 Hit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requested line is in the cache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cache returns the requested line (fast)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2: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 Miss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52280"/>
              </p:ext>
            </p:extLst>
          </p:nvPr>
        </p:nvGraphicFramePr>
        <p:xfrm>
          <a:off x="7665156" y="3272517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3600" y="1636776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5156" y="259915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98555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2130" y="294125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10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964093"/>
              </p:ext>
            </p:extLst>
          </p:nvPr>
        </p:nvGraphicFramePr>
        <p:xfrm>
          <a:off x="5886832" y="2307172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80017" y="472676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4?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06949" y="362640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53217" y="305231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6637" y="2941250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1710" y="3676343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 rot="922656">
            <a:off x="7641028" y="3580913"/>
            <a:ext cx="417585" cy="417585"/>
            <a:chOff x="7086600" y="3613666"/>
            <a:chExt cx="533400" cy="533400"/>
          </a:xfrm>
        </p:grpSpPr>
        <p:sp>
          <p:nvSpPr>
            <p:cNvPr id="17" name="Explosion 2 16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0664369">
              <a:off x="7091961" y="3670007"/>
              <a:ext cx="381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hit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772998" y="5005974"/>
            <a:ext cx="990002" cy="1138773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619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-3.05556E-6 0.25 " pathEditMode="relative" rAng="0" ptsTypes="AA">
                                      <p:cBhvr>
                                        <p:cTn id="7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8" grpId="0"/>
      <p:bldP spid="9" grpId="0"/>
      <p:bldP spid="11" grpId="0"/>
      <p:bldP spid="12" grpId="0"/>
      <p:bldP spid="12" grpId="1"/>
      <p:bldP spid="15" grpId="0" animBg="1"/>
      <p:bldP spid="15" grpId="1" animBg="1"/>
      <p:bldP spid="19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</a:t>
            </a:r>
            <a:endParaRPr lang="ru-RU" dirty="0"/>
          </a:p>
        </p:txBody>
      </p:sp>
      <p:sp>
        <p:nvSpPr>
          <p:cNvPr id="20" name="U-Turn Arrow 19"/>
          <p:cNvSpPr/>
          <p:nvPr/>
        </p:nvSpPr>
        <p:spPr>
          <a:xfrm rot="16200000">
            <a:off x="6700766" y="3338105"/>
            <a:ext cx="549372" cy="529229"/>
          </a:xfrm>
          <a:prstGeom prst="uturnArrow">
            <a:avLst>
              <a:gd name="adj1" fmla="val 29722"/>
              <a:gd name="adj2" fmla="val 25000"/>
              <a:gd name="adj3" fmla="val 25000"/>
              <a:gd name="adj4" fmla="val 43750"/>
              <a:gd name="adj5" fmla="val 98263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U-Turn Arrow 20"/>
          <p:cNvSpPr/>
          <p:nvPr/>
        </p:nvSpPr>
        <p:spPr>
          <a:xfrm>
            <a:off x="7849821" y="3890177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65134"/>
              </p:ext>
            </p:extLst>
          </p:nvPr>
        </p:nvGraphicFramePr>
        <p:xfrm>
          <a:off x="7665156" y="3275946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43600" y="1640205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65156" y="260258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5000" y="198898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l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ine#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32130" y="294467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l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ine#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27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550717"/>
              </p:ext>
            </p:extLst>
          </p:nvPr>
        </p:nvGraphicFramePr>
        <p:xfrm>
          <a:off x="5886832" y="2310601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725407" y="473018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06949" y="363999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53217" y="305573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06637" y="2944679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31710" y="3679772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 rot="180444">
            <a:off x="7558727" y="3422997"/>
            <a:ext cx="582187" cy="496391"/>
            <a:chOff x="7086600" y="3613666"/>
            <a:chExt cx="533400" cy="533400"/>
          </a:xfrm>
        </p:grpSpPr>
        <p:sp>
          <p:nvSpPr>
            <p:cNvPr id="34" name="Explosion 2 33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miss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8025995" y="3282597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48781" y="3283600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2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42200" y="3284095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93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01833" y="363270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9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09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72998" y="5009403"/>
            <a:ext cx="990002" cy="120032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57199" y="878205"/>
            <a:ext cx="507123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1: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 Hit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requested line is in the cache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cache returns the requested line (fast)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2: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 Miss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requested line is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the cache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Need to fetch it from the main memory (slow) and fill the cache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need to evict another line from the cache to free space for the new one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376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47 L 4.44444E-6 0.00023 L 4.44444E-6 -0.05926 C 4.44444E-6 -0.06968 0.00017 -0.0801 0.00034 -0.09051 C 0.00121 -0.10278 0.00225 -0.11482 0.00312 -0.12686 L 0.01076 -0.14283 L 0.01875 -0.1544 L 0.03333 -0.16343 L 0.05017 -0.16875 L 0.07326 -0.16945 C 0.0842 -0.16991 0.09513 -0.17824 0.11666 -0.1801 C 0.13802 -0.18195 0.18368 -0.18033 0.19809 -0.17963 " pathEditMode="relative" rAng="0" ptsTypes="AAAAAAAAAAAA">
                                      <p:cBhvr>
                                        <p:cTn id="68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09 -0.17963 L 0.19826 0.11504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36" grpId="0" animBg="1"/>
      <p:bldP spid="37" grpId="0" animBg="1"/>
      <p:bldP spid="38" grpId="0" animBg="1"/>
      <p:bldP spid="39" grpId="0"/>
      <p:bldP spid="39" grpId="1"/>
      <p:bldP spid="40" grpId="0" animBg="1"/>
      <p:bldP spid="41" grpId="0" animBg="1"/>
      <p:bldP spid="41" grpId="1" animBg="1"/>
      <p:bldP spid="41" grpId="2" animBg="1"/>
      <p:bldP spid="41" grpId="3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</a:t>
            </a:r>
            <a:r>
              <a:rPr lang="en-US" dirty="0"/>
              <a:t>A</a:t>
            </a:r>
            <a:r>
              <a:rPr lang="en-US" dirty="0" smtClean="0"/>
              <a:t>ssociative Cache</a:t>
            </a:r>
            <a:endParaRPr lang="ru-RU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04352"/>
              </p:ext>
            </p:extLst>
          </p:nvPr>
        </p:nvGraphicFramePr>
        <p:xfrm>
          <a:off x="7185660" y="2636737"/>
          <a:ext cx="1503680" cy="2312830"/>
        </p:xfrm>
        <a:graphic>
          <a:graphicData uri="http://schemas.openxmlformats.org/drawingml/2006/table">
            <a:tbl>
              <a:tblPr/>
              <a:tblGrid>
                <a:gridCol w="150368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7624942" y="4949566"/>
            <a:ext cx="599716" cy="1131335"/>
            <a:chOff x="3662542" y="5181597"/>
            <a:chExt cx="599716" cy="1131335"/>
          </a:xfrm>
        </p:grpSpPr>
        <p:sp>
          <p:nvSpPr>
            <p:cNvPr id="53" name="Line 128"/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data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457199" y="904776"/>
            <a:ext cx="4524787" cy="497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 may be mapped to any cache entry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Lookup line in all entries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 is partitioned to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Offset within a line (byte#)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 # (so-called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tag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cache entry has a tag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tags are compared to the line# in parallel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one of the tags matches the line#, we have a hit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70929" y="23282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75739" y="23426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405337" y="2670871"/>
            <a:ext cx="942887" cy="3410030"/>
            <a:chOff x="6405337" y="2863375"/>
            <a:chExt cx="942887" cy="3410030"/>
          </a:xfrm>
        </p:grpSpPr>
        <p:sp>
          <p:nvSpPr>
            <p:cNvPr id="59" name="Line 114"/>
            <p:cNvSpPr>
              <a:spLocks noChangeShapeType="1"/>
            </p:cNvSpPr>
            <p:nvPr/>
          </p:nvSpPr>
          <p:spPr bwMode="auto">
            <a:xfrm>
              <a:off x="6713060" y="2886553"/>
              <a:ext cx="0" cy="24812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0" name="Line 115"/>
            <p:cNvSpPr>
              <a:spLocks noChangeShapeType="1"/>
            </p:cNvSpPr>
            <p:nvPr/>
          </p:nvSpPr>
          <p:spPr bwMode="auto">
            <a:xfrm>
              <a:off x="6780370" y="3115153"/>
              <a:ext cx="0" cy="22526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1" name="Line 116"/>
            <p:cNvSpPr>
              <a:spLocks noChangeShapeType="1"/>
            </p:cNvSpPr>
            <p:nvPr/>
          </p:nvSpPr>
          <p:spPr bwMode="auto">
            <a:xfrm flipH="1">
              <a:off x="6992597" y="4948715"/>
              <a:ext cx="0" cy="41751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2" name="Oval 117"/>
            <p:cNvSpPr>
              <a:spLocks noChangeAspect="1" noChangeArrowheads="1"/>
            </p:cNvSpPr>
            <p:nvPr/>
          </p:nvSpPr>
          <p:spPr bwMode="auto">
            <a:xfrm>
              <a:off x="6686708" y="286337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3" name="Oval 118"/>
            <p:cNvSpPr>
              <a:spLocks noChangeAspect="1" noChangeArrowheads="1"/>
            </p:cNvSpPr>
            <p:nvPr/>
          </p:nvSpPr>
          <p:spPr bwMode="auto">
            <a:xfrm>
              <a:off x="6754335" y="3083403"/>
              <a:ext cx="50800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4" name="Oval 119"/>
            <p:cNvSpPr>
              <a:spLocks noChangeAspect="1" noChangeArrowheads="1"/>
            </p:cNvSpPr>
            <p:nvPr/>
          </p:nvSpPr>
          <p:spPr bwMode="auto">
            <a:xfrm>
              <a:off x="6965473" y="491696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5" name="Line 126"/>
            <p:cNvSpPr>
              <a:spLocks noChangeShapeType="1"/>
            </p:cNvSpPr>
            <p:nvPr/>
          </p:nvSpPr>
          <p:spPr bwMode="auto">
            <a:xfrm flipH="1" flipV="1">
              <a:off x="6862920" y="5657375"/>
              <a:ext cx="0" cy="2286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13061" y="49106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…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5337" y="5904073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hit/miss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8" name="Flowchart: Delay 18"/>
            <p:cNvSpPr/>
            <p:nvPr/>
          </p:nvSpPr>
          <p:spPr bwMode="auto">
            <a:xfrm rot="5400000" flipH="1">
              <a:off x="6653742" y="5207498"/>
              <a:ext cx="393971" cy="51064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F2F2F2"/>
            </a:solidFill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997098" y="1780919"/>
            <a:ext cx="1179647" cy="3089592"/>
            <a:chOff x="5997098" y="1973423"/>
            <a:chExt cx="1179647" cy="3089592"/>
          </a:xfrm>
        </p:grpSpPr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6219348" y="1973423"/>
              <a:ext cx="0" cy="2937193"/>
            </a:xfrm>
            <a:prstGeom prst="line">
              <a:avLst/>
            </a:prstGeom>
            <a:noFill/>
            <a:ln w="12700">
              <a:solidFill>
                <a:srgbClr val="9BBB59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71" name="Group 96"/>
            <p:cNvGrpSpPr>
              <a:grpSpLocks/>
            </p:cNvGrpSpPr>
            <p:nvPr/>
          </p:nvGrpSpPr>
          <p:grpSpPr bwMode="auto">
            <a:xfrm>
              <a:off x="5997098" y="2777015"/>
              <a:ext cx="644525" cy="228600"/>
              <a:chOff x="3719" y="1824"/>
              <a:chExt cx="406" cy="144"/>
            </a:xfrm>
          </p:grpSpPr>
          <p:sp>
            <p:nvSpPr>
              <p:cNvPr id="87" name="AutoShape 97"/>
              <p:cNvSpPr>
                <a:spLocks noChangeArrowheads="1"/>
              </p:cNvSpPr>
              <p:nvPr/>
            </p:nvSpPr>
            <p:spPr bwMode="auto">
              <a:xfrm rot="5400000" flipV="1">
                <a:off x="4009" y="1851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</a:t>
                </a:r>
              </a:p>
            </p:txBody>
          </p:sp>
          <p:sp>
            <p:nvSpPr>
              <p:cNvPr id="88" name="Line 98"/>
              <p:cNvSpPr>
                <a:spLocks noChangeShapeType="1"/>
              </p:cNvSpPr>
              <p:nvPr/>
            </p:nvSpPr>
            <p:spPr bwMode="auto">
              <a:xfrm>
                <a:off x="3852" y="1852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9" name="Oval 99"/>
              <p:cNvSpPr>
                <a:spLocks noChangeAspect="1" noChangeArrowheads="1"/>
              </p:cNvSpPr>
              <p:nvPr/>
            </p:nvSpPr>
            <p:spPr bwMode="auto">
              <a:xfrm>
                <a:off x="3842" y="1834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90" name="Line 100"/>
              <p:cNvSpPr>
                <a:spLocks noChangeShapeType="1"/>
              </p:cNvSpPr>
              <p:nvPr/>
            </p:nvSpPr>
            <p:spPr bwMode="auto">
              <a:xfrm>
                <a:off x="3719" y="1936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72" name="Group 101"/>
            <p:cNvGrpSpPr>
              <a:grpSpLocks/>
            </p:cNvGrpSpPr>
            <p:nvPr/>
          </p:nvGrpSpPr>
          <p:grpSpPr bwMode="auto">
            <a:xfrm>
              <a:off x="5997098" y="3005615"/>
              <a:ext cx="644525" cy="228600"/>
              <a:chOff x="3719" y="1968"/>
              <a:chExt cx="406" cy="144"/>
            </a:xfrm>
          </p:grpSpPr>
          <p:sp>
            <p:nvSpPr>
              <p:cNvPr id="83" name="AutoShape 102"/>
              <p:cNvSpPr>
                <a:spLocks noChangeArrowheads="1"/>
              </p:cNvSpPr>
              <p:nvPr/>
            </p:nvSpPr>
            <p:spPr bwMode="auto">
              <a:xfrm rot="5400000" flipV="1">
                <a:off x="4009" y="1995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</a:t>
                </a:r>
              </a:p>
            </p:txBody>
          </p:sp>
          <p:sp>
            <p:nvSpPr>
              <p:cNvPr id="84" name="Line 103"/>
              <p:cNvSpPr>
                <a:spLocks noChangeShapeType="1"/>
              </p:cNvSpPr>
              <p:nvPr/>
            </p:nvSpPr>
            <p:spPr bwMode="auto">
              <a:xfrm>
                <a:off x="3852" y="1996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5" name="Oval 104"/>
              <p:cNvSpPr>
                <a:spLocks noChangeAspect="1" noChangeArrowheads="1"/>
              </p:cNvSpPr>
              <p:nvPr/>
            </p:nvSpPr>
            <p:spPr bwMode="auto">
              <a:xfrm>
                <a:off x="3841" y="1978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6" name="Line 105"/>
              <p:cNvSpPr>
                <a:spLocks noChangeShapeType="1"/>
              </p:cNvSpPr>
              <p:nvPr/>
            </p:nvSpPr>
            <p:spPr bwMode="auto">
              <a:xfrm>
                <a:off x="3719" y="2080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73" name="Group 106"/>
            <p:cNvGrpSpPr>
              <a:grpSpLocks/>
            </p:cNvGrpSpPr>
            <p:nvPr/>
          </p:nvGrpSpPr>
          <p:grpSpPr bwMode="auto">
            <a:xfrm>
              <a:off x="5997098" y="4834415"/>
              <a:ext cx="644525" cy="228600"/>
              <a:chOff x="3719" y="3120"/>
              <a:chExt cx="406" cy="144"/>
            </a:xfrm>
          </p:grpSpPr>
          <p:sp>
            <p:nvSpPr>
              <p:cNvPr id="79" name="AutoShape 107"/>
              <p:cNvSpPr>
                <a:spLocks noChangeArrowheads="1"/>
              </p:cNvSpPr>
              <p:nvPr/>
            </p:nvSpPr>
            <p:spPr bwMode="auto">
              <a:xfrm rot="5400000" flipV="1">
                <a:off x="4009" y="3147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</a:t>
                </a:r>
              </a:p>
            </p:txBody>
          </p:sp>
          <p:sp>
            <p:nvSpPr>
              <p:cNvPr id="80" name="Line 108"/>
              <p:cNvSpPr>
                <a:spLocks noChangeShapeType="1"/>
              </p:cNvSpPr>
              <p:nvPr/>
            </p:nvSpPr>
            <p:spPr bwMode="auto">
              <a:xfrm>
                <a:off x="3852" y="3158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1" name="Oval 109"/>
              <p:cNvSpPr>
                <a:spLocks noChangeAspect="1" noChangeArrowheads="1"/>
              </p:cNvSpPr>
              <p:nvPr/>
            </p:nvSpPr>
            <p:spPr bwMode="auto">
              <a:xfrm>
                <a:off x="3842" y="3141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2" name="Line 110"/>
              <p:cNvSpPr>
                <a:spLocks noChangeShapeType="1"/>
              </p:cNvSpPr>
              <p:nvPr/>
            </p:nvSpPr>
            <p:spPr bwMode="auto">
              <a:xfrm>
                <a:off x="3719" y="3232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sp>
          <p:nvSpPr>
            <p:cNvPr id="74" name="Line 111"/>
            <p:cNvSpPr>
              <a:spLocks noChangeShapeType="1"/>
            </p:cNvSpPr>
            <p:nvPr/>
          </p:nvSpPr>
          <p:spPr bwMode="auto">
            <a:xfrm>
              <a:off x="6641623" y="49487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75" name="Line 112"/>
            <p:cNvSpPr>
              <a:spLocks noChangeShapeType="1"/>
            </p:cNvSpPr>
            <p:nvPr/>
          </p:nvSpPr>
          <p:spPr bwMode="auto">
            <a:xfrm>
              <a:off x="6641623" y="28913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76" name="Line 113"/>
            <p:cNvSpPr>
              <a:spLocks noChangeShapeType="1"/>
            </p:cNvSpPr>
            <p:nvPr/>
          </p:nvSpPr>
          <p:spPr bwMode="auto">
            <a:xfrm>
              <a:off x="6641623" y="311356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24900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…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68647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…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333418" y="1920361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Tag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16608" y="1920361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47204"/>
              </p:ext>
            </p:extLst>
          </p:nvPr>
        </p:nvGraphicFramePr>
        <p:xfrm>
          <a:off x="5344014" y="1264664"/>
          <a:ext cx="2933700" cy="510540"/>
        </p:xfrm>
        <a:graphic>
          <a:graphicData uri="http://schemas.openxmlformats.org/drawingml/2006/table">
            <a:tbl>
              <a:tblPr/>
              <a:tblGrid>
                <a:gridCol w="2311400"/>
                <a:gridCol w="317500"/>
                <a:gridCol w="304800"/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= line#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5871393" y="986564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  <a:cs typeface="+mn-cs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7970520" y="1773455"/>
            <a:ext cx="449139" cy="3187542"/>
            <a:chOff x="7970520" y="1965959"/>
            <a:chExt cx="449139" cy="3187542"/>
          </a:xfrm>
        </p:grpSpPr>
        <p:cxnSp>
          <p:nvCxnSpPr>
            <p:cNvPr id="96" name="Elbow Connector 95"/>
            <p:cNvCxnSpPr/>
            <p:nvPr/>
          </p:nvCxnSpPr>
          <p:spPr>
            <a:xfrm rot="16200000" flipH="1">
              <a:off x="7767337" y="2169142"/>
              <a:ext cx="855505" cy="449139"/>
            </a:xfrm>
            <a:prstGeom prst="bentConnector3">
              <a:avLst>
                <a:gd name="adj1" fmla="val 19716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>
            <a:xfrm>
              <a:off x="841965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84695"/>
              </p:ext>
            </p:extLst>
          </p:nvPr>
        </p:nvGraphicFramePr>
        <p:xfrm>
          <a:off x="5097780" y="2635313"/>
          <a:ext cx="901700" cy="2312830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20778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91" grpId="0"/>
      <p:bldP spid="92" grpId="0"/>
      <p:bldP spid="94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8|30|61|27.3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2|9|1.3|1|6.6|13.4|2.5|6.1|8.1|16.5|76.9|48|5.7|16.9|2.7|15|1.7|39.9|23.4|3.4|1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4|1.1|12.7|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4|28.3|184.6|19.7|32.4|1.9|24.6|12.6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0.5|2|5.8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0.2|35.2|17.4|12.9|49.7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6.2|46.9|54.2|41.7|19.3|61.3|35.1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5.6|5.8|24|23.7|3.1|34.7|15.1|36.6|3.2|18.5|1.8|97.1|28.9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8.2|9.6|6.5|1.1|21.1|4.3|2.9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6|19.2|2.1|41.3|3.1|1.9|51.2|9.6|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6.6|53.1|17.6|18|32.7|26.1|1.6|22.9|1.5|46.2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7.1|21.2|1.3|1.2|301|3.6|9.4|1.6|1.1|1.8|50.4|3.3|30|66.4|86.7"/>
</p:tagLst>
</file>

<file path=ppt/theme/theme1.xml><?xml version="1.0" encoding="utf-8"?>
<a:theme xmlns:a="http://schemas.openxmlformats.org/drawingml/2006/main" name="2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4444</TotalTime>
  <Words>1066</Words>
  <Application>Microsoft Office PowerPoint</Application>
  <PresentationFormat>On-screen Show (4:3)</PresentationFormat>
  <Paragraphs>737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MS PGothic</vt:lpstr>
      <vt:lpstr>MS PGothic</vt:lpstr>
      <vt:lpstr>Arial</vt:lpstr>
      <vt:lpstr>Calibri</vt:lpstr>
      <vt:lpstr>Consolas</vt:lpstr>
      <vt:lpstr>Courier New</vt:lpstr>
      <vt:lpstr>Neo Sans Intel</vt:lpstr>
      <vt:lpstr>Neo Sans Intel Light</vt:lpstr>
      <vt:lpstr>Neo Sans Intel Medium</vt:lpstr>
      <vt:lpstr>Symbol</vt:lpstr>
      <vt:lpstr>Tahoma</vt:lpstr>
      <vt:lpstr>Verdana</vt:lpstr>
      <vt:lpstr>Wingdings</vt:lpstr>
      <vt:lpstr>2_mdsp_2011</vt:lpstr>
      <vt:lpstr> Memory Hierarchy (part I)</vt:lpstr>
      <vt:lpstr>Refresher: Pipeline limitations</vt:lpstr>
      <vt:lpstr>Memory Is Slow</vt:lpstr>
      <vt:lpstr>Memory Hierarchy</vt:lpstr>
      <vt:lpstr>Why Does It Work?</vt:lpstr>
      <vt:lpstr>Cache: Main Idea</vt:lpstr>
      <vt:lpstr>Cache Lookup</vt:lpstr>
      <vt:lpstr>Cache Lookup</vt:lpstr>
      <vt:lpstr>Fully Associative Cache</vt:lpstr>
      <vt:lpstr>Direct Mapped Cache</vt:lpstr>
      <vt:lpstr>Memory Layout: Direct Mapped Cache</vt:lpstr>
      <vt:lpstr>2-Way Set Associative Cache</vt:lpstr>
      <vt:lpstr>2-Way Set Associative Cache</vt:lpstr>
      <vt:lpstr>Memory Layout: Multi-Way Cache</vt:lpstr>
      <vt:lpstr>Cache Performance</vt:lpstr>
      <vt:lpstr>End of Part I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387</cp:revision>
  <dcterms:created xsi:type="dcterms:W3CDTF">2011-10-24T08:13:52Z</dcterms:created>
  <dcterms:modified xsi:type="dcterms:W3CDTF">2015-02-15T18:41:52Z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