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3" r:id="rId4"/>
  </p:sldMasterIdLst>
  <p:notesMasterIdLst>
    <p:notesMasterId r:id="rId23"/>
  </p:notesMasterIdLst>
  <p:handoutMasterIdLst>
    <p:handoutMasterId r:id="rId24"/>
  </p:handoutMasterIdLst>
  <p:sldIdLst>
    <p:sldId id="413" r:id="rId5"/>
    <p:sldId id="414" r:id="rId6"/>
    <p:sldId id="430" r:id="rId7"/>
    <p:sldId id="431" r:id="rId8"/>
    <p:sldId id="432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2" r:id="rId17"/>
    <p:sldId id="443" r:id="rId18"/>
    <p:sldId id="444" r:id="rId19"/>
    <p:sldId id="445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CC99"/>
    <a:srgbClr val="004280"/>
    <a:srgbClr val="99CCFF"/>
    <a:srgbClr val="E7EBF5"/>
    <a:srgbClr val="CBD5EA"/>
    <a:srgbClr val="F37021"/>
    <a:srgbClr val="007DC6"/>
    <a:srgbClr val="007FC7"/>
    <a:srgbClr val="B4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5" autoAdjust="0"/>
    <p:restoredTop sz="93502" autoAdjust="0"/>
  </p:normalViewPr>
  <p:slideViewPr>
    <p:cSldViewPr snapToGrid="0">
      <p:cViewPr varScale="1">
        <p:scale>
          <a:sx n="48" d="100"/>
          <a:sy n="48" d="100"/>
        </p:scale>
        <p:origin x="1440" y="43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3/25/2015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3/25/2015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5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8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2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1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596389"/>
            <a:ext cx="9144000" cy="26161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604084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633678"/>
            <a:ext cx="4571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MIPT-MIPS 2014 Project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452435" y="6611778"/>
            <a:ext cx="691566" cy="246221"/>
          </a:xfrm>
          <a:prstGeom prst="rect">
            <a:avLst/>
          </a:prstGeom>
          <a:gradFill flip="none" rotWithShape="1">
            <a:gsLst>
              <a:gs pos="0">
                <a:srgbClr val="007DC6"/>
              </a:gs>
              <a:gs pos="100000">
                <a:srgbClr val="007FC7"/>
              </a:gs>
            </a:gsLst>
            <a:lin ang="1080000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786788" y="6596388"/>
            <a:ext cx="321017" cy="2496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640588" y="6633678"/>
            <a:ext cx="5028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Intel Laboratory at Moscow Institute of Physics and Technology 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4" r:id="rId1"/>
    <p:sldLayoutId id="2147485995" r:id="rId2"/>
    <p:sldLayoutId id="2147485996" r:id="rId3"/>
    <p:sldLayoutId id="2147485997" r:id="rId4"/>
    <p:sldLayoutId id="2147485998" r:id="rId5"/>
    <p:sldLayoutId id="2147485999" r:id="rId6"/>
    <p:sldLayoutId id="2147486000" r:id="rId7"/>
    <p:sldLayoutId id="2147486001" r:id="rId8"/>
    <p:sldLayoutId id="2147486002" r:id="rId9"/>
    <p:sldLayoutId id="2147486003" r:id="rId10"/>
    <p:sldLayoutId id="2147486004" r:id="rId11"/>
    <p:sldLayoutId id="2147486005" r:id="rId12"/>
    <p:sldLayoutId id="2147486006" r:id="rId13"/>
    <p:sldLayoutId id="2147486007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 smtClean="0"/>
              <a:t> </a:t>
            </a:r>
            <a:r>
              <a:rPr lang="en-US" dirty="0" smtClean="0"/>
              <a:t>Memory Hierarchy (part II)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21 March 2015</a:t>
            </a:r>
          </a:p>
        </p:txBody>
      </p:sp>
    </p:spTree>
    <p:extLst>
      <p:ext uri="{BB962C8B-B14F-4D97-AF65-F5344CB8AC3E}">
        <p14:creationId xmlns:p14="http://schemas.microsoft.com/office/powerpoint/2010/main" val="3943028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Optimization: Merging Arrays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1168717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Merge arrays into an array of compound elements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Before: two sequential arrays</a:t>
            </a:r>
          </a:p>
          <a:p>
            <a:pPr marL="1198563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val[SIZE];</a:t>
            </a:r>
          </a:p>
          <a:p>
            <a:pPr marL="1198563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key[SIZE];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After: One array of structures</a:t>
            </a:r>
          </a:p>
          <a:p>
            <a:pPr marL="1198563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struct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merge {</a:t>
            </a:r>
          </a:p>
          <a:p>
            <a:pPr marL="1198563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val;</a:t>
            </a:r>
          </a:p>
          <a:p>
            <a:pPr marL="1198563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key;</a:t>
            </a:r>
          </a:p>
          <a:p>
            <a:pPr marL="1198563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 merged_array[SIZE];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Reduce conflicts between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val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Improves spatial locality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355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Optimization: Loop Fusion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168717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 loops that have same looping and work with the same memory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each element is 8 bytes, 32KB cache, 64 B/line</a:t>
            </a:r>
          </a:p>
          <a:p>
            <a:pPr marL="1260475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(i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i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10240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marL="126047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[i]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[i];</a:t>
            </a:r>
          </a:p>
          <a:p>
            <a:pPr marL="126047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…</a:t>
            </a:r>
          </a:p>
          <a:p>
            <a:pPr marL="126047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(i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i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10240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marL="126047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sum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sum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[i];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Fuse the loops </a:t>
            </a:r>
          </a:p>
          <a:p>
            <a:pPr marL="1260475" marR="0" lvl="1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(i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i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10240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{</a:t>
            </a:r>
          </a:p>
          <a:p>
            <a:pPr marL="1260475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[i]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1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[i];</a:t>
            </a:r>
          </a:p>
          <a:p>
            <a:pPr marL="1260475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sum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sum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[i];</a:t>
            </a:r>
          </a:p>
          <a:p>
            <a:pPr marL="1260475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Improves temporal locality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4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Optimization: Loop Interchange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1168717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loops nesting to access data in order stored in memory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Two dimensional array in memory:</a:t>
            </a:r>
          </a:p>
          <a:p>
            <a:pPr marL="1262063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x[0][0] x[0][1] … x[0][99] x[1][0] x[1][1] …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Before:</a:t>
            </a:r>
          </a:p>
          <a:p>
            <a:pPr marL="741363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(j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j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100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marL="741363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(i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i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5000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 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marL="741363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x[i][j]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x[i][j];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Improves spatial locality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Sequential accesses instead of striding through memory every 100 words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7920" y="3469280"/>
            <a:ext cx="3657600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0300" y="3033939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9BBB59">
                    <a:lumMod val="75000"/>
                  </a:srgbClr>
                </a:solidFill>
                <a:latin typeface="Calibri"/>
                <a:cs typeface="+mn-cs"/>
              </a:rPr>
              <a:t>After:</a:t>
            </a:r>
            <a:endParaRPr lang="en-US" sz="2400" dirty="0">
              <a:solidFill>
                <a:srgbClr val="9BBB59">
                  <a:lumMod val="7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8280" y="3777074"/>
            <a:ext cx="320746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6430" y="4108544"/>
            <a:ext cx="276550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x[i][j]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47920" y="3469280"/>
            <a:ext cx="3657600" cy="98488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826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493 0.043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219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4914 -0.0451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-22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 animBg="1"/>
      <p:bldP spid="9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65853" y="1837715"/>
            <a:ext cx="2536373" cy="3817580"/>
            <a:chOff x="5965853" y="1837715"/>
            <a:chExt cx="2536373" cy="3817580"/>
          </a:xfrm>
        </p:grpSpPr>
        <p:grpSp>
          <p:nvGrpSpPr>
            <p:cNvPr id="25" name="Group 24"/>
            <p:cNvGrpSpPr/>
            <p:nvPr/>
          </p:nvGrpSpPr>
          <p:grpSpPr>
            <a:xfrm>
              <a:off x="7274463" y="1837715"/>
              <a:ext cx="1227763" cy="1479764"/>
              <a:chOff x="6168130" y="1307789"/>
              <a:chExt cx="1227763" cy="1479764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361156" y="1809556"/>
                  <a:ext cx="838200" cy="64633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351389" y="1307789"/>
                <a:ext cx="8577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</a:t>
                </a:r>
                <a:r>
                  <a:rPr lang="en-US" sz="2000" dirty="0" smtClean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1</a:t>
                </a:r>
                <a:endPara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965853" y="1837715"/>
              <a:ext cx="1227763" cy="1479764"/>
              <a:chOff x="6168130" y="1307789"/>
              <a:chExt cx="1227763" cy="1479764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361156" y="1809556"/>
                  <a:ext cx="838200" cy="64633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6351389" y="1307789"/>
                <a:ext cx="857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0</a:t>
                </a:r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6594022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7884928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7259223" y="4491951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136698" y="4815102"/>
              <a:ext cx="2245054" cy="840193"/>
              <a:chOff x="6385618" y="4561102"/>
              <a:chExt cx="2245054" cy="84019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6385618" y="4561102"/>
                <a:ext cx="2245054" cy="840193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  <a:cs typeface="Arial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671377" y="4561102"/>
                <a:ext cx="167353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3"/>
                    </a:solidFill>
                    <a:latin typeface="Calibri"/>
                  </a:rPr>
                  <a:t>Main Memory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6698" y="3715041"/>
              <a:ext cx="2245054" cy="775563"/>
              <a:chOff x="6385618" y="3115266"/>
              <a:chExt cx="2245054" cy="7755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6385618" y="3115266"/>
                <a:ext cx="2245054" cy="775563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t" anchorCtr="1"/>
              <a:lstStyle/>
              <a:p>
                <a:pPr algn="ctr"/>
                <a:endParaRPr lang="en-US" sz="2000" dirty="0" smtClean="0">
                  <a:latin typeface="+mj-lt"/>
                  <a:cs typeface="Arial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08181" y="3115266"/>
                <a:ext cx="159992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/>
                  </a:rPr>
                  <a:t>Shared Cache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85" y="152113"/>
            <a:ext cx="8301240" cy="889000"/>
          </a:xfrm>
        </p:spPr>
        <p:txBody>
          <a:bodyPr/>
          <a:lstStyle/>
          <a:p>
            <a:r>
              <a:rPr lang="en-US" dirty="0" smtClean="0"/>
              <a:t>Memory Coherence in Multi-Core/Processor System</a:t>
            </a:r>
            <a:endParaRPr lang="ru-RU" dirty="0"/>
          </a:p>
        </p:txBody>
      </p:sp>
      <p:sp>
        <p:nvSpPr>
          <p:cNvPr id="16" name="Rectangle 24"/>
          <p:cNvSpPr txBox="1">
            <a:spLocks noChangeArrowheads="1"/>
          </p:cNvSpPr>
          <p:nvPr/>
        </p:nvSpPr>
        <p:spPr>
          <a:xfrm>
            <a:off x="302419" y="1950207"/>
            <a:ext cx="5749950" cy="429819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+mj-lt"/>
                <a:sym typeface="Symbol" pitchFamily="18" charset="2"/>
              </a:rPr>
              <a:t>Example:</a:t>
            </a:r>
          </a:p>
          <a:p>
            <a:pPr marL="341313">
              <a:spcBef>
                <a:spcPts val="0"/>
              </a:spcBef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341313">
              <a:spcBef>
                <a:spcPts val="0"/>
              </a:spcBef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341313">
              <a:spcBef>
                <a:spcPts val="0"/>
              </a:spcBef>
            </a:pPr>
            <a:endParaRPr lang="en-US" sz="1800" kern="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341313">
              <a:spcBef>
                <a:spcPts val="0"/>
              </a:spcBef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341313">
              <a:spcBef>
                <a:spcPts val="0"/>
              </a:spcBef>
            </a:pPr>
            <a:endParaRPr lang="en-US" sz="1800" kern="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341313">
              <a:spcBef>
                <a:spcPts val="0"/>
              </a:spcBef>
            </a:pPr>
            <a:endParaRPr lang="en-US" sz="1800" kern="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341313">
              <a:spcBef>
                <a:spcPts val="0"/>
              </a:spcBef>
            </a:pPr>
            <a:endParaRPr lang="en-US" kern="0" dirty="0" smtClean="0">
              <a:latin typeface="+mj-lt"/>
              <a:sym typeface="Symbol" pitchFamily="18" charset="2"/>
            </a:endParaRPr>
          </a:p>
          <a:p>
            <a:pPr marL="341313">
              <a:spcBef>
                <a:spcPts val="0"/>
              </a:spcBef>
            </a:pPr>
            <a:endParaRPr lang="en-US" kern="0" dirty="0" smtClean="0">
              <a:latin typeface="+mj-lt"/>
              <a:sym typeface="Symbol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+mj-lt"/>
                <a:sym typeface="Symbol" pitchFamily="18" charset="2"/>
              </a:rPr>
              <a:t>Memory system must be </a:t>
            </a:r>
            <a:r>
              <a:rPr lang="en-US" b="1" kern="0" dirty="0" smtClean="0">
                <a:latin typeface="+mj-lt"/>
                <a:sym typeface="Symbol" pitchFamily="18" charset="2"/>
              </a:rPr>
              <a:t>coherent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+mn-cs"/>
                <a:sym typeface="Symbol" pitchFamily="18" charset="2"/>
              </a:rPr>
              <a:t>C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+mn-cs"/>
                <a:sym typeface="Symbol" pitchFamily="18" charset="2"/>
              </a:rPr>
              <a:t>ores should see memory identically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+mn-cs"/>
                <a:sym typeface="Symbol" pitchFamily="18" charset="2"/>
              </a:rPr>
              <a:t>C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+mn-cs"/>
                <a:sym typeface="Symbol" pitchFamily="18" charset="2"/>
              </a:rPr>
              <a:t>ores should see the latest state of memory</a:t>
            </a:r>
            <a:endParaRPr lang="en-US" sz="2000" dirty="0">
              <a:solidFill>
                <a:sysClr val="windowText" lastClr="000000"/>
              </a:solidFill>
              <a:latin typeface="Calibri"/>
              <a:cs typeface="+mn-cs"/>
              <a:sym typeface="Symbol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 smtClean="0">
              <a:latin typeface="+mj-lt"/>
              <a:sym typeface="Symbol" pitchFamily="18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9969" y="5233712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4" name="Rectangle 33"/>
          <p:cNvSpPr/>
          <p:nvPr/>
        </p:nvSpPr>
        <p:spPr>
          <a:xfrm>
            <a:off x="7343765" y="2821733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X]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7406667" y="5233563"/>
            <a:ext cx="409086" cy="338554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sz="1600" dirty="0"/>
          </a:p>
        </p:txBody>
      </p:sp>
      <p:sp>
        <p:nvSpPr>
          <p:cNvPr id="37" name="Rectangle 36"/>
          <p:cNvSpPr/>
          <p:nvPr/>
        </p:nvSpPr>
        <p:spPr>
          <a:xfrm>
            <a:off x="593037" y="2458522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4213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kern="0" dirty="0" err="1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kern="0" dirty="0" err="1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10</a:t>
            </a:r>
          </a:p>
          <a:p>
            <a:pPr marL="684213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kern="0" dirty="0" err="1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= </a:t>
            </a:r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</a:p>
          <a:p>
            <a:pPr marL="684213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b = </a:t>
            </a:r>
            <a:r>
              <a:rPr lang="en-US" kern="0" dirty="0" err="1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10</a:t>
            </a:r>
          </a:p>
        </p:txBody>
      </p:sp>
      <p:grpSp>
        <p:nvGrpSpPr>
          <p:cNvPr id="41" name="Group 40"/>
          <p:cNvGrpSpPr/>
          <p:nvPr/>
        </p:nvGrpSpPr>
        <p:grpSpPr>
          <a:xfrm rot="180444">
            <a:off x="6936385" y="3996677"/>
            <a:ext cx="582187" cy="496391"/>
            <a:chOff x="7086600" y="3613666"/>
            <a:chExt cx="533400" cy="533400"/>
          </a:xfrm>
        </p:grpSpPr>
        <p:sp>
          <p:nvSpPr>
            <p:cNvPr id="42" name="Explosion 2 41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miss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rot="180444">
            <a:off x="6299977" y="2754790"/>
            <a:ext cx="582187" cy="496391"/>
            <a:chOff x="7086600" y="3613666"/>
            <a:chExt cx="533400" cy="533400"/>
          </a:xfrm>
        </p:grpSpPr>
        <p:sp>
          <p:nvSpPr>
            <p:cNvPr id="45" name="Explosion 2 44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miss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032920" y="2821733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grpSp>
        <p:nvGrpSpPr>
          <p:cNvPr id="38" name="Group 37"/>
          <p:cNvGrpSpPr/>
          <p:nvPr/>
        </p:nvGrpSpPr>
        <p:grpSpPr>
          <a:xfrm rot="922656">
            <a:off x="6386332" y="2788206"/>
            <a:ext cx="417585" cy="417585"/>
            <a:chOff x="7086600" y="3613666"/>
            <a:chExt cx="533400" cy="533400"/>
          </a:xfrm>
        </p:grpSpPr>
        <p:sp>
          <p:nvSpPr>
            <p:cNvPr id="39" name="Explosion 2 38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20664369">
              <a:off x="7091961" y="3670007"/>
              <a:ext cx="381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hit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51" name="Rounded Rectangular Callout 50"/>
          <p:cNvSpPr/>
          <p:nvPr/>
        </p:nvSpPr>
        <p:spPr>
          <a:xfrm>
            <a:off x="1131882" y="4067652"/>
            <a:ext cx="2598869" cy="717707"/>
          </a:xfrm>
          <a:prstGeom prst="wedgeRoundRectCallout">
            <a:avLst>
              <a:gd name="adj1" fmla="val 33204"/>
              <a:gd name="adj2" fmla="val -7579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Error: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read the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old value from the local cache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2418" y="1043035"/>
            <a:ext cx="8027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kern="0" dirty="0">
                <a:solidFill>
                  <a:srgbClr val="061922"/>
                </a:solidFill>
                <a:latin typeface="Calibri"/>
                <a:sym typeface="Symbol" pitchFamily="18" charset="2"/>
              </a:rPr>
              <a:t>Problem: </a:t>
            </a:r>
            <a:r>
              <a:rPr lang="en-US" sz="2400" kern="0" dirty="0">
                <a:solidFill>
                  <a:srgbClr val="061922"/>
                </a:solidFill>
                <a:latin typeface="Calibri"/>
                <a:sym typeface="Symbol" pitchFamily="18" charset="2"/>
              </a:rPr>
              <a:t>one </a:t>
            </a:r>
            <a:r>
              <a:rPr lang="en-US" sz="2400" kern="0" dirty="0" smtClean="0">
                <a:solidFill>
                  <a:srgbClr val="061922"/>
                </a:solidFill>
                <a:latin typeface="Calibri"/>
                <a:sym typeface="Symbol" pitchFamily="18" charset="2"/>
              </a:rPr>
              <a:t>core </a:t>
            </a:r>
            <a:r>
              <a:rPr lang="en-US" sz="2400" kern="0" dirty="0">
                <a:solidFill>
                  <a:srgbClr val="061922"/>
                </a:solidFill>
                <a:latin typeface="Calibri"/>
                <a:sym typeface="Symbol" pitchFamily="18" charset="2"/>
              </a:rPr>
              <a:t>modifies data that another core has in its local cache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9969" y="4058695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5" name="Rectangle 34"/>
          <p:cNvSpPr/>
          <p:nvPr/>
        </p:nvSpPr>
        <p:spPr>
          <a:xfrm>
            <a:off x="7405854" y="4058034"/>
            <a:ext cx="409086" cy="338554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55" y="1744844"/>
            <a:ext cx="2694666" cy="39810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641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 animBg="1"/>
      <p:bldP spid="22" grpId="0"/>
      <p:bldP spid="51" grpId="0" animBg="1"/>
      <p:bldP spid="33" grpId="0"/>
      <p:bldP spid="35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protocol: MESI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87211"/>
            <a:ext cx="8228012" cy="2140469"/>
          </a:xfrm>
        </p:spPr>
        <p:txBody>
          <a:bodyPr/>
          <a:lstStyle/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61922"/>
                </a:solidFill>
                <a:latin typeface="Calibri"/>
                <a:cs typeface="Arial" charset="0"/>
                <a:sym typeface="Symbol" pitchFamily="18" charset="2"/>
              </a:rPr>
              <a:t>Coherency protocols describe how to handle </a:t>
            </a:r>
            <a:r>
              <a:rPr lang="en-US" dirty="0" smtClean="0">
                <a:latin typeface="+mj-lt"/>
                <a:cs typeface="Arial" charset="0"/>
                <a:sym typeface="Symbol" pitchFamily="18" charset="2"/>
              </a:rPr>
              <a:t>writes and reads in a multi-core system in order to maintain memory coherence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charset="0"/>
                <a:sym typeface="Symbol" pitchFamily="18" charset="2"/>
              </a:rPr>
              <a:t>The most </a:t>
            </a:r>
            <a:r>
              <a:rPr lang="en-US" dirty="0" smtClean="0">
                <a:latin typeface="+mj-lt"/>
                <a:cs typeface="Arial" charset="0"/>
                <a:sym typeface="Symbol" pitchFamily="18" charset="2"/>
              </a:rPr>
              <a:t>famous </a:t>
            </a:r>
            <a:r>
              <a:rPr lang="en-US" dirty="0">
                <a:latin typeface="+mj-lt"/>
                <a:cs typeface="Arial" charset="0"/>
                <a:sym typeface="Symbol" pitchFamily="18" charset="2"/>
              </a:rPr>
              <a:t>one is </a:t>
            </a:r>
            <a:r>
              <a:rPr lang="en-US" b="1" dirty="0" smtClean="0">
                <a:latin typeface="+mj-lt"/>
                <a:cs typeface="Arial" charset="0"/>
                <a:sym typeface="Symbol" pitchFamily="18" charset="2"/>
              </a:rPr>
              <a:t>MESI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  <a:sym typeface="Symbol" pitchFamily="18" charset="2"/>
              </a:rPr>
              <a:t>D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  <a:sym typeface="Symbol" pitchFamily="18" charset="2"/>
              </a:rPr>
              <a:t>efine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  <a:sym typeface="Symbol" pitchFamily="18" charset="2"/>
              </a:rPr>
              <a:t>the four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  <a:sym typeface="Symbol" pitchFamily="18" charset="2"/>
              </a:rPr>
              <a:t>possible state of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  <a:sym typeface="Symbol" pitchFamily="18" charset="2"/>
              </a:rPr>
              <a:t>a cache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  <a:sym typeface="Symbol" pitchFamily="18" charset="2"/>
              </a:rPr>
              <a:t>line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  <a:sym typeface="Symbol" pitchFamily="18" charset="2"/>
              </a:rPr>
              <a:t>Describe transactions from one state to another </a:t>
            </a:r>
            <a:r>
              <a:rPr lang="en-US" sz="2000" kern="1200" dirty="0" smtClean="0">
                <a:solidFill>
                  <a:schemeClr val="bg2"/>
                </a:solidFill>
                <a:latin typeface="Calibri"/>
                <a:ea typeface="+mn-ea"/>
                <a:cs typeface="+mn-cs"/>
                <a:sym typeface="Symbol" pitchFamily="18" charset="2"/>
              </a:rPr>
              <a:t>(next foils)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457200" lvl="1" indent="0">
              <a:spcBef>
                <a:spcPct val="20000"/>
              </a:spcBef>
              <a:buNone/>
            </a:pP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  <a:sym typeface="Symbol" pitchFamily="18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75580"/>
              </p:ext>
            </p:extLst>
          </p:nvPr>
        </p:nvGraphicFramePr>
        <p:xfrm>
          <a:off x="843280" y="3046498"/>
          <a:ext cx="6583680" cy="2399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6220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 the line valid?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</a:t>
                      </a:r>
                      <a:r>
                        <a:rPr lang="en-US" sz="1600" baseline="0" dirty="0" smtClean="0"/>
                        <a:t> others have this line?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Has</a:t>
                      </a:r>
                      <a:r>
                        <a:rPr lang="en-US" sz="1600" baseline="0" dirty="0" smtClean="0"/>
                        <a:t> it been modified?</a:t>
                      </a:r>
                      <a:endParaRPr lang="ru-RU" sz="1600" dirty="0"/>
                    </a:p>
                  </a:txBody>
                  <a:tcPr/>
                </a:tc>
              </a:tr>
              <a:tr h="4443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</a:t>
                      </a:r>
                      <a:r>
                        <a:rPr lang="en-US" sz="1600" dirty="0" smtClean="0"/>
                        <a:t>nvalid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NA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NA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443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r>
                        <a:rPr lang="en-US" sz="1600" dirty="0" smtClean="0"/>
                        <a:t>hared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43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</a:t>
                      </a:r>
                      <a:r>
                        <a:rPr lang="en-US" sz="1600" dirty="0" smtClean="0"/>
                        <a:t>xclusive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43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</a:t>
                      </a:r>
                      <a:r>
                        <a:rPr lang="en-US" sz="1600" dirty="0" smtClean="0"/>
                        <a:t>odified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4025" y="5616248"/>
            <a:ext cx="81210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kern="0" dirty="0" smtClean="0">
                <a:solidFill>
                  <a:srgbClr val="061922"/>
                </a:solidFill>
                <a:latin typeface="Calibri"/>
                <a:sym typeface="Symbol" pitchFamily="18" charset="2"/>
              </a:rPr>
              <a:t>There is no state when a line is modified and contained by multiple cores</a:t>
            </a:r>
            <a:endParaRPr lang="en-US" sz="2400" b="1" kern="0" dirty="0">
              <a:solidFill>
                <a:srgbClr val="061922"/>
              </a:solidFill>
              <a:latin typeface="Calibri"/>
              <a:sym typeface="Symbol" pitchFamily="18" charset="2"/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880110" y="3699093"/>
            <a:ext cx="1576802" cy="366332"/>
          </a:xfrm>
          <a:prstGeom prst="rect">
            <a:avLst/>
          </a:prstGeom>
          <a:solidFill>
            <a:srgbClr val="007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4" name="Rectangle 57"/>
          <p:cNvSpPr>
            <a:spLocks noChangeArrowheads="1"/>
          </p:cNvSpPr>
          <p:nvPr/>
        </p:nvSpPr>
        <p:spPr bwMode="auto">
          <a:xfrm>
            <a:off x="5792916" y="3699093"/>
            <a:ext cx="1613313" cy="393954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5" name="Rectangle 58"/>
          <p:cNvSpPr>
            <a:spLocks noChangeArrowheads="1"/>
          </p:cNvSpPr>
          <p:nvPr/>
        </p:nvSpPr>
        <p:spPr bwMode="auto">
          <a:xfrm>
            <a:off x="880110" y="4133850"/>
            <a:ext cx="1560746" cy="374488"/>
          </a:xfrm>
          <a:prstGeom prst="rect">
            <a:avLst/>
          </a:prstGeom>
          <a:solidFill>
            <a:srgbClr val="007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5821679" y="4130040"/>
            <a:ext cx="1550671" cy="382645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9" name="Rectangle 62"/>
          <p:cNvSpPr>
            <a:spLocks noChangeArrowheads="1"/>
          </p:cNvSpPr>
          <p:nvPr/>
        </p:nvSpPr>
        <p:spPr bwMode="auto">
          <a:xfrm>
            <a:off x="880110" y="4591531"/>
            <a:ext cx="1560746" cy="330990"/>
          </a:xfrm>
          <a:prstGeom prst="rect">
            <a:avLst/>
          </a:prstGeom>
          <a:solidFill>
            <a:srgbClr val="007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5821679" y="4606290"/>
            <a:ext cx="1584550" cy="352644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880110" y="5033863"/>
            <a:ext cx="1550542" cy="349494"/>
          </a:xfrm>
          <a:prstGeom prst="rect">
            <a:avLst/>
          </a:prstGeom>
          <a:solidFill>
            <a:srgbClr val="007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5821679" y="5052539"/>
            <a:ext cx="1550671" cy="330818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7" name="Rectangle 57"/>
          <p:cNvSpPr>
            <a:spLocks noChangeArrowheads="1"/>
          </p:cNvSpPr>
          <p:nvPr/>
        </p:nvSpPr>
        <p:spPr bwMode="auto">
          <a:xfrm>
            <a:off x="4152486" y="3700234"/>
            <a:ext cx="1613313" cy="393954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4181249" y="4131181"/>
            <a:ext cx="1550671" cy="382645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4181249" y="4607431"/>
            <a:ext cx="1584550" cy="352644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4181249" y="5053680"/>
            <a:ext cx="1550671" cy="330818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2501852" y="3702903"/>
            <a:ext cx="1613313" cy="393954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" name="Rectangle 61"/>
          <p:cNvSpPr>
            <a:spLocks noChangeArrowheads="1"/>
          </p:cNvSpPr>
          <p:nvPr/>
        </p:nvSpPr>
        <p:spPr bwMode="auto">
          <a:xfrm>
            <a:off x="2530615" y="4133850"/>
            <a:ext cx="1550671" cy="382645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3" name="Rectangle 65"/>
          <p:cNvSpPr>
            <a:spLocks noChangeArrowheads="1"/>
          </p:cNvSpPr>
          <p:nvPr/>
        </p:nvSpPr>
        <p:spPr bwMode="auto">
          <a:xfrm>
            <a:off x="2530615" y="4610100"/>
            <a:ext cx="1584550" cy="352644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2530615" y="5056349"/>
            <a:ext cx="1550671" cy="330818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518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4" grpId="0" animBg="1"/>
      <p:bldP spid="64" grpId="1" animBg="1"/>
      <p:bldP spid="65" grpId="0" animBg="1"/>
      <p:bldP spid="65" grpId="1" animBg="1"/>
      <p:bldP spid="68" grpId="0" animBg="1"/>
      <p:bldP spid="68" grpId="1" animBg="1"/>
      <p:bldP spid="69" grpId="0" animBg="1"/>
      <p:bldP spid="69" grpId="1" animBg="1"/>
      <p:bldP spid="72" grpId="0" animBg="1"/>
      <p:bldP spid="72" grpId="1" animBg="1"/>
      <p:bldP spid="73" grpId="0" animBg="1"/>
      <p:bldP spid="73" grpId="1" animBg="1"/>
      <p:bldP spid="76" grpId="0" animBg="1"/>
      <p:bldP spid="7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110505" y="1513516"/>
            <a:ext cx="1439643" cy="1479764"/>
            <a:chOff x="6168130" y="1307789"/>
            <a:chExt cx="1227763" cy="1479764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  <a:cs typeface="Arial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61156" y="1809556"/>
                <a:ext cx="838200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</a:t>
              </a:r>
              <a:r>
                <a:rPr lang="en-US" sz="2000" dirty="0" smtClean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1</a:t>
              </a:r>
              <a:endParaRPr lang="en-US" sz="2000" dirty="0">
                <a:solidFill>
                  <a:srgbClr val="A6CE39">
                    <a:lumMod val="50000"/>
                  </a:srgbClr>
                </a:solidFill>
                <a:latin typeface="Calibri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025" y="193678"/>
            <a:ext cx="8229600" cy="889000"/>
          </a:xfrm>
        </p:spPr>
        <p:txBody>
          <a:bodyPr/>
          <a:lstStyle/>
          <a:p>
            <a:r>
              <a:rPr lang="en-US" dirty="0" smtClean="0"/>
              <a:t>MESI Operating Example</a:t>
            </a:r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5521911" y="1513516"/>
            <a:ext cx="1439643" cy="1479764"/>
            <a:chOff x="6168130" y="1307789"/>
            <a:chExt cx="1227763" cy="1479764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  <a:cs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61156" y="1809556"/>
                <a:ext cx="838200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351389" y="1307789"/>
              <a:ext cx="8577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0</a:t>
              </a:r>
            </a:p>
          </p:txBody>
        </p:sp>
      </p:grp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6258486" y="3038459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7772169" y="3038459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7038484" y="416775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22239" y="4490903"/>
            <a:ext cx="2632493" cy="840193"/>
            <a:chOff x="6385618" y="4561102"/>
            <a:chExt cx="2245054" cy="8401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385618" y="4561102"/>
              <a:ext cx="2245054" cy="840193"/>
            </a:xfrm>
            <a:prstGeom prst="rect">
              <a:avLst/>
            </a:prstGeom>
            <a:solidFill>
              <a:srgbClr val="99CCFF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/>
              <a:endParaRPr lang="en-US" sz="2000" dirty="0">
                <a:latin typeface="+mj-lt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71377" y="4561102"/>
              <a:ext cx="1673535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accent3"/>
                  </a:solidFill>
                  <a:latin typeface="Calibri"/>
                </a:rPr>
                <a:t>Main Memory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22239" y="3390842"/>
            <a:ext cx="2632493" cy="775563"/>
            <a:chOff x="6385618" y="3115266"/>
            <a:chExt cx="2245054" cy="77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385618" y="3115266"/>
              <a:ext cx="2245054" cy="775563"/>
            </a:xfrm>
            <a:prstGeom prst="rect">
              <a:avLst/>
            </a:prstGeom>
            <a:solidFill>
              <a:srgbClr val="FFCC99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t" anchorCtr="1"/>
            <a:lstStyle/>
            <a:p>
              <a:pPr algn="ctr"/>
              <a:endParaRPr lang="en-US" sz="2000" dirty="0" smtClean="0">
                <a:latin typeface="+mj-lt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8181" y="3115266"/>
              <a:ext cx="1599925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Calibri"/>
                </a:rPr>
                <a:t>Shared Cache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29619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X] ≡ </a:t>
            </a:r>
            <a:r>
              <a:rPr lang="en-US" sz="16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28" name="Rectangle 27"/>
          <p:cNvSpPr/>
          <p:nvPr/>
        </p:nvSpPr>
        <p:spPr>
          <a:xfrm>
            <a:off x="7465962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5864925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40" name="Rectangle 39"/>
          <p:cNvSpPr/>
          <p:nvPr/>
        </p:nvSpPr>
        <p:spPr>
          <a:xfrm>
            <a:off x="6429619" y="373449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X] ≡ </a:t>
            </a:r>
            <a:r>
              <a:rPr lang="en-US" sz="16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396952" y="1379223"/>
            <a:ext cx="4831947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4213" lvl="0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sz="2000" kern="0" dirty="0" err="1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2000" kern="0" dirty="0" smtClean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  <a:endParaRPr lang="en-US" sz="2000" kern="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684213" lvl="0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sz="2000" kern="0" dirty="0" err="1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 = </a:t>
            </a:r>
            <a:r>
              <a:rPr lang="en-US" sz="20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</a:p>
          <a:p>
            <a:pPr marL="684213" lvl="0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</a:t>
            </a:r>
            <a:r>
              <a:rPr lang="en-US" sz="2000" kern="0" dirty="0" smtClean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0: </a:t>
            </a:r>
            <a:r>
              <a:rPr lang="en-US" sz="2000" kern="0" dirty="0" err="1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</a:t>
            </a:r>
            <a:r>
              <a:rPr lang="en-US" sz="2000" kern="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b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 </a:t>
            </a:r>
            <a:r>
              <a:rPr lang="en-US" sz="2000" kern="0" dirty="0" err="1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</a:t>
            </a:r>
            <a:r>
              <a:rPr lang="en-US" sz="2000" kern="0" dirty="0" smtClean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</a:t>
            </a:r>
            <a:r>
              <a:rPr lang="en-US" sz="20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b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 3</a:t>
            </a:r>
            <a:r>
              <a:rPr lang="en-US" sz="20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5</a:t>
            </a:r>
            <a:endParaRPr lang="en-US" sz="2000" kern="0" dirty="0" smtClean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Snoop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writeback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[X]</a:t>
            </a:r>
          </a:p>
          <a:p>
            <a:pPr marL="685800" lvl="0" indent="-346075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 </a:t>
            </a:r>
            <a:r>
              <a:rPr lang="en-US" sz="20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</a:t>
            </a:r>
            <a:r>
              <a:rPr lang="en-US" sz="20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5</a:t>
            </a:r>
            <a:endParaRPr lang="en-US" sz="2000" kern="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Request ownership for 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invalidate 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1600200" lvl="2" indent="-344488">
              <a:spcBef>
                <a:spcPts val="600"/>
              </a:spcBef>
              <a:buFont typeface="+mj-lt"/>
              <a:buAutoNum type="romanLcPeriod"/>
            </a:pPr>
            <a:endParaRPr lang="en-US" sz="2000" kern="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15072" y="2546216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29619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X] ≡ </a:t>
            </a:r>
            <a:r>
              <a:rPr lang="en-US" sz="16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472441" y="3778623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23594" y="2562416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3594" y="2562416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98140" y="3778623"/>
            <a:ext cx="264238" cy="246221"/>
          </a:xfrm>
          <a:prstGeom prst="rect">
            <a:avLst/>
          </a:prstGeom>
          <a:solidFill>
            <a:srgbClr val="FFCC99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515072" y="2553192"/>
            <a:ext cx="26423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 kern="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72441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7472441" y="3778623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30259" y="2567740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20204" y="2562415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72441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5720204" y="2562415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72441" y="3778623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(0,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9266" y="249808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>
              <a:solidFill>
                <a:srgbClr val="06192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30259" y="2567740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118906" y="2543854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  <a:endParaRPr lang="ru-RU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251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00399 -0.03218 L 0.00538 -0.05972 L 0.00399 -0.16991 L 0.00191 -0.20718 L -0.01407 -0.24283 L -0.0441 -0.26945 L -0.06945 -0.29792 L -0.07136 -0.32454 L -0.06875 -0.35116 " pathEditMode="relative" rAng="0" ptsTypes="AAAAAAAAAA">
                                      <p:cBhvr>
                                        <p:cTn id="26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-175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5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75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121 0.02569 L 0.0033 0.06111 L 0.0026 0.11458 L 0.00399 0.16713 L 0.00399 0.16713 " pathEditMode="relative" ptsTypes="AAAA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"/>
                            </p:stCondLst>
                            <p:childTnLst>
                              <p:par>
                                <p:cTn id="96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16736 L -0.02482 0.1618 L -0.05868 0.14861 L -0.09062 0.11921 L -0.12204 0.10046 L -0.1493 0.07199 L -0.16336 0.04907 L -0.17204 0.01597 L -0.17257 -0.0007 " pathEditMode="relative" ptsTypes="AAAAAAAAA">
                                      <p:cBhvr>
                                        <p:cTn id="1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1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6 L -0.01268 0.01666 L -0.01927 0.03796 L -0.01268 0.06921 L 0.00937 0.09143 L 0.03194 0.11087 L 0.05677 0.12962 L 0.07396 0.14282 L 0.07743 0.16157 L 0.07812 0.17847 " pathEditMode="relative" ptsTypes="AAAAAAAA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0.17847 L 0.10069 0.16157 L 0.11527 0.1375 L 0.12274 0.10625 L 0.12465 0.06898 L 0.13541 0.05393 L 0.15677 0.04328 L 0.16875 0.03171 L 0.16996 0.01481 L 0.17343 0.00069 L 0.17343 0.00069 " pathEditMode="relative" ptsTypes="AAAAAAAAAAA">
                                      <p:cBhvr>
                                        <p:cTn id="1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6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mph" presetSubtype="0" repeatCount="2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0122 0.02569 L 0.0033 0.06111 L 0.0026 0.11458 L 0.00399 0.16713 L 0.00399 0.16736 " pathEditMode="relative" rAng="0" ptsTypes="AAAAAA">
                                      <p:cBhvr>
                                        <p:cTn id="19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8356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5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16736 L -0.02483 0.1618 L -0.05868 0.14861 L -0.09063 0.11921 L -0.12205 0.10046 L -0.14931 0.07199 L -0.16337 0.04907 L -0.17205 0.01597 L -0.17257 -0.0007 " pathEditMode="relative" rAng="0" ptsTypes="AAAAAAAAA">
                                      <p:cBhvr>
                                        <p:cTn id="2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-840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2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0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1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01163 0.04213 L 0.02604 0.06968 L 0.05313 0.09699 L 0.07986 0.11551 L 0.09809 0.13033 L 0.11875 0.14375 L 0.14584 0.15996 L 0.16042 0.16088 " pathEditMode="relative" ptsTypes="AAAAAAAAA">
                                      <p:cBhvr>
                                        <p:cTn id="2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600"/>
                            </p:stCondLst>
                            <p:childTnLst>
                              <p:par>
                                <p:cTn id="24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0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72 0.15903 L 0.16962 0.1368 L 0.17969 0.10301 L 0.17691 0.05486 L 0.1757 1.11111E-6 " pathEditMode="relative" rAng="0" ptsTypes="AAAAA">
                                      <p:cBhvr>
                                        <p:cTn id="2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7963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9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2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36" grpId="1"/>
      <p:bldP spid="40" grpId="0"/>
      <p:bldP spid="51" grpId="0" animBg="1"/>
      <p:bldP spid="55" grpId="0" build="allAtOnce"/>
      <p:bldP spid="55" grpId="1" build="allAtOnce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/>
      <p:bldP spid="60" grpId="2"/>
      <p:bldP spid="60" grpId="3"/>
      <p:bldP spid="60" grpId="4"/>
      <p:bldP spid="60" grpId="5"/>
      <p:bldP spid="60" grpId="6"/>
      <p:bldP spid="63" grpId="0"/>
      <p:bldP spid="63" grpId="1"/>
      <p:bldP spid="63" grpId="2"/>
      <p:bldP spid="63" grpId="3"/>
      <p:bldP spid="63" grpId="4"/>
      <p:bldP spid="63" grpId="5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/>
      <p:bldP spid="67" grpId="1"/>
      <p:bldP spid="67" grpId="2"/>
      <p:bldP spid="67" grpId="3"/>
      <p:bldP spid="67" grpId="4"/>
      <p:bldP spid="67" grpId="5"/>
      <p:bldP spid="68" grpId="0" animBg="1"/>
      <p:bldP spid="68" grpId="1" animBg="1"/>
      <p:bldP spid="71" grpId="0" animBg="1"/>
      <p:bldP spid="71" grpId="1" animBg="1"/>
      <p:bldP spid="70" grpId="0"/>
      <p:bldP spid="70" grpId="1"/>
      <p:bldP spid="70" grpId="2"/>
      <p:bldP spid="70" grpId="3"/>
      <p:bldP spid="70" grpId="4"/>
      <p:bldP spid="70" grpId="5"/>
      <p:bldP spid="72" grpId="0" animBg="1"/>
      <p:bldP spid="72" grpId="1" animBg="1"/>
      <p:bldP spid="73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MESI State Diagram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92055" y="4523490"/>
            <a:ext cx="1993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 – read</a:t>
            </a:r>
          </a:p>
          <a:p>
            <a:r>
              <a:rPr lang="en-US" dirty="0" smtClean="0">
                <a:latin typeface="+mj-lt"/>
              </a:rPr>
              <a:t>W – write</a:t>
            </a:r>
          </a:p>
          <a:p>
            <a:r>
              <a:rPr lang="en-US" dirty="0" smtClean="0">
                <a:latin typeface="+mj-lt"/>
              </a:rPr>
              <a:t>S – line shared</a:t>
            </a:r>
          </a:p>
          <a:p>
            <a:r>
              <a:rPr lang="en-US" dirty="0" smtClean="0">
                <a:latin typeface="+mj-lt"/>
              </a:rPr>
              <a:t>!S – line not shared</a:t>
            </a:r>
            <a:endParaRPr lang="ru-RU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2055" y="5723819"/>
            <a:ext cx="2435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SN – snoop</a:t>
            </a:r>
          </a:p>
          <a:p>
            <a:r>
              <a:rPr lang="en-US" dirty="0" smtClean="0">
                <a:latin typeface="+mj-lt"/>
              </a:rPr>
              <a:t>RO –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request ownership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531254" y="1871368"/>
            <a:ext cx="975768" cy="8840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531254" y="4557459"/>
            <a:ext cx="975768" cy="8840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2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87282" y="4557459"/>
            <a:ext cx="975768" cy="8840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2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587282" y="1871368"/>
            <a:ext cx="975768" cy="8840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2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075166" y="1229298"/>
            <a:ext cx="961731" cy="1084085"/>
            <a:chOff x="5075166" y="1229298"/>
            <a:chExt cx="961731" cy="1084085"/>
          </a:xfrm>
        </p:grpSpPr>
        <p:cxnSp>
          <p:nvCxnSpPr>
            <p:cNvPr id="2079" name="Curved Connector 2078"/>
            <p:cNvCxnSpPr>
              <a:stCxn id="10" idx="6"/>
              <a:endCxn id="10" idx="0"/>
            </p:cNvCxnSpPr>
            <p:nvPr/>
          </p:nvCxnSpPr>
          <p:spPr bwMode="auto">
            <a:xfrm flipH="1" flipV="1">
              <a:off x="5075166" y="1871368"/>
              <a:ext cx="487884" cy="442015"/>
            </a:xfrm>
            <a:prstGeom prst="curvedConnector4">
              <a:avLst>
                <a:gd name="adj1" fmla="val -52268"/>
                <a:gd name="adj2" fmla="val 15769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5089202" y="1229298"/>
              <a:ext cx="9476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 or SN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075165" y="4999473"/>
            <a:ext cx="891591" cy="1084496"/>
            <a:chOff x="5075165" y="4999473"/>
            <a:chExt cx="891591" cy="1084496"/>
          </a:xfrm>
        </p:grpSpPr>
        <p:cxnSp>
          <p:nvCxnSpPr>
            <p:cNvPr id="2077" name="Curved Connector 2076"/>
            <p:cNvCxnSpPr>
              <a:stCxn id="9" idx="4"/>
              <a:endCxn id="9" idx="6"/>
            </p:cNvCxnSpPr>
            <p:nvPr/>
          </p:nvCxnSpPr>
          <p:spPr bwMode="auto">
            <a:xfrm rot="5400000" flipH="1" flipV="1">
              <a:off x="5098100" y="4976539"/>
              <a:ext cx="442015" cy="487884"/>
            </a:xfrm>
            <a:prstGeom prst="curvedConnector4">
              <a:avLst>
                <a:gd name="adj1" fmla="val -57692"/>
                <a:gd name="adj2" fmla="val 15226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075165" y="5683859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 or W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94806" y="4999474"/>
            <a:ext cx="824331" cy="1047510"/>
            <a:chOff x="1194806" y="4999474"/>
            <a:chExt cx="824331" cy="1047510"/>
          </a:xfrm>
        </p:grpSpPr>
        <p:cxnSp>
          <p:nvCxnSpPr>
            <p:cNvPr id="2073" name="Curved Connector 2072"/>
            <p:cNvCxnSpPr>
              <a:stCxn id="8" idx="2"/>
              <a:endCxn id="8" idx="4"/>
            </p:cNvCxnSpPr>
            <p:nvPr/>
          </p:nvCxnSpPr>
          <p:spPr bwMode="auto">
            <a:xfrm rot="10800000" flipH="1" flipV="1">
              <a:off x="1531253" y="4999474"/>
              <a:ext cx="487884" cy="442015"/>
            </a:xfrm>
            <a:prstGeom prst="curvedConnector4">
              <a:avLst>
                <a:gd name="adj1" fmla="val -52268"/>
                <a:gd name="adj2" fmla="val 15769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194806" y="5646874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35838" y="1228579"/>
            <a:ext cx="1183301" cy="1084803"/>
            <a:chOff x="835838" y="1228579"/>
            <a:chExt cx="1183301" cy="1084803"/>
          </a:xfrm>
        </p:grpSpPr>
        <p:cxnSp>
          <p:nvCxnSpPr>
            <p:cNvPr id="2075" name="Curved Connector 2074"/>
            <p:cNvCxnSpPr>
              <a:stCxn id="6" idx="0"/>
              <a:endCxn id="6" idx="2"/>
            </p:cNvCxnSpPr>
            <p:nvPr/>
          </p:nvCxnSpPr>
          <p:spPr bwMode="auto">
            <a:xfrm rot="16200000" flipH="1" flipV="1">
              <a:off x="1554189" y="1848433"/>
              <a:ext cx="442015" cy="487884"/>
            </a:xfrm>
            <a:prstGeom prst="curvedConnector4">
              <a:avLst>
                <a:gd name="adj1" fmla="val -57692"/>
                <a:gd name="adj2" fmla="val 15226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835838" y="1228579"/>
              <a:ext cx="11151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SN or RO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07023" y="4999473"/>
            <a:ext cx="2080259" cy="400110"/>
            <a:chOff x="2507023" y="4999473"/>
            <a:chExt cx="2080259" cy="400110"/>
          </a:xfrm>
        </p:grpSpPr>
        <p:cxnSp>
          <p:nvCxnSpPr>
            <p:cNvPr id="27" name="Straight Arrow Connector 26"/>
            <p:cNvCxnSpPr>
              <a:stCxn id="8" idx="6"/>
              <a:endCxn id="9" idx="2"/>
            </p:cNvCxnSpPr>
            <p:nvPr/>
          </p:nvCxnSpPr>
          <p:spPr bwMode="auto">
            <a:xfrm>
              <a:off x="2507023" y="4999474"/>
              <a:ext cx="20802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341005" y="499947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W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74468" y="2755398"/>
            <a:ext cx="468398" cy="1802061"/>
            <a:chOff x="4874468" y="2755398"/>
            <a:chExt cx="468398" cy="1802061"/>
          </a:xfrm>
        </p:grpSpPr>
        <p:cxnSp>
          <p:nvCxnSpPr>
            <p:cNvPr id="25" name="Straight Arrow Connector 24"/>
            <p:cNvCxnSpPr>
              <a:stCxn id="9" idx="0"/>
              <a:endCxn id="10" idx="4"/>
            </p:cNvCxnSpPr>
            <p:nvPr/>
          </p:nvCxnSpPr>
          <p:spPr bwMode="auto">
            <a:xfrm flipV="1">
              <a:off x="5075166" y="2755398"/>
              <a:ext cx="0" cy="180206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874468" y="3492742"/>
              <a:ext cx="4683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SN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07023" y="1916815"/>
            <a:ext cx="2080259" cy="400110"/>
            <a:chOff x="2507023" y="1916815"/>
            <a:chExt cx="2080259" cy="400110"/>
          </a:xfrm>
        </p:grpSpPr>
        <p:cxnSp>
          <p:nvCxnSpPr>
            <p:cNvPr id="23" name="Straight Arrow Connector 22"/>
            <p:cNvCxnSpPr>
              <a:stCxn id="10" idx="2"/>
              <a:endCxn id="6" idx="6"/>
            </p:cNvCxnSpPr>
            <p:nvPr/>
          </p:nvCxnSpPr>
          <p:spPr bwMode="auto">
            <a:xfrm flipH="1">
              <a:off x="2507023" y="2313383"/>
              <a:ext cx="20802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3282565" y="1916815"/>
              <a:ext cx="491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RO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15703" y="2649659"/>
            <a:ext cx="1450511" cy="1949107"/>
            <a:chOff x="1115703" y="2649659"/>
            <a:chExt cx="1450511" cy="1949107"/>
          </a:xfrm>
        </p:grpSpPr>
        <p:sp>
          <p:nvSpPr>
            <p:cNvPr id="80" name="Arc 79"/>
            <p:cNvSpPr/>
            <p:nvPr/>
          </p:nvSpPr>
          <p:spPr bwMode="auto">
            <a:xfrm rot="5400000" flipV="1">
              <a:off x="1090283" y="3122835"/>
              <a:ext cx="1949107" cy="1002755"/>
            </a:xfrm>
            <a:prstGeom prst="arc">
              <a:avLst>
                <a:gd name="adj1" fmla="val 11587421"/>
                <a:gd name="adj2" fmla="val 2103035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15703" y="3568149"/>
              <a:ext cx="10342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 and !S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90065" y="2553862"/>
            <a:ext cx="1805138" cy="2194531"/>
            <a:chOff x="590065" y="2553862"/>
            <a:chExt cx="1805138" cy="2194531"/>
          </a:xfrm>
        </p:grpSpPr>
        <p:sp>
          <p:nvSpPr>
            <p:cNvPr id="47" name="Arc 46"/>
            <p:cNvSpPr/>
            <p:nvPr/>
          </p:nvSpPr>
          <p:spPr bwMode="auto">
            <a:xfrm rot="16200000">
              <a:off x="497204" y="2850395"/>
              <a:ext cx="2194531" cy="1601466"/>
            </a:xfrm>
            <a:prstGeom prst="arc">
              <a:avLst>
                <a:gd name="adj1" fmla="val 10848722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90065" y="3104781"/>
              <a:ext cx="49154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RO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371209" y="1262126"/>
            <a:ext cx="2366054" cy="745788"/>
            <a:chOff x="2371209" y="1262126"/>
            <a:chExt cx="2366054" cy="745788"/>
          </a:xfrm>
        </p:grpSpPr>
        <p:cxnSp>
          <p:nvCxnSpPr>
            <p:cNvPr id="15" name="Curved Connector 14"/>
            <p:cNvCxnSpPr>
              <a:stCxn id="6" idx="7"/>
              <a:endCxn id="10" idx="1"/>
            </p:cNvCxnSpPr>
            <p:nvPr/>
          </p:nvCxnSpPr>
          <p:spPr bwMode="auto">
            <a:xfrm rot="5400000" flipH="1" flipV="1">
              <a:off x="3547152" y="817804"/>
              <a:ext cx="14167" cy="2366054"/>
            </a:xfrm>
            <a:prstGeom prst="curvedConnector3">
              <a:avLst>
                <a:gd name="adj1" fmla="val 3993827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3026435" y="1262126"/>
              <a:ext cx="9509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 and S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64125" y="2534391"/>
            <a:ext cx="2223157" cy="2152533"/>
            <a:chOff x="2364125" y="2534391"/>
            <a:chExt cx="2223157" cy="2152533"/>
          </a:xfrm>
        </p:grpSpPr>
        <p:cxnSp>
          <p:nvCxnSpPr>
            <p:cNvPr id="35" name="Curved Connector 34"/>
            <p:cNvCxnSpPr>
              <a:stCxn id="8" idx="7"/>
            </p:cNvCxnSpPr>
            <p:nvPr/>
          </p:nvCxnSpPr>
          <p:spPr bwMode="auto">
            <a:xfrm rot="5400000" flipH="1" flipV="1">
              <a:off x="2399437" y="2499079"/>
              <a:ext cx="2152533" cy="2223157"/>
            </a:xfrm>
            <a:prstGeom prst="curved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2795908" y="3050963"/>
              <a:ext cx="4683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SN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39115" y="2534390"/>
            <a:ext cx="2291064" cy="2152532"/>
            <a:chOff x="2439115" y="2534390"/>
            <a:chExt cx="2291064" cy="2152532"/>
          </a:xfrm>
        </p:grpSpPr>
        <p:cxnSp>
          <p:nvCxnSpPr>
            <p:cNvPr id="33" name="Curved Connector 32"/>
            <p:cNvCxnSpPr>
              <a:stCxn id="9" idx="1"/>
            </p:cNvCxnSpPr>
            <p:nvPr/>
          </p:nvCxnSpPr>
          <p:spPr bwMode="auto">
            <a:xfrm rot="16200000" flipV="1">
              <a:off x="2508381" y="2465124"/>
              <a:ext cx="2152532" cy="2291064"/>
            </a:xfrm>
            <a:prstGeom prst="curved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732743" y="3003443"/>
              <a:ext cx="49154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RO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81478" y="2534388"/>
            <a:ext cx="1793026" cy="2194531"/>
            <a:chOff x="4681478" y="2534388"/>
            <a:chExt cx="1793026" cy="2194531"/>
          </a:xfrm>
        </p:grpSpPr>
        <p:sp>
          <p:nvSpPr>
            <p:cNvPr id="97" name="Arc 96"/>
            <p:cNvSpPr/>
            <p:nvPr/>
          </p:nvSpPr>
          <p:spPr bwMode="auto">
            <a:xfrm rot="16200000" flipH="1" flipV="1">
              <a:off x="4384945" y="2830921"/>
              <a:ext cx="2194531" cy="1601466"/>
            </a:xfrm>
            <a:prstGeom prst="arc">
              <a:avLst>
                <a:gd name="adj1" fmla="val 10848722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62212" y="3451073"/>
              <a:ext cx="4122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W</a:t>
              </a:r>
              <a:endParaRPr lang="ru-RU" sz="2000" dirty="0" smtClean="0">
                <a:latin typeface="+mj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019138" y="2755398"/>
            <a:ext cx="2643544" cy="2046792"/>
            <a:chOff x="2019138" y="2755398"/>
            <a:chExt cx="2643544" cy="2046792"/>
          </a:xfrm>
        </p:grpSpPr>
        <p:cxnSp>
          <p:nvCxnSpPr>
            <p:cNvPr id="104" name="Curved Connector 103"/>
            <p:cNvCxnSpPr>
              <a:endCxn id="6" idx="4"/>
            </p:cNvCxnSpPr>
            <p:nvPr/>
          </p:nvCxnSpPr>
          <p:spPr bwMode="auto">
            <a:xfrm rot="10800000">
              <a:off x="2019138" y="2755398"/>
              <a:ext cx="2643544" cy="2046792"/>
            </a:xfrm>
            <a:prstGeom prst="curved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893398" y="4114096"/>
              <a:ext cx="4122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W</a:t>
              </a:r>
              <a:endParaRPr lang="ru-RU" sz="2000" dirty="0" smtClean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526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Memory Hierarchy</a:t>
            </a:r>
            <a:endParaRPr lang="ru-RU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457200" y="1032201"/>
            <a:ext cx="5721175" cy="156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memory is large, but too slow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Luckily, there are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temporal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spatial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locality in our workloads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30" y="1087192"/>
            <a:ext cx="2752212" cy="1622989"/>
          </a:xfrm>
          <a:prstGeom prst="rect">
            <a:avLst/>
          </a:prstGeom>
        </p:spPr>
      </p:pic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57200" y="2762564"/>
            <a:ext cx="7924800" cy="991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hierarchy provides visibility that memory is usually fast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148225" y="3656458"/>
            <a:ext cx="5633544" cy="1761291"/>
            <a:chOff x="2148225" y="3742183"/>
            <a:chExt cx="5633544" cy="1761291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L1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L2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L3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Cache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CPU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60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Main Memory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67" name="Rounded Rectangular Callout 66"/>
          <p:cNvSpPr/>
          <p:nvPr/>
        </p:nvSpPr>
        <p:spPr>
          <a:xfrm>
            <a:off x="2385164" y="5119529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smallest, but fastest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5645971" y="5623776"/>
            <a:ext cx="1469204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slowest, but largest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881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Caches</a:t>
            </a:r>
            <a:endParaRPr lang="ru-RU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ysClr val="windowText" lastClr="000000"/>
                </a:solidFill>
              </a:rPr>
              <a:t>Three types of caches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ysClr val="windowText" lastClr="000000"/>
                </a:solidFill>
              </a:rPr>
              <a:t>Fully Associative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: no conflict, but slow and complex HW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ysClr val="windowText" lastClr="000000"/>
                </a:solidFill>
              </a:rPr>
              <a:t>Direct MAP</a:t>
            </a:r>
            <a:r>
              <a:rPr lang="en-US" sz="2400" dirty="0" smtClean="0">
                <a:solidFill>
                  <a:sysClr val="windowText" lastClr="000000"/>
                </a:solidFill>
              </a:rPr>
              <a:t>: fast and simple HW, but many conflicts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ysClr val="windowText" lastClr="000000"/>
                </a:solidFill>
              </a:rPr>
              <a:t>Multi-Way</a:t>
            </a:r>
            <a:r>
              <a:rPr lang="en-US" sz="2400" dirty="0" smtClean="0">
                <a:solidFill>
                  <a:sysClr val="windowText" lastClr="000000"/>
                </a:solidFill>
              </a:rPr>
              <a:t>: something in between (more ways → closer to fully associative)</a:t>
            </a:r>
          </a:p>
          <a:p>
            <a:pPr marL="457200" lvl="1" indent="0">
              <a:spcBef>
                <a:spcPts val="600"/>
              </a:spcBef>
              <a:buFont typeface="Arial" charset="0"/>
              <a:buNone/>
            </a:pPr>
            <a:r>
              <a:rPr lang="en-US" sz="1050" dirty="0" smtClean="0">
                <a:solidFill>
                  <a:sysClr val="windowText" lastClr="000000"/>
                </a:solidFill>
              </a:rPr>
              <a:t> </a:t>
            </a:r>
            <a:endParaRPr lang="en-US" sz="2000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ysClr val="windowText" lastClr="000000"/>
                </a:solidFill>
              </a:rPr>
              <a:t>Example: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32KB, 8 ways, 64B line</a:t>
            </a:r>
          </a:p>
          <a:p>
            <a:pPr marL="0" indent="0">
              <a:spcBef>
                <a:spcPts val="1800"/>
              </a:spcBef>
              <a:buNone/>
            </a:pPr>
            <a:endParaRPr lang="en-US" sz="1800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3600"/>
              </a:spcBef>
            </a:pPr>
            <a:r>
              <a:rPr lang="en-US" sz="2800" dirty="0" smtClean="0">
                <a:solidFill>
                  <a:sysClr val="windowText" lastClr="000000"/>
                </a:solidFill>
              </a:rPr>
              <a:t>To estimate performance use average access time</a:t>
            </a:r>
          </a:p>
          <a:p>
            <a:pPr marL="742950" lvl="2" indent="-342900">
              <a:spcBef>
                <a:spcPts val="600"/>
              </a:spcBef>
            </a:pPr>
            <a:r>
              <a:rPr lang="ru-RU" dirty="0">
                <a:solidFill>
                  <a:sysClr val="windowText" lastClr="000000"/>
                </a:solidFill>
              </a:rPr>
              <a:t>AMAT = </a:t>
            </a:r>
            <a:r>
              <a:rPr lang="en-US" dirty="0">
                <a:solidFill>
                  <a:sysClr val="windowText" lastClr="000000"/>
                </a:solidFill>
              </a:rPr>
              <a:t>Hit Rate * </a:t>
            </a:r>
            <a:r>
              <a:rPr lang="ru-RU" dirty="0" err="1">
                <a:solidFill>
                  <a:sysClr val="windowText" lastClr="000000"/>
                </a:solidFill>
              </a:rPr>
              <a:t>Hit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Time</a:t>
            </a:r>
            <a:r>
              <a:rPr lang="ru-RU" dirty="0">
                <a:solidFill>
                  <a:sysClr val="windowText" lastClr="000000"/>
                </a:solidFill>
              </a:rPr>
              <a:t> + </a:t>
            </a:r>
            <a:r>
              <a:rPr lang="ru-RU" dirty="0" err="1">
                <a:solidFill>
                  <a:sysClr val="windowText" lastClr="000000"/>
                </a:solidFill>
              </a:rPr>
              <a:t>Miss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Rate</a:t>
            </a:r>
            <a:r>
              <a:rPr lang="ru-RU" dirty="0">
                <a:solidFill>
                  <a:sysClr val="windowText" lastClr="000000"/>
                </a:solidFill>
              </a:rPr>
              <a:t> * </a:t>
            </a:r>
            <a:r>
              <a:rPr lang="ru-RU" dirty="0" err="1">
                <a:solidFill>
                  <a:sysClr val="windowText" lastClr="000000"/>
                </a:solidFill>
              </a:rPr>
              <a:t>Miss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Penalt</a:t>
            </a:r>
            <a:r>
              <a:rPr lang="en-GB" dirty="0">
                <a:solidFill>
                  <a:sysClr val="windowText" lastClr="000000"/>
                </a:solidFill>
              </a:rPr>
              <a:t>y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8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39127"/>
              </p:ext>
            </p:extLst>
          </p:nvPr>
        </p:nvGraphicFramePr>
        <p:xfrm>
          <a:off x="5562600" y="3601998"/>
          <a:ext cx="3101195" cy="594360"/>
        </p:xfrm>
        <a:graphic>
          <a:graphicData uri="http://schemas.openxmlformats.org/drawingml/2006/table">
            <a:tbl>
              <a:tblPr/>
              <a:tblGrid>
                <a:gridCol w="1436401"/>
                <a:gridCol w="496753"/>
                <a:gridCol w="496753"/>
                <a:gridCol w="335644"/>
                <a:gridCol w="335644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5691135" y="4233684"/>
            <a:ext cx="2820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ay size = 32KB / 8 = 4KB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# of sets = 4KB / 64B = 64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04269" y="3233061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29200" y="3787194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</a:rPr>
              <a:t>→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853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Cache Misses (3-C)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613" y="1068000"/>
            <a:ext cx="3306762" cy="3932625"/>
          </a:xfrm>
        </p:spPr>
        <p:txBody>
          <a:bodyPr/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Compulsory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misses</a:t>
            </a:r>
          </a:p>
          <a:p>
            <a:pPr marL="688975" lvl="1" indent="-342900">
              <a:spcBef>
                <a:spcPts val="600"/>
              </a:spcBef>
              <a:buClrTx/>
              <a:buFont typeface="Calibri" panose="020F0502020204030204" pitchFamily="34" charset="0"/>
              <a:buChar char="–"/>
            </a:pPr>
            <a:r>
              <a:rPr lang="en-US" sz="2000" dirty="0">
                <a:latin typeface="+mj-lt"/>
              </a:rPr>
              <a:t>Those that occurs even in a infinite </a:t>
            </a:r>
            <a:r>
              <a:rPr lang="en-US" sz="2000" dirty="0" smtClean="0">
                <a:latin typeface="+mj-lt"/>
              </a:rPr>
              <a:t>cache</a:t>
            </a:r>
          </a:p>
          <a:p>
            <a:pPr marL="688975" lvl="1" indent="-342900">
              <a:spcBef>
                <a:spcPts val="600"/>
              </a:spcBef>
              <a:buClrTx/>
              <a:buFont typeface="Calibri" panose="020F0502020204030204" pitchFamily="34" charset="0"/>
              <a:buChar char="–"/>
            </a:pPr>
            <a:r>
              <a:rPr lang="en-US" sz="2000" dirty="0" smtClean="0">
                <a:latin typeface="+mj-lt"/>
              </a:rPr>
              <a:t>First access to data</a:t>
            </a:r>
            <a:endParaRPr lang="en-US" sz="2000" dirty="0">
              <a:latin typeface="+mj-lt"/>
            </a:endParaRPr>
          </a:p>
          <a:p>
            <a:pPr marL="688975" lvl="1" indent="-342900">
              <a:spcBef>
                <a:spcPts val="600"/>
              </a:spcBef>
              <a:buClrTx/>
              <a:buFont typeface="Calibri" panose="020F0502020204030204" pitchFamily="34" charset="0"/>
              <a:buChar char="–"/>
            </a:pPr>
            <a:r>
              <a:rPr lang="en-US" sz="2000" dirty="0">
                <a:latin typeface="+mj-lt"/>
              </a:rPr>
              <a:t>So-called cold misses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+mj-lt"/>
              </a:rPr>
              <a:t>Capacity</a:t>
            </a:r>
            <a:r>
              <a:rPr lang="en-US" dirty="0" smtClean="0">
                <a:latin typeface="+mj-lt"/>
              </a:rPr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 smtClean="0">
                <a:latin typeface="+mj-lt"/>
              </a:rPr>
              <a:t>Those that occurs in an fully associative cache</a:t>
            </a:r>
            <a:endParaRPr lang="ru-RU" sz="2000" dirty="0" smtClean="0">
              <a:latin typeface="+mj-lt"/>
            </a:endParaRP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 err="1" smtClean="0">
                <a:latin typeface="+mj-lt"/>
              </a:rPr>
              <a:t>Workset</a:t>
            </a:r>
            <a:r>
              <a:rPr lang="en-US" sz="2000" dirty="0" smtClean="0">
                <a:latin typeface="+mj-lt"/>
              </a:rPr>
              <a:t> is larger than the cache size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54025" y="5147386"/>
            <a:ext cx="8375015" cy="121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C00000"/>
                </a:solidFill>
                <a:latin typeface="Calibri"/>
              </a:rPr>
              <a:t>Conflict</a:t>
            </a:r>
            <a:r>
              <a:rPr lang="en-US" kern="0" dirty="0">
                <a:solidFill>
                  <a:srgbClr val="061922"/>
                </a:solidFill>
                <a:latin typeface="Calibri"/>
              </a:rPr>
              <a:t> misses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  <a:latin typeface="Calibri"/>
              </a:rPr>
              <a:t>Difference between fully associate and direct mapped cache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  <a:latin typeface="Calibri"/>
              </a:rPr>
              <a:t>The size of the cache is enough, but the problem is in line mapping to sets</a:t>
            </a:r>
            <a:endParaRPr lang="ru-RU" sz="2000" kern="0" dirty="0">
              <a:solidFill>
                <a:srgbClr val="061922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213" y="1479019"/>
            <a:ext cx="5227449" cy="399785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4487950" y="4412222"/>
            <a:ext cx="4308736" cy="238858"/>
          </a:xfrm>
          <a:prstGeom prst="roundRect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5670299" y="2533204"/>
            <a:ext cx="1889634" cy="1613620"/>
          </a:xfrm>
          <a:custGeom>
            <a:avLst/>
            <a:gdLst>
              <a:gd name="connsiteX0" fmla="*/ 0 w 1808480"/>
              <a:gd name="connsiteY0" fmla="*/ 5080 h 1544320"/>
              <a:gd name="connsiteX1" fmla="*/ 0 w 1808480"/>
              <a:gd name="connsiteY1" fmla="*/ 294640 h 1544320"/>
              <a:gd name="connsiteX2" fmla="*/ 579120 w 1808480"/>
              <a:gd name="connsiteY2" fmla="*/ 294640 h 1544320"/>
              <a:gd name="connsiteX3" fmla="*/ 579120 w 1808480"/>
              <a:gd name="connsiteY3" fmla="*/ 1285240 h 1544320"/>
              <a:gd name="connsiteX4" fmla="*/ 1158240 w 1808480"/>
              <a:gd name="connsiteY4" fmla="*/ 1285240 h 1544320"/>
              <a:gd name="connsiteX5" fmla="*/ 1158240 w 1808480"/>
              <a:gd name="connsiteY5" fmla="*/ 1544320 h 1544320"/>
              <a:gd name="connsiteX6" fmla="*/ 1808480 w 1808480"/>
              <a:gd name="connsiteY6" fmla="*/ 1544320 h 1544320"/>
              <a:gd name="connsiteX7" fmla="*/ 1808480 w 1808480"/>
              <a:gd name="connsiteY7" fmla="*/ 1102360 h 1544320"/>
              <a:gd name="connsiteX8" fmla="*/ 1234440 w 1808480"/>
              <a:gd name="connsiteY8" fmla="*/ 1102360 h 1544320"/>
              <a:gd name="connsiteX9" fmla="*/ 1234440 w 1808480"/>
              <a:gd name="connsiteY9" fmla="*/ 353060 h 1544320"/>
              <a:gd name="connsiteX10" fmla="*/ 647700 w 1808480"/>
              <a:gd name="connsiteY10" fmla="*/ 353060 h 1544320"/>
              <a:gd name="connsiteX11" fmla="*/ 647700 w 1808480"/>
              <a:gd name="connsiteY11" fmla="*/ 0 h 1544320"/>
              <a:gd name="connsiteX12" fmla="*/ 0 w 1808480"/>
              <a:gd name="connsiteY12" fmla="*/ 508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8480" h="1544320">
                <a:moveTo>
                  <a:pt x="0" y="5080"/>
                </a:moveTo>
                <a:lnTo>
                  <a:pt x="0" y="294640"/>
                </a:lnTo>
                <a:lnTo>
                  <a:pt x="579120" y="294640"/>
                </a:lnTo>
                <a:lnTo>
                  <a:pt x="579120" y="1285240"/>
                </a:lnTo>
                <a:lnTo>
                  <a:pt x="1158240" y="1285240"/>
                </a:lnTo>
                <a:lnTo>
                  <a:pt x="1158240" y="1544320"/>
                </a:lnTo>
                <a:lnTo>
                  <a:pt x="1808480" y="1544320"/>
                </a:lnTo>
                <a:lnTo>
                  <a:pt x="1808480" y="1102360"/>
                </a:lnTo>
                <a:lnTo>
                  <a:pt x="1234440" y="1102360"/>
                </a:lnTo>
                <a:lnTo>
                  <a:pt x="1234440" y="353060"/>
                </a:lnTo>
                <a:lnTo>
                  <a:pt x="647700" y="353060"/>
                </a:lnTo>
                <a:lnTo>
                  <a:pt x="647700" y="0"/>
                </a:lnTo>
                <a:lnTo>
                  <a:pt x="0" y="5080"/>
                </a:lnTo>
                <a:close/>
              </a:path>
            </a:pathLst>
          </a:custGeom>
          <a:noFill/>
          <a:ln w="127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Line Callout 1 (No Border) 12"/>
          <p:cNvSpPr/>
          <p:nvPr/>
        </p:nvSpPr>
        <p:spPr bwMode="auto">
          <a:xfrm flipH="1">
            <a:off x="7706042" y="3020505"/>
            <a:ext cx="1057275" cy="851611"/>
          </a:xfrm>
          <a:prstGeom prst="callout1">
            <a:avLst>
              <a:gd name="adj1" fmla="val 80266"/>
              <a:gd name="adj2" fmla="val 51127"/>
              <a:gd name="adj3" fmla="val 152765"/>
              <a:gd name="adj4" fmla="val 61667"/>
            </a:avLst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Compulsory</a:t>
            </a:r>
            <a:endParaRPr lang="ru-RU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Line Callout 1 (No Border) 13"/>
          <p:cNvSpPr/>
          <p:nvPr/>
        </p:nvSpPr>
        <p:spPr bwMode="auto">
          <a:xfrm flipH="1">
            <a:off x="6270937" y="1621652"/>
            <a:ext cx="1057275" cy="851611"/>
          </a:xfrm>
          <a:prstGeom prst="callout1">
            <a:avLst>
              <a:gd name="adj1" fmla="val 72436"/>
              <a:gd name="adj2" fmla="val 52928"/>
              <a:gd name="adj3" fmla="val 141580"/>
              <a:gd name="adj4" fmla="val 6256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Conflict</a:t>
            </a:r>
            <a:endParaRPr lang="ru-RU" sz="20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6050" y="3446310"/>
            <a:ext cx="11576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  <a:effectLst>
                  <a:glow rad="101600">
                    <a:schemeClr val="tx1">
                      <a:alpha val="39000"/>
                    </a:schemeClr>
                  </a:glow>
                </a:effectLst>
                <a:latin typeface="+mj-lt"/>
              </a:rPr>
              <a:t>Capacity</a:t>
            </a:r>
            <a:endParaRPr lang="en-US" sz="2200" dirty="0">
              <a:solidFill>
                <a:schemeClr val="accent6"/>
              </a:solidFill>
              <a:effectLst>
                <a:glow rad="101600">
                  <a:schemeClr val="tx1">
                    <a:alpha val="39000"/>
                  </a:schemeClr>
                </a:glo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0877" y="1421597"/>
            <a:ext cx="469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Miss Rate = F(Cache Capacity, Associativity)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508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4" grpId="0" animBg="1"/>
      <p:bldP spid="15" grpId="0"/>
      <p:bldP spid="16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Replacement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93256"/>
            <a:ext cx="8228012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When miss occurs need to free space in a cache for a new line</a:t>
            </a:r>
            <a:endParaRPr lang="en-US" kern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>
              <a:spcBef>
                <a:spcPts val="1800"/>
              </a:spcBef>
              <a:buFont typeface="Arial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Direct mapped cache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 </a:t>
            </a: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new 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line </a:t>
            </a: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is mapped to a single entry 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→ evict old line from the entry</a:t>
            </a:r>
            <a:endPara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N-way 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set associative cache</a:t>
            </a:r>
          </a:p>
          <a:p>
            <a:pPr marL="742950" lvl="1" indent="-285750">
              <a:spcBef>
                <a:spcPct val="20000"/>
              </a:spcBef>
              <a:buClrTx/>
              <a:buFont typeface="Arial" charset="0"/>
              <a:buChar char="–"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Choose a victim from all ways in the appropriate 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set, but how?</a:t>
            </a:r>
            <a:endPara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>
                <a:solidFill>
                  <a:prstClr val="black"/>
                </a:solidFill>
                <a:latin typeface="Calibri"/>
                <a:cs typeface="+mn-cs"/>
              </a:rPr>
              <a:t>FIFO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 (First In First Out</a:t>
            </a: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) replacement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Tx/>
              <a:buFont typeface="Arial" charset="0"/>
              <a:buChar char="–"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Easy to implement in HW, 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but can </a:t>
            </a: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iolate temporal locality</a:t>
            </a:r>
            <a:endPara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 smtClean="0">
                <a:solidFill>
                  <a:prstClr val="black"/>
                </a:solidFill>
                <a:latin typeface="Calibri"/>
                <a:cs typeface="+mn-cs"/>
              </a:rPr>
              <a:t>LRU</a:t>
            </a: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 (Least Recently Used) replacement</a:t>
            </a:r>
            <a:endParaRPr lang="ru-RU" kern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Tx/>
              <a:buFont typeface="Arial" charset="0"/>
              <a:buChar char="–"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Evict the 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most unused line </a:t>
            </a: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was </a:t>
            </a: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 accessed longer than 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other)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Tx/>
              <a:buFont typeface="Arial" charset="0"/>
              <a:buChar char="–"/>
            </a:pP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Good temporal locality, but complex HW 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</a:rPr>
              <a:t>→ use simplified pseudo-LRU</a:t>
            </a:r>
            <a:endParaRPr lang="en-US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713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Handling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80861"/>
            <a:ext cx="8228012" cy="2289059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Memory writes (store instructions) also need to update a cache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If update only memory, the old data can be read from the cache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There </a:t>
            </a:r>
            <a:r>
              <a:rPr lang="en-US" dirty="0">
                <a:latin typeface="+mj-lt"/>
              </a:rPr>
              <a:t>two main approached of write </a:t>
            </a:r>
            <a:r>
              <a:rPr lang="en-US" dirty="0" smtClean="0">
                <a:latin typeface="+mj-lt"/>
              </a:rPr>
              <a:t>handling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b="1" kern="12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WriteTrough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: always update both memory and cache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b="1" kern="12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WriteBack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: update only cache, update memory at line eviction</a:t>
            </a:r>
            <a:endPara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5" name="Empt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46574"/>
              </p:ext>
            </p:extLst>
          </p:nvPr>
        </p:nvGraphicFramePr>
        <p:xfrm>
          <a:off x="640080" y="3264408"/>
          <a:ext cx="8043546" cy="300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1"/>
                <a:gridCol w="3657600"/>
                <a:gridCol w="3105785"/>
              </a:tblGrid>
              <a:tr h="40811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Event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WriteTrough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WriteBack</a:t>
                      </a:r>
                      <a:endParaRPr lang="ru-RU" sz="200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11006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71924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with tex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19448"/>
              </p:ext>
            </p:extLst>
          </p:nvPr>
        </p:nvGraphicFramePr>
        <p:xfrm>
          <a:off x="640079" y="3261360"/>
          <a:ext cx="8043546" cy="300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1"/>
                <a:gridCol w="3657600"/>
                <a:gridCol w="3105785"/>
              </a:tblGrid>
              <a:tr h="40811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Event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WriteTrough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WriteBack</a:t>
                      </a:r>
                      <a:endParaRPr lang="ru-RU" sz="200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hits cache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memory and cache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only cache (make line “dirty”)</a:t>
                      </a:r>
                    </a:p>
                  </a:txBody>
                  <a:tcPr/>
                </a:tc>
              </a:tr>
              <a:tr h="1100643">
                <a:tc>
                  <a:txBody>
                    <a:bodyPr/>
                    <a:lstStyle/>
                    <a:p>
                      <a:r>
                        <a:rPr lang="en-US" dirty="0" smtClean="0"/>
                        <a:t>Write misses cache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prstClr val="black"/>
                          </a:solidFill>
                          <a:latin typeface="+mn-lt"/>
                          <a:cs typeface="+mn-cs"/>
                        </a:rPr>
                        <a:t>Option 1: Upload missing line into cache, update</a:t>
                      </a:r>
                      <a:r>
                        <a:rPr lang="en-US" sz="1800" baseline="0" dirty="0" smtClean="0">
                          <a:solidFill>
                            <a:prstClr val="black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memory and cache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Option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2: Update only memory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Upload missing line into cache, update only cache (make the line “dirty)</a:t>
                      </a:r>
                    </a:p>
                  </a:txBody>
                  <a:tcPr/>
                </a:tc>
              </a:tr>
              <a:tr h="719249">
                <a:tc>
                  <a:txBody>
                    <a:bodyPr/>
                    <a:lstStyle/>
                    <a:p>
                      <a:r>
                        <a:rPr lang="en-US" dirty="0" smtClean="0"/>
                        <a:t>A line is evicted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nothing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line is “dirty”</a:t>
                      </a:r>
                      <a:r>
                        <a:rPr lang="en-US" baseline="0" dirty="0" smtClean="0"/>
                        <a:t> write it back into memory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90880" y="3718560"/>
            <a:ext cx="1137920" cy="650240"/>
          </a:xfrm>
          <a:prstGeom prst="rect">
            <a:avLst/>
          </a:prstGeom>
          <a:solidFill>
            <a:srgbClr val="CBD5E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11680" y="3718560"/>
            <a:ext cx="3352800" cy="650240"/>
          </a:xfrm>
          <a:prstGeom prst="rect">
            <a:avLst/>
          </a:prstGeom>
          <a:solidFill>
            <a:srgbClr val="CBD5E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48960" y="3718560"/>
            <a:ext cx="2834640" cy="650240"/>
          </a:xfrm>
          <a:prstGeom prst="rect">
            <a:avLst/>
          </a:prstGeom>
          <a:solidFill>
            <a:srgbClr val="CBD5E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48960" y="5618480"/>
            <a:ext cx="2834640" cy="528320"/>
          </a:xfrm>
          <a:prstGeom prst="rect">
            <a:avLst/>
          </a:prstGeom>
          <a:solidFill>
            <a:srgbClr val="CBD5E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11680" y="5577840"/>
            <a:ext cx="1666240" cy="325120"/>
          </a:xfrm>
          <a:prstGeom prst="rect">
            <a:avLst/>
          </a:prstGeom>
          <a:solidFill>
            <a:srgbClr val="CBD5E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0880" y="5577840"/>
            <a:ext cx="1137920" cy="650240"/>
          </a:xfrm>
          <a:prstGeom prst="rect">
            <a:avLst/>
          </a:prstGeom>
          <a:solidFill>
            <a:srgbClr val="CBD5E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0880" y="4460240"/>
            <a:ext cx="1137920" cy="873760"/>
          </a:xfrm>
          <a:prstGeom prst="rect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11680" y="4480560"/>
            <a:ext cx="3413760" cy="944880"/>
          </a:xfrm>
          <a:prstGeom prst="rect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28640" y="4500880"/>
            <a:ext cx="2926080" cy="944880"/>
          </a:xfrm>
          <a:prstGeom prst="rect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795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64989"/>
            <a:ext cx="8228012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Where can a block placed?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One place → direct mapped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 few places → set associative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Any place → full associative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What line is replaced on a miss?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smtClean="0">
                <a:solidFill>
                  <a:prstClr val="black"/>
                </a:solidFill>
                <a:latin typeface="Calibri"/>
              </a:rPr>
              <a:t>FIFO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smtClean="0">
                <a:solidFill>
                  <a:prstClr val="black"/>
                </a:solidFill>
                <a:latin typeface="Calibri"/>
              </a:rPr>
              <a:t>LRU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smtClean="0">
                <a:solidFill>
                  <a:prstClr val="black"/>
                </a:solidFill>
                <a:latin typeface="Calibri"/>
              </a:rPr>
              <a:t>Pseudo-LRU</a:t>
            </a:r>
            <a:endParaRPr lang="en-US" dirty="0" smtClean="0">
              <a:latin typeface="+mj-lt"/>
            </a:endParaRP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How are writes handled?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err="1">
                <a:solidFill>
                  <a:prstClr val="black"/>
                </a:solidFill>
                <a:latin typeface="Calibri"/>
              </a:rPr>
              <a:t>WriteThrough</a:t>
            </a:r>
            <a:endParaRPr lang="en-US" sz="2000" kern="12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</a:pPr>
            <a:r>
              <a:rPr lang="en-US" sz="2000" kern="1200" dirty="0" err="1">
                <a:solidFill>
                  <a:prstClr val="black"/>
                </a:solidFill>
                <a:latin typeface="Calibri"/>
              </a:rPr>
              <a:t>WriteBack</a:t>
            </a:r>
            <a:endParaRPr lang="ru-RU" sz="20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7938" y="1014189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latin typeface="Calibri"/>
              </a:rPr>
              <a:t>How is a block found?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Indexing → direct mapped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Limited search → set associative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Full search → full associative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745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Caches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5344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ysClr val="windowText" lastClr="000000"/>
                </a:solidFill>
              </a:rPr>
              <a:t>L1 cache: </a:t>
            </a:r>
            <a:r>
              <a:rPr lang="it-IT" sz="2000" dirty="0" smtClean="0">
                <a:solidFill>
                  <a:sysClr val="windowText" lastClr="000000"/>
                </a:solidFill>
              </a:rPr>
              <a:t>AMAT ≈ </a:t>
            </a:r>
            <a:r>
              <a:rPr lang="it-IT" sz="2000" dirty="0">
                <a:solidFill>
                  <a:sysClr val="windowText" lastClr="000000"/>
                </a:solidFill>
              </a:rPr>
              <a:t>HitTimeL1 + MissRateL1 * </a:t>
            </a:r>
            <a:r>
              <a:rPr lang="it-IT" sz="2000" dirty="0" smtClean="0">
                <a:solidFill>
                  <a:sysClr val="windowText" lastClr="000000"/>
                </a:solidFill>
              </a:rPr>
              <a:t>MissPenaltyL1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>
              <a:spcBef>
                <a:spcPts val="12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L2 </a:t>
            </a:r>
            <a:r>
              <a:rPr lang="en-US" sz="2400" noProof="0" dirty="0" smtClean="0"/>
              <a:t>r</a:t>
            </a:r>
            <a:r>
              <a:rPr lang="en-US" sz="2400" dirty="0" smtClean="0"/>
              <a:t>educes </a:t>
            </a:r>
            <a:r>
              <a:rPr lang="en-US" sz="2400" dirty="0"/>
              <a:t>L1 </a:t>
            </a:r>
            <a:r>
              <a:rPr lang="en-US" sz="2400" dirty="0" smtClean="0"/>
              <a:t>miss </a:t>
            </a:r>
            <a:r>
              <a:rPr lang="en-US" sz="2400" dirty="0"/>
              <a:t>penalty – saves access to </a:t>
            </a:r>
            <a:r>
              <a:rPr lang="en-US" sz="2400" dirty="0" smtClean="0"/>
              <a:t>memory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Now, 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L1 miss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 access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L2, but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 memory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MissPenaltyL1 ≈ HitTimeL2 + MissRateL2 * MissPenaltyL2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Cache is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larger (better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HitRate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), </a:t>
            </a:r>
            <a:r>
              <a:rPr lang="en-US" sz="2400" dirty="0">
                <a:solidFill>
                  <a:sysClr val="windowText" lastClr="000000"/>
                </a:solidFill>
              </a:rPr>
              <a:t>but has higher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latency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0" y="3800311"/>
            <a:ext cx="6509518" cy="25396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95400" y="4815840"/>
            <a:ext cx="5090160" cy="7620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95400" y="5587525"/>
            <a:ext cx="5090160" cy="46275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95400" y="6050280"/>
            <a:ext cx="5090160" cy="46275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688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</a:t>
            </a:r>
            <a:endParaRPr lang="ru-RU"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 bwMode="auto">
          <a:xfrm>
            <a:off x="457200" y="82105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Prefetching – predict future memory accesses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Instruction Prefetching 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On a cache miss, prefetch sequential cache line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Data Prefetching </a:t>
            </a:r>
          </a:p>
          <a:p>
            <a:pPr lvl="1"/>
            <a:r>
              <a:rPr lang="en-US" sz="2000" b="1" dirty="0">
                <a:solidFill>
                  <a:sysClr val="windowText" lastClr="000000"/>
                </a:solidFill>
                <a:latin typeface="Calibri"/>
              </a:rPr>
              <a:t>Next sequential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: on a cache miss, prefetch sequential cache line</a:t>
            </a:r>
          </a:p>
          <a:p>
            <a:pPr lvl="1"/>
            <a:r>
              <a:rPr lang="en-US" sz="2000" b="1" dirty="0">
                <a:solidFill>
                  <a:sysClr val="windowText" lastClr="000000"/>
                </a:solidFill>
                <a:latin typeface="Calibri"/>
              </a:rPr>
              <a:t>Stride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: remember the repetitive step of a load and prefetch data in advance</a:t>
            </a:r>
          </a:p>
          <a:p>
            <a:pPr lvl="1"/>
            <a:r>
              <a:rPr lang="en-US" sz="2000" b="1" dirty="0">
                <a:solidFill>
                  <a:sysClr val="windowText" lastClr="000000"/>
                </a:solidFill>
                <a:latin typeface="Calibri"/>
              </a:rPr>
              <a:t>General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"/>
              </a:rPr>
              <a:t>direction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: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even if there is no fixed stride can understand general direction and prefetch along it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Software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Prefetching: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special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prefetching instructions </a:t>
            </a:r>
            <a:endParaRPr lang="en-US" sz="2000" dirty="0" smtClean="0">
              <a:solidFill>
                <a:sysClr val="windowText" lastClr="000000"/>
              </a:solidFill>
              <a:latin typeface="Calibri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Prefetch Limitations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Prefetching relies on extra memory bandwidth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 aggressive / inaccurate prefetching slows down demand fetches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462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8.1|43.5|45.7|23.3|53.8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17.1|18.2|64|70.2|10.4|4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7.5|50.9|174.5|43.4|59.5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3.1|264.9|1|15.7|7.1|12.6|3.8|3.4|13|15.1|6.8|17.6|16.6|26.9|41.4|8.2|25.9|2.4|3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4.4|22.8|27.1|26.4|150.7|33.1|8.7|1|19.3|11.1|9.5|9.2|8.5|10.1|1.6|5.8|6.7|9.7|1.8|2.9|43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4.6|7.1|14.6|3.3|22.5|60.8|40.1|19.8|35.7|15.3|40.1|36.9|49.4|42|24.3|2.3|6.5|11.8|8.4|35.6|53.4|4.8|28.5|46.2|4.8|13.5|1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48|46.3|72.6|23.3|29.1|27.7|41.2|27.5|5.9|20.9|24.5|20.2|37.4|4.1|15.5|43|39.4|5.5|82.9|2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77|85.9|56.4|26.4|18.4|11.2|114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57.1|40.4|42.4|20.4|6.2|46.7|6|140|48.7|16.8|21.3|7.2|32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37.6|6.4|46.1|5.1|31.6|33.1|194.8|14.8|19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32.3|60.4|3.9|53.1|86.3|17.4|26.5|10.9|16.6|305.2|3.6|67.1|41.1|2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3.3|3.6|0.2|13.1|3.4|16.4|8.1|3.2|3.9|1.4|0.9|22.5|2.1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2|52.8|7.6|232.7|67.3|41.9|264.1|190.1|179.2|5.3|5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8.5|55.5|38.8|12.3"/>
</p:tagLst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hangingPunct="0">
          <a:defRPr sz="2000" dirty="0" smtClean="0">
            <a:latin typeface="+mj-lt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10120</TotalTime>
  <Words>1342</Words>
  <Application>Microsoft Office PowerPoint</Application>
  <PresentationFormat>On-screen Show (4:3)</PresentationFormat>
  <Paragraphs>293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Consolas</vt:lpstr>
      <vt:lpstr>Courier New</vt:lpstr>
      <vt:lpstr>Monotype Sorts</vt:lpstr>
      <vt:lpstr>Neo Sans Intel</vt:lpstr>
      <vt:lpstr>Neo Sans Intel Light</vt:lpstr>
      <vt:lpstr>Neo Sans Intel Medium</vt:lpstr>
      <vt:lpstr>Symbol</vt:lpstr>
      <vt:lpstr>Verdana</vt:lpstr>
      <vt:lpstr>Wingdings</vt:lpstr>
      <vt:lpstr>2_mdsp_2011</vt:lpstr>
      <vt:lpstr> Memory Hierarchy (part II)</vt:lpstr>
      <vt:lpstr>Refresher: Memory Hierarchy</vt:lpstr>
      <vt:lpstr>Refresher: Caches</vt:lpstr>
      <vt:lpstr>Three Types of Cache Misses (3-C)</vt:lpstr>
      <vt:lpstr>Cache Line Replacement</vt:lpstr>
      <vt:lpstr>Write Handling</vt:lpstr>
      <vt:lpstr>Small Summary</vt:lpstr>
      <vt:lpstr>Multi-Level Caches</vt:lpstr>
      <vt:lpstr>Prefetching</vt:lpstr>
      <vt:lpstr>Code Optimization: Merging Arrays</vt:lpstr>
      <vt:lpstr>Code Optimization: Loop Fusion</vt:lpstr>
      <vt:lpstr>Code Optimization: Loop Interchange</vt:lpstr>
      <vt:lpstr>Memory Coherence in Multi-Core/Processor System</vt:lpstr>
      <vt:lpstr>Coherence protocol: MESI</vt:lpstr>
      <vt:lpstr>MESI Operating Example</vt:lpstr>
      <vt:lpstr>MESI State Diagram</vt:lpstr>
      <vt:lpstr>The End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451</cp:revision>
  <dcterms:created xsi:type="dcterms:W3CDTF">2011-10-24T08:13:52Z</dcterms:created>
  <dcterms:modified xsi:type="dcterms:W3CDTF">2015-03-25T16:33:01Z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