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993" r:id="rId4"/>
  </p:sldMasterIdLst>
  <p:notesMasterIdLst>
    <p:notesMasterId r:id="rId21"/>
  </p:notesMasterIdLst>
  <p:handoutMasterIdLst>
    <p:handoutMasterId r:id="rId22"/>
  </p:handoutMasterIdLst>
  <p:sldIdLst>
    <p:sldId id="413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2" r:id="rId13"/>
    <p:sldId id="443" r:id="rId14"/>
    <p:sldId id="445" r:id="rId15"/>
    <p:sldId id="446" r:id="rId16"/>
    <p:sldId id="448" r:id="rId17"/>
    <p:sldId id="447" r:id="rId18"/>
    <p:sldId id="288" r:id="rId19"/>
    <p:sldId id="287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280" userDrawn="1">
          <p15:clr>
            <a:srgbClr val="A4A3A4"/>
          </p15:clr>
        </p15:guide>
        <p15:guide id="3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71C5"/>
    <a:srgbClr val="F37021"/>
    <a:srgbClr val="007DC6"/>
    <a:srgbClr val="007FC7"/>
    <a:srgbClr val="B4BABD"/>
    <a:srgbClr val="FFDA00"/>
    <a:srgbClr val="93E2FF"/>
    <a:srgbClr val="FFCC99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05" autoAdjust="0"/>
    <p:restoredTop sz="93502" autoAdjust="0"/>
  </p:normalViewPr>
  <p:slideViewPr>
    <p:cSldViewPr snapToGrid="0">
      <p:cViewPr varScale="1">
        <p:scale>
          <a:sx n="92" d="100"/>
          <a:sy n="92" d="100"/>
        </p:scale>
        <p:origin x="1363" y="72"/>
      </p:cViewPr>
      <p:guideLst>
        <p:guide orient="horz" pos="2136"/>
        <p:guide pos="2280"/>
        <p:guide pos="19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1694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3/16/2015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3/16/2015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283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954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18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324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670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95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84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33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41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61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68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90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04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51011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52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93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152113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9" name="Picture 8" descr="Intel_footer_121410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6596389"/>
            <a:ext cx="9144000" cy="26161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604084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1050" b="1" smtClean="0">
                <a:solidFill>
                  <a:srgbClr val="FFFFFF"/>
                </a:solidFill>
                <a:latin typeface="Neo Sans Intel"/>
                <a:ea typeface="Verdana" pitchFamily="34" charset="0"/>
                <a:cs typeface="Neo Sans Inte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50" b="1" dirty="0">
              <a:solidFill>
                <a:srgbClr val="FFFFFF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60996" y="6633678"/>
            <a:ext cx="4571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900" spc="120" dirty="0" smtClean="0">
                <a:solidFill>
                  <a:srgbClr val="FFFFFF"/>
                </a:solidFill>
                <a:latin typeface="Neo Sans Intel" pitchFamily="34" charset="0"/>
                <a:cs typeface="+mn-cs"/>
              </a:rPr>
              <a:t>MIPT-MIPS 2014 Project</a:t>
            </a:r>
            <a:endParaRPr lang="ru-RU" sz="800" b="1" kern="900" spc="120" dirty="0" smtClean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452435" y="6611778"/>
            <a:ext cx="691566" cy="246221"/>
          </a:xfrm>
          <a:prstGeom prst="rect">
            <a:avLst/>
          </a:prstGeom>
          <a:gradFill flip="none" rotWithShape="1">
            <a:gsLst>
              <a:gs pos="0">
                <a:srgbClr val="007DC6"/>
              </a:gs>
              <a:gs pos="100000">
                <a:srgbClr val="007FC7"/>
              </a:gs>
            </a:gsLst>
            <a:lin ang="10800000" scaled="1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786788" y="6596388"/>
            <a:ext cx="321017" cy="24968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640588" y="6633678"/>
            <a:ext cx="5028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900" spc="120" dirty="0" smtClean="0">
                <a:solidFill>
                  <a:srgbClr val="FFFFFF"/>
                </a:solidFill>
                <a:latin typeface="Neo Sans Intel" pitchFamily="34" charset="0"/>
                <a:cs typeface="+mn-cs"/>
              </a:rPr>
              <a:t>Intel Laboratory at Moscow Institute of Physics and Technology </a:t>
            </a:r>
            <a:endParaRPr lang="ru-RU" sz="800" b="1" kern="900" spc="120" dirty="0" smtClean="0">
              <a:solidFill>
                <a:srgbClr val="FFFFFF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36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94" r:id="rId1"/>
    <p:sldLayoutId id="2147485995" r:id="rId2"/>
    <p:sldLayoutId id="2147485996" r:id="rId3"/>
    <p:sldLayoutId id="2147485997" r:id="rId4"/>
    <p:sldLayoutId id="2147485998" r:id="rId5"/>
    <p:sldLayoutId id="2147485999" r:id="rId6"/>
    <p:sldLayoutId id="2147486000" r:id="rId7"/>
    <p:sldLayoutId id="2147486001" r:id="rId8"/>
    <p:sldLayoutId id="2147486002" r:id="rId9"/>
    <p:sldLayoutId id="2147486003" r:id="rId10"/>
    <p:sldLayoutId id="2147486004" r:id="rId11"/>
    <p:sldLayoutId id="2147486005" r:id="rId12"/>
    <p:sldLayoutId id="2147486006" r:id="rId13"/>
    <p:sldLayoutId id="2147486007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Courier New" panose="02070309020205020404" pitchFamily="49" charset="0"/>
        <a:buChar char="o"/>
        <a:defRPr sz="2400" b="0" i="0">
          <a:solidFill>
            <a:schemeClr val="tx1"/>
          </a:solidFill>
          <a:latin typeface="Neo Sans Intel"/>
          <a:cs typeface="Neo Sans Intel"/>
        </a:defRPr>
      </a:lvl2pPr>
      <a:lvl3pPr marL="684213" indent="-2921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3pPr>
      <a:lvl4pPr marL="1030288" indent="-2841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1314450" indent="-2301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1000" dirty="0" smtClean="0"/>
              <a:t> </a:t>
            </a:r>
            <a:r>
              <a:rPr lang="en-US" dirty="0" smtClean="0"/>
              <a:t>Out-Of-Order Execution (part I)</a:t>
            </a:r>
            <a:endParaRPr lang="en-US" sz="2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9957" y="3750107"/>
            <a:ext cx="4343400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Alexander Titov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14 March 2015</a:t>
            </a:r>
          </a:p>
        </p:txBody>
      </p:sp>
    </p:spTree>
    <p:extLst>
      <p:ext uri="{BB962C8B-B14F-4D97-AF65-F5344CB8AC3E}">
        <p14:creationId xmlns:p14="http://schemas.microsoft.com/office/powerpoint/2010/main" val="3943028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Large Is Window Needed?</a:t>
            </a:r>
            <a:endParaRPr lang="ru-R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457200" y="1047750"/>
            <a:ext cx="792480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short, the larger window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→ the better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Find more independent instructions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Hide longer latencies (e.g., cache misses, long operations)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modern CPU has a window of 200 instructions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we want execute 4 instruction per cycle, then we can hide latency of 50 cycles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is enough to hide L1 and L2 misses, but not L3 miss (≈200 cycles)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But, there are limitations to find independent instructions in a large window: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branches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false dependencies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48371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Limitation: Branches</a:t>
            </a:r>
            <a:endParaRPr lang="ru-R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338861" y="914400"/>
            <a:ext cx="8245741" cy="1507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to fill a large window from a single sequential instruction stream in presence of branches?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90995" y="2497090"/>
            <a:ext cx="7406640" cy="768096"/>
          </a:xfrm>
          <a:prstGeom prst="roundRect">
            <a:avLst>
              <a:gd name="adj" fmla="val 9409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16355" y="2543826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40062" y="2766330"/>
            <a:ext cx="413738" cy="236411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8384469" y="2770044"/>
            <a:ext cx="413738" cy="236411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646" y="2454664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Fetch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91320" y="2420612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Retire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22655" y="2543826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28955" y="2543826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46635" y="2543826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52935" y="2543826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59235" y="2543826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65535" y="2543826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39128" y="2542809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39065" y="2543826"/>
            <a:ext cx="314960" cy="660400"/>
          </a:xfrm>
          <a:prstGeom prst="rect">
            <a:avLst/>
          </a:prstGeom>
          <a:pattFill prst="wdUpDiag">
            <a:fgClr>
              <a:srgbClr val="C0504D"/>
            </a:fgClr>
            <a:bgClr>
              <a:srgbClr val="C0504D">
                <a:lumMod val="20000"/>
                <a:lumOff val="80000"/>
              </a:srgbClr>
            </a:bgClr>
          </a:pattFill>
          <a:ln w="317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17426" y="2543922"/>
            <a:ext cx="314960" cy="660400"/>
          </a:xfrm>
          <a:prstGeom prst="rect">
            <a:avLst/>
          </a:prstGeom>
          <a:solidFill>
            <a:srgbClr val="4F81BD"/>
          </a:solid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28955" y="2542905"/>
            <a:ext cx="314960" cy="660400"/>
          </a:xfrm>
          <a:prstGeom prst="rect">
            <a:avLst/>
          </a:prstGeom>
          <a:solidFill>
            <a:srgbClr val="4F81BD"/>
          </a:solid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22655" y="2542809"/>
            <a:ext cx="314960" cy="660400"/>
          </a:xfrm>
          <a:prstGeom prst="rect">
            <a:avLst/>
          </a:prstGeom>
          <a:solidFill>
            <a:srgbClr val="4F81BD"/>
          </a:solid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Line Callout 2 (No Border) 20"/>
          <p:cNvSpPr/>
          <p:nvPr/>
        </p:nvSpPr>
        <p:spPr>
          <a:xfrm>
            <a:off x="5165535" y="1653779"/>
            <a:ext cx="1666994" cy="612648"/>
          </a:xfrm>
          <a:prstGeom prst="callout2">
            <a:avLst>
              <a:gd name="adj1" fmla="val 91554"/>
              <a:gd name="adj2" fmla="val 96171"/>
              <a:gd name="adj3" fmla="val 101836"/>
              <a:gd name="adj4" fmla="val 100380"/>
              <a:gd name="adj5" fmla="val 133975"/>
              <a:gd name="adj6" fmla="val 102167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Branch with unknown condition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066800" y="3850011"/>
            <a:ext cx="5594795" cy="738664"/>
            <a:chOff x="1066800" y="4099110"/>
            <a:chExt cx="5594795" cy="738664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1066800" y="4236720"/>
              <a:ext cx="5594795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headEnd type="oval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2663131" y="4099110"/>
              <a:ext cx="2659884" cy="73866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/>
                  <a:cs typeface="+mn-cs"/>
                </a:rPr>
                <a:t>All subsequent instructions are fetch according to prediction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4773517" y="2543826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79817" y="2543826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86117" y="2543826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92417" y="2543826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76949" y="2303325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+mn-cs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987358" y="2542905"/>
            <a:ext cx="2675478" cy="660400"/>
            <a:chOff x="3942969" y="5488902"/>
            <a:chExt cx="2675478" cy="660400"/>
          </a:xfrm>
        </p:grpSpPr>
        <p:sp>
          <p:nvSpPr>
            <p:cNvPr id="31" name="Rectangle 30"/>
            <p:cNvSpPr/>
            <p:nvPr/>
          </p:nvSpPr>
          <p:spPr>
            <a:xfrm>
              <a:off x="6303487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16087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22387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336669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42969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1056641" y="3765715"/>
            <a:ext cx="5954818" cy="83312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Line Callout 2 (No Border) 36"/>
          <p:cNvSpPr/>
          <p:nvPr/>
        </p:nvSpPr>
        <p:spPr>
          <a:xfrm>
            <a:off x="5041939" y="4322483"/>
            <a:ext cx="1666994" cy="612648"/>
          </a:xfrm>
          <a:prstGeom prst="callout2">
            <a:avLst>
              <a:gd name="adj1" fmla="val -7948"/>
              <a:gd name="adj2" fmla="val 50582"/>
              <a:gd name="adj3" fmla="val -30172"/>
              <a:gd name="adj4" fmla="val 49428"/>
              <a:gd name="adj5" fmla="val -60055"/>
              <a:gd name="adj6" fmla="val 44998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Speculatively fetched instructions can be executed too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739065" y="2544714"/>
            <a:ext cx="314960" cy="660400"/>
          </a:xfrm>
          <a:prstGeom prst="rect">
            <a:avLst/>
          </a:prstGeom>
          <a:solidFill>
            <a:srgbClr val="C0504D"/>
          </a:solidFill>
          <a:ln w="317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41939" y="3903801"/>
            <a:ext cx="1969520" cy="103133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Line Callout 2 (No Border) 39"/>
          <p:cNvSpPr/>
          <p:nvPr/>
        </p:nvSpPr>
        <p:spPr>
          <a:xfrm>
            <a:off x="6832529" y="4182275"/>
            <a:ext cx="1666994" cy="612648"/>
          </a:xfrm>
          <a:prstGeom prst="callout2">
            <a:avLst>
              <a:gd name="adj1" fmla="val -2973"/>
              <a:gd name="adj2" fmla="val 13556"/>
              <a:gd name="adj3" fmla="val -26440"/>
              <a:gd name="adj4" fmla="val 6916"/>
              <a:gd name="adj5" fmla="val -78712"/>
              <a:gd name="adj6" fmla="val 5687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Verify the branch prediction</a:t>
            </a:r>
          </a:p>
        </p:txBody>
      </p:sp>
      <p:sp>
        <p:nvSpPr>
          <p:cNvPr id="41" name="Right Brace 40"/>
          <p:cNvSpPr/>
          <p:nvPr/>
        </p:nvSpPr>
        <p:spPr>
          <a:xfrm rot="5400000">
            <a:off x="3784375" y="970718"/>
            <a:ext cx="185043" cy="5640513"/>
          </a:xfrm>
          <a:prstGeom prst="rightBrace">
            <a:avLst>
              <a:gd name="adj1" fmla="val 35786"/>
              <a:gd name="adj2" fmla="val 50000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Line Callout 2 (No Border) 41"/>
          <p:cNvSpPr/>
          <p:nvPr/>
        </p:nvSpPr>
        <p:spPr>
          <a:xfrm>
            <a:off x="2726689" y="4167035"/>
            <a:ext cx="2818576" cy="612648"/>
          </a:xfrm>
          <a:prstGeom prst="callout2">
            <a:avLst>
              <a:gd name="adj1" fmla="val 13507"/>
              <a:gd name="adj2" fmla="val 43362"/>
              <a:gd name="adj3" fmla="val -7784"/>
              <a:gd name="adj4" fmla="val 41251"/>
              <a:gd name="adj5" fmla="val -37668"/>
              <a:gd name="adj6" fmla="val 41013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prediction was wrong,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subsequent instructions are deleted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987762" y="2518008"/>
            <a:ext cx="3749040" cy="709116"/>
            <a:chOff x="2987762" y="3146604"/>
            <a:chExt cx="3749040" cy="709116"/>
          </a:xfrm>
        </p:grpSpPr>
        <p:sp>
          <p:nvSpPr>
            <p:cNvPr id="44" name="Rectangle 43"/>
            <p:cNvSpPr/>
            <p:nvPr/>
          </p:nvSpPr>
          <p:spPr>
            <a:xfrm>
              <a:off x="3093672" y="3146604"/>
              <a:ext cx="3577113" cy="709116"/>
            </a:xfrm>
            <a:prstGeom prst="rect">
              <a:avLst/>
            </a:prstGeom>
            <a:solidFill>
              <a:srgbClr val="B9CDE5">
                <a:alpha val="74902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ight Arrow 44"/>
            <p:cNvSpPr/>
            <p:nvPr/>
          </p:nvSpPr>
          <p:spPr>
            <a:xfrm flipH="1">
              <a:off x="2987762" y="3278086"/>
              <a:ext cx="3749040" cy="492862"/>
            </a:xfrm>
            <a:prstGeom prst="rightArrow">
              <a:avLst/>
            </a:prstGeom>
            <a:solidFill>
              <a:srgbClr val="C0504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deleted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890995" y="3675555"/>
            <a:ext cx="7493474" cy="109647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 bwMode="auto">
          <a:xfrm>
            <a:off x="369461" y="3619499"/>
            <a:ext cx="8245741" cy="2712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marL="342866" indent="-34286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76" indent="-28572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4" indent="-22857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8" indent="-228577" algn="l" defTabSz="914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2" indent="-228577" algn="l" defTabSz="914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2" indent="-228577" algn="l" defTabSz="914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66" marR="0" lvl="0" indent="-342866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harmful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branches are?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</a:rPr>
              <a:t>In average, each 5th instruction is a branch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</a:rPr>
              <a:t>Assume accuracy of prediction is 90%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</a:rPr>
              <a:t>(looks high, isn’t it?)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</a:rPr>
              <a:t>The probability that 100th instruction in the window will not be removed is (90%)^20 = 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12%</a:t>
            </a:r>
          </a:p>
          <a:p>
            <a:pPr lvl="0">
              <a:spcBef>
                <a:spcPts val="120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Accuracy of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branch prediction is very important for Out</a:t>
            </a:r>
            <a:r>
              <a:rPr lang="ru-RU" sz="2400" dirty="0"/>
              <a:t>‑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</a:t>
            </a:r>
            <a:r>
              <a:rPr lang="ru-RU" sz="2400" dirty="0"/>
              <a:t>‑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 Execution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890857" y="1293235"/>
            <a:ext cx="36513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→ </a:t>
            </a:r>
            <a:r>
              <a:rPr lang="en-US" sz="2400" dirty="0" smtClean="0">
                <a:latin typeface="+mj-lt"/>
              </a:rPr>
              <a:t>Using </a:t>
            </a:r>
            <a:r>
              <a:rPr lang="en-US" sz="2400" b="1" dirty="0" smtClean="0">
                <a:latin typeface="+mj-lt"/>
              </a:rPr>
              <a:t>branch prediction</a:t>
            </a:r>
            <a:r>
              <a:rPr lang="en-US" sz="2400" dirty="0" smtClean="0">
                <a:latin typeface="+mj-lt"/>
              </a:rPr>
              <a:t>!</a:t>
            </a:r>
            <a:endParaRPr lang="en-US" sz="2400" dirty="0">
              <a:latin typeface="+mj-l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76699" y="5077451"/>
            <a:ext cx="2755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939598">
                    <a:lumMod val="60000"/>
                    <a:lumOff val="40000"/>
                  </a:srgbClr>
                </a:solidFill>
                <a:latin typeface="Calibri"/>
              </a:rPr>
              <a:t>(e.g., (99%)^20 = 82%)</a:t>
            </a:r>
            <a:endParaRPr lang="en-US" sz="2000" dirty="0">
              <a:solidFill>
                <a:srgbClr val="939598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79313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094 -0.00046 L 3.88889E-6 -1.48148E-6 " pathEditMode="relative" rAng="0" ptsTypes="AA">
                                      <p:cBhvr>
                                        <p:cTn id="19" dur="3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38" y="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71927 -0.00046 L -5.55556E-7 -1.48148E-6 " pathEditMode="relative" rAng="0" ptsTypes="AA">
                                      <p:cBhvr>
                                        <p:cTn id="24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55" y="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67605 -0.00046 L 5E-6 -1.48148E-6 " pathEditMode="relative" rAng="0" ptsTypes="AA">
                                      <p:cBhvr>
                                        <p:cTn id="29" dur="3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02" y="2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8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63941 -0.00046 L 3.33333E-6 -1.48148E-6 " pathEditMode="relative" rAng="0" ptsTypes="AA">
                                      <p:cBhvr>
                                        <p:cTn id="34" dur="3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6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01 -0.00046 L -4.72222E-6 -1.48148E-6 " pathEditMode="relative" rAng="0" ptsTypes="AA">
                                      <p:cBhvr>
                                        <p:cTn id="62" dur="3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97" y="2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55 -0.00046 L 8.33333E-7 -1.48148E-6 " pathEditMode="relative" rAng="0" ptsTypes="AA">
                                      <p:cBhvr>
                                        <p:cTn id="67" dur="3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23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50694 -0.00023 L -3.61111E-6 -1.48148E-6 " pathEditMode="relative" rAng="0" ptsTypes="AA">
                                      <p:cBhvr>
                                        <p:cTn id="72" dur="3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47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46024 0.00116 L 1.94444E-6 -1.48148E-6 " pathEditMode="relative" rAng="0" ptsTypes="AA">
                                      <p:cBhvr>
                                        <p:cTn id="77" dur="3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03" y="-69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0.42066 -0.00023 L 3.88889E-6 -1.48148E-6 " pathEditMode="relative" rAng="0" ptsTypes="AA">
                                      <p:cBhvr>
                                        <p:cTn id="82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24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-0.37778 -0.00023 L -5.55556E-7 -1.48148E-6 " pathEditMode="relative" rAng="0" ptsTypes="AA">
                                      <p:cBhvr>
                                        <p:cTn id="87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9" y="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Motion origin="layout" path="M -0.33525 -0.00023 L 5E-6 -1.48148E-6 " pathEditMode="relative" rAng="0" ptsTypes="AA">
                                      <p:cBhvr>
                                        <p:cTn id="92" dur="3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3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Motion origin="layout" path="M -0.29201 0.0007 L 5.55556E-7 -1.48148E-6 " pathEditMode="relative" rAng="0" ptsTypes="AA">
                                      <p:cBhvr>
                                        <p:cTn id="97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0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2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8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9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0.08333 -1.48148E-6 " pathEditMode="relative" rAng="0" ptsTypes="AA">
                                      <p:cBhvr>
                                        <p:cTn id="13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9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5.55556E-7 -1.48148E-6 L 0.12674 -1.48148E-6 " pathEditMode="relative" rAng="0" ptsTypes="AA">
                                      <p:cBhvr>
                                        <p:cTn id="143" dur="1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37" y="0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63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5E-6 -1.48148E-6 L 0.17084 -1.48148E-6 " pathEditMode="relative" rAng="0" ptsTypes="AA">
                                      <p:cBhvr>
                                        <p:cTn id="14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6" grpId="0" animBg="1"/>
      <p:bldP spid="48" grpId="0"/>
      <p:bldP spid="50" grpId="0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Limitation: False Dependencies</a:t>
            </a:r>
            <a:endParaRPr lang="ru-RU" dirty="0"/>
          </a:p>
        </p:txBody>
      </p:sp>
      <p:sp>
        <p:nvSpPr>
          <p:cNvPr id="3" name="Arc 2"/>
          <p:cNvSpPr/>
          <p:nvPr/>
        </p:nvSpPr>
        <p:spPr>
          <a:xfrm>
            <a:off x="5885534" y="1503597"/>
            <a:ext cx="818807" cy="751778"/>
          </a:xfrm>
          <a:prstGeom prst="arc">
            <a:avLst>
              <a:gd name="adj1" fmla="val 10826372"/>
              <a:gd name="adj2" fmla="val 0"/>
            </a:avLst>
          </a:prstGeom>
          <a:noFill/>
          <a:ln w="57150" cap="flat" cmpd="sng" algn="ctr">
            <a:solidFill>
              <a:srgbClr val="C0504D"/>
            </a:solidFill>
            <a:prstDash val="sysDot"/>
            <a:headEnd type="non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28815" y="1510428"/>
            <a:ext cx="3543185" cy="22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/ r7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r8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+ r2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r5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r5 + 1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(4)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r6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r6 – r3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(5)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r4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 load [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r5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r6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(6) r7 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r8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*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r4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613401" y="3952060"/>
            <a:ext cx="3551934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Out-of-order execution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3982" y="987208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9205" y="987208"/>
            <a:ext cx="3049589" cy="2803742"/>
            <a:chOff x="4959205" y="1082458"/>
            <a:chExt cx="3049589" cy="2803742"/>
          </a:xfrm>
        </p:grpSpPr>
        <p:sp>
          <p:nvSpPr>
            <p:cNvPr id="8" name="Oval 7"/>
            <p:cNvSpPr/>
            <p:nvPr/>
          </p:nvSpPr>
          <p:spPr>
            <a:xfrm>
              <a:off x="5708497" y="1979456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635906" y="1979456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563315" y="1979456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endPara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139949" y="2758957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131863" y="2758957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  <a:endPara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635906" y="3538459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  <a:endPara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676529" y="2336957"/>
              <a:ext cx="543299" cy="463871"/>
              <a:chOff x="5676529" y="2125986"/>
              <a:chExt cx="543299" cy="463871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5972350" y="2125986"/>
                <a:ext cx="247478" cy="439967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CC000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29" name="Rectangle 28"/>
              <p:cNvSpPr/>
              <p:nvPr/>
            </p:nvSpPr>
            <p:spPr>
              <a:xfrm>
                <a:off x="5676529" y="222052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  <a:endPara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654890" y="2318990"/>
              <a:ext cx="554561" cy="481838"/>
              <a:chOff x="6654890" y="2108019"/>
              <a:chExt cx="554561" cy="481838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6961973" y="2108019"/>
                <a:ext cx="247478" cy="439967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0000FF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27" name="Rectangle 26"/>
              <p:cNvSpPr/>
              <p:nvPr/>
            </p:nvSpPr>
            <p:spPr>
              <a:xfrm>
                <a:off x="6654890" y="222052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nsolas" panose="020B0609020204030204" pitchFamily="49" charset="0"/>
                    <a:cs typeface="Consolas" panose="020B0609020204030204" pitchFamily="49" charset="0"/>
                  </a:rPr>
                  <a:t>r5</a:t>
                </a:r>
                <a:endPara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402580" y="2362965"/>
              <a:ext cx="606214" cy="437863"/>
              <a:chOff x="7402580" y="2151994"/>
              <a:chExt cx="606214" cy="437863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7402580" y="2151994"/>
                <a:ext cx="264841" cy="387949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FF990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25" name="Rectangle 24"/>
              <p:cNvSpPr/>
              <p:nvPr/>
            </p:nvSpPr>
            <p:spPr>
              <a:xfrm>
                <a:off x="7570854" y="222052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9900"/>
                    </a:solidFill>
                    <a:effectLst/>
                    <a:uLnTx/>
                    <a:uFillTx/>
                    <a:latin typeface="Consolas" panose="020B0609020204030204" pitchFamily="49" charset="0"/>
                    <a:cs typeface="Consolas" panose="020B0609020204030204" pitchFamily="49" charset="0"/>
                  </a:rPr>
                  <a:t>r6</a:t>
                </a:r>
                <a:endPara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933996" y="3123273"/>
              <a:ext cx="570785" cy="501745"/>
              <a:chOff x="6933996" y="2912302"/>
              <a:chExt cx="570785" cy="501745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H="1">
                <a:off x="6933996" y="2912302"/>
                <a:ext cx="274090" cy="430308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9900CC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23" name="Rectangle 22"/>
              <p:cNvSpPr/>
              <p:nvPr/>
            </p:nvSpPr>
            <p:spPr>
              <a:xfrm>
                <a:off x="7066841" y="304471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900CC"/>
                    </a:solidFill>
                    <a:effectLst/>
                    <a:uLnTx/>
                    <a:uFillTx/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r4</a:t>
                </a:r>
                <a:endPara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069987" y="3105415"/>
              <a:ext cx="615493" cy="519603"/>
              <a:chOff x="6069987" y="2894444"/>
              <a:chExt cx="615493" cy="519603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6438002" y="2894444"/>
                <a:ext cx="247478" cy="439967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0CCE0C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21" name="Rectangle 20"/>
              <p:cNvSpPr/>
              <p:nvPr/>
            </p:nvSpPr>
            <p:spPr>
              <a:xfrm>
                <a:off x="6069987" y="304471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CC00"/>
                    </a:solidFill>
                    <a:effectLst/>
                    <a:uLnTx/>
                    <a:uFillTx/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r8</a:t>
                </a:r>
                <a:endPara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959205" y="1082458"/>
              <a:ext cx="26095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Data Flow Graph</a:t>
              </a:r>
              <a:endPara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910830" y="5364080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+mn-cs"/>
              </a:rPr>
              <a:t>4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910830" y="5037567"/>
            <a:ext cx="1989716" cy="327147"/>
            <a:chOff x="910830" y="5278739"/>
            <a:chExt cx="1989716" cy="327147"/>
          </a:xfrm>
        </p:grpSpPr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910830" y="5280449"/>
              <a:ext cx="379722" cy="325437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12700">
              <a:solidFill>
                <a:srgbClr val="9BBB59">
                  <a:lumMod val="50000"/>
                </a:srgbClr>
              </a:solidFill>
              <a:miter lim="800000"/>
              <a:headEnd type="none" w="sm" len="sm"/>
              <a:tailEnd type="none" w="med" len="lg"/>
            </a:ln>
          </p:spPr>
          <p:txBody>
            <a:bodyPr tIns="18288" bIns="18288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+mn-cs"/>
                </a:rPr>
                <a:t>3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+mn-cs"/>
              </a:endParaRP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2520824" y="5279815"/>
              <a:ext cx="379722" cy="325437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12700">
              <a:solidFill>
                <a:srgbClr val="9BBB59">
                  <a:lumMod val="50000"/>
                </a:srgbClr>
              </a:solidFill>
              <a:miter lim="800000"/>
              <a:headEnd type="none" w="sm" len="sm"/>
              <a:tailEnd type="none" w="med" len="lg"/>
            </a:ln>
          </p:spPr>
          <p:txBody>
            <a:bodyPr tIns="18288" bIns="18288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+mn-cs"/>
                </a:rPr>
                <a:t>6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+mn-cs"/>
              </a:endParaRP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1290663" y="5278739"/>
              <a:ext cx="1234463" cy="325437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12700">
              <a:solidFill>
                <a:srgbClr val="9BBB59">
                  <a:lumMod val="50000"/>
                </a:srgbClr>
              </a:solidFill>
              <a:miter lim="800000"/>
              <a:headEnd type="none" w="sm" len="sm"/>
              <a:tailEnd type="none" w="med" len="lg"/>
            </a:ln>
          </p:spPr>
          <p:txBody>
            <a:bodyPr tIns="18288" bIns="18288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+mn-cs"/>
                </a:rPr>
                <a:t>5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+mn-cs"/>
              </a:endParaRPr>
            </a:p>
          </p:txBody>
        </p:sp>
      </p:grp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910830" y="4711935"/>
            <a:ext cx="1234463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+mn-cs"/>
              </a:rPr>
              <a:t>1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+mn-cs"/>
            </a:endParaRP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2145293" y="4711935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+mn-cs"/>
              </a:rPr>
              <a:t>2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90606" y="2218680"/>
            <a:ext cx="466794" cy="400110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kumimoji="0" lang="ru-RU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76600" y="2989620"/>
            <a:ext cx="466794" cy="400110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kumimoji="0" lang="ru-RU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667139" y="2225161"/>
            <a:ext cx="543299" cy="463871"/>
            <a:chOff x="5676529" y="2125986"/>
            <a:chExt cx="543299" cy="463871"/>
          </a:xfrm>
        </p:grpSpPr>
        <p:sp>
          <p:nvSpPr>
            <p:cNvPr id="40" name="Rectangle 39"/>
            <p:cNvSpPr/>
            <p:nvPr/>
          </p:nvSpPr>
          <p:spPr>
            <a:xfrm>
              <a:off x="5676529" y="2220525"/>
              <a:ext cx="437940" cy="369332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5972350" y="2125986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</p:grpSp>
      <p:sp>
        <p:nvSpPr>
          <p:cNvPr id="42" name="Arc 41"/>
          <p:cNvSpPr/>
          <p:nvPr/>
        </p:nvSpPr>
        <p:spPr>
          <a:xfrm rot="17919816">
            <a:off x="6263803" y="2365919"/>
            <a:ext cx="589986" cy="191540"/>
          </a:xfrm>
          <a:prstGeom prst="arc">
            <a:avLst>
              <a:gd name="adj1" fmla="val 11376253"/>
              <a:gd name="adj2" fmla="val 0"/>
            </a:avLst>
          </a:prstGeom>
          <a:noFill/>
          <a:ln w="57150" cap="flat" cmpd="sng" algn="ctr">
            <a:solidFill>
              <a:srgbClr val="C0504D"/>
            </a:solidFill>
            <a:prstDash val="solid"/>
            <a:headEnd type="non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59205" y="394335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prstClr val="black"/>
                </a:solidFill>
                <a:latin typeface="Calibri"/>
                <a:cs typeface="+mn-cs"/>
              </a:rPr>
              <a:t>False Dependencies: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19965" y="4480203"/>
            <a:ext cx="388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Write-After-Write: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 →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43500" y="4920142"/>
            <a:ext cx="388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Write-After-Read: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 →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Rounded Rectangular Callout 45"/>
          <p:cNvSpPr/>
          <p:nvPr/>
        </p:nvSpPr>
        <p:spPr>
          <a:xfrm>
            <a:off x="4526926" y="5577273"/>
            <a:ext cx="3262898" cy="811642"/>
          </a:xfrm>
          <a:prstGeom prst="wedgeRoundRectCallout">
            <a:avLst>
              <a:gd name="adj1" fmla="val -50808"/>
              <a:gd name="adj2" fmla="val -76432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Significantly decrease performance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62226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17622 -0.00023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/>
      <p:bldP spid="5" grpId="0"/>
      <p:bldP spid="6" grpId="0"/>
      <p:bldP spid="30" grpId="0" animBg="1"/>
      <p:bldP spid="35" grpId="0" animBg="1"/>
      <p:bldP spid="36" grpId="0" animBg="1"/>
      <p:bldP spid="37" grpId="0" animBg="1"/>
      <p:bldP spid="38" grpId="0" animBg="1"/>
      <p:bldP spid="42" grpId="0" animBg="1"/>
      <p:bldP spid="46" grpId="0" animBg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770140" y="4701916"/>
            <a:ext cx="2392008" cy="1519479"/>
            <a:chOff x="5770140" y="4701916"/>
            <a:chExt cx="2392008" cy="1519479"/>
          </a:xfrm>
        </p:grpSpPr>
        <p:sp>
          <p:nvSpPr>
            <p:cNvPr id="5" name="Rectangle 4"/>
            <p:cNvSpPr/>
            <p:nvPr/>
          </p:nvSpPr>
          <p:spPr>
            <a:xfrm>
              <a:off x="5770140" y="5090066"/>
              <a:ext cx="2383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(2)  …</a:t>
              </a:r>
              <a:r>
                <a:rPr lang="en-US" kern="0" dirty="0" smtClean="0">
                  <a:solidFill>
                    <a:srgbClr val="4BACC6">
                      <a:lumMod val="75000"/>
                    </a:srgb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 </a:t>
              </a:r>
              <a:r>
                <a:rPr lang="en-US" sz="1600" kern="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a</a:t>
              </a:r>
              <a:r>
                <a:rPr lang="en-US" kern="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r3</a:t>
              </a:r>
              <a:r>
                <a:rPr lang="en-US" kern="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+ </a:t>
              </a:r>
              <a:r>
                <a:rPr lang="en-US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kern="0" dirty="0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70140" y="4701916"/>
              <a:ext cx="1765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(1)  </a:t>
              </a:r>
              <a:r>
                <a:rPr lang="en-US" kern="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ar3</a:t>
              </a:r>
              <a:r>
                <a:rPr lang="en-US" kern="0" dirty="0" smtClean="0">
                  <a:solidFill>
                    <a:srgbClr val="4BACC6">
                      <a:lumMod val="75000"/>
                    </a:srgb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 </a:t>
              </a:r>
              <a:r>
                <a:rPr lang="en-US" kern="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kern="0" dirty="0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78162" y="5852063"/>
              <a:ext cx="2383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(4)  …</a:t>
              </a:r>
              <a:r>
                <a:rPr lang="en-US" kern="0" dirty="0" smtClean="0">
                  <a:solidFill>
                    <a:srgbClr val="4BACC6">
                      <a:lumMod val="75000"/>
                    </a:srgb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 </a:t>
              </a:r>
              <a:r>
                <a:rPr lang="en-US" sz="1600" kern="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a</a:t>
              </a:r>
              <a:r>
                <a:rPr lang="en-US" kern="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r3</a:t>
              </a:r>
              <a:r>
                <a:rPr lang="en-US" kern="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+ </a:t>
              </a:r>
              <a:r>
                <a:rPr lang="en-US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kern="0" dirty="0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78162" y="5463913"/>
              <a:ext cx="1765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(3)  </a:t>
              </a:r>
              <a:r>
                <a:rPr lang="en-US" kern="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ar3</a:t>
              </a:r>
              <a:r>
                <a:rPr lang="en-US" kern="0" dirty="0" smtClean="0">
                  <a:solidFill>
                    <a:srgbClr val="4BACC6">
                      <a:lumMod val="75000"/>
                    </a:srgb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 </a:t>
              </a:r>
              <a:r>
                <a:rPr lang="en-US" kern="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kern="0" dirty="0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False Dependencies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32580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</a:t>
            </a:r>
            <a:r>
              <a:rPr lang="en-US" dirty="0" smtClean="0">
                <a:latin typeface="+mj-lt"/>
              </a:rPr>
              <a:t>egister name is similar to variable name in a program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</a:pP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It is </a:t>
            </a: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just a label to identify dependency among operations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Difference: number of register names is limited by ISA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</a:pP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It is one of the main reason of false 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HW can contain more registers in the speculative state (i.e. more names) than ISA and perform dynamic </a:t>
            </a:r>
            <a:r>
              <a:rPr lang="en-US" b="1" dirty="0" smtClean="0">
                <a:latin typeface="+mj-lt"/>
              </a:rPr>
              <a:t>register renaming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</a:pP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Number of registers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in arch state is </a:t>
            </a: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not changed 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(= </a:t>
            </a:r>
            <a:r>
              <a:rPr lang="en-US" sz="2000" kern="120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ISA</a:t>
            </a:r>
            <a:r>
              <a:rPr lang="en-US" sz="2000" kern="1200" dirty="0" smtClea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)</a:t>
            </a:r>
            <a:endParaRPr lang="en-US" sz="20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292" y="4404550"/>
            <a:ext cx="5252508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61922"/>
                </a:solidFill>
                <a:latin typeface="Calibri"/>
              </a:rPr>
              <a:t>Requirements</a:t>
            </a:r>
          </a:p>
          <a:p>
            <a:pPr marL="742950" lvl="1" indent="-285750">
              <a:spcBef>
                <a:spcPts val="6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en-US" sz="2000" dirty="0" smtClean="0">
                <a:solidFill>
                  <a:sysClr val="windowText" lastClr="000000"/>
                </a:solidFill>
                <a:latin typeface="Calibri"/>
                <a:cs typeface="+mn-cs"/>
              </a:rPr>
              <a:t>Producer and all its consumers art renamed to the same speculative register</a:t>
            </a:r>
          </a:p>
          <a:p>
            <a:pPr marL="742950" lvl="1" indent="-285750">
              <a:spcBef>
                <a:spcPts val="6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en-US" sz="2000" dirty="0" smtClean="0">
                <a:solidFill>
                  <a:sysClr val="windowText" lastClr="000000"/>
                </a:solidFill>
                <a:latin typeface="Calibri"/>
                <a:cs typeface="+mn-cs"/>
              </a:rPr>
              <a:t>Producer writes to the original arch register at retirement</a:t>
            </a:r>
            <a:endParaRPr lang="en-US" sz="2000" dirty="0">
              <a:solidFill>
                <a:sysClr val="windowText" lastClr="000000"/>
              </a:solidFill>
              <a:latin typeface="Calibri"/>
              <a:cs typeface="+mn-cs"/>
            </a:endParaRPr>
          </a:p>
          <a:p>
            <a:pPr marL="742950" lvl="1" indent="-285750">
              <a:spcBef>
                <a:spcPts val="600"/>
              </a:spcBef>
              <a:buClr>
                <a:schemeClr val="tx1"/>
              </a:buClr>
              <a:buFont typeface="Arial" charset="0"/>
              <a:buChar char="–"/>
            </a:pPr>
            <a:endParaRPr lang="ru-RU" sz="2000" dirty="0">
              <a:solidFill>
                <a:sysClr val="windowText" lastClr="000000"/>
              </a:solidFill>
              <a:latin typeface="Calibri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62133" y="5115234"/>
            <a:ext cx="69121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sr10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169" y="4727316"/>
            <a:ext cx="69121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sr10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71426" y="5874687"/>
            <a:ext cx="69121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kern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sr11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73462" y="5486769"/>
            <a:ext cx="69121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kern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sr11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08758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4" grpId="0" animBg="1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</a:t>
            </a:r>
            <a:r>
              <a:rPr lang="en-US" dirty="0" smtClean="0"/>
              <a:t>Renaming Algorithm</a:t>
            </a:r>
            <a:endParaRPr lang="ru-R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457200" y="914401"/>
            <a:ext cx="8229600" cy="109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Redo register allocation that was done by compiler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Eliminate all false dependencies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2606438"/>
            <a:ext cx="4127768" cy="22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/ r7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r8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+ r2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r5 + 1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(4)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r6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r6 – r3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(5)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r4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 load [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r6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(6)   r7 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r8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 *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r4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3982" y="2083218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4482" y="2083218"/>
            <a:ext cx="1638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prstClr val="black"/>
                </a:solidFill>
                <a:latin typeface="Calibri"/>
                <a:cs typeface="+mn-cs"/>
              </a:rPr>
              <a:t>Renaming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1600" y="2572683"/>
            <a:ext cx="152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 ≡ </a:t>
            </a:r>
            <a:r>
              <a:rPr lang="en-US" sz="2000" dirty="0" smtClean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≡ </a:t>
            </a:r>
            <a:r>
              <a:rPr lang="en-US" sz="2000" dirty="0" smtClean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≡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≡ </a:t>
            </a:r>
            <a:r>
              <a:rPr lang="en-US" sz="2000" dirty="0" smtClean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≡ </a:t>
            </a:r>
            <a:r>
              <a:rPr lang="en-US" sz="2000" dirty="0" smtClean="0">
                <a:solidFill>
                  <a:srgbClr val="C46B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pr15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≡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  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255290"/>
              </p:ext>
            </p:extLst>
          </p:nvPr>
        </p:nvGraphicFramePr>
        <p:xfrm>
          <a:off x="1196340" y="5532120"/>
          <a:ext cx="6934200" cy="792480"/>
        </p:xfrm>
        <a:graphic>
          <a:graphicData uri="http://schemas.openxmlformats.org/drawingml/2006/table">
            <a:tbl>
              <a:tblPr firstRow="1" bandRow="1"/>
              <a:tblGrid>
                <a:gridCol w="693420"/>
                <a:gridCol w="693420"/>
                <a:gridCol w="693420"/>
                <a:gridCol w="693420"/>
                <a:gridCol w="693420"/>
                <a:gridCol w="693420"/>
                <a:gridCol w="693420"/>
                <a:gridCol w="693420"/>
                <a:gridCol w="693420"/>
                <a:gridCol w="693420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r5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r6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r7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r8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590800" y="592478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12152" y="592478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20937" y="592121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pr15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78680" y="592121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90799" y="5921216"/>
            <a:ext cx="691215" cy="369332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45416" y="5937999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11580" y="2606438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28844" y="2957056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11580" y="2974768"/>
            <a:ext cx="748923" cy="400110"/>
          </a:xfrm>
          <a:prstGeom prst="rect">
            <a:avLst/>
          </a:prstGeom>
          <a:solidFill>
            <a:srgbClr val="00CC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97719" y="4399012"/>
            <a:ext cx="748923" cy="400110"/>
          </a:xfrm>
          <a:prstGeom prst="rect">
            <a:avLst/>
          </a:prstGeom>
          <a:solidFill>
            <a:srgbClr val="00CC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11580" y="3355907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62598" y="4047081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11580" y="3705266"/>
            <a:ext cx="748923" cy="400110"/>
          </a:xfrm>
          <a:prstGeom prst="rect">
            <a:avLst/>
          </a:prstGeom>
          <a:solidFill>
            <a:srgbClr val="FF99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67984" y="4047081"/>
            <a:ext cx="748923" cy="400110"/>
          </a:xfrm>
          <a:prstGeom prst="rect">
            <a:avLst/>
          </a:prstGeom>
          <a:solidFill>
            <a:srgbClr val="FF99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11580" y="4056097"/>
            <a:ext cx="748923" cy="400110"/>
          </a:xfrm>
          <a:prstGeom prst="rect">
            <a:avLst/>
          </a:prstGeom>
          <a:solidFill>
            <a:srgbClr val="C46BE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29716" y="4415411"/>
            <a:ext cx="748923" cy="400110"/>
          </a:xfrm>
          <a:prstGeom prst="rect">
            <a:avLst/>
          </a:prstGeom>
          <a:solidFill>
            <a:srgbClr val="C46BE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24200" y="5095069"/>
            <a:ext cx="3023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Register Aliases Table (RAT)</a:t>
            </a:r>
            <a:endParaRPr lang="ru-RU" sz="20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11580" y="4421006"/>
            <a:ext cx="748923" cy="400110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pr15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42290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2727961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End of Part 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Superscalar: wide pipeline</a:t>
            </a:r>
            <a:endParaRPr lang="ru-RU" dirty="0"/>
          </a:p>
        </p:txBody>
      </p:sp>
      <p:sp>
        <p:nvSpPr>
          <p:cNvPr id="6" name="Content Placeholder 19"/>
          <p:cNvSpPr txBox="1">
            <a:spLocks/>
          </p:cNvSpPr>
          <p:nvPr/>
        </p:nvSpPr>
        <p:spPr bwMode="auto">
          <a:xfrm>
            <a:off x="457200" y="1041400"/>
            <a:ext cx="8229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Pipeline exploits instruction level parallelism (ILP)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 we do it better?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Need to double HW structures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Max speedup is 2 instruction per cycle </a:t>
            </a: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(IPC = 2)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real speedup is less due to dependencies and in-order execution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7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442566"/>
              </p:ext>
            </p:extLst>
          </p:nvPr>
        </p:nvGraphicFramePr>
        <p:xfrm>
          <a:off x="1504315" y="3913485"/>
          <a:ext cx="4878340" cy="38799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20052"/>
              </p:ext>
            </p:extLst>
          </p:nvPr>
        </p:nvGraphicFramePr>
        <p:xfrm>
          <a:off x="1504950" y="4299570"/>
          <a:ext cx="4878340" cy="77598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  <a:gridCol w="487834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ru-RU" dirty="0"/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99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5755"/>
              </p:ext>
            </p:extLst>
          </p:nvPr>
        </p:nvGraphicFramePr>
        <p:xfrm>
          <a:off x="2971800" y="5078755"/>
          <a:ext cx="1951336" cy="116397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487834"/>
                <a:gridCol w="487834"/>
                <a:gridCol w="487834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j-lt"/>
                        </a:rPr>
                        <a:t>Stall</a:t>
                      </a:r>
                      <a:endParaRPr lang="ru-RU" sz="1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 smtClean="0">
                        <a:latin typeface="+mj-lt"/>
                      </a:endParaRPr>
                    </a:p>
                  </a:txBody>
                  <a:tcPr marL="94216" marR="94216" marT="47109" marB="47109" anchor="ctr"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 smtClean="0">
                        <a:latin typeface="+mj-lt"/>
                      </a:endParaRPr>
                    </a:p>
                  </a:txBody>
                  <a:tcPr marL="94216" marR="94216" marT="47109" marB="47109" anchor="ctr"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105855"/>
              </p:ext>
            </p:extLst>
          </p:nvPr>
        </p:nvGraphicFramePr>
        <p:xfrm>
          <a:off x="4924425" y="5080025"/>
          <a:ext cx="2927004" cy="77598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487834"/>
                <a:gridCol w="487834"/>
                <a:gridCol w="487834"/>
                <a:gridCol w="487834"/>
                <a:gridCol w="487834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724400" y="4885050"/>
            <a:ext cx="457200" cy="381000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 type="oval" w="sm" len="sm"/>
            <a:tailEnd type="arrow" w="med" len="med"/>
          </a:ln>
          <a:effectLst>
            <a:glow rad="88900">
              <a:sysClr val="window" lastClr="FFFFFF">
                <a:alpha val="86000"/>
              </a:sys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355923"/>
              </p:ext>
            </p:extLst>
          </p:nvPr>
        </p:nvGraphicFramePr>
        <p:xfrm>
          <a:off x="4924425" y="5855330"/>
          <a:ext cx="2927004" cy="38799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487834"/>
                <a:gridCol w="487834"/>
                <a:gridCol w="487834"/>
                <a:gridCol w="487834"/>
                <a:gridCol w="487834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982548"/>
              </p:ext>
            </p:extLst>
          </p:nvPr>
        </p:nvGraphicFramePr>
        <p:xfrm>
          <a:off x="1992630" y="5078755"/>
          <a:ext cx="2439170" cy="387990"/>
        </p:xfrm>
        <a:graphic>
          <a:graphicData uri="http://schemas.openxmlformats.org/drawingml/2006/table">
            <a:tbl>
              <a:tblPr bandRow="1"/>
              <a:tblGrid>
                <a:gridCol w="487834"/>
                <a:gridCol w="1951336"/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Stall</a:t>
                      </a:r>
                      <a:endParaRPr lang="ru-RU" sz="1800" kern="1200" dirty="0" smtClean="0">
                        <a:solidFill>
                          <a:schemeClr val="bg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581400" y="1590040"/>
            <a:ext cx="5410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prstClr val="black"/>
                </a:solidFill>
                <a:latin typeface="Calibri"/>
                <a:cs typeface="+mn-cs"/>
              </a:rPr>
              <a:t>– Yes, execute instructions in parallel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1680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0533 0.0002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48148E-6 L -0.0533 0.0002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-0.0533 0.0002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22222E-6 L -0.0533 0.0002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44444E-6 L -0.0533 0.0002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3 0.00024 L -0.10694 0.00024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Superscalar Good Enough?</a:t>
            </a:r>
            <a:endParaRPr lang="ru-R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Theoretically can execute multiple instructions in parallel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Wider pipeline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→ more performance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But…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Only independent subsequent instructions can be executed in parallel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Whereas subsequent instructions are often dependent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 the utilization of the second pipe is often low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out-of-order execution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Execute instructions based on the “data flow” graph,</a:t>
            </a:r>
            <a:b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(rather than program order)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Still need to keep the visibility of in-order execution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3510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</a:t>
            </a:r>
            <a:r>
              <a:rPr lang="en-US" dirty="0" smtClean="0"/>
              <a:t>Execution</a:t>
            </a:r>
            <a:endParaRPr lang="ru-RU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 bwMode="auto">
          <a:xfrm>
            <a:off x="1028815" y="1605678"/>
            <a:ext cx="3543185" cy="22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/ r7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r8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+ r2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r5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r5 + 1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(4)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r6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r6 – r3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(5)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r4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 load [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r5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r6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(6) r7 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r8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*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r4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688137" y="4267200"/>
            <a:ext cx="287546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In-order execution</a:t>
            </a:r>
          </a:p>
        </p:txBody>
      </p:sp>
      <p:sp>
        <p:nvSpPr>
          <p:cNvPr id="43" name="Rectangle 46"/>
          <p:cNvSpPr>
            <a:spLocks noChangeArrowheads="1"/>
          </p:cNvSpPr>
          <p:nvPr/>
        </p:nvSpPr>
        <p:spPr bwMode="auto">
          <a:xfrm>
            <a:off x="5238407" y="4267200"/>
            <a:ext cx="3551934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Out-of-order execution</a:t>
            </a:r>
          </a:p>
        </p:txBody>
      </p:sp>
      <p:sp>
        <p:nvSpPr>
          <p:cNvPr id="44" name="Oval 43"/>
          <p:cNvSpPr/>
          <p:nvPr/>
        </p:nvSpPr>
        <p:spPr>
          <a:xfrm>
            <a:off x="5708497" y="1768485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635906" y="1768485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563315" y="1768485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139949" y="2547986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131863" y="2547986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635906" y="3327488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676529" y="2125986"/>
            <a:ext cx="543299" cy="463871"/>
            <a:chOff x="5676529" y="2125986"/>
            <a:chExt cx="543299" cy="463871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5972350" y="2125986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sp>
          <p:nvSpPr>
            <p:cNvPr id="52" name="Rectangle 51"/>
            <p:cNvSpPr/>
            <p:nvPr/>
          </p:nvSpPr>
          <p:spPr>
            <a:xfrm>
              <a:off x="5676529" y="222052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654890" y="2108019"/>
            <a:ext cx="554561" cy="481838"/>
            <a:chOff x="6654890" y="2108019"/>
            <a:chExt cx="554561" cy="481838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6961973" y="2108019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sp>
          <p:nvSpPr>
            <p:cNvPr id="55" name="Rectangle 54"/>
            <p:cNvSpPr/>
            <p:nvPr/>
          </p:nvSpPr>
          <p:spPr>
            <a:xfrm>
              <a:off x="6654890" y="222052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r5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402580" y="2151994"/>
            <a:ext cx="606214" cy="437863"/>
            <a:chOff x="7402580" y="2151994"/>
            <a:chExt cx="606214" cy="437863"/>
          </a:xfrm>
        </p:grpSpPr>
        <p:cxnSp>
          <p:nvCxnSpPr>
            <p:cNvPr id="57" name="Straight Arrow Connector 56"/>
            <p:cNvCxnSpPr/>
            <p:nvPr/>
          </p:nvCxnSpPr>
          <p:spPr>
            <a:xfrm flipH="1">
              <a:off x="7402580" y="2151994"/>
              <a:ext cx="264841" cy="387949"/>
            </a:xfrm>
            <a:prstGeom prst="straightConnector1">
              <a:avLst/>
            </a:prstGeom>
            <a:noFill/>
            <a:ln w="12700" cap="flat" cmpd="sng" algn="ctr">
              <a:solidFill>
                <a:srgbClr val="FF9900"/>
              </a:solidFill>
              <a:prstDash val="solid"/>
              <a:tailEnd type="triangle"/>
            </a:ln>
            <a:effectLst/>
          </p:spPr>
        </p:cxnSp>
        <p:sp>
          <p:nvSpPr>
            <p:cNvPr id="58" name="Rectangle 57"/>
            <p:cNvSpPr/>
            <p:nvPr/>
          </p:nvSpPr>
          <p:spPr>
            <a:xfrm>
              <a:off x="7570854" y="222052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r6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933996" y="2912302"/>
            <a:ext cx="570785" cy="501745"/>
            <a:chOff x="6933996" y="2912302"/>
            <a:chExt cx="570785" cy="501745"/>
          </a:xfrm>
        </p:grpSpPr>
        <p:cxnSp>
          <p:nvCxnSpPr>
            <p:cNvPr id="60" name="Straight Arrow Connector 59"/>
            <p:cNvCxnSpPr/>
            <p:nvPr/>
          </p:nvCxnSpPr>
          <p:spPr>
            <a:xfrm flipH="1">
              <a:off x="6933996" y="2912302"/>
              <a:ext cx="274090" cy="430308"/>
            </a:xfrm>
            <a:prstGeom prst="straightConnector1">
              <a:avLst/>
            </a:prstGeom>
            <a:noFill/>
            <a:ln w="12700" cap="flat" cmpd="sng" algn="ctr">
              <a:solidFill>
                <a:srgbClr val="9900CC"/>
              </a:solidFill>
              <a:prstDash val="solid"/>
              <a:tailEnd type="triangle"/>
            </a:ln>
            <a:effectLst/>
          </p:spPr>
        </p:cxnSp>
        <p:sp>
          <p:nvSpPr>
            <p:cNvPr id="61" name="Rectangle 60"/>
            <p:cNvSpPr/>
            <p:nvPr/>
          </p:nvSpPr>
          <p:spPr>
            <a:xfrm>
              <a:off x="7066841" y="304471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r4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069987" y="2894444"/>
            <a:ext cx="615493" cy="519603"/>
            <a:chOff x="6069987" y="2894444"/>
            <a:chExt cx="615493" cy="519603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6438002" y="2894444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0CCE0C"/>
              </a:solidFill>
              <a:prstDash val="solid"/>
              <a:tailEnd type="triangle"/>
            </a:ln>
            <a:effectLst/>
          </p:spPr>
        </p:cxnSp>
        <p:sp>
          <p:nvSpPr>
            <p:cNvPr id="64" name="Rectangle 63"/>
            <p:cNvSpPr/>
            <p:nvPr/>
          </p:nvSpPr>
          <p:spPr>
            <a:xfrm>
              <a:off x="6069987" y="304471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r8</a:t>
              </a:r>
              <a:endPara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13982" y="1082458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506720" y="1082458"/>
            <a:ext cx="2609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prstClr val="black"/>
                </a:solidFill>
                <a:latin typeface="Calibri"/>
                <a:cs typeface="+mn-cs"/>
              </a:rPr>
              <a:t>Data Flow Graph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1111900" y="5027075"/>
            <a:ext cx="1234463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+mn-cs"/>
              </a:rPr>
              <a:t>1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+mn-cs"/>
            </a:endParaRPr>
          </a:p>
        </p:txBody>
      </p: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2346363" y="5350802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+mn-cs"/>
              </a:rPr>
              <a:t>3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+mn-cs"/>
            </a:endParaRPr>
          </a:p>
        </p:txBody>
      </p:sp>
      <p:sp>
        <p:nvSpPr>
          <p:cNvPr id="69" name="Text Box 33"/>
          <p:cNvSpPr txBox="1">
            <a:spLocks noChangeArrowheads="1"/>
          </p:cNvSpPr>
          <p:nvPr/>
        </p:nvSpPr>
        <p:spPr bwMode="auto">
          <a:xfrm>
            <a:off x="2346363" y="5677315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+mn-cs"/>
              </a:rPr>
              <a:t>4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+mn-cs"/>
            </a:endParaRPr>
          </a:p>
        </p:txBody>
      </p:sp>
      <p:sp>
        <p:nvSpPr>
          <p:cNvPr id="70" name="Text Box 35"/>
          <p:cNvSpPr txBox="1">
            <a:spLocks noChangeArrowheads="1"/>
          </p:cNvSpPr>
          <p:nvPr/>
        </p:nvSpPr>
        <p:spPr bwMode="auto">
          <a:xfrm>
            <a:off x="2346363" y="5027075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+mn-cs"/>
              </a:rPr>
              <a:t>2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+mn-cs"/>
            </a:endParaRPr>
          </a:p>
        </p:txBody>
      </p:sp>
      <p:sp>
        <p:nvSpPr>
          <p:cNvPr id="71" name="Text Box 36"/>
          <p:cNvSpPr txBox="1">
            <a:spLocks noChangeArrowheads="1"/>
          </p:cNvSpPr>
          <p:nvPr/>
        </p:nvSpPr>
        <p:spPr bwMode="auto">
          <a:xfrm>
            <a:off x="3956357" y="5350802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+mn-cs"/>
              </a:rPr>
              <a:t>6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+mn-cs"/>
            </a:endParaRPr>
          </a:p>
        </p:txBody>
      </p:sp>
      <p:sp>
        <p:nvSpPr>
          <p:cNvPr id="72" name="Text Box 31"/>
          <p:cNvSpPr txBox="1">
            <a:spLocks noChangeArrowheads="1"/>
          </p:cNvSpPr>
          <p:nvPr/>
        </p:nvSpPr>
        <p:spPr bwMode="auto">
          <a:xfrm>
            <a:off x="2726196" y="5350802"/>
            <a:ext cx="1234463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+mn-cs"/>
              </a:rPr>
              <a:t>5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+mn-cs"/>
            </a:endParaRPr>
          </a:p>
        </p:txBody>
      </p:sp>
      <p:sp>
        <p:nvSpPr>
          <p:cNvPr id="73" name="Text Box 32"/>
          <p:cNvSpPr txBox="1">
            <a:spLocks noChangeArrowheads="1"/>
          </p:cNvSpPr>
          <p:nvPr/>
        </p:nvSpPr>
        <p:spPr bwMode="auto">
          <a:xfrm>
            <a:off x="5941870" y="5354417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+mn-cs"/>
              </a:rPr>
              <a:t>3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+mn-cs"/>
            </a:endParaRPr>
          </a:p>
        </p:txBody>
      </p:sp>
      <p:sp>
        <p:nvSpPr>
          <p:cNvPr id="74" name="Text Box 33"/>
          <p:cNvSpPr txBox="1">
            <a:spLocks noChangeArrowheads="1"/>
          </p:cNvSpPr>
          <p:nvPr/>
        </p:nvSpPr>
        <p:spPr bwMode="auto">
          <a:xfrm>
            <a:off x="5941870" y="5679220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+mn-cs"/>
              </a:rPr>
              <a:t>4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+mn-cs"/>
            </a:endParaRPr>
          </a:p>
        </p:txBody>
      </p:sp>
      <p:sp>
        <p:nvSpPr>
          <p:cNvPr id="75" name="Text Box 36"/>
          <p:cNvSpPr txBox="1">
            <a:spLocks noChangeArrowheads="1"/>
          </p:cNvSpPr>
          <p:nvPr/>
        </p:nvSpPr>
        <p:spPr bwMode="auto">
          <a:xfrm>
            <a:off x="7551864" y="5353783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+mn-cs"/>
              </a:rPr>
              <a:t>6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+mn-cs"/>
            </a:endParaRPr>
          </a:p>
        </p:txBody>
      </p:sp>
      <p:sp>
        <p:nvSpPr>
          <p:cNvPr id="76" name="Text Box 31"/>
          <p:cNvSpPr txBox="1">
            <a:spLocks noChangeArrowheads="1"/>
          </p:cNvSpPr>
          <p:nvPr/>
        </p:nvSpPr>
        <p:spPr bwMode="auto">
          <a:xfrm>
            <a:off x="6321703" y="5352707"/>
            <a:ext cx="1234463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+mn-cs"/>
              </a:rPr>
              <a:t>5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+mn-cs"/>
            </a:endParaRPr>
          </a:p>
        </p:txBody>
      </p:sp>
      <p:sp>
        <p:nvSpPr>
          <p:cNvPr id="77" name="Text Box 31"/>
          <p:cNvSpPr txBox="1">
            <a:spLocks noChangeArrowheads="1"/>
          </p:cNvSpPr>
          <p:nvPr/>
        </p:nvSpPr>
        <p:spPr bwMode="auto">
          <a:xfrm>
            <a:off x="5941870" y="5027075"/>
            <a:ext cx="1234463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+mn-cs"/>
              </a:rPr>
              <a:t>1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+mn-cs"/>
            </a:endParaRPr>
          </a:p>
        </p:txBody>
      </p: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7176333" y="5027075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+mn-cs"/>
              </a:rPr>
              <a:t>2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43771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42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65" grpId="0"/>
      <p:bldP spid="66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SW Help?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92300" y="2078241"/>
            <a:ext cx="1581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Parallel </a:t>
            </a: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5558" y="2170276"/>
            <a:ext cx="1898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Sequential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 hardware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4196" y="952500"/>
            <a:ext cx="1363876" cy="3098800"/>
            <a:chOff x="914400" y="1096512"/>
            <a:chExt cx="1805651" cy="3098800"/>
          </a:xfrm>
          <a:effectLst/>
        </p:grpSpPr>
        <p:cxnSp>
          <p:nvCxnSpPr>
            <p:cNvPr id="6" name="Straight Connector 5"/>
            <p:cNvCxnSpPr/>
            <p:nvPr/>
          </p:nvCxnSpPr>
          <p:spPr>
            <a:xfrm>
              <a:off x="914400" y="1096512"/>
              <a:ext cx="1805651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914400" y="4195312"/>
              <a:ext cx="1805651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</p:grpSp>
      <p:sp>
        <p:nvSpPr>
          <p:cNvPr id="8" name="TextBox 7"/>
          <p:cNvSpPr txBox="1"/>
          <p:nvPr/>
        </p:nvSpPr>
        <p:spPr>
          <a:xfrm>
            <a:off x="2718493" y="2170276"/>
            <a:ext cx="155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Sequential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 code (ISA)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878821" y="2146300"/>
            <a:ext cx="16992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sp>
        <p:nvSpPr>
          <p:cNvPr id="10" name="Freeform 9"/>
          <p:cNvSpPr/>
          <p:nvPr/>
        </p:nvSpPr>
        <p:spPr>
          <a:xfrm>
            <a:off x="1730741" y="952500"/>
            <a:ext cx="1158240" cy="1193238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50915" y="2146300"/>
            <a:ext cx="1503391" cy="685632"/>
            <a:chOff x="6116320" y="2290312"/>
            <a:chExt cx="1503391" cy="685632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116320" y="2290312"/>
              <a:ext cx="1480531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>
            <a:xfrm>
              <a:off x="6139180" y="2975944"/>
              <a:ext cx="1480531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</p:grpSp>
      <p:cxnSp>
        <p:nvCxnSpPr>
          <p:cNvPr id="14" name="Straight Connector 13"/>
          <p:cNvCxnSpPr>
            <a:stCxn id="15" idx="7"/>
          </p:cNvCxnSpPr>
          <p:nvPr/>
        </p:nvCxnSpPr>
        <p:spPr>
          <a:xfrm>
            <a:off x="2898852" y="2832100"/>
            <a:ext cx="1679229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sp>
        <p:nvSpPr>
          <p:cNvPr id="15" name="Freeform 14"/>
          <p:cNvSpPr/>
          <p:nvPr/>
        </p:nvSpPr>
        <p:spPr>
          <a:xfrm flipV="1">
            <a:off x="1740612" y="2832100"/>
            <a:ext cx="1158240" cy="1221740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/>
        </p:nvSpPr>
        <p:spPr>
          <a:xfrm rot="2599015">
            <a:off x="1948487" y="1818903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ight Arrow 16"/>
          <p:cNvSpPr/>
          <p:nvPr/>
        </p:nvSpPr>
        <p:spPr>
          <a:xfrm rot="19000985" flipV="1">
            <a:off x="1948487" y="2895033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ight Arrow 17"/>
          <p:cNvSpPr/>
          <p:nvPr/>
        </p:nvSpPr>
        <p:spPr>
          <a:xfrm rot="20419462" flipV="1">
            <a:off x="1859037" y="2566564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ight Arrow 18"/>
          <p:cNvSpPr/>
          <p:nvPr/>
        </p:nvSpPr>
        <p:spPr>
          <a:xfrm rot="1180538">
            <a:off x="1859037" y="2154280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411477" y="2394599"/>
            <a:ext cx="331865" cy="246589"/>
          </a:xfrm>
          <a:prstGeom prst="right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315153" y="2382902"/>
            <a:ext cx="331865" cy="246589"/>
          </a:xfrm>
          <a:prstGeom prst="right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457199" y="4233228"/>
            <a:ext cx="8391525" cy="220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The algorithms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are parallel and SW sees that parallelism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Initially, HW was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very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simple: sequential execution, one instruction at a time</a:t>
            </a:r>
          </a:p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There were no need to represent parallelism to HW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ysClr val="windowText" lastClr="000000"/>
                </a:solidFill>
                <a:latin typeface="Calibri"/>
              </a:rPr>
              <a:t>S</a:t>
            </a:r>
            <a:r>
              <a:rPr lang="en-US" sz="2400" dirty="0" smtClean="0">
                <a:solidFill>
                  <a:sysClr val="windowText" lastClr="000000"/>
                </a:solidFill>
                <a:latin typeface="Calibri"/>
              </a:rPr>
              <a:t>equential </a:t>
            </a:r>
            <a:r>
              <a:rPr lang="en-US" sz="2400" dirty="0">
                <a:solidFill>
                  <a:sysClr val="windowText" lastClr="000000"/>
                </a:solidFill>
                <a:latin typeface="Calibri"/>
              </a:rPr>
              <a:t>code representation </a:t>
            </a:r>
            <a:r>
              <a:rPr lang="en-US" sz="2400" dirty="0" smtClean="0">
                <a:solidFill>
                  <a:sysClr val="windowText" lastClr="000000"/>
                </a:solidFill>
                <a:latin typeface="Calibri"/>
              </a:rPr>
              <a:t>seemed </a:t>
            </a:r>
            <a:r>
              <a:rPr lang="en-US" sz="2400" dirty="0">
                <a:solidFill>
                  <a:sysClr val="windowText" lastClr="000000"/>
                </a:solidFill>
                <a:latin typeface="Calibri"/>
              </a:rPr>
              <a:t>natural and convenient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81362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SW Help?</a:t>
            </a:r>
            <a:endParaRPr lang="ru-RU" dirty="0"/>
          </a:p>
        </p:txBody>
      </p:sp>
      <p:grpSp>
        <p:nvGrpSpPr>
          <p:cNvPr id="3" name="Group 2"/>
          <p:cNvGrpSpPr/>
          <p:nvPr/>
        </p:nvGrpSpPr>
        <p:grpSpPr>
          <a:xfrm>
            <a:off x="4550915" y="2146300"/>
            <a:ext cx="1503391" cy="685632"/>
            <a:chOff x="6116320" y="2290312"/>
            <a:chExt cx="1503391" cy="68563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116320" y="2290312"/>
              <a:ext cx="1480531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5" name="Straight Connector 4"/>
            <p:cNvCxnSpPr/>
            <p:nvPr/>
          </p:nvCxnSpPr>
          <p:spPr>
            <a:xfrm>
              <a:off x="6139180" y="2975944"/>
              <a:ext cx="1480531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</p:grpSp>
      <p:sp>
        <p:nvSpPr>
          <p:cNvPr id="6" name="TextBox 5"/>
          <p:cNvSpPr txBox="1"/>
          <p:nvPr/>
        </p:nvSpPr>
        <p:spPr>
          <a:xfrm>
            <a:off x="4395558" y="2170276"/>
            <a:ext cx="1898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Sequential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 hardware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0946" y="2099171"/>
            <a:ext cx="1628005" cy="75959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4233227"/>
            <a:ext cx="8229600" cy="1839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Then, technology allowed building wide and parallel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HW, but the code representation had stayed sequential</a:t>
            </a:r>
          </a:p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 parallelism back by means of HW only</a:t>
            </a:r>
          </a:p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Due to compatibility still need look like sequential HW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2300" y="2078241"/>
            <a:ext cx="1581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Parallel </a:t>
            </a: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algorithms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74196" y="952500"/>
            <a:ext cx="1363876" cy="3098800"/>
            <a:chOff x="914400" y="1096512"/>
            <a:chExt cx="1805651" cy="3098800"/>
          </a:xfrm>
          <a:effectLst/>
        </p:grpSpPr>
        <p:cxnSp>
          <p:nvCxnSpPr>
            <p:cNvPr id="11" name="Straight Connector 10"/>
            <p:cNvCxnSpPr/>
            <p:nvPr/>
          </p:nvCxnSpPr>
          <p:spPr>
            <a:xfrm>
              <a:off x="914400" y="1096512"/>
              <a:ext cx="1805651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>
            <a:xfrm>
              <a:off x="914400" y="4195312"/>
              <a:ext cx="1805651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</p:grpSp>
      <p:sp>
        <p:nvSpPr>
          <p:cNvPr id="13" name="TextBox 12"/>
          <p:cNvSpPr txBox="1"/>
          <p:nvPr/>
        </p:nvSpPr>
        <p:spPr>
          <a:xfrm>
            <a:off x="2718493" y="2170276"/>
            <a:ext cx="155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Sequential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 code (ISA)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878821" y="2146300"/>
            <a:ext cx="16992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sp>
        <p:nvSpPr>
          <p:cNvPr id="15" name="Freeform 14"/>
          <p:cNvSpPr/>
          <p:nvPr/>
        </p:nvSpPr>
        <p:spPr>
          <a:xfrm>
            <a:off x="1730741" y="952500"/>
            <a:ext cx="1158240" cy="1193238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>
            <a:stCxn id="17" idx="7"/>
          </p:cNvCxnSpPr>
          <p:nvPr/>
        </p:nvCxnSpPr>
        <p:spPr>
          <a:xfrm>
            <a:off x="2898852" y="2832100"/>
            <a:ext cx="1679229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sp>
        <p:nvSpPr>
          <p:cNvPr id="17" name="Freeform 16"/>
          <p:cNvSpPr/>
          <p:nvPr/>
        </p:nvSpPr>
        <p:spPr>
          <a:xfrm flipV="1">
            <a:off x="1740612" y="2832100"/>
            <a:ext cx="1158240" cy="1221740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ight Arrow 17"/>
          <p:cNvSpPr/>
          <p:nvPr/>
        </p:nvSpPr>
        <p:spPr>
          <a:xfrm rot="2599015">
            <a:off x="1948487" y="1818903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ight Arrow 18"/>
          <p:cNvSpPr/>
          <p:nvPr/>
        </p:nvSpPr>
        <p:spPr>
          <a:xfrm rot="19000985" flipV="1">
            <a:off x="1948487" y="2895033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ight Arrow 19"/>
          <p:cNvSpPr/>
          <p:nvPr/>
        </p:nvSpPr>
        <p:spPr>
          <a:xfrm rot="20419462" flipV="1">
            <a:off x="1859037" y="2566564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ight Arrow 20"/>
          <p:cNvSpPr/>
          <p:nvPr/>
        </p:nvSpPr>
        <p:spPr>
          <a:xfrm rot="1180538">
            <a:off x="1859037" y="2154280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411477" y="2394599"/>
            <a:ext cx="331865" cy="246589"/>
          </a:xfrm>
          <a:prstGeom prst="right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315153" y="2382902"/>
            <a:ext cx="331865" cy="246589"/>
          </a:xfrm>
          <a:prstGeom prst="right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 flipH="1" flipV="1">
            <a:off x="4575672" y="2833028"/>
            <a:ext cx="2016020" cy="525780"/>
            <a:chOff x="5675100" y="1656080"/>
            <a:chExt cx="2016020" cy="1051560"/>
          </a:xfrm>
          <a:effectLst/>
        </p:grpSpPr>
        <p:cxnSp>
          <p:nvCxnSpPr>
            <p:cNvPr id="25" name="Straight Connector 24"/>
            <p:cNvCxnSpPr/>
            <p:nvPr/>
          </p:nvCxnSpPr>
          <p:spPr>
            <a:xfrm flipV="1">
              <a:off x="5675100" y="1656080"/>
              <a:ext cx="865110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  <p:sp>
          <p:nvSpPr>
            <p:cNvPr id="26" name="Freeform 25"/>
            <p:cNvSpPr/>
            <p:nvPr/>
          </p:nvSpPr>
          <p:spPr>
            <a:xfrm>
              <a:off x="6532880" y="1656080"/>
              <a:ext cx="1158240" cy="1051560"/>
            </a:xfrm>
            <a:custGeom>
              <a:avLst/>
              <a:gdLst>
                <a:gd name="connsiteX0" fmla="*/ 0 w 1158240"/>
                <a:gd name="connsiteY0" fmla="*/ 0 h 1137920"/>
                <a:gd name="connsiteX1" fmla="*/ 162560 w 1158240"/>
                <a:gd name="connsiteY1" fmla="*/ 20320 h 1137920"/>
                <a:gd name="connsiteX2" fmla="*/ 243840 w 1158240"/>
                <a:gd name="connsiteY2" fmla="*/ 111760 h 1137920"/>
                <a:gd name="connsiteX3" fmla="*/ 365760 w 1158240"/>
                <a:gd name="connsiteY3" fmla="*/ 314960 h 1137920"/>
                <a:gd name="connsiteX4" fmla="*/ 731520 w 1158240"/>
                <a:gd name="connsiteY4" fmla="*/ 934720 h 1137920"/>
                <a:gd name="connsiteX5" fmla="*/ 863600 w 1158240"/>
                <a:gd name="connsiteY5" fmla="*/ 1076960 h 1137920"/>
                <a:gd name="connsiteX6" fmla="*/ 985520 w 1158240"/>
                <a:gd name="connsiteY6" fmla="*/ 1117600 h 1137920"/>
                <a:gd name="connsiteX7" fmla="*/ 1158240 w 1158240"/>
                <a:gd name="connsiteY7" fmla="*/ 1137920 h 11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8240" h="1137920">
                  <a:moveTo>
                    <a:pt x="0" y="0"/>
                  </a:moveTo>
                  <a:cubicBezTo>
                    <a:pt x="60960" y="846"/>
                    <a:pt x="121920" y="1693"/>
                    <a:pt x="162560" y="20320"/>
                  </a:cubicBezTo>
                  <a:cubicBezTo>
                    <a:pt x="203200" y="38947"/>
                    <a:pt x="209973" y="62653"/>
                    <a:pt x="243840" y="111760"/>
                  </a:cubicBezTo>
                  <a:cubicBezTo>
                    <a:pt x="277707" y="160867"/>
                    <a:pt x="365760" y="314960"/>
                    <a:pt x="365760" y="314960"/>
                  </a:cubicBezTo>
                  <a:cubicBezTo>
                    <a:pt x="447040" y="452120"/>
                    <a:pt x="648547" y="807720"/>
                    <a:pt x="731520" y="934720"/>
                  </a:cubicBezTo>
                  <a:cubicBezTo>
                    <a:pt x="814493" y="1061720"/>
                    <a:pt x="821267" y="1046480"/>
                    <a:pt x="863600" y="1076960"/>
                  </a:cubicBezTo>
                  <a:cubicBezTo>
                    <a:pt x="905933" y="1107440"/>
                    <a:pt x="936413" y="1107440"/>
                    <a:pt x="985520" y="1117600"/>
                  </a:cubicBezTo>
                  <a:cubicBezTo>
                    <a:pt x="1034627" y="1127760"/>
                    <a:pt x="1096433" y="1132840"/>
                    <a:pt x="1158240" y="1137920"/>
                  </a:cubicBezTo>
                </a:path>
              </a:pathLst>
            </a:custGeom>
            <a:noFill/>
            <a:ln w="25400" cap="flat" cmpd="sng" algn="ctr">
              <a:gradFill>
                <a:gsLst>
                  <a:gs pos="0">
                    <a:srgbClr val="C0504D"/>
                  </a:gs>
                  <a:gs pos="100000">
                    <a:srgbClr val="4F81BD"/>
                  </a:gs>
                </a:gsLst>
                <a:lin ang="5400000" scaled="0"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4575729" y="1621321"/>
            <a:ext cx="1993103" cy="525780"/>
            <a:chOff x="5698017" y="1656080"/>
            <a:chExt cx="1993103" cy="1051560"/>
          </a:xfrm>
          <a:effectLst/>
        </p:grpSpPr>
        <p:cxnSp>
          <p:nvCxnSpPr>
            <p:cNvPr id="28" name="Straight Connector 27"/>
            <p:cNvCxnSpPr/>
            <p:nvPr/>
          </p:nvCxnSpPr>
          <p:spPr>
            <a:xfrm>
              <a:off x="5698017" y="1656080"/>
              <a:ext cx="842193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  <p:sp>
          <p:nvSpPr>
            <p:cNvPr id="29" name="Freeform 28"/>
            <p:cNvSpPr/>
            <p:nvPr/>
          </p:nvSpPr>
          <p:spPr>
            <a:xfrm>
              <a:off x="6532880" y="1656080"/>
              <a:ext cx="1158240" cy="1051560"/>
            </a:xfrm>
            <a:custGeom>
              <a:avLst/>
              <a:gdLst>
                <a:gd name="connsiteX0" fmla="*/ 0 w 1158240"/>
                <a:gd name="connsiteY0" fmla="*/ 0 h 1137920"/>
                <a:gd name="connsiteX1" fmla="*/ 162560 w 1158240"/>
                <a:gd name="connsiteY1" fmla="*/ 20320 h 1137920"/>
                <a:gd name="connsiteX2" fmla="*/ 243840 w 1158240"/>
                <a:gd name="connsiteY2" fmla="*/ 111760 h 1137920"/>
                <a:gd name="connsiteX3" fmla="*/ 365760 w 1158240"/>
                <a:gd name="connsiteY3" fmla="*/ 314960 h 1137920"/>
                <a:gd name="connsiteX4" fmla="*/ 731520 w 1158240"/>
                <a:gd name="connsiteY4" fmla="*/ 934720 h 1137920"/>
                <a:gd name="connsiteX5" fmla="*/ 863600 w 1158240"/>
                <a:gd name="connsiteY5" fmla="*/ 1076960 h 1137920"/>
                <a:gd name="connsiteX6" fmla="*/ 985520 w 1158240"/>
                <a:gd name="connsiteY6" fmla="*/ 1117600 h 1137920"/>
                <a:gd name="connsiteX7" fmla="*/ 1158240 w 1158240"/>
                <a:gd name="connsiteY7" fmla="*/ 1137920 h 11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8240" h="1137920">
                  <a:moveTo>
                    <a:pt x="0" y="0"/>
                  </a:moveTo>
                  <a:cubicBezTo>
                    <a:pt x="60960" y="846"/>
                    <a:pt x="121920" y="1693"/>
                    <a:pt x="162560" y="20320"/>
                  </a:cubicBezTo>
                  <a:cubicBezTo>
                    <a:pt x="203200" y="38947"/>
                    <a:pt x="209973" y="62653"/>
                    <a:pt x="243840" y="111760"/>
                  </a:cubicBezTo>
                  <a:cubicBezTo>
                    <a:pt x="277707" y="160867"/>
                    <a:pt x="365760" y="314960"/>
                    <a:pt x="365760" y="314960"/>
                  </a:cubicBezTo>
                  <a:cubicBezTo>
                    <a:pt x="447040" y="452120"/>
                    <a:pt x="648547" y="807720"/>
                    <a:pt x="731520" y="934720"/>
                  </a:cubicBezTo>
                  <a:cubicBezTo>
                    <a:pt x="814493" y="1061720"/>
                    <a:pt x="821267" y="1046480"/>
                    <a:pt x="863600" y="1076960"/>
                  </a:cubicBezTo>
                  <a:cubicBezTo>
                    <a:pt x="905933" y="1107440"/>
                    <a:pt x="936413" y="1107440"/>
                    <a:pt x="985520" y="1117600"/>
                  </a:cubicBezTo>
                  <a:cubicBezTo>
                    <a:pt x="1034627" y="1127760"/>
                    <a:pt x="1096433" y="1132840"/>
                    <a:pt x="1158240" y="1137920"/>
                  </a:cubicBezTo>
                </a:path>
              </a:pathLst>
            </a:custGeom>
            <a:noFill/>
            <a:ln w="25400" cap="flat" cmpd="sng" algn="ctr">
              <a:gradFill>
                <a:gsLst>
                  <a:gs pos="0">
                    <a:srgbClr val="C0504D"/>
                  </a:gs>
                  <a:gs pos="100000">
                    <a:srgbClr val="4F81BD"/>
                  </a:gs>
                </a:gsLst>
                <a:lin ang="5400000" scaled="0"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Right Arrow 29"/>
          <p:cNvSpPr/>
          <p:nvPr/>
        </p:nvSpPr>
        <p:spPr>
          <a:xfrm rot="20419462" flipV="1">
            <a:off x="4891011" y="2187356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ight Arrow 30"/>
          <p:cNvSpPr/>
          <p:nvPr/>
        </p:nvSpPr>
        <p:spPr>
          <a:xfrm rot="1180538">
            <a:off x="4891011" y="2574544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66205" y="1998364"/>
            <a:ext cx="1898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Sophisticated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parallel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hardware</a:t>
            </a:r>
          </a:p>
        </p:txBody>
      </p:sp>
      <p:sp>
        <p:nvSpPr>
          <p:cNvPr id="33" name="Freeform 32"/>
          <p:cNvSpPr/>
          <p:nvPr/>
        </p:nvSpPr>
        <p:spPr>
          <a:xfrm>
            <a:off x="6550876" y="1621321"/>
            <a:ext cx="832764" cy="525780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Freeform 33"/>
          <p:cNvSpPr/>
          <p:nvPr/>
        </p:nvSpPr>
        <p:spPr>
          <a:xfrm flipV="1">
            <a:off x="6591692" y="2833028"/>
            <a:ext cx="832764" cy="525780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16078" y="2163978"/>
            <a:ext cx="229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Visibility of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s</a:t>
            </a:r>
            <a:r>
              <a:rPr lang="en-US" b="1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equential</a:t>
            </a:r>
            <a:r>
              <a:rPr lang="en-US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 HW</a:t>
            </a:r>
            <a:endParaRPr lang="en-US" dirty="0">
              <a:solidFill>
                <a:srgbClr val="4F81BD">
                  <a:lumMod val="75000"/>
                </a:srgbClr>
              </a:solidFill>
              <a:latin typeface="Calibri"/>
              <a:cs typeface="+mn-cs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7380754" y="2145738"/>
            <a:ext cx="1344781" cy="207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cxnSp>
        <p:nvCxnSpPr>
          <p:cNvPr id="37" name="Straight Connector 36"/>
          <p:cNvCxnSpPr/>
          <p:nvPr/>
        </p:nvCxnSpPr>
        <p:spPr>
          <a:xfrm>
            <a:off x="7422375" y="2833608"/>
            <a:ext cx="1303160" cy="8359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sp>
        <p:nvSpPr>
          <p:cNvPr id="38" name="Right Arrow 37"/>
          <p:cNvSpPr/>
          <p:nvPr/>
        </p:nvSpPr>
        <p:spPr>
          <a:xfrm rot="20419462" flipV="1">
            <a:off x="6796476" y="2576146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ight Arrow 38"/>
          <p:cNvSpPr/>
          <p:nvPr/>
        </p:nvSpPr>
        <p:spPr>
          <a:xfrm rot="1180538">
            <a:off x="6796476" y="2163862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32114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 animBg="1"/>
      <p:bldP spid="31" grpId="0" animBg="1"/>
      <p:bldP spid="32" grpId="0"/>
      <p:bldP spid="33" grpId="0" animBg="1"/>
      <p:bldP spid="34" grpId="0" animBg="1"/>
      <p:bldP spid="35" grpId="0"/>
      <p:bldP spid="38" grpId="0" animBg="1"/>
      <p:bldP spid="39" grpId="0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Order Important?</a:t>
            </a:r>
            <a:endParaRPr lang="ru-R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857250"/>
            <a:ext cx="82296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Many mechanisms rely on original program order </a:t>
            </a:r>
            <a:r>
              <a:rPr lang="en-US" sz="2600" dirty="0">
                <a:solidFill>
                  <a:sysClr val="windowText" lastClr="000000"/>
                </a:solidFill>
              </a:rPr>
              <a:t>and unambiguous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architectural state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Precise exceptions: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nothing after instruction caused an exception can be executed</a:t>
            </a:r>
          </a:p>
          <a:p>
            <a:pPr marL="746125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r3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 r1 +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r2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746125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r5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/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r3</a:t>
            </a:r>
          </a:p>
          <a:p>
            <a:pPr marL="746125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r2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r7 + r6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200" b="1" dirty="0" smtClean="0">
                <a:solidFill>
                  <a:sysClr val="windowText" lastClr="000000"/>
                </a:solidFill>
                <a:latin typeface="Calibri"/>
              </a:rPr>
              <a:t>Interrupts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:</a:t>
            </a:r>
            <a:r>
              <a:rPr kumimoji="0" lang="ru-RU" sz="2200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</a:t>
            </a:r>
            <a:r>
              <a:rPr lang="en-US" sz="2200" dirty="0" smtClean="0">
                <a:solidFill>
                  <a:sysClr val="windowText" lastClr="000000"/>
                </a:solidFill>
                <a:latin typeface="Calibri"/>
              </a:rPr>
              <a:t>need to save the arch state to be able to correctly restart the program lately</a:t>
            </a:r>
            <a:endParaRPr lang="en-US" sz="2200" dirty="0">
              <a:solidFill>
                <a:sysClr val="windowText" lastClr="000000"/>
              </a:solidFill>
              <a:latin typeface="Calibri"/>
            </a:endParaRPr>
          </a:p>
          <a:p>
            <a:pPr marL="746125" lvl="0" indent="0">
              <a:spcBef>
                <a:spcPts val="600"/>
              </a:spcBef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 r5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[r4]</a:t>
            </a: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en-US" sz="2000" dirty="0" smtClean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6125" lvl="0" indent="0">
              <a:spcBef>
                <a:spcPts val="600"/>
              </a:spcBef>
              <a:buNone/>
              <a:defRPr/>
            </a:pPr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2000" dirty="0">
                <a:solidFill>
                  <a:srgbClr val="C0504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r1 +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r2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6125" lvl="0" indent="0">
              <a:buNone/>
              <a:defRPr/>
            </a:pPr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r7 + </a:t>
            </a:r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pPr lvl="1">
              <a:spcBef>
                <a:spcPts val="1800"/>
              </a:spcBef>
            </a:pPr>
            <a:r>
              <a:rPr lang="en-US" sz="2200" b="1" dirty="0" smtClean="0">
                <a:solidFill>
                  <a:sysClr val="windowText" lastClr="000000"/>
                </a:solidFill>
                <a:latin typeface="Calibri"/>
              </a:rPr>
              <a:t>And others…</a:t>
            </a:r>
            <a:endParaRPr lang="en-US" sz="2200" b="1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171949" y="2576225"/>
            <a:ext cx="4371976" cy="1005175"/>
          </a:xfrm>
          <a:prstGeom prst="wedgeRoundRectCallout">
            <a:avLst>
              <a:gd name="adj1" fmla="val -58960"/>
              <a:gd name="adj2" fmla="val -3885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Instructions were executed in the following order: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nsolas" panose="020B0609020204030204" pitchFamily="49" charset="0"/>
              </a:rPr>
              <a:t> →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nsolas" panose="020B0609020204030204" pitchFamily="49" charset="0"/>
              </a:rPr>
              <a:t> →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(2). </a:t>
            </a:r>
            <a:r>
              <a:rPr lang="en-US" kern="0" dirty="0" smtClean="0">
                <a:solidFill>
                  <a:prstClr val="black"/>
                </a:solidFill>
                <a:latin typeface="Calibri"/>
                <a:cs typeface="+mn-cs"/>
              </a:rPr>
              <a:t>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hen,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led to exception.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162425" y="4699744"/>
            <a:ext cx="4381500" cy="1062882"/>
          </a:xfrm>
          <a:prstGeom prst="wedgeRoundRectCallout">
            <a:avLst>
              <a:gd name="adj1" fmla="val -57458"/>
              <a:gd name="adj2" fmla="val -32704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For example,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en-US" sz="1600" kern="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  <a:r>
              <a:rPr lang="en-US" kern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</a:t>
            </a:r>
            <a:r>
              <a:rPr lang="en-US" kern="0" dirty="0" smtClean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and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</a:t>
            </a:r>
            <a:r>
              <a:rPr lang="en-US" kern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</a:t>
            </a:r>
            <a:r>
              <a:rPr lang="en-US" kern="0" dirty="0" smtClean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were executed, but 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r>
              <a:rPr lang="en-US" kern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was </a:t>
            </a:r>
            <a:r>
              <a:rPr lang="en-US" kern="0" dirty="0" smtClean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not. Then, interrupt occurred. </a:t>
            </a:r>
            <a:r>
              <a:rPr lang="en-US" i="1" kern="0" dirty="0" smtClean="0">
                <a:solidFill>
                  <a:schemeClr val="bg1"/>
                </a:solidFill>
                <a:latin typeface="Calibri"/>
                <a:cs typeface="+mn-cs"/>
              </a:rPr>
              <a:t>From what IP</a:t>
            </a:r>
            <a:r>
              <a:rPr lang="ru-RU" i="1" kern="0" dirty="0" smtClean="0">
                <a:solidFill>
                  <a:schemeClr val="bg1"/>
                </a:solidFill>
                <a:latin typeface="Calibri"/>
                <a:cs typeface="+mn-cs"/>
              </a:rPr>
              <a:t> </a:t>
            </a:r>
            <a:r>
              <a:rPr lang="en-US" i="1" kern="0" dirty="0" smtClean="0">
                <a:solidFill>
                  <a:schemeClr val="bg1"/>
                </a:solidFill>
                <a:latin typeface="Calibri"/>
                <a:cs typeface="+mn-cs"/>
              </a:rPr>
              <a:t>to restart? What to save? </a:t>
            </a:r>
            <a:endParaRPr kumimoji="0" lang="en-US" b="0" i="1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66825" y="4703663"/>
            <a:ext cx="2505075" cy="390525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 smtClean="0">
              <a:latin typeface="+mj-lt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97502" y="3164443"/>
            <a:ext cx="3158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1" i="1" kern="0" dirty="0">
                <a:solidFill>
                  <a:prstClr val="black"/>
                </a:solidFill>
                <a:latin typeface="Calibri"/>
              </a:rPr>
              <a:t>Where to take old value or </a:t>
            </a:r>
            <a:r>
              <a:rPr lang="en-US" b="1" i="1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i="1" kern="0" dirty="0">
                <a:solidFill>
                  <a:prstClr val="black"/>
                </a:solidFill>
                <a:latin typeface="Calibri"/>
              </a:rPr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19574" y="5355194"/>
            <a:ext cx="4022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1" i="1" kern="0" dirty="0">
                <a:solidFill>
                  <a:prstClr val="black"/>
                </a:solidFill>
                <a:latin typeface="Calibri"/>
              </a:rPr>
              <a:t>From what IP</a:t>
            </a:r>
            <a:r>
              <a:rPr lang="ru-RU" b="1" i="1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b="1" i="1" kern="0" dirty="0">
                <a:solidFill>
                  <a:prstClr val="black"/>
                </a:solidFill>
                <a:latin typeface="Calibri"/>
              </a:rPr>
              <a:t>to restart? What to save?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9338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5" grpId="0"/>
      <p:bldP spid="16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Arch State</a:t>
            </a:r>
            <a:endParaRPr lang="ru-R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457200" y="981538"/>
            <a:ext cx="8229600" cy="314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support two state, speculative and architectural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Update arch state in program order using special buffer called ROB (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rder 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uffer) or 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instruction window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Instructions written and stored in-order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Instruction leaves ROB (retired) and update arch state only if it is the oldest one and has been executed</a:t>
            </a:r>
            <a:endParaRPr kumimoji="0" lang="ru-RU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ircular Arrow 3"/>
          <p:cNvSpPr/>
          <p:nvPr/>
        </p:nvSpPr>
        <p:spPr>
          <a:xfrm rot="17318471" flipH="1">
            <a:off x="4229544" y="4554825"/>
            <a:ext cx="681239" cy="756816"/>
          </a:xfrm>
          <a:prstGeom prst="circularArrow">
            <a:avLst>
              <a:gd name="adj1" fmla="val 9805"/>
              <a:gd name="adj2" fmla="val 1142319"/>
              <a:gd name="adj3" fmla="val 18924432"/>
              <a:gd name="adj4" fmla="val 12670191"/>
              <a:gd name="adj5" fmla="val 11166"/>
            </a:avLst>
          </a:prstGeom>
          <a:solidFill>
            <a:srgbClr val="C0504D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ircular Arrow 4"/>
          <p:cNvSpPr/>
          <p:nvPr/>
        </p:nvSpPr>
        <p:spPr>
          <a:xfrm rot="17571999" flipV="1">
            <a:off x="4150466" y="4602302"/>
            <a:ext cx="681239" cy="756816"/>
          </a:xfrm>
          <a:prstGeom prst="circularArrow">
            <a:avLst>
              <a:gd name="adj1" fmla="val 9805"/>
              <a:gd name="adj2" fmla="val 1142319"/>
              <a:gd name="adj3" fmla="val 18924432"/>
              <a:gd name="adj4" fmla="val 12670191"/>
              <a:gd name="adj5" fmla="val 11166"/>
            </a:avLst>
          </a:prstGeom>
          <a:solidFill>
            <a:srgbClr val="C0504D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/>
        </p:nvSpPr>
        <p:spPr>
          <a:xfrm rot="17318471" flipH="1">
            <a:off x="4228438" y="4550785"/>
            <a:ext cx="681239" cy="756816"/>
          </a:xfrm>
          <a:prstGeom prst="circularArrow">
            <a:avLst>
              <a:gd name="adj1" fmla="val 9805"/>
              <a:gd name="adj2" fmla="val 1142319"/>
              <a:gd name="adj3" fmla="val 18924432"/>
              <a:gd name="adj4" fmla="val 12670191"/>
              <a:gd name="adj5" fmla="val 11166"/>
            </a:avLst>
          </a:prstGeom>
          <a:solidFill>
            <a:srgbClr val="C0504D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/>
        </p:nvSpPr>
        <p:spPr>
          <a:xfrm rot="17571999" flipV="1">
            <a:off x="4155286" y="4605649"/>
            <a:ext cx="681239" cy="756816"/>
          </a:xfrm>
          <a:prstGeom prst="circularArrow">
            <a:avLst>
              <a:gd name="adj1" fmla="val 9805"/>
              <a:gd name="adj2" fmla="val 1142319"/>
              <a:gd name="adj3" fmla="val 18924432"/>
              <a:gd name="adj4" fmla="val 12670191"/>
              <a:gd name="adj5" fmla="val 11166"/>
            </a:avLst>
          </a:prstGeom>
          <a:solidFill>
            <a:srgbClr val="C0504D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156341" y="4199633"/>
            <a:ext cx="392050" cy="168022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21565" y="3850340"/>
            <a:ext cx="1253102" cy="866608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Retirement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1967" y="3842271"/>
            <a:ext cx="1448409" cy="880567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Instruction window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1967" y="5193032"/>
            <a:ext cx="1446583" cy="881167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Out-of-order execution 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355243" y="4199633"/>
            <a:ext cx="392050" cy="168022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11663" y="3850340"/>
            <a:ext cx="1253102" cy="866608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Fetch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&amp;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4222" y="3959388"/>
            <a:ext cx="1295386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Sequential</a:t>
            </a:r>
            <a:r>
              <a:rPr lang="en-US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 code</a:t>
            </a:r>
          </a:p>
        </p:txBody>
      </p:sp>
      <p:sp>
        <p:nvSpPr>
          <p:cNvPr id="15" name="Notched Right Arrow 56"/>
          <p:cNvSpPr/>
          <p:nvPr/>
        </p:nvSpPr>
        <p:spPr>
          <a:xfrm>
            <a:off x="1779608" y="4150402"/>
            <a:ext cx="336526" cy="266483"/>
          </a:xfrm>
          <a:custGeom>
            <a:avLst/>
            <a:gdLst>
              <a:gd name="connsiteX0" fmla="*/ 0 w 469901"/>
              <a:gd name="connsiteY0" fmla="*/ 92319 h 369277"/>
              <a:gd name="connsiteX1" fmla="*/ 285263 w 469901"/>
              <a:gd name="connsiteY1" fmla="*/ 92319 h 369277"/>
              <a:gd name="connsiteX2" fmla="*/ 285263 w 469901"/>
              <a:gd name="connsiteY2" fmla="*/ 0 h 369277"/>
              <a:gd name="connsiteX3" fmla="*/ 469901 w 469901"/>
              <a:gd name="connsiteY3" fmla="*/ 184639 h 369277"/>
              <a:gd name="connsiteX4" fmla="*/ 285263 w 469901"/>
              <a:gd name="connsiteY4" fmla="*/ 369277 h 369277"/>
              <a:gd name="connsiteX5" fmla="*/ 285263 w 469901"/>
              <a:gd name="connsiteY5" fmla="*/ 276958 h 369277"/>
              <a:gd name="connsiteX6" fmla="*/ 0 w 469901"/>
              <a:gd name="connsiteY6" fmla="*/ 276958 h 369277"/>
              <a:gd name="connsiteX7" fmla="*/ 92319 w 469901"/>
              <a:gd name="connsiteY7" fmla="*/ 184639 h 369277"/>
              <a:gd name="connsiteX8" fmla="*/ 0 w 469901"/>
              <a:gd name="connsiteY8" fmla="*/ 92319 h 369277"/>
              <a:gd name="connsiteX0" fmla="*/ 7620 w 469901"/>
              <a:gd name="connsiteY0" fmla="*/ 0 h 381098"/>
              <a:gd name="connsiteX1" fmla="*/ 285263 w 469901"/>
              <a:gd name="connsiteY1" fmla="*/ 104140 h 381098"/>
              <a:gd name="connsiteX2" fmla="*/ 285263 w 469901"/>
              <a:gd name="connsiteY2" fmla="*/ 11821 h 381098"/>
              <a:gd name="connsiteX3" fmla="*/ 469901 w 469901"/>
              <a:gd name="connsiteY3" fmla="*/ 196460 h 381098"/>
              <a:gd name="connsiteX4" fmla="*/ 285263 w 469901"/>
              <a:gd name="connsiteY4" fmla="*/ 381098 h 381098"/>
              <a:gd name="connsiteX5" fmla="*/ 285263 w 469901"/>
              <a:gd name="connsiteY5" fmla="*/ 288779 h 381098"/>
              <a:gd name="connsiteX6" fmla="*/ 0 w 469901"/>
              <a:gd name="connsiteY6" fmla="*/ 288779 h 381098"/>
              <a:gd name="connsiteX7" fmla="*/ 92319 w 469901"/>
              <a:gd name="connsiteY7" fmla="*/ 196460 h 381098"/>
              <a:gd name="connsiteX8" fmla="*/ 7620 w 469901"/>
              <a:gd name="connsiteY8" fmla="*/ 0 h 381098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84699 w 462281"/>
              <a:gd name="connsiteY0" fmla="*/ 196460 h 420859"/>
              <a:gd name="connsiteX1" fmla="*/ 0 w 462281"/>
              <a:gd name="connsiteY1" fmla="*/ 0 h 420859"/>
              <a:gd name="connsiteX2" fmla="*/ 277643 w 462281"/>
              <a:gd name="connsiteY2" fmla="*/ 104140 h 420859"/>
              <a:gd name="connsiteX3" fmla="*/ 277643 w 462281"/>
              <a:gd name="connsiteY3" fmla="*/ 11821 h 420859"/>
              <a:gd name="connsiteX4" fmla="*/ 462281 w 462281"/>
              <a:gd name="connsiteY4" fmla="*/ 196460 h 420859"/>
              <a:gd name="connsiteX5" fmla="*/ 277643 w 462281"/>
              <a:gd name="connsiteY5" fmla="*/ 381098 h 420859"/>
              <a:gd name="connsiteX6" fmla="*/ 277643 w 462281"/>
              <a:gd name="connsiteY6" fmla="*/ 288779 h 420859"/>
              <a:gd name="connsiteX7" fmla="*/ 0 w 462281"/>
              <a:gd name="connsiteY7" fmla="*/ 420859 h 420859"/>
              <a:gd name="connsiteX8" fmla="*/ 176139 w 462281"/>
              <a:gd name="connsiteY8" fmla="*/ 28790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176139 w 462281"/>
              <a:gd name="connsiteY7" fmla="*/ 28790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21641"/>
              <a:gd name="connsiteY0" fmla="*/ 0 h 420859"/>
              <a:gd name="connsiteX1" fmla="*/ 277643 w 421641"/>
              <a:gd name="connsiteY1" fmla="*/ 104140 h 420859"/>
              <a:gd name="connsiteX2" fmla="*/ 277643 w 421641"/>
              <a:gd name="connsiteY2" fmla="*/ 11821 h 420859"/>
              <a:gd name="connsiteX3" fmla="*/ 421641 w 421641"/>
              <a:gd name="connsiteY3" fmla="*/ 196460 h 420859"/>
              <a:gd name="connsiteX4" fmla="*/ 277643 w 421641"/>
              <a:gd name="connsiteY4" fmla="*/ 381098 h 420859"/>
              <a:gd name="connsiteX5" fmla="*/ 277643 w 421641"/>
              <a:gd name="connsiteY5" fmla="*/ 288779 h 420859"/>
              <a:gd name="connsiteX6" fmla="*/ 0 w 421641"/>
              <a:gd name="connsiteY6" fmla="*/ 420859 h 42085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8018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8018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5732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62403 w 424181"/>
              <a:gd name="connsiteY2" fmla="*/ 39761 h 451339"/>
              <a:gd name="connsiteX3" fmla="*/ 424181 w 424181"/>
              <a:gd name="connsiteY3" fmla="*/ 226940 h 451339"/>
              <a:gd name="connsiteX4" fmla="*/ 25732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181" h="451339">
                <a:moveTo>
                  <a:pt x="0" y="0"/>
                </a:moveTo>
                <a:cubicBezTo>
                  <a:pt x="107788" y="98213"/>
                  <a:pt x="182555" y="122767"/>
                  <a:pt x="280183" y="134620"/>
                </a:cubicBezTo>
                <a:lnTo>
                  <a:pt x="262403" y="39761"/>
                </a:lnTo>
                <a:lnTo>
                  <a:pt x="424181" y="226940"/>
                </a:lnTo>
                <a:lnTo>
                  <a:pt x="257323" y="411578"/>
                </a:lnTo>
                <a:lnTo>
                  <a:pt x="280183" y="319259"/>
                </a:lnTo>
                <a:cubicBezTo>
                  <a:pt x="177475" y="330266"/>
                  <a:pt x="117948" y="341272"/>
                  <a:pt x="2540" y="451339"/>
                </a:cubicBezTo>
              </a:path>
            </a:pathLst>
          </a:custGeom>
          <a:noFill/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93458" y="3838575"/>
            <a:ext cx="1393187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Visibility of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s</a:t>
            </a:r>
            <a:r>
              <a:rPr lang="en-US" b="1" dirty="0" smtClean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equential</a:t>
            </a:r>
            <a:r>
              <a:rPr lang="en-US" dirty="0" smtClean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 </a:t>
            </a:r>
            <a:r>
              <a:rPr lang="en-US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execution</a:t>
            </a:r>
          </a:p>
        </p:txBody>
      </p:sp>
      <p:sp>
        <p:nvSpPr>
          <p:cNvPr id="17" name="Notched Right Arrow 56"/>
          <p:cNvSpPr/>
          <p:nvPr/>
        </p:nvSpPr>
        <p:spPr>
          <a:xfrm>
            <a:off x="6988031" y="4150402"/>
            <a:ext cx="336526" cy="266483"/>
          </a:xfrm>
          <a:custGeom>
            <a:avLst/>
            <a:gdLst>
              <a:gd name="connsiteX0" fmla="*/ 0 w 469901"/>
              <a:gd name="connsiteY0" fmla="*/ 92319 h 369277"/>
              <a:gd name="connsiteX1" fmla="*/ 285263 w 469901"/>
              <a:gd name="connsiteY1" fmla="*/ 92319 h 369277"/>
              <a:gd name="connsiteX2" fmla="*/ 285263 w 469901"/>
              <a:gd name="connsiteY2" fmla="*/ 0 h 369277"/>
              <a:gd name="connsiteX3" fmla="*/ 469901 w 469901"/>
              <a:gd name="connsiteY3" fmla="*/ 184639 h 369277"/>
              <a:gd name="connsiteX4" fmla="*/ 285263 w 469901"/>
              <a:gd name="connsiteY4" fmla="*/ 369277 h 369277"/>
              <a:gd name="connsiteX5" fmla="*/ 285263 w 469901"/>
              <a:gd name="connsiteY5" fmla="*/ 276958 h 369277"/>
              <a:gd name="connsiteX6" fmla="*/ 0 w 469901"/>
              <a:gd name="connsiteY6" fmla="*/ 276958 h 369277"/>
              <a:gd name="connsiteX7" fmla="*/ 92319 w 469901"/>
              <a:gd name="connsiteY7" fmla="*/ 184639 h 369277"/>
              <a:gd name="connsiteX8" fmla="*/ 0 w 469901"/>
              <a:gd name="connsiteY8" fmla="*/ 92319 h 369277"/>
              <a:gd name="connsiteX0" fmla="*/ 7620 w 469901"/>
              <a:gd name="connsiteY0" fmla="*/ 0 h 381098"/>
              <a:gd name="connsiteX1" fmla="*/ 285263 w 469901"/>
              <a:gd name="connsiteY1" fmla="*/ 104140 h 381098"/>
              <a:gd name="connsiteX2" fmla="*/ 285263 w 469901"/>
              <a:gd name="connsiteY2" fmla="*/ 11821 h 381098"/>
              <a:gd name="connsiteX3" fmla="*/ 469901 w 469901"/>
              <a:gd name="connsiteY3" fmla="*/ 196460 h 381098"/>
              <a:gd name="connsiteX4" fmla="*/ 285263 w 469901"/>
              <a:gd name="connsiteY4" fmla="*/ 381098 h 381098"/>
              <a:gd name="connsiteX5" fmla="*/ 285263 w 469901"/>
              <a:gd name="connsiteY5" fmla="*/ 288779 h 381098"/>
              <a:gd name="connsiteX6" fmla="*/ 0 w 469901"/>
              <a:gd name="connsiteY6" fmla="*/ 288779 h 381098"/>
              <a:gd name="connsiteX7" fmla="*/ 92319 w 469901"/>
              <a:gd name="connsiteY7" fmla="*/ 196460 h 381098"/>
              <a:gd name="connsiteX8" fmla="*/ 7620 w 469901"/>
              <a:gd name="connsiteY8" fmla="*/ 0 h 381098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84699 w 462281"/>
              <a:gd name="connsiteY0" fmla="*/ 196460 h 420859"/>
              <a:gd name="connsiteX1" fmla="*/ 0 w 462281"/>
              <a:gd name="connsiteY1" fmla="*/ 0 h 420859"/>
              <a:gd name="connsiteX2" fmla="*/ 277643 w 462281"/>
              <a:gd name="connsiteY2" fmla="*/ 104140 h 420859"/>
              <a:gd name="connsiteX3" fmla="*/ 277643 w 462281"/>
              <a:gd name="connsiteY3" fmla="*/ 11821 h 420859"/>
              <a:gd name="connsiteX4" fmla="*/ 462281 w 462281"/>
              <a:gd name="connsiteY4" fmla="*/ 196460 h 420859"/>
              <a:gd name="connsiteX5" fmla="*/ 277643 w 462281"/>
              <a:gd name="connsiteY5" fmla="*/ 381098 h 420859"/>
              <a:gd name="connsiteX6" fmla="*/ 277643 w 462281"/>
              <a:gd name="connsiteY6" fmla="*/ 288779 h 420859"/>
              <a:gd name="connsiteX7" fmla="*/ 0 w 462281"/>
              <a:gd name="connsiteY7" fmla="*/ 420859 h 420859"/>
              <a:gd name="connsiteX8" fmla="*/ 176139 w 462281"/>
              <a:gd name="connsiteY8" fmla="*/ 28790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176139 w 462281"/>
              <a:gd name="connsiteY7" fmla="*/ 28790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21641"/>
              <a:gd name="connsiteY0" fmla="*/ 0 h 420859"/>
              <a:gd name="connsiteX1" fmla="*/ 277643 w 421641"/>
              <a:gd name="connsiteY1" fmla="*/ 104140 h 420859"/>
              <a:gd name="connsiteX2" fmla="*/ 277643 w 421641"/>
              <a:gd name="connsiteY2" fmla="*/ 11821 h 420859"/>
              <a:gd name="connsiteX3" fmla="*/ 421641 w 421641"/>
              <a:gd name="connsiteY3" fmla="*/ 196460 h 420859"/>
              <a:gd name="connsiteX4" fmla="*/ 277643 w 421641"/>
              <a:gd name="connsiteY4" fmla="*/ 381098 h 420859"/>
              <a:gd name="connsiteX5" fmla="*/ 277643 w 421641"/>
              <a:gd name="connsiteY5" fmla="*/ 288779 h 420859"/>
              <a:gd name="connsiteX6" fmla="*/ 0 w 421641"/>
              <a:gd name="connsiteY6" fmla="*/ 420859 h 42085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8018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8018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5732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62403 w 424181"/>
              <a:gd name="connsiteY2" fmla="*/ 39761 h 451339"/>
              <a:gd name="connsiteX3" fmla="*/ 424181 w 424181"/>
              <a:gd name="connsiteY3" fmla="*/ 226940 h 451339"/>
              <a:gd name="connsiteX4" fmla="*/ 25732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181" h="451339">
                <a:moveTo>
                  <a:pt x="0" y="0"/>
                </a:moveTo>
                <a:cubicBezTo>
                  <a:pt x="107788" y="98213"/>
                  <a:pt x="182555" y="122767"/>
                  <a:pt x="280183" y="134620"/>
                </a:cubicBezTo>
                <a:lnTo>
                  <a:pt x="262403" y="39761"/>
                </a:lnTo>
                <a:lnTo>
                  <a:pt x="424181" y="226940"/>
                </a:lnTo>
                <a:lnTo>
                  <a:pt x="257323" y="411578"/>
                </a:lnTo>
                <a:lnTo>
                  <a:pt x="280183" y="319259"/>
                </a:lnTo>
                <a:cubicBezTo>
                  <a:pt x="177475" y="330266"/>
                  <a:pt x="117948" y="341272"/>
                  <a:pt x="2540" y="451339"/>
                </a:cubicBezTo>
              </a:path>
            </a:pathLst>
          </a:custGeom>
          <a:noFill/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467600" y="5510338"/>
            <a:ext cx="1507078" cy="869944"/>
            <a:chOff x="7554441" y="5615506"/>
            <a:chExt cx="1507078" cy="869944"/>
          </a:xfrm>
        </p:grpSpPr>
        <p:grpSp>
          <p:nvGrpSpPr>
            <p:cNvPr id="19" name="Group 18"/>
            <p:cNvGrpSpPr/>
            <p:nvPr/>
          </p:nvGrpSpPr>
          <p:grpSpPr>
            <a:xfrm>
              <a:off x="7662433" y="5916633"/>
              <a:ext cx="1399086" cy="568817"/>
              <a:chOff x="1446813" y="5423102"/>
              <a:chExt cx="2369411" cy="96331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446813" y="5453245"/>
                <a:ext cx="629393" cy="367153"/>
              </a:xfrm>
              <a:prstGeom prst="rect">
                <a:avLst/>
              </a:prstGeom>
              <a:solidFill>
                <a:srgbClr val="C0504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446813" y="5955269"/>
                <a:ext cx="629393" cy="367153"/>
              </a:xfrm>
              <a:prstGeom prst="rect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152406" y="5423102"/>
                <a:ext cx="1663818" cy="469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Out-of-order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137165" y="5917308"/>
                <a:ext cx="1172448" cy="469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In-order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7554441" y="5615506"/>
              <a:ext cx="760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cs typeface="+mn-cs"/>
                </a:rPr>
                <a:t>Legend:</a:t>
              </a:r>
            </a:p>
          </p:txBody>
        </p:sp>
      </p:grpSp>
      <p:sp>
        <p:nvSpPr>
          <p:cNvPr id="25" name="Rounded Rectangular Callout 24"/>
          <p:cNvSpPr/>
          <p:nvPr/>
        </p:nvSpPr>
        <p:spPr>
          <a:xfrm>
            <a:off x="2073999" y="5365367"/>
            <a:ext cx="1463681" cy="746936"/>
          </a:xfrm>
          <a:prstGeom prst="wedgeRoundRectCallout">
            <a:avLst>
              <a:gd name="adj1" fmla="val 74425"/>
              <a:gd name="adj2" fmla="val -28397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Speculative state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ular Callout 25"/>
          <p:cNvSpPr/>
          <p:nvPr/>
        </p:nvSpPr>
        <p:spPr>
          <a:xfrm>
            <a:off x="5746730" y="5026878"/>
            <a:ext cx="1463681" cy="746936"/>
          </a:xfrm>
          <a:prstGeom prst="wedgeRoundRectCallout">
            <a:avLst>
              <a:gd name="adj1" fmla="val -28378"/>
              <a:gd name="adj2" fmla="val -110527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Architectural state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86403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2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5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/>
      <p:bldP spid="17" grpId="0" animBg="1"/>
      <p:bldP spid="25" grpId="0" animBg="1"/>
      <p:bldP spid="26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Checking</a:t>
            </a:r>
            <a:endParaRPr lang="ru-R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304799" y="3591673"/>
            <a:ext cx="6444673" cy="460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each source check readiness of its producer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03534" y="1510334"/>
            <a:ext cx="7406640" cy="768096"/>
          </a:xfrm>
          <a:prstGeom prst="roundRect">
            <a:avLst>
              <a:gd name="adj" fmla="val 9409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2601" y="1779574"/>
            <a:ext cx="413738" cy="236411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8397008" y="1783288"/>
            <a:ext cx="413738" cy="236411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185" y="1467908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Fetch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03859" y="1433856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Retire</a:t>
            </a:r>
          </a:p>
        </p:txBody>
      </p:sp>
      <p:sp>
        <p:nvSpPr>
          <p:cNvPr id="9" name="Rectangle 8"/>
          <p:cNvSpPr/>
          <p:nvPr/>
        </p:nvSpPr>
        <p:spPr>
          <a:xfrm>
            <a:off x="5408357" y="853525"/>
            <a:ext cx="299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0504D">
                    <a:lumMod val="50000"/>
                  </a:srgbClr>
                </a:solidFill>
                <a:latin typeface="Calibri"/>
                <a:cs typeface="+mn-cs"/>
              </a:rPr>
              <a:t>HW instruction </a:t>
            </a:r>
            <a:r>
              <a:rPr lang="en-US" dirty="0" smtClean="0">
                <a:solidFill>
                  <a:srgbClr val="C0504D">
                    <a:lumMod val="50000"/>
                  </a:srgbClr>
                </a:solidFill>
                <a:latin typeface="Calibri"/>
                <a:cs typeface="+mn-cs"/>
              </a:rPr>
              <a:t>window (ROB)</a:t>
            </a:r>
            <a:endParaRPr lang="en-US" dirty="0">
              <a:solidFill>
                <a:srgbClr val="C0504D">
                  <a:lumMod val="50000"/>
                </a:srgbClr>
              </a:solidFill>
              <a:latin typeface="Calibri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416048" y="1570030"/>
            <a:ext cx="5828877" cy="660400"/>
            <a:chOff x="2416048" y="1915890"/>
            <a:chExt cx="5828877" cy="660400"/>
          </a:xfrm>
        </p:grpSpPr>
        <p:sp>
          <p:nvSpPr>
            <p:cNvPr id="11" name="Rectangle 10"/>
            <p:cNvSpPr/>
            <p:nvPr/>
          </p:nvSpPr>
          <p:spPr>
            <a:xfrm>
              <a:off x="6359174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78074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35194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47794" y="1915890"/>
              <a:ext cx="314960" cy="6604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29965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65982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72282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1494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83303" y="1915890"/>
              <a:ext cx="314960" cy="6604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993761" y="1915890"/>
              <a:ext cx="314960" cy="6604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88532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98990" y="1915890"/>
              <a:ext cx="314960" cy="6604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04219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09240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16048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756968" y="2997076"/>
            <a:ext cx="2215285" cy="1184399"/>
            <a:chOff x="6939135" y="2923316"/>
            <a:chExt cx="2215285" cy="1184399"/>
          </a:xfrm>
        </p:grpSpPr>
        <p:sp>
          <p:nvSpPr>
            <p:cNvPr id="27" name="Rectangle 26"/>
            <p:cNvSpPr/>
            <p:nvPr/>
          </p:nvSpPr>
          <p:spPr>
            <a:xfrm>
              <a:off x="7047127" y="3242242"/>
              <a:ext cx="371643" cy="216796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47127" y="3538676"/>
              <a:ext cx="371643" cy="216796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63764" y="3224443"/>
              <a:ext cx="1690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cs typeface="+mn-cs"/>
                </a:rPr>
                <a:t>Ready, but not executed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65328" y="3516261"/>
              <a:ext cx="7335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cs typeface="+mn-cs"/>
                </a:rPr>
                <a:t>Executes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39135" y="2923316"/>
              <a:ext cx="760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cs typeface="+mn-cs"/>
                </a:rPr>
                <a:t>Legend: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47127" y="3863927"/>
              <a:ext cx="371643" cy="216796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67334" y="3830716"/>
              <a:ext cx="12099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cs typeface="+mn-cs"/>
                </a:rPr>
                <a:t>Not ready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2023201" y="1570030"/>
            <a:ext cx="314960" cy="66040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509543" y="2443966"/>
            <a:ext cx="1709238" cy="1002064"/>
          </a:xfrm>
          <a:prstGeom prst="wedgeRoundRectCallout">
            <a:avLst>
              <a:gd name="adj1" fmla="val 37830"/>
              <a:gd name="adj2" fmla="val -68462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r3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+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36" name="Rounded Rectangular Callout 35"/>
          <p:cNvSpPr/>
          <p:nvPr/>
        </p:nvSpPr>
        <p:spPr>
          <a:xfrm>
            <a:off x="3045311" y="2432878"/>
            <a:ext cx="1092118" cy="421009"/>
          </a:xfrm>
          <a:prstGeom prst="wedgeRoundRectCallout">
            <a:avLst>
              <a:gd name="adj1" fmla="val 36493"/>
              <a:gd name="adj2" fmla="val -97421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…</a:t>
            </a:r>
            <a:endParaRPr kumimoji="0" 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8064A2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408428" y="1131474"/>
            <a:ext cx="5828877" cy="353768"/>
            <a:chOff x="2408428" y="1477334"/>
            <a:chExt cx="5828877" cy="353768"/>
          </a:xfrm>
        </p:grpSpPr>
        <p:sp>
          <p:nvSpPr>
            <p:cNvPr id="38" name="Rectangle 37"/>
            <p:cNvSpPr/>
            <p:nvPr/>
          </p:nvSpPr>
          <p:spPr>
            <a:xfrm>
              <a:off x="6351554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70454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27574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40174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922345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958362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564662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133874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75683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86141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380912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91370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196599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801620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13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08428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2015581" y="1131474"/>
            <a:ext cx="314960" cy="353768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noFill/>
            <a:prstDash val="dash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54" name="Rounded Rectangular Callout 53"/>
          <p:cNvSpPr/>
          <p:nvPr/>
        </p:nvSpPr>
        <p:spPr>
          <a:xfrm>
            <a:off x="6610642" y="2423778"/>
            <a:ext cx="1406118" cy="421009"/>
          </a:xfrm>
          <a:prstGeom prst="wedgeRoundRectCallout">
            <a:avLst>
              <a:gd name="adj1" fmla="val 26088"/>
              <a:gd name="adj2" fmla="val -95973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4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r3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+ …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8064A2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4462264" y="2434638"/>
            <a:ext cx="1765410" cy="793934"/>
          </a:xfrm>
          <a:prstGeom prst="wedgeRoundRectCallout">
            <a:avLst>
              <a:gd name="adj1" fmla="val 35672"/>
              <a:gd name="adj2" fmla="val -75180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r2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…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8064A2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15864" y="2854540"/>
            <a:ext cx="668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rgbClr val="92D050"/>
                </a:solidFill>
                <a:latin typeface="Calibri"/>
                <a:cs typeface="+mn-cs"/>
              </a:rPr>
              <a:t>ready</a:t>
            </a:r>
            <a:endParaRPr lang="ru-RU" sz="1600" b="1" dirty="0">
              <a:solidFill>
                <a:srgbClr val="92D050"/>
              </a:solidFill>
              <a:latin typeface="Calibri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15864" y="3085846"/>
            <a:ext cx="1006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rgbClr val="E46C0A"/>
                </a:solidFill>
                <a:latin typeface="Calibri"/>
                <a:cs typeface="+mn-cs"/>
              </a:rPr>
              <a:t>not ready</a:t>
            </a:r>
            <a:endParaRPr lang="ru-RU" sz="1600" b="1" dirty="0">
              <a:solidFill>
                <a:srgbClr val="E46C0A"/>
              </a:solidFill>
              <a:latin typeface="Calibri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33722" y="2826101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.., #15</a:t>
            </a:r>
            <a:endParaRPr lang="ru-RU" sz="16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9953" y="2844418"/>
            <a:ext cx="643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4BACC6">
                    <a:lumMod val="75000"/>
                  </a:srgbClr>
                </a:solidFill>
                <a:latin typeface="Calibri"/>
                <a:cs typeface="Consolas" panose="020B0609020204030204" pitchFamily="49" charset="0"/>
              </a:rPr>
              <a:t>Src1: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8064A2">
                    <a:lumMod val="75000"/>
                  </a:srgbClr>
                </a:solidFill>
                <a:latin typeface="Calibri"/>
                <a:cs typeface="Consolas" panose="020B0609020204030204" pitchFamily="49" charset="0"/>
              </a:rPr>
              <a:t>Src2: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499832" y="2829995"/>
            <a:ext cx="114961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604A7B"/>
                </a:solidFill>
                <a:latin typeface="Calibri"/>
                <a:cs typeface="Consolas" panose="020B0609020204030204" pitchFamily="49" charset="0"/>
              </a:rPr>
              <a:t>Consumers:</a:t>
            </a:r>
            <a:r>
              <a:rPr lang="en-US" sz="1500" dirty="0">
                <a:solidFill>
                  <a:srgbClr val="7030A0"/>
                </a:solidFill>
                <a:latin typeface="Calibri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04799" y="3975914"/>
            <a:ext cx="8667453" cy="73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900" dirty="0">
                <a:solidFill>
                  <a:prstClr val="black"/>
                </a:solidFill>
                <a:latin typeface="Calibri"/>
                <a:cs typeface="+mn-cs"/>
              </a:rPr>
              <a:t>If both sources are ready then instruction is ready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1900" dirty="0">
                <a:solidFill>
                  <a:prstClr val="black"/>
                </a:solidFill>
                <a:latin typeface="Calibri"/>
                <a:cs typeface="+mn-cs"/>
              </a:rPr>
              <a:t>If a source is </a:t>
            </a:r>
            <a:r>
              <a:rPr lang="en-US" sz="1900" dirty="0" smtClean="0">
                <a:solidFill>
                  <a:prstClr val="black"/>
                </a:solidFill>
                <a:latin typeface="Calibri"/>
                <a:cs typeface="+mn-cs"/>
              </a:rPr>
              <a:t>not ready, write the instr# into the consumer list of producer</a:t>
            </a:r>
            <a:endParaRPr lang="ru-RU" sz="19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2" name="Content Placeholder 2"/>
          <p:cNvSpPr txBox="1">
            <a:spLocks/>
          </p:cNvSpPr>
          <p:nvPr/>
        </p:nvSpPr>
        <p:spPr bwMode="auto">
          <a:xfrm>
            <a:off x="352601" y="4793582"/>
            <a:ext cx="8142507" cy="84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instruction becomes ready, it says </a:t>
            </a:r>
            <a:r>
              <a:rPr lang="en-US" sz="2200" dirty="0" smtClean="0">
                <a:solidFill>
                  <a:prstClr val="black"/>
                </a:solidFill>
                <a:latin typeface="Calibri"/>
              </a:rPr>
              <a:t>its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consumers that their sources become ready too</a:t>
            </a:r>
          </a:p>
        </p:txBody>
      </p:sp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356667" y="5652770"/>
            <a:ext cx="8142507" cy="93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</a:t>
            </a:r>
            <a:r>
              <a:rPr kumimoji="0" lang="en-US" sz="2200" b="1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it enough? 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720" y="5652770"/>
            <a:ext cx="78143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600200">
              <a:spcBef>
                <a:spcPct val="20000"/>
              </a:spcBef>
              <a:defRPr/>
            </a:pPr>
            <a:r>
              <a:rPr lang="en-US" sz="2200" dirty="0">
                <a:solidFill>
                  <a:prstClr val="black"/>
                </a:solidFill>
                <a:latin typeface="Calibri"/>
              </a:rPr>
              <a:t>No, need to wait until the previous value of the destination is read by all consumers. </a:t>
            </a:r>
            <a:endParaRPr lang="en-US" sz="2200" b="1" i="1" dirty="0">
              <a:solidFill>
                <a:srgbClr val="061922"/>
              </a:solidFill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896269" y="5991324"/>
            <a:ext cx="34075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200" b="1" i="1" dirty="0">
                <a:solidFill>
                  <a:srgbClr val="061922"/>
                </a:solidFill>
                <a:latin typeface="Calibri"/>
              </a:rPr>
              <a:t>Is it a real dependency?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58738" y="2542076"/>
            <a:ext cx="409086" cy="246221"/>
          </a:xfrm>
          <a:prstGeom prst="rect">
            <a:avLst/>
          </a:prstGeom>
          <a:solidFill>
            <a:schemeClr val="bg1"/>
          </a:solidFill>
        </p:spPr>
        <p:txBody>
          <a:bodyPr wrap="none" tIns="0" bIns="0">
            <a:spAutoFit/>
          </a:bodyPr>
          <a:lstStyle/>
          <a:p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endParaRPr lang="ru-RU" sz="1600" dirty="0"/>
          </a:p>
        </p:txBody>
      </p:sp>
      <p:sp>
        <p:nvSpPr>
          <p:cNvPr id="68" name="Rectangle 67"/>
          <p:cNvSpPr/>
          <p:nvPr/>
        </p:nvSpPr>
        <p:spPr>
          <a:xfrm>
            <a:off x="4892544" y="5991324"/>
            <a:ext cx="3407590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200" dirty="0">
                <a:latin typeface="Calibri"/>
              </a:rPr>
              <a:t>I</a:t>
            </a:r>
            <a:r>
              <a:rPr lang="en-US" sz="2200" dirty="0" smtClean="0">
                <a:latin typeface="Calibri"/>
              </a:rPr>
              <a:t>t </a:t>
            </a:r>
            <a:r>
              <a:rPr lang="en-US" sz="2200" dirty="0">
                <a:latin typeface="Calibri"/>
              </a:rPr>
              <a:t>a </a:t>
            </a:r>
            <a:r>
              <a:rPr lang="en-US" sz="2200" b="1" dirty="0" smtClean="0">
                <a:latin typeface="Calibri"/>
              </a:rPr>
              <a:t>false dependency</a:t>
            </a:r>
            <a:r>
              <a:rPr lang="en-US" sz="2200" dirty="0">
                <a:latin typeface="Calibri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0964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34" grpId="0" animBg="1"/>
      <p:bldP spid="35" grpId="0" animBg="1"/>
      <p:bldP spid="36" grpId="0" animBg="1"/>
      <p:bldP spid="53" grpId="0" animBg="1"/>
      <p:bldP spid="54" grpId="0" animBg="1"/>
      <p:bldP spid="55" grpId="0" animBg="1"/>
      <p:bldP spid="56" grpId="0"/>
      <p:bldP spid="57" grpId="0"/>
      <p:bldP spid="58" grpId="0"/>
      <p:bldP spid="59" grpId="0"/>
      <p:bldP spid="60" grpId="0"/>
      <p:bldP spid="63" grpId="0"/>
      <p:bldP spid="65" grpId="0"/>
      <p:bldP spid="66" grpId="0"/>
      <p:bldP spid="67" grpId="0" animBg="1"/>
      <p:bldP spid="68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55.6|30.7|16.8|40.2|31.2|35.7|14|21.2|1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69|41.6|6.8|1.8|7.1|2.1|11.7|22.7|5.4|3.7|6.7|56.1|41.8|1.4|1.3|6.8|8.7|294.2|15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3|6.9|25.5|1.5|46.7|3.5|1.6|36.1|19.1|41.8|27|22.5|19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|9.9|33.3|94.9|14.5|88.7|23.9|118.9|15|8.6|6.9|147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|1.4|1.5|154.9|0.9|30.9|51.6|8.5|6.3|32.5|26.7|7.3|1.6|6.7|298|309.2|-602.6|2|0.8|0.4|0.2|0.6|1|0.4|1.5|0.6|0.6|0.6|0.4|0.3|0.3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9|4.6|25.7|1.1|10.9|31.5|165.5|17|25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|53.3|13.4|3.8|5.2|2.5|7.3|11.5|12|3.9|3.9|2.8|6.9|6.2|3.7|16|8.4|30.5|32|11.8|27.9|3.7|25.5|1.9|5.6|26.4|3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4|17.3|6.2|35.2|26.9|36.8|23.6|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9.9|11.7|78.6|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32.2|83.4|29|131.1|13.6|129.7|10.3|23.9|10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42.6|117.1|7.6|44.5|2.8|11.2|14.8|15.4|8.3|1.8|9.5|86.8|15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8|8.4|2.6|10.2|6.9|151.5|16.3|18.6|16.8|3.3|21.5|9.9|73|20.9|4.6|17.7|22.2|19.3|69|174.6|17.5|65.9|2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|6|68.7|70.1|1|29.7|63.9|130.9|21.8"/>
</p:tagLst>
</file>

<file path=ppt/theme/theme1.xml><?xml version="1.0" encoding="utf-8"?>
<a:theme xmlns:a="http://schemas.openxmlformats.org/drawingml/2006/main" name="2_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hangingPunct="0">
          <a:defRPr sz="2000" dirty="0" smtClean="0">
            <a:latin typeface="+mj-lt"/>
            <a:cs typeface="Arial" pitchFamily="34" charset="0"/>
          </a:defRPr>
        </a:defPPr>
      </a:lstStyle>
    </a:spDef>
    <a:ln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Neo Sans Intel" panose="020B0504020202020204" pitchFamily="34" charset="0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A94C8E-3E2B-4AD9-8D67-7815198BE085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9440</TotalTime>
  <Words>1347</Words>
  <Application>Microsoft Office PowerPoint</Application>
  <PresentationFormat>On-screen Show (4:3)</PresentationFormat>
  <Paragraphs>310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ＭＳ Ｐゴシック</vt:lpstr>
      <vt:lpstr>ＭＳ Ｐゴシック</vt:lpstr>
      <vt:lpstr>Arial</vt:lpstr>
      <vt:lpstr>Calibri</vt:lpstr>
      <vt:lpstr>Consolas</vt:lpstr>
      <vt:lpstr>Courier New</vt:lpstr>
      <vt:lpstr>Neo Sans Intel</vt:lpstr>
      <vt:lpstr>Neo Sans Intel Light</vt:lpstr>
      <vt:lpstr>Neo Sans Intel Medium</vt:lpstr>
      <vt:lpstr>Symbol</vt:lpstr>
      <vt:lpstr>Verdana</vt:lpstr>
      <vt:lpstr>Wingdings</vt:lpstr>
      <vt:lpstr>2_mdsp_2011</vt:lpstr>
      <vt:lpstr> Out-Of-Order Execution (part I)</vt:lpstr>
      <vt:lpstr>Superscalar: wide pipeline</vt:lpstr>
      <vt:lpstr>Is Superscalar Good Enough?</vt:lpstr>
      <vt:lpstr>Data Flow Execution</vt:lpstr>
      <vt:lpstr>Can SW Help?</vt:lpstr>
      <vt:lpstr>Can SW Help?</vt:lpstr>
      <vt:lpstr>Why Is Order Important?</vt:lpstr>
      <vt:lpstr>Maintaining Arch State</vt:lpstr>
      <vt:lpstr>Dependency Checking</vt:lpstr>
      <vt:lpstr>How Large Is Window Needed?</vt:lpstr>
      <vt:lpstr>Limitation: Branches</vt:lpstr>
      <vt:lpstr>Limitation: False Dependencies</vt:lpstr>
      <vt:lpstr>Eliminating False Dependencies</vt:lpstr>
      <vt:lpstr>Register Renaming Algorithm</vt:lpstr>
      <vt:lpstr>End of Part I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Titov, Alexandr</cp:lastModifiedBy>
  <cp:revision>440</cp:revision>
  <dcterms:created xsi:type="dcterms:W3CDTF">2011-10-24T08:13:52Z</dcterms:created>
  <dcterms:modified xsi:type="dcterms:W3CDTF">2015-03-16T15:26:14Z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