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3" r:id="rId4"/>
  </p:sldMasterIdLst>
  <p:notesMasterIdLst>
    <p:notesMasterId r:id="rId17"/>
  </p:notesMasterIdLst>
  <p:handoutMasterIdLst>
    <p:handoutMasterId r:id="rId18"/>
  </p:handoutMasterIdLst>
  <p:sldIdLst>
    <p:sldId id="413" r:id="rId5"/>
    <p:sldId id="449" r:id="rId6"/>
    <p:sldId id="450" r:id="rId7"/>
    <p:sldId id="452" r:id="rId8"/>
    <p:sldId id="453" r:id="rId9"/>
    <p:sldId id="458" r:id="rId10"/>
    <p:sldId id="454" r:id="rId11"/>
    <p:sldId id="455" r:id="rId12"/>
    <p:sldId id="456" r:id="rId13"/>
    <p:sldId id="457" r:id="rId14"/>
    <p:sldId id="288" r:id="rId15"/>
    <p:sldId id="28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7EBF5"/>
    <a:srgbClr val="5757FF"/>
    <a:srgbClr val="D21E1E"/>
    <a:srgbClr val="0071C5"/>
    <a:srgbClr val="D83D3D"/>
    <a:srgbClr val="632523"/>
    <a:srgbClr val="78403E"/>
    <a:srgbClr val="E6B9B8"/>
    <a:srgbClr val="F5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5" autoAdjust="0"/>
    <p:restoredTop sz="93502" autoAdjust="0"/>
  </p:normalViewPr>
  <p:slideViewPr>
    <p:cSldViewPr snapToGrid="0">
      <p:cViewPr varScale="1">
        <p:scale>
          <a:sx n="92" d="100"/>
          <a:sy n="92" d="100"/>
        </p:scale>
        <p:origin x="1363" y="72"/>
      </p:cViewPr>
      <p:guideLst>
        <p:guide orient="horz" pos="2136"/>
        <p:guide pos="2280"/>
        <p:guide pos="1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4/7/2015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4/7/2015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2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1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596389"/>
            <a:ext cx="9144000" cy="26161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604084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633678"/>
            <a:ext cx="4571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MIPT-MIPS 2014 Project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452435" y="6611778"/>
            <a:ext cx="691566" cy="246221"/>
          </a:xfrm>
          <a:prstGeom prst="rect">
            <a:avLst/>
          </a:prstGeom>
          <a:gradFill flip="none" rotWithShape="1">
            <a:gsLst>
              <a:gs pos="0">
                <a:srgbClr val="007DC6"/>
              </a:gs>
              <a:gs pos="100000">
                <a:srgbClr val="007FC7"/>
              </a:gs>
            </a:gsLst>
            <a:lin ang="1080000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786788" y="6596388"/>
            <a:ext cx="321017" cy="2496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640588" y="6633678"/>
            <a:ext cx="5028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Intel Laboratory at Moscow Institute of Physics and Technology 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4" r:id="rId1"/>
    <p:sldLayoutId id="2147485995" r:id="rId2"/>
    <p:sldLayoutId id="2147485996" r:id="rId3"/>
    <p:sldLayoutId id="2147485997" r:id="rId4"/>
    <p:sldLayoutId id="2147485998" r:id="rId5"/>
    <p:sldLayoutId id="2147485999" r:id="rId6"/>
    <p:sldLayoutId id="2147486000" r:id="rId7"/>
    <p:sldLayoutId id="2147486001" r:id="rId8"/>
    <p:sldLayoutId id="2147486002" r:id="rId9"/>
    <p:sldLayoutId id="2147486003" r:id="rId10"/>
    <p:sldLayoutId id="2147486004" r:id="rId11"/>
    <p:sldLayoutId id="2147486005" r:id="rId12"/>
    <p:sldLayoutId id="2147486006" r:id="rId13"/>
    <p:sldLayoutId id="2147486007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 smtClean="0"/>
              <a:t> </a:t>
            </a:r>
            <a:r>
              <a:rPr lang="en-US" dirty="0" smtClean="0"/>
              <a:t>Out-Of-Order Execution (part II)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4 April 2015</a:t>
            </a:r>
          </a:p>
        </p:txBody>
      </p:sp>
    </p:spTree>
    <p:extLst>
      <p:ext uri="{BB962C8B-B14F-4D97-AF65-F5344CB8AC3E}">
        <p14:creationId xmlns:p14="http://schemas.microsoft.com/office/powerpoint/2010/main" val="3943028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Faster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ecision: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waits only if there is some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older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store with not calculated address</a:t>
            </a:r>
          </a:p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If addresses of all the previous stores are known and there is not intersection with them, then load can be executed</a:t>
            </a:r>
          </a:p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In case of intersection, the load is waiting until the data of the store is ready and take it directly from the store</a:t>
            </a:r>
          </a:p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081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End of Part 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OOO Exe</a:t>
            </a:r>
            <a:endParaRPr lang="ru-R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926865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Superscalar – wide pipeline (4-5 in modern CPU)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Out-of-order – execute according real dependencies (“data flow”) rather than program order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Advantages: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Exploit parallelism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beyond adjacent instructions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Hide long latencies (e.g., cache misses)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Compatibility: need to maintain visibility of in-order execution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Precise exceptions, memory model, etc.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52600" y="2389905"/>
            <a:ext cx="5781472" cy="1561590"/>
            <a:chOff x="643005" y="2667000"/>
            <a:chExt cx="10540739" cy="28470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05" y="2667000"/>
              <a:ext cx="2828789" cy="284707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2680475"/>
              <a:ext cx="7297544" cy="190821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6111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HW </a:t>
            </a:r>
            <a:r>
              <a:rPr lang="en-US" dirty="0"/>
              <a:t>I</a:t>
            </a:r>
            <a:r>
              <a:rPr lang="en-US" dirty="0" smtClean="0"/>
              <a:t>nstruction Window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944880"/>
            <a:ext cx="8229600" cy="537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states are supported: speculative and architectural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 window (ROB) keeps all in-flight instructions and allows reconstruction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original order at retirement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4000" dirty="0">
              <a:solidFill>
                <a:sysClr val="windowText" lastClr="000000"/>
              </a:solidFill>
              <a:latin typeface="Calibri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large window the better performance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Limitations: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 dependencies -&gt; rename registers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Branches -&gt; accurate dynamic prediction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Complex HW </a:t>
            </a:r>
            <a:r>
              <a:rPr lang="en-US" sz="2000" dirty="0" smtClean="0">
                <a:solidFill>
                  <a:schemeClr val="bg2"/>
                </a:solidFill>
                <a:latin typeface="Calibri"/>
              </a:rPr>
              <a:t>(so far we did not talk about that)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97" y="2466797"/>
            <a:ext cx="5487341" cy="15655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1679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ROB Complex?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41" y="3713405"/>
            <a:ext cx="8332184" cy="2779991"/>
          </a:xfrm>
        </p:spPr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The two complex searches though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all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 ROB entries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At allocation (once per each instruction): to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identify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producers of the instruction sources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At scheduling (every cycle): to identify ready instructions and send them to execution</a:t>
            </a:r>
          </a:p>
          <a:p>
            <a:pPr marL="342900" indent="-342900">
              <a:spcBef>
                <a:spcPts val="1200"/>
              </a:spcBef>
              <a:buClrTx/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larger ROB the longer search and large HW structures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Prevents from doing ROB really large -&gt; loose potential performance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90718"/>
              </p:ext>
            </p:extLst>
          </p:nvPr>
        </p:nvGraphicFramePr>
        <p:xfrm>
          <a:off x="3949039" y="1496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24381" y="1497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4599" y="2180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7606" y="2817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0887" y="2817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7606" y="2286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58233" y="1022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93450" y="1144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93978" y="1497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51037" y="1366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Dependencies</a:t>
            </a:r>
            <a:endParaRPr lang="en-US" sz="1400" kern="0" dirty="0">
              <a:latin typeface="Calibri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2959" y="1366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Rename Registers</a:t>
            </a:r>
            <a:endParaRPr lang="en-US" sz="1400" kern="0" dirty="0">
              <a:latin typeface="Calibri"/>
              <a:cs typeface="+mn-cs"/>
            </a:endParaRPr>
          </a:p>
        </p:txBody>
      </p:sp>
      <p:cxnSp>
        <p:nvCxnSpPr>
          <p:cNvPr id="26" name="Straight Arrow Connector 25"/>
          <p:cNvCxnSpPr>
            <a:stCxn id="23" idx="3"/>
            <a:endCxn id="22" idx="1"/>
          </p:cNvCxnSpPr>
          <p:nvPr/>
        </p:nvCxnSpPr>
        <p:spPr bwMode="auto">
          <a:xfrm>
            <a:off x="2060225" y="1681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Straight Arrow Connector 34"/>
          <p:cNvCxnSpPr>
            <a:stCxn id="13" idx="0"/>
          </p:cNvCxnSpPr>
          <p:nvPr/>
        </p:nvCxnSpPr>
        <p:spPr bwMode="auto">
          <a:xfrm flipH="1" flipV="1">
            <a:off x="5620327" y="2653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13" idx="1"/>
            <a:endCxn id="6" idx="3"/>
          </p:cNvCxnSpPr>
          <p:nvPr/>
        </p:nvCxnSpPr>
        <p:spPr bwMode="auto">
          <a:xfrm flipH="1">
            <a:off x="4776136" y="3011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>
            <a:stCxn id="22" idx="3"/>
            <a:endCxn id="7" idx="1"/>
          </p:cNvCxnSpPr>
          <p:nvPr/>
        </p:nvCxnSpPr>
        <p:spPr bwMode="auto">
          <a:xfrm>
            <a:off x="3536834" y="1681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0" name="Straight Arrow Connector 49"/>
          <p:cNvCxnSpPr>
            <a:stCxn id="13" idx="3"/>
          </p:cNvCxnSpPr>
          <p:nvPr/>
        </p:nvCxnSpPr>
        <p:spPr bwMode="auto">
          <a:xfrm flipV="1">
            <a:off x="6185590" y="3011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6606151" y="2228764"/>
            <a:ext cx="1464088" cy="1299074"/>
            <a:chOff x="6606151" y="2228764"/>
            <a:chExt cx="1464088" cy="1299074"/>
          </a:xfrm>
        </p:grpSpPr>
        <p:sp>
          <p:nvSpPr>
            <p:cNvPr id="21" name="Rectangle 20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 smtClean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3" name="Straight Arrow Connector 52"/>
          <p:cNvCxnSpPr>
            <a:stCxn id="14" idx="0"/>
            <a:endCxn id="7" idx="2"/>
          </p:cNvCxnSpPr>
          <p:nvPr/>
        </p:nvCxnSpPr>
        <p:spPr bwMode="auto">
          <a:xfrm flipV="1">
            <a:off x="5036599" y="1867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Straight Arrow Connector 56"/>
          <p:cNvCxnSpPr>
            <a:stCxn id="7" idx="3"/>
          </p:cNvCxnSpPr>
          <p:nvPr/>
        </p:nvCxnSpPr>
        <p:spPr bwMode="auto">
          <a:xfrm flipV="1">
            <a:off x="6127384" y="1681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7387606" y="1497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  <a:endParaRPr lang="en-US" sz="1400" kern="0" dirty="0">
              <a:solidFill>
                <a:srgbClr val="4F81BD">
                  <a:lumMod val="50000"/>
                </a:srgbClr>
              </a:solidFill>
              <a:latin typeface="Calibri"/>
              <a:cs typeface="+mn-cs"/>
            </a:endParaRPr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 bwMode="auto">
          <a:xfrm>
            <a:off x="7738594" y="1881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6" name="TextBox 65"/>
          <p:cNvSpPr txBox="1"/>
          <p:nvPr/>
        </p:nvSpPr>
        <p:spPr>
          <a:xfrm rot="16200000">
            <a:off x="29400" y="1419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from decoder</a:t>
            </a:r>
            <a:endParaRPr lang="ru-RU" sz="1400" dirty="0" smtClean="0">
              <a:latin typeface="+mj-lt"/>
            </a:endParaRPr>
          </a:p>
        </p:txBody>
      </p:sp>
      <p:cxnSp>
        <p:nvCxnSpPr>
          <p:cNvPr id="68" name="Straight Arrow Connector 67"/>
          <p:cNvCxnSpPr>
            <a:stCxn id="66" idx="2"/>
            <a:endCxn id="23" idx="1"/>
          </p:cNvCxnSpPr>
          <p:nvPr/>
        </p:nvCxnSpPr>
        <p:spPr bwMode="auto">
          <a:xfrm>
            <a:off x="782508" y="1680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31259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6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63" grpId="0" animBg="1"/>
      <p:bldP spid="66" grpId="0"/>
      <p:bldP spid="66" grpId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41" y="3713405"/>
            <a:ext cx="8332184" cy="2779991"/>
          </a:xfrm>
        </p:spPr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 is enough to check only not completed instructions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Their number is usually significantly less than ROB size </a:t>
            </a:r>
            <a:r>
              <a:rPr lang="en-US" sz="2000" kern="1200" dirty="0" smtClean="0">
                <a:solidFill>
                  <a:schemeClr val="tx2"/>
                </a:solidFill>
                <a:latin typeface="Calibri"/>
                <a:ea typeface="+mn-ea"/>
                <a:cs typeface="Arial" charset="0"/>
              </a:rPr>
              <a:t>(20-30%)</a:t>
            </a:r>
          </a:p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Decision: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Create a smaller queue for not completed instructions only </a:t>
            </a:r>
            <a:r>
              <a:rPr lang="en-US" sz="2000" kern="1200" dirty="0">
                <a:solidFill>
                  <a:srgbClr val="939598"/>
                </a:solidFill>
                <a:latin typeface="Calibri"/>
                <a:ea typeface="+mn-ea"/>
                <a:cs typeface="Arial" charset="0"/>
              </a:rPr>
              <a:t>(scheduling queue or reservation stations</a:t>
            </a:r>
            <a:r>
              <a:rPr lang="en-US" sz="2000" kern="1200" dirty="0" smtClean="0">
                <a:solidFill>
                  <a:srgbClr val="939598"/>
                </a:solidFill>
                <a:latin typeface="Calibri"/>
                <a:ea typeface="+mn-ea"/>
                <a:cs typeface="Arial" charset="0"/>
              </a:rPr>
              <a:t>)</a:t>
            </a:r>
            <a:endParaRPr lang="en-US" sz="2000" kern="1200" dirty="0">
              <a:solidFill>
                <a:srgbClr val="939598"/>
              </a:solidFill>
              <a:latin typeface="Calibri"/>
              <a:ea typeface="+mn-ea"/>
              <a:cs typeface="Arial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37535"/>
              </p:ext>
            </p:extLst>
          </p:nvPr>
        </p:nvGraphicFramePr>
        <p:xfrm>
          <a:off x="3949039" y="1496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4724381" y="1497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84599" y="2180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7606" y="2817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0887" y="2817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87606" y="2286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58233" y="1022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93450" y="1144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693978" y="1497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51037" y="1366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Dependencies</a:t>
            </a:r>
            <a:endParaRPr lang="en-US" sz="1400" kern="0" dirty="0">
              <a:latin typeface="Calibri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2959" y="1366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alibri"/>
                <a:cs typeface="+mn-cs"/>
              </a:rPr>
              <a:t>Rename Registers</a:t>
            </a:r>
            <a:endParaRPr lang="en-US" sz="1400" kern="0" dirty="0">
              <a:latin typeface="Calibri"/>
              <a:cs typeface="+mn-cs"/>
            </a:endParaRPr>
          </a:p>
        </p:txBody>
      </p:sp>
      <p:cxnSp>
        <p:nvCxnSpPr>
          <p:cNvPr id="64" name="Straight Arrow Connector 63"/>
          <p:cNvCxnSpPr>
            <a:stCxn id="63" idx="3"/>
            <a:endCxn id="58" idx="1"/>
          </p:cNvCxnSpPr>
          <p:nvPr/>
        </p:nvCxnSpPr>
        <p:spPr bwMode="auto">
          <a:xfrm>
            <a:off x="2060225" y="1681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5" name="Straight Arrow Connector 64"/>
          <p:cNvCxnSpPr>
            <a:stCxn id="42" idx="0"/>
          </p:cNvCxnSpPr>
          <p:nvPr/>
        </p:nvCxnSpPr>
        <p:spPr bwMode="auto">
          <a:xfrm flipH="1" flipV="1">
            <a:off x="5620327" y="2653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6" name="Straight Arrow Connector 65"/>
          <p:cNvCxnSpPr>
            <a:stCxn id="42" idx="1"/>
            <a:endCxn id="41" idx="3"/>
          </p:cNvCxnSpPr>
          <p:nvPr/>
        </p:nvCxnSpPr>
        <p:spPr bwMode="auto">
          <a:xfrm flipH="1">
            <a:off x="4776136" y="3011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>
            <a:stCxn id="58" idx="3"/>
            <a:endCxn id="38" idx="1"/>
          </p:cNvCxnSpPr>
          <p:nvPr/>
        </p:nvCxnSpPr>
        <p:spPr bwMode="auto">
          <a:xfrm>
            <a:off x="3536834" y="1681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Straight Arrow Connector 67"/>
          <p:cNvCxnSpPr>
            <a:stCxn id="42" idx="3"/>
          </p:cNvCxnSpPr>
          <p:nvPr/>
        </p:nvCxnSpPr>
        <p:spPr bwMode="auto">
          <a:xfrm flipV="1">
            <a:off x="6185590" y="3011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6606151" y="2228764"/>
            <a:ext cx="1464088" cy="1299074"/>
            <a:chOff x="6606151" y="2228764"/>
            <a:chExt cx="1464088" cy="1299074"/>
          </a:xfrm>
        </p:grpSpPr>
        <p:sp>
          <p:nvSpPr>
            <p:cNvPr id="70" name="Rectangle 69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 smtClean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72" name="Straight Arrow Connector 71"/>
          <p:cNvCxnSpPr>
            <a:stCxn id="46" idx="0"/>
            <a:endCxn id="38" idx="2"/>
          </p:cNvCxnSpPr>
          <p:nvPr/>
        </p:nvCxnSpPr>
        <p:spPr bwMode="auto">
          <a:xfrm flipV="1">
            <a:off x="5036599" y="1867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>
            <a:stCxn id="38" idx="3"/>
          </p:cNvCxnSpPr>
          <p:nvPr/>
        </p:nvCxnSpPr>
        <p:spPr bwMode="auto">
          <a:xfrm flipV="1">
            <a:off x="6127384" y="1681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4" name="Rectangle 73"/>
          <p:cNvSpPr/>
          <p:nvPr/>
        </p:nvSpPr>
        <p:spPr>
          <a:xfrm>
            <a:off x="7387606" y="1497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  <a:endParaRPr lang="en-US" sz="1400" kern="0" dirty="0">
              <a:solidFill>
                <a:srgbClr val="4F81BD">
                  <a:lumMod val="50000"/>
                </a:srgbClr>
              </a:solidFill>
              <a:latin typeface="Calibri"/>
              <a:cs typeface="+mn-cs"/>
            </a:endParaRPr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 bwMode="auto">
          <a:xfrm>
            <a:off x="7738594" y="1881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6" name="TextBox 75"/>
          <p:cNvSpPr txBox="1"/>
          <p:nvPr/>
        </p:nvSpPr>
        <p:spPr>
          <a:xfrm rot="16200000">
            <a:off x="29400" y="1419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from decoder</a:t>
            </a:r>
            <a:endParaRPr lang="ru-RU" sz="1400" dirty="0" smtClean="0">
              <a:latin typeface="+mj-lt"/>
            </a:endParaRPr>
          </a:p>
        </p:txBody>
      </p:sp>
      <p:cxnSp>
        <p:nvCxnSpPr>
          <p:cNvPr id="77" name="Straight Arrow Connector 76"/>
          <p:cNvCxnSpPr>
            <a:stCxn id="76" idx="2"/>
            <a:endCxn id="63" idx="1"/>
          </p:cNvCxnSpPr>
          <p:nvPr/>
        </p:nvCxnSpPr>
        <p:spPr bwMode="auto">
          <a:xfrm>
            <a:off x="782508" y="1680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549943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84599" y="1549032"/>
            <a:ext cx="2525683" cy="1978805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41" y="3713405"/>
            <a:ext cx="8332184" cy="2779991"/>
          </a:xfrm>
        </p:spPr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 is enough to check only not completed instructions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Their number is usually significantly less than ROB size </a:t>
            </a:r>
            <a:r>
              <a:rPr lang="en-US" sz="2000" kern="1200" dirty="0" smtClean="0">
                <a:solidFill>
                  <a:schemeClr val="tx2"/>
                </a:solidFill>
                <a:latin typeface="Calibri"/>
                <a:ea typeface="+mn-ea"/>
                <a:cs typeface="Arial" charset="0"/>
              </a:rPr>
              <a:t>(20-30%)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Decision: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Create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smaller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queue for not completed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instructions only </a:t>
            </a:r>
            <a:r>
              <a:rPr lang="en-US" sz="2000" kern="1200" dirty="0" smtClean="0">
                <a:solidFill>
                  <a:schemeClr val="tx2"/>
                </a:solidFill>
                <a:latin typeface="Calibri"/>
                <a:ea typeface="+mn-ea"/>
                <a:cs typeface="Arial" charset="0"/>
              </a:rPr>
              <a:t>(scheduling queue or reservation stations)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All checks (allocation and scheduling) are performed on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it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Use RON only for order reconstruction at retirement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58949"/>
              </p:ext>
            </p:extLst>
          </p:nvPr>
        </p:nvGraphicFramePr>
        <p:xfrm>
          <a:off x="4523027" y="1700274"/>
          <a:ext cx="1023253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6179"/>
                <a:gridCol w="146179"/>
                <a:gridCol w="146179"/>
                <a:gridCol w="146179"/>
                <a:gridCol w="146179"/>
                <a:gridCol w="146179"/>
                <a:gridCol w="146179"/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87606" y="2817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0887" y="2817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7606" y="2286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cxnSp>
        <p:nvCxnSpPr>
          <p:cNvPr id="35" name="Straight Arrow Connector 34"/>
          <p:cNvCxnSpPr>
            <a:stCxn id="13" idx="0"/>
          </p:cNvCxnSpPr>
          <p:nvPr/>
        </p:nvCxnSpPr>
        <p:spPr bwMode="auto">
          <a:xfrm flipH="1" flipV="1">
            <a:off x="5620327" y="2653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13" idx="1"/>
            <a:endCxn id="6" idx="3"/>
          </p:cNvCxnSpPr>
          <p:nvPr/>
        </p:nvCxnSpPr>
        <p:spPr bwMode="auto">
          <a:xfrm flipH="1">
            <a:off x="4776136" y="3011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>
            <a:stCxn id="13" idx="3"/>
          </p:cNvCxnSpPr>
          <p:nvPr/>
        </p:nvCxnSpPr>
        <p:spPr bwMode="auto">
          <a:xfrm flipV="1">
            <a:off x="6185590" y="3011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6606151" y="2228765"/>
            <a:ext cx="1464088" cy="12990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6151" y="2228764"/>
            <a:ext cx="1464088" cy="1299073"/>
          </a:xfrm>
          <a:custGeom>
            <a:avLst/>
            <a:gdLst>
              <a:gd name="connsiteX0" fmla="*/ 0 w 1464088"/>
              <a:gd name="connsiteY0" fmla="*/ 0 h 1299073"/>
              <a:gd name="connsiteX1" fmla="*/ 1464088 w 1464088"/>
              <a:gd name="connsiteY1" fmla="*/ 0 h 1299073"/>
              <a:gd name="connsiteX2" fmla="*/ 1464088 w 1464088"/>
              <a:gd name="connsiteY2" fmla="*/ 1299073 h 1299073"/>
              <a:gd name="connsiteX3" fmla="*/ 0 w 1464088"/>
              <a:gd name="connsiteY3" fmla="*/ 1299073 h 1299073"/>
              <a:gd name="connsiteX4" fmla="*/ 0 w 1464088"/>
              <a:gd name="connsiteY4" fmla="*/ 0 h 1299073"/>
              <a:gd name="connsiteX0" fmla="*/ 0 w 1464088"/>
              <a:gd name="connsiteY0" fmla="*/ 0 h 1299073"/>
              <a:gd name="connsiteX1" fmla="*/ 1464088 w 1464088"/>
              <a:gd name="connsiteY1" fmla="*/ 1299073 h 1299073"/>
              <a:gd name="connsiteX2" fmla="*/ 0 w 1464088"/>
              <a:gd name="connsiteY2" fmla="*/ 1299073 h 1299073"/>
              <a:gd name="connsiteX3" fmla="*/ 0 w 1464088"/>
              <a:gd name="connsiteY3" fmla="*/ 0 h 129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088" h="1299073">
                <a:moveTo>
                  <a:pt x="0" y="0"/>
                </a:moveTo>
                <a:lnTo>
                  <a:pt x="1464088" y="1299073"/>
                </a:lnTo>
                <a:lnTo>
                  <a:pt x="0" y="1299073"/>
                </a:lnTo>
                <a:lnTo>
                  <a:pt x="0" y="0"/>
                </a:lnTo>
                <a:close/>
              </a:path>
            </a:pathLst>
          </a:custGeom>
          <a:solidFill>
            <a:srgbClr val="E6B9B8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632523"/>
                </a:solidFill>
                <a:latin typeface="Calibri"/>
                <a:cs typeface="+mn-cs"/>
              </a:rPr>
              <a:t>Mem</a:t>
            </a:r>
            <a:r>
              <a:rPr lang="en-US" kern="0" dirty="0" smtClean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ory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stCxn id="14" idx="0"/>
            <a:endCxn id="7" idx="2"/>
          </p:cNvCxnSpPr>
          <p:nvPr/>
        </p:nvCxnSpPr>
        <p:spPr bwMode="auto">
          <a:xfrm flipH="1" flipV="1">
            <a:off x="5034653" y="2071114"/>
            <a:ext cx="1946" cy="21544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098945"/>
              </p:ext>
            </p:extLst>
          </p:nvPr>
        </p:nvGraphicFramePr>
        <p:xfrm>
          <a:off x="3941711" y="995847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  <a:gridCol w="145223"/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35784" y="999976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07429" y="1698665"/>
            <a:ext cx="44595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latin typeface="Calibri"/>
              </a:rPr>
              <a:t>S</a:t>
            </a:r>
            <a:r>
              <a:rPr lang="en-US" kern="0" dirty="0">
                <a:latin typeface="Calibri"/>
              </a:rPr>
              <a:t>Q</a:t>
            </a:r>
          </a:p>
        </p:txBody>
      </p:sp>
      <p:cxnSp>
        <p:nvCxnSpPr>
          <p:cNvPr id="17" name="Straight Arrow Connector 16"/>
          <p:cNvCxnSpPr>
            <a:stCxn id="7" idx="0"/>
            <a:endCxn id="33" idx="2"/>
          </p:cNvCxnSpPr>
          <p:nvPr/>
        </p:nvCxnSpPr>
        <p:spPr bwMode="auto">
          <a:xfrm flipH="1" flipV="1">
            <a:off x="5030883" y="1366687"/>
            <a:ext cx="3770" cy="3335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958233" y="1022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93450" y="1144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693978" y="1497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72959" y="1366687"/>
            <a:ext cx="2463875" cy="629273"/>
            <a:chOff x="2396397" y="4189141"/>
            <a:chExt cx="2463875" cy="629273"/>
          </a:xfrm>
        </p:grpSpPr>
        <p:sp>
          <p:nvSpPr>
            <p:cNvPr id="52" name="Rectangle 51"/>
            <p:cNvSpPr/>
            <p:nvPr/>
          </p:nvSpPr>
          <p:spPr>
            <a:xfrm>
              <a:off x="3574475" y="4189141"/>
              <a:ext cx="1285797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 smtClean="0">
                  <a:latin typeface="Calibri"/>
                  <a:cs typeface="+mn-cs"/>
                </a:rPr>
                <a:t>Check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 smtClean="0">
                  <a:latin typeface="Calibri"/>
                  <a:cs typeface="+mn-cs"/>
                </a:rPr>
                <a:t>Dependencies</a:t>
              </a:r>
              <a:endParaRPr lang="en-US" sz="1400" kern="0" dirty="0">
                <a:latin typeface="Calibri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96397" y="4189141"/>
              <a:ext cx="987266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 smtClean="0">
                  <a:latin typeface="Calibri"/>
                  <a:cs typeface="+mn-cs"/>
                </a:rPr>
                <a:t>Rename Registers</a:t>
              </a:r>
              <a:endParaRPr lang="en-US" sz="1400" kern="0" dirty="0">
                <a:latin typeface="Calibri"/>
                <a:cs typeface="+mn-cs"/>
              </a:endParaRPr>
            </a:p>
          </p:txBody>
        </p:sp>
        <p:cxnSp>
          <p:nvCxnSpPr>
            <p:cNvPr id="55" name="Straight Arrow Connector 54"/>
            <p:cNvCxnSpPr>
              <a:stCxn id="54" idx="3"/>
              <a:endCxn id="52" idx="1"/>
            </p:cNvCxnSpPr>
            <p:nvPr/>
          </p:nvCxnSpPr>
          <p:spPr bwMode="auto">
            <a:xfrm>
              <a:off x="3383663" y="4503778"/>
              <a:ext cx="19081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25406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59" name="Rectangle 58"/>
          <p:cNvSpPr/>
          <p:nvPr/>
        </p:nvSpPr>
        <p:spPr>
          <a:xfrm>
            <a:off x="7387606" y="1497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  <a:endParaRPr lang="en-US" sz="1400" kern="0" dirty="0">
              <a:solidFill>
                <a:srgbClr val="4F81BD">
                  <a:lumMod val="50000"/>
                </a:srgbClr>
              </a:solidFill>
              <a:latin typeface="Calibri"/>
              <a:cs typeface="+mn-cs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 bwMode="auto">
          <a:xfrm>
            <a:off x="7738594" y="1881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 rot="16200000">
            <a:off x="29400" y="1419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from decoder</a:t>
            </a:r>
            <a:endParaRPr lang="ru-RU" sz="1400" dirty="0" smtClean="0">
              <a:latin typeface="+mj-lt"/>
            </a:endParaRPr>
          </a:p>
        </p:txBody>
      </p:sp>
      <p:cxnSp>
        <p:nvCxnSpPr>
          <p:cNvPr id="62" name="Straight Arrow Connector 61"/>
          <p:cNvCxnSpPr>
            <a:stCxn id="61" idx="2"/>
            <a:endCxn id="54" idx="1"/>
          </p:cNvCxnSpPr>
          <p:nvPr/>
        </p:nvCxnSpPr>
        <p:spPr bwMode="auto">
          <a:xfrm>
            <a:off x="782508" y="1680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Elbow Connector 30"/>
          <p:cNvCxnSpPr>
            <a:stCxn id="52" idx="3"/>
            <a:endCxn id="33" idx="1"/>
          </p:cNvCxnSpPr>
          <p:nvPr/>
        </p:nvCxnSpPr>
        <p:spPr bwMode="auto">
          <a:xfrm flipV="1">
            <a:off x="3536834" y="1181267"/>
            <a:ext cx="404877" cy="500057"/>
          </a:xfrm>
          <a:prstGeom prst="bentConnector3">
            <a:avLst>
              <a:gd name="adj1" fmla="val 44354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" name="Elbow Connector 33"/>
          <p:cNvCxnSpPr>
            <a:stCxn id="52" idx="3"/>
            <a:endCxn id="7" idx="1"/>
          </p:cNvCxnSpPr>
          <p:nvPr/>
        </p:nvCxnSpPr>
        <p:spPr bwMode="auto">
          <a:xfrm>
            <a:off x="3536834" y="1681324"/>
            <a:ext cx="986193" cy="204370"/>
          </a:xfrm>
          <a:prstGeom prst="bentConnector3">
            <a:avLst>
              <a:gd name="adj1" fmla="val 18192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Elbow Connector 42"/>
          <p:cNvCxnSpPr>
            <a:endCxn id="48" idx="1"/>
          </p:cNvCxnSpPr>
          <p:nvPr/>
        </p:nvCxnSpPr>
        <p:spPr bwMode="auto">
          <a:xfrm>
            <a:off x="6126480" y="1181267"/>
            <a:ext cx="466970" cy="396903"/>
          </a:xfrm>
          <a:prstGeom prst="bentConnector3">
            <a:avLst>
              <a:gd name="adj1" fmla="val 61749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585451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Operation Example</a:t>
            </a:r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98425"/>
              </p:ext>
            </p:extLst>
          </p:nvPr>
        </p:nvGraphicFramePr>
        <p:xfrm>
          <a:off x="3619500" y="3207861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/>
                <a:gridCol w="466951"/>
                <a:gridCol w="466951"/>
                <a:gridCol w="466951"/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+mj-lt"/>
                        </a:rPr>
                        <a:t>Dst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+mj-lt"/>
                        </a:rPr>
                        <a:t>Src</a:t>
                      </a:r>
                      <a:r>
                        <a:rPr lang="en-US" sz="1400" b="0" baseline="0" dirty="0" smtClean="0">
                          <a:latin typeface="+mj-lt"/>
                        </a:rPr>
                        <a:t> 1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+mj-lt"/>
                        </a:rPr>
                        <a:t>Src</a:t>
                      </a:r>
                      <a:r>
                        <a:rPr lang="en-US" sz="1400" b="0" baseline="0" dirty="0" smtClean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89982"/>
              </p:ext>
            </p:extLst>
          </p:nvPr>
        </p:nvGraphicFramePr>
        <p:xfrm>
          <a:off x="8130156" y="3199235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/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92040"/>
              </p:ext>
            </p:extLst>
          </p:nvPr>
        </p:nvGraphicFramePr>
        <p:xfrm>
          <a:off x="5724049" y="2949219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/>
                <a:gridCol w="272627"/>
                <a:gridCol w="272627"/>
                <a:gridCol w="272627"/>
                <a:gridCol w="272627"/>
                <a:gridCol w="272627"/>
                <a:gridCol w="272627"/>
                <a:gridCol w="272627"/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9697" y="2552406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Dependency Matrix</a:t>
            </a:r>
            <a:endParaRPr lang="ru-RU" dirty="0" smtClean="0"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76965"/>
              </p:ext>
            </p:extLst>
          </p:nvPr>
        </p:nvGraphicFramePr>
        <p:xfrm>
          <a:off x="4080639" y="1161877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/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54025" y="1291204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6115" y="1449336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1</a:t>
            </a:r>
            <a:endParaRPr lang="ru-RU" sz="16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6115" y="1708416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5</a:t>
            </a:r>
            <a:endParaRPr lang="ru-RU" sz="16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1830" y="1980669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3</a:t>
            </a:r>
            <a:endParaRPr lang="ru-RU" sz="1600" dirty="0" smtClean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86532" y="3693519"/>
            <a:ext cx="1308236" cy="369332"/>
            <a:chOff x="4095325" y="3825408"/>
            <a:chExt cx="1308236" cy="369332"/>
          </a:xfrm>
        </p:grpSpPr>
        <p:sp>
          <p:nvSpPr>
            <p:cNvPr id="3" name="Rectangle 2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1702" y="4766181"/>
            <a:ext cx="1308236" cy="369332"/>
            <a:chOff x="4095325" y="3825408"/>
            <a:chExt cx="1308236" cy="369332"/>
          </a:xfrm>
        </p:grpSpPr>
        <p:sp>
          <p:nvSpPr>
            <p:cNvPr id="22" name="Rectangle 21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66328" y="4220127"/>
            <a:ext cx="1308236" cy="369332"/>
            <a:chOff x="4166328" y="4220127"/>
            <a:chExt cx="1308236" cy="369332"/>
          </a:xfrm>
        </p:grpSpPr>
        <p:sp>
          <p:nvSpPr>
            <p:cNvPr id="26" name="Rectangle 25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83088" y="423551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31" name="Rectangle 30"/>
          <p:cNvSpPr/>
          <p:nvPr/>
        </p:nvSpPr>
        <p:spPr>
          <a:xfrm>
            <a:off x="7076920" y="4254962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9014" y="829539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014" y="2400301"/>
            <a:ext cx="325899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At allocation of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Search for Src1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 smtClean="0">
                <a:latin typeface="+mj-lt"/>
              </a:rPr>
              <a:t>Found in entry 1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latin typeface="+mj-lt"/>
              </a:rPr>
              <a:t>Mark 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Search for Src2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j-lt"/>
              </a:rPr>
              <a:t>Found in entry </a:t>
            </a:r>
            <a:r>
              <a:rPr lang="en-US" dirty="0" smtClean="0">
                <a:latin typeface="+mj-lt"/>
              </a:rPr>
              <a:t>5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>
                <a:latin typeface="+mj-lt"/>
              </a:rPr>
              <a:t>Mark </a:t>
            </a:r>
            <a:r>
              <a:rPr lang="en-US" dirty="0" smtClean="0">
                <a:latin typeface="+mj-lt"/>
              </a:rPr>
              <a:t>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At least one is found -&gt; not ready</a:t>
            </a:r>
            <a:endParaRPr lang="en-US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277879" y="3030335"/>
            <a:ext cx="0" cy="7211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Elbow Connector 36"/>
          <p:cNvCxnSpPr>
            <a:endCxn id="30" idx="0"/>
          </p:cNvCxnSpPr>
          <p:nvPr/>
        </p:nvCxnSpPr>
        <p:spPr bwMode="auto">
          <a:xfrm>
            <a:off x="4495618" y="3857105"/>
            <a:ext cx="1635908" cy="378411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Straight Arrow Connector 37"/>
          <p:cNvCxnSpPr>
            <a:endCxn id="22" idx="2"/>
          </p:cNvCxnSpPr>
          <p:nvPr/>
        </p:nvCxnSpPr>
        <p:spPr bwMode="auto">
          <a:xfrm flipH="1" flipV="1">
            <a:off x="4326245" y="5104735"/>
            <a:ext cx="13345" cy="7207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43"/>
          <p:cNvCxnSpPr>
            <a:endCxn id="31" idx="2"/>
          </p:cNvCxnSpPr>
          <p:nvPr/>
        </p:nvCxnSpPr>
        <p:spPr bwMode="auto">
          <a:xfrm flipV="1">
            <a:off x="4530788" y="4593516"/>
            <a:ext cx="2694570" cy="33662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5715000" y="4233321"/>
            <a:ext cx="3101528" cy="369332"/>
            <a:chOff x="5715000" y="4233321"/>
            <a:chExt cx="3101528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8197128" y="423332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false</a:t>
              </a:r>
              <a:endParaRPr lang="ru-RU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715000" y="4266295"/>
              <a:ext cx="2482128" cy="307776"/>
              <a:chOff x="5715000" y="4266295"/>
              <a:chExt cx="2482128" cy="307776"/>
            </a:xfrm>
          </p:grpSpPr>
          <p:sp>
            <p:nvSpPr>
              <p:cNvPr id="45" name="Rounded Rectangle 44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 smtClean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47" name="Straight Arrow Connector 46"/>
              <p:cNvCxnSpPr>
                <a:endCxn id="7" idx="1"/>
              </p:cNvCxnSpPr>
              <p:nvPr/>
            </p:nvCxnSpPr>
            <p:spPr bwMode="auto">
              <a:xfrm flipV="1">
                <a:off x="7909560" y="4417987"/>
                <a:ext cx="287568" cy="1613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19637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4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2934 1.85185E-6 L -0.06736 1.85185E-6 L -0.09027 0.02338 L -0.10573 0.05278 L -0.12066 0.09305 C -0.12257 0.10579 -0.12378 0.11967 -0.12569 0.13217 C -0.12708 0.1493 -0.12864 0.1662 -0.13021 0.18217 C -0.13107 0.20671 -0.13489 0.24051 -0.13698 0.2794 C -0.1368 0.31389 -0.1309 0.36157 -0.1276 0.38727 C -0.1276 0.3875 -0.11128 0.43495 -0.11128 0.43518 C -0.11128 0.43518 -0.07951 0.45555 -0.07951 0.45579 " pathEditMode="relative" rAng="0" ptsTypes="AAAAAAAA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227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4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"/>
                            </p:stCondLst>
                            <p:childTnLst>
                              <p:par>
                                <p:cTn id="8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8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8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2" grpId="1"/>
      <p:bldP spid="2" grpId="2"/>
      <p:bldP spid="2" grpId="3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30" grpId="0"/>
      <p:bldP spid="31" grpId="0"/>
      <p:bldP spid="32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98425"/>
              </p:ext>
            </p:extLst>
          </p:nvPr>
        </p:nvGraphicFramePr>
        <p:xfrm>
          <a:off x="3619500" y="3207861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/>
                <a:gridCol w="466951"/>
                <a:gridCol w="466951"/>
                <a:gridCol w="466951"/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+mj-lt"/>
                        </a:rPr>
                        <a:t>Dst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+mj-lt"/>
                        </a:rPr>
                        <a:t>Src</a:t>
                      </a:r>
                      <a:r>
                        <a:rPr lang="en-US" sz="1400" b="0" baseline="0" dirty="0" smtClean="0">
                          <a:latin typeface="+mj-lt"/>
                        </a:rPr>
                        <a:t> 1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+mj-lt"/>
                        </a:rPr>
                        <a:t>Src</a:t>
                      </a:r>
                      <a:r>
                        <a:rPr lang="en-US" sz="1400" b="0" baseline="0" dirty="0" smtClean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89982"/>
              </p:ext>
            </p:extLst>
          </p:nvPr>
        </p:nvGraphicFramePr>
        <p:xfrm>
          <a:off x="8130156" y="3199235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/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92040"/>
              </p:ext>
            </p:extLst>
          </p:nvPr>
        </p:nvGraphicFramePr>
        <p:xfrm>
          <a:off x="5724049" y="2949219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/>
                <a:gridCol w="272627"/>
                <a:gridCol w="272627"/>
                <a:gridCol w="272627"/>
                <a:gridCol w="272627"/>
                <a:gridCol w="272627"/>
                <a:gridCol w="272627"/>
                <a:gridCol w="272627"/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9697" y="2552406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Dependency Matrix</a:t>
            </a:r>
            <a:endParaRPr lang="ru-RU" dirty="0" smtClean="0"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76965"/>
              </p:ext>
            </p:extLst>
          </p:nvPr>
        </p:nvGraphicFramePr>
        <p:xfrm>
          <a:off x="4080639" y="1161877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/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54025" y="1291204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86532" y="3693519"/>
            <a:ext cx="1308236" cy="369332"/>
            <a:chOff x="4095325" y="3825408"/>
            <a:chExt cx="1308236" cy="369332"/>
          </a:xfrm>
        </p:grpSpPr>
        <p:sp>
          <p:nvSpPr>
            <p:cNvPr id="3" name="Rectangle 2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1702" y="4766181"/>
            <a:ext cx="1308236" cy="369332"/>
            <a:chOff x="4095325" y="3825408"/>
            <a:chExt cx="1308236" cy="369332"/>
          </a:xfrm>
        </p:grpSpPr>
        <p:sp>
          <p:nvSpPr>
            <p:cNvPr id="22" name="Rectangle 21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66328" y="4220127"/>
            <a:ext cx="1308236" cy="369332"/>
            <a:chOff x="4166328" y="4220127"/>
            <a:chExt cx="1308236" cy="369332"/>
          </a:xfrm>
        </p:grpSpPr>
        <p:sp>
          <p:nvSpPr>
            <p:cNvPr id="26" name="Rectangle 25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83088" y="423551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31" name="Rectangle 30"/>
          <p:cNvSpPr/>
          <p:nvPr/>
        </p:nvSpPr>
        <p:spPr>
          <a:xfrm>
            <a:off x="7076920" y="4254962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9014" y="829539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014" y="2331721"/>
            <a:ext cx="325899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At completion of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(1,2)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Reset dependency to all consumers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For each entry check its readiness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97128" y="423332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false</a:t>
            </a:r>
            <a:endParaRPr lang="ru-RU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 rot="16200000">
            <a:off x="5034246" y="4420331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D21E1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 rot="16200000">
            <a:off x="6130248" y="4420331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5757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19498" y="4281683"/>
            <a:ext cx="3076373" cy="307776"/>
            <a:chOff x="5715000" y="4266295"/>
            <a:chExt cx="3076373" cy="307776"/>
          </a:xfrm>
        </p:grpSpPr>
        <p:sp>
          <p:nvSpPr>
            <p:cNvPr id="50" name="TextBox 49"/>
            <p:cNvSpPr txBox="1"/>
            <p:nvPr/>
          </p:nvSpPr>
          <p:spPr>
            <a:xfrm>
              <a:off x="8212368" y="4279487"/>
              <a:ext cx="579005" cy="276999"/>
            </a:xfrm>
            <a:prstGeom prst="rect">
              <a:avLst/>
            </a:prstGeom>
            <a:solidFill>
              <a:srgbClr val="E7EBF5"/>
            </a:solidFill>
          </p:spPr>
          <p:txBody>
            <a:bodyPr wrap="none" lIns="91440" tIns="0" rIns="91440" bIns="0" rtlCol="0" anchor="ctr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true</a:t>
              </a:r>
              <a:endParaRPr lang="ru-RU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715000" y="4266295"/>
              <a:ext cx="2497368" cy="307776"/>
              <a:chOff x="5715000" y="4266295"/>
              <a:chExt cx="2497368" cy="307776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 smtClean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53" name="Straight Arrow Connector 52"/>
              <p:cNvCxnSpPr>
                <a:endCxn id="50" idx="1"/>
              </p:cNvCxnSpPr>
              <p:nvPr/>
            </p:nvCxnSpPr>
            <p:spPr bwMode="auto">
              <a:xfrm flipV="1">
                <a:off x="7924800" y="4417987"/>
                <a:ext cx="287568" cy="1614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7367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7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Dependencies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978651"/>
            <a:ext cx="8228012" cy="5101172"/>
          </a:xfrm>
        </p:spPr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OOO Scheduler can track dependency through registers, but not through memory</a:t>
            </a:r>
          </a:p>
          <a:p>
            <a:pPr marL="741363" lvl="2" indent="0">
              <a:spcBef>
                <a:spcPts val="1200"/>
              </a:spcBef>
              <a:buNone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2000" kern="1200" dirty="0" err="1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2000" kern="12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2000" kern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2000" kern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</a:t>
            </a: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1200" dirty="0" err="1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2000" kern="12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ClrTx/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Unlike register dependencies, memory dependency cannot be known at allocation</a:t>
            </a:r>
          </a:p>
          <a:p>
            <a:pPr marL="741363" lvl="2" indent="0">
              <a:spcBef>
                <a:spcPts val="1200"/>
              </a:spcBef>
              <a:buClr>
                <a:srgbClr val="061922"/>
              </a:buClr>
              <a:buNone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2000" kern="1200" dirty="0" err="1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2000" kern="12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kern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2000" kern="12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2000" kern="12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kern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1200" dirty="0" err="1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2000" kern="12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kern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2000" kern="12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Decision: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should wait until all the previous stores write into the memory </a:t>
            </a:r>
            <a:r>
              <a:rPr lang="en-US" kern="1200" dirty="0" smtClean="0">
                <a:solidFill>
                  <a:schemeClr val="tx2"/>
                </a:solidFill>
                <a:latin typeface="Calibri"/>
                <a:cs typeface="Arial" charset="0"/>
              </a:rPr>
              <a:t>(cache)</a:t>
            </a:r>
          </a:p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 works, but it is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too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slow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(stores write after retirement)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buClrTx/>
              <a:defRPr/>
            </a:pPr>
            <a:endParaRPr lang="ru-R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897629" y="1956465"/>
            <a:ext cx="4371976" cy="705455"/>
          </a:xfrm>
          <a:prstGeom prst="wedgeRoundRectCallout">
            <a:avLst>
              <a:gd name="adj1" fmla="val -60354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instruction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(6)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</a:t>
            </a:r>
            <a:r>
              <a:rPr lang="en-US" kern="0" noProof="0" dirty="0" smtClean="0">
                <a:solidFill>
                  <a:prstClr val="black"/>
                </a:solidFill>
                <a:latin typeface="Calibri"/>
                <a:cs typeface="+mn-cs"/>
              </a:rPr>
              <a:t>will executes before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lit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will read a wrong value from memory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99229" y="4018144"/>
            <a:ext cx="2432051" cy="705455"/>
          </a:xfrm>
          <a:prstGeom prst="wedgeRoundRectCallout">
            <a:avLst>
              <a:gd name="adj1" fmla="val -65785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have the same values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492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74.2|133|83.7|1.9|40.6|100.2|4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6.8|50.5|82.2|74.1|8.4|272.4|7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2.8|9.7|25|39.5|1.8|1.9|64.4|6.8|87.1|8|28.6|33.4|13|51.9|21.9|22.2|27.5|6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68.9|29.7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8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2.2|3.7|103.7|22.1|42.5|24.2|4.4|4.8|18.2|23.6|2.7|29.7|108.9|8.5|68.5|23.6|33.9|16|2.4|34|10.4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4.1|40|2.4|13.2|1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6|17.8|74.5|82.8|17.4|11.2|23.3|5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58.7|27.1"/>
</p:tagLst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hangingPunct="0">
          <a:defRPr sz="2000" dirty="0" smtClean="0">
            <a:latin typeface="+mj-lt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9849</TotalTime>
  <Words>722</Words>
  <Application>Microsoft Office PowerPoint</Application>
  <PresentationFormat>On-screen Show (4:3)</PresentationFormat>
  <Paragraphs>202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Symbol</vt:lpstr>
      <vt:lpstr>Verdana</vt:lpstr>
      <vt:lpstr>Wingdings</vt:lpstr>
      <vt:lpstr>2_mdsp_2011</vt:lpstr>
      <vt:lpstr> Out-Of-Order Execution (part II)</vt:lpstr>
      <vt:lpstr>Refresher: OOO Exe</vt:lpstr>
      <vt:lpstr>Refresher: HW Instruction Window</vt:lpstr>
      <vt:lpstr>Why Is ROB Complex?</vt:lpstr>
      <vt:lpstr>Scheduler Queue</vt:lpstr>
      <vt:lpstr>Scheduler Queue</vt:lpstr>
      <vt:lpstr>SQ Operation Example</vt:lpstr>
      <vt:lpstr>SQ Operation Example</vt:lpstr>
      <vt:lpstr>Memory Dependencies</vt:lpstr>
      <vt:lpstr>Store Forwarding</vt:lpstr>
      <vt:lpstr>End of Part I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472</cp:revision>
  <dcterms:created xsi:type="dcterms:W3CDTF">2011-10-24T08:13:52Z</dcterms:created>
  <dcterms:modified xsi:type="dcterms:W3CDTF">2015-04-07T17:55:48Z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