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993" r:id="rId4"/>
  </p:sldMasterIdLst>
  <p:notesMasterIdLst>
    <p:notesMasterId r:id="rId15"/>
  </p:notesMasterIdLst>
  <p:handoutMasterIdLst>
    <p:handoutMasterId r:id="rId16"/>
  </p:handoutMasterIdLst>
  <p:sldIdLst>
    <p:sldId id="413" r:id="rId5"/>
    <p:sldId id="459" r:id="rId6"/>
    <p:sldId id="460" r:id="rId7"/>
    <p:sldId id="461" r:id="rId8"/>
    <p:sldId id="463" r:id="rId9"/>
    <p:sldId id="462" r:id="rId10"/>
    <p:sldId id="465" r:id="rId11"/>
    <p:sldId id="464" r:id="rId12"/>
    <p:sldId id="288" r:id="rId13"/>
    <p:sldId id="287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280" userDrawn="1">
          <p15:clr>
            <a:srgbClr val="A4A3A4"/>
          </p15:clr>
        </p15:guide>
        <p15:guide id="3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757FF"/>
    <a:srgbClr val="FFFFFF"/>
    <a:srgbClr val="E7EBF5"/>
    <a:srgbClr val="0000FF"/>
    <a:srgbClr val="78403E"/>
    <a:srgbClr val="D21E1E"/>
    <a:srgbClr val="0071C5"/>
    <a:srgbClr val="D83D3D"/>
    <a:srgbClr val="632523"/>
    <a:srgbClr val="E6B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05" autoAdjust="0"/>
    <p:restoredTop sz="93136" autoAdjust="0"/>
  </p:normalViewPr>
  <p:slideViewPr>
    <p:cSldViewPr snapToGrid="0">
      <p:cViewPr varScale="1">
        <p:scale>
          <a:sx n="92" d="100"/>
          <a:sy n="92" d="100"/>
        </p:scale>
        <p:origin x="662" y="53"/>
      </p:cViewPr>
      <p:guideLst>
        <p:guide orient="horz" pos="2136"/>
        <p:guide pos="2280"/>
        <p:guide pos="19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1694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4/11/2015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4/11/2015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283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954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18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324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670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95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84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533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41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261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68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90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04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9931"/>
            <a:ext cx="8228012" cy="510117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52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93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152113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9" name="Picture 8" descr="Intel_footer_121410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0" y="6596389"/>
            <a:ext cx="9144000" cy="26161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0" y="6604084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435EC5FB-0C8E-4818-A81D-78796ABB4840}" type="slidenum">
              <a:rPr lang="en-US" sz="1050" b="1" smtClean="0">
                <a:solidFill>
                  <a:srgbClr val="FFFFFF"/>
                </a:solidFill>
                <a:latin typeface="Neo Sans Intel"/>
                <a:ea typeface="Verdana" pitchFamily="34" charset="0"/>
                <a:cs typeface="Neo Sans Intel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50" b="1" dirty="0">
              <a:solidFill>
                <a:srgbClr val="FFFFFF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60996" y="6633678"/>
            <a:ext cx="4571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900" spc="120" dirty="0" smtClean="0">
                <a:solidFill>
                  <a:srgbClr val="FFFFFF"/>
                </a:solidFill>
                <a:latin typeface="Neo Sans Intel" pitchFamily="34" charset="0"/>
                <a:cs typeface="+mn-cs"/>
              </a:rPr>
              <a:t>MIPT-MIPS 2014 Project</a:t>
            </a:r>
            <a:endParaRPr lang="ru-RU" sz="800" b="1" kern="900" spc="120" dirty="0" smtClean="0">
              <a:solidFill>
                <a:srgbClr val="FFFFFF"/>
              </a:solidFill>
              <a:latin typeface="Calibri"/>
              <a:cs typeface="+mn-cs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8452435" y="6611778"/>
            <a:ext cx="691566" cy="246221"/>
          </a:xfrm>
          <a:prstGeom prst="rect">
            <a:avLst/>
          </a:prstGeom>
          <a:gradFill flip="none" rotWithShape="1">
            <a:gsLst>
              <a:gs pos="0">
                <a:srgbClr val="007DC6"/>
              </a:gs>
              <a:gs pos="100000">
                <a:srgbClr val="007FC7"/>
              </a:gs>
            </a:gsLst>
            <a:lin ang="10800000" scaled="1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8786788" y="6596388"/>
            <a:ext cx="321017" cy="24968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640588" y="6633678"/>
            <a:ext cx="50282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900" spc="120" dirty="0" smtClean="0">
                <a:solidFill>
                  <a:srgbClr val="FFFFFF"/>
                </a:solidFill>
                <a:latin typeface="Neo Sans Intel" pitchFamily="34" charset="0"/>
                <a:cs typeface="+mn-cs"/>
              </a:rPr>
              <a:t>Intel Laboratory at Moscow Institute of Physics and Technology </a:t>
            </a:r>
            <a:endParaRPr lang="ru-RU" sz="800" b="1" kern="900" spc="120" dirty="0" smtClean="0">
              <a:solidFill>
                <a:srgbClr val="FFFFFF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36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94" r:id="rId1"/>
    <p:sldLayoutId id="2147485995" r:id="rId2"/>
    <p:sldLayoutId id="2147485996" r:id="rId3"/>
    <p:sldLayoutId id="2147485997" r:id="rId4"/>
    <p:sldLayoutId id="2147485998" r:id="rId5"/>
    <p:sldLayoutId id="2147485999" r:id="rId6"/>
    <p:sldLayoutId id="2147486000" r:id="rId7"/>
    <p:sldLayoutId id="2147486001" r:id="rId8"/>
    <p:sldLayoutId id="2147486002" r:id="rId9"/>
    <p:sldLayoutId id="2147486003" r:id="rId10"/>
    <p:sldLayoutId id="2147486004" r:id="rId11"/>
    <p:sldLayoutId id="2147486005" r:id="rId12"/>
    <p:sldLayoutId id="2147486006" r:id="rId13"/>
    <p:sldLayoutId id="2147486007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346075" indent="-344488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Courier New" panose="02070309020205020404" pitchFamily="49" charset="0"/>
        <a:buChar char="o"/>
        <a:defRPr sz="2400" b="0" i="0">
          <a:solidFill>
            <a:schemeClr val="tx1"/>
          </a:solidFill>
          <a:latin typeface="Neo Sans Intel"/>
          <a:cs typeface="Neo Sans Intel"/>
        </a:defRPr>
      </a:lvl2pPr>
      <a:lvl3pPr marL="684213" indent="-2921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3pPr>
      <a:lvl4pPr marL="1030288" indent="-28416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1314450" indent="-2301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rIns="0" anchor="b"/>
          <a:lstStyle/>
          <a:p>
            <a:pPr>
              <a:spcAft>
                <a:spcPts val="1200"/>
              </a:spcAft>
            </a:pPr>
            <a:r>
              <a:rPr lang="en-US" sz="3700" dirty="0" smtClean="0"/>
              <a:t>Out-Of-Order </a:t>
            </a:r>
            <a:r>
              <a:rPr lang="en-US" sz="3700" dirty="0" smtClean="0"/>
              <a:t>Execution (part </a:t>
            </a:r>
            <a:r>
              <a:rPr lang="en-US" sz="3700" dirty="0" smtClean="0"/>
              <a:t>III</a:t>
            </a:r>
            <a:r>
              <a:rPr lang="en-US" sz="3700" dirty="0" smtClean="0"/>
              <a:t>)</a:t>
            </a:r>
            <a:endParaRPr lang="en-US" sz="37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9957" y="3750107"/>
            <a:ext cx="4343400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Alexander Titov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11</a:t>
            </a:r>
            <a:r>
              <a:rPr lang="en-US" dirty="0" smtClean="0">
                <a:latin typeface="Neo Sans Intel"/>
              </a:rPr>
              <a:t> </a:t>
            </a:r>
            <a:r>
              <a:rPr lang="en-US" dirty="0" smtClean="0">
                <a:latin typeface="Neo Sans Intel"/>
              </a:rPr>
              <a:t>April 2015</a:t>
            </a:r>
          </a:p>
        </p:txBody>
      </p:sp>
    </p:spTree>
    <p:extLst>
      <p:ext uri="{BB962C8B-B14F-4D97-AF65-F5344CB8AC3E}">
        <p14:creationId xmlns:p14="http://schemas.microsoft.com/office/powerpoint/2010/main" val="3943028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Refresher: Memory Dependencies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5613" y="887210"/>
            <a:ext cx="8403907" cy="5472949"/>
          </a:xfrm>
        </p:spPr>
        <p:txBody>
          <a:bodyPr/>
          <a:lstStyle/>
          <a:p>
            <a:pPr marL="342900" lvl="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Instructions can be dependent through memory</a:t>
            </a: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So far we consider only dependency through register</a:t>
            </a:r>
            <a:endParaRPr lang="en-US" sz="2000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endParaRP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endParaRPr lang="en-US" kern="1200" dirty="0" smtClean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endParaRPr lang="en-US" kern="1200" dirty="0" smtClean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>
              <a:spcBef>
                <a:spcPts val="1200"/>
              </a:spcBef>
              <a:defRPr/>
            </a:pPr>
            <a:endParaRPr lang="en-US" sz="1400" kern="12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They cannot </a:t>
            </a: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be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checked at allocation</a:t>
            </a: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Need to calculate 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addresses of the load and all stores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Straightforward solution: a load waits until all previous stores write to memory/cache</a:t>
            </a: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As stores write only after their retirement, it </a:t>
            </a:r>
            <a:r>
              <a:rPr lang="en-US" sz="20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postpones execution of a load almost to its 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retirement</a:t>
            </a: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Unlike stores, loads are waiting by many other 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instruction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It is too slow → need to find a better solution</a:t>
            </a:r>
            <a:endParaRPr lang="en-US" kern="12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5360" y="1859931"/>
            <a:ext cx="3763486" cy="1071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spcBef>
                <a:spcPts val="1200"/>
              </a:spcBef>
              <a:buClr>
                <a:srgbClr val="061922"/>
              </a:buClr>
              <a:defRPr/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dirty="0" err="1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2">
              <a:spcBef>
                <a:spcPct val="20000"/>
              </a:spcBef>
              <a:buClr>
                <a:srgbClr val="061922"/>
              </a:buClr>
              <a:defRPr/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pPr marL="0" lvl="2">
              <a:spcBef>
                <a:spcPct val="20000"/>
              </a:spcBef>
              <a:buClr>
                <a:srgbClr val="061922"/>
              </a:buClr>
              <a:defRPr/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(6)  … 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00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758565" y="1859931"/>
            <a:ext cx="4925060" cy="1085923"/>
          </a:xfrm>
          <a:prstGeom prst="wedgeRoundRectCallout">
            <a:avLst>
              <a:gd name="adj1" fmla="val -58059"/>
              <a:gd name="adj2" fmla="val 27931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memory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space written by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overlapped with one read by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(6)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then there is dependency.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baseline="0" dirty="0" smtClean="0">
                <a:solidFill>
                  <a:prstClr val="black"/>
                </a:solidFill>
                <a:latin typeface="Calibri"/>
                <a:cs typeface="+mn-cs"/>
              </a:rPr>
              <a:t>In this case,</a:t>
            </a:r>
            <a:r>
              <a:rPr lang="en-US" kern="0" dirty="0" smtClean="0">
                <a:solidFill>
                  <a:prstClr val="black"/>
                </a:solidFill>
                <a:latin typeface="Calibri"/>
                <a:cs typeface="+mn-cs"/>
              </a:rPr>
              <a:t> 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(6)</a:t>
            </a:r>
            <a:r>
              <a:rPr lang="en-US" kern="0" dirty="0" smtClean="0">
                <a:solidFill>
                  <a:prstClr val="black"/>
                </a:solidFill>
                <a:latin typeface="Calibri"/>
                <a:cs typeface="+mn-cs"/>
              </a:rPr>
              <a:t> cannot be executed before 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  <a:endParaRPr kumimoji="0" lang="en-US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90797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 and Store Buffer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b="1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Improvement: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load does not wait if there is no overlapping</a:t>
            </a: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Need to wait until all previous stores calculate their address</a:t>
            </a:r>
            <a:endParaRPr lang="en-US" sz="2000" kern="1200" dirty="0">
              <a:solidFill>
                <a:sysClr val="windowText" lastClr="000000"/>
              </a:solidFill>
              <a:latin typeface="Calibri"/>
              <a:ea typeface="+mn-ea"/>
              <a:cs typeface="Arial" charset="0"/>
            </a:endParaRP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Then, check for overlapping</a:t>
            </a:r>
          </a:p>
          <a:p>
            <a:pPr marL="1147763" lvl="1" indent="0">
              <a:spcBef>
                <a:spcPts val="600"/>
              </a:spcBef>
              <a:buClrTx/>
              <a:buNone/>
              <a:defRPr/>
            </a:pPr>
            <a:r>
              <a:rPr lang="en-US" sz="2000" kern="1200" dirty="0">
                <a:solidFill>
                  <a:srgbClr val="00B050"/>
                </a:solidFill>
                <a:latin typeface="Calibri"/>
                <a:ea typeface="+mn-ea"/>
                <a:cs typeface="Arial" charset="0"/>
              </a:rPr>
              <a:t>F</a:t>
            </a:r>
            <a:r>
              <a:rPr lang="en-US" sz="2000" kern="1200" dirty="0" smtClean="0">
                <a:solidFill>
                  <a:srgbClr val="00B050"/>
                </a:solidFill>
                <a:latin typeface="Calibri"/>
                <a:ea typeface="+mn-ea"/>
                <a:cs typeface="Arial" charset="0"/>
              </a:rPr>
              <a:t>ast case: </a:t>
            </a:r>
            <a:r>
              <a:rPr lang="en-US" sz="20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n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o </a:t>
            </a:r>
            <a:r>
              <a:rPr lang="en-US" sz="2000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overlapping </a:t>
            </a:r>
            <a:r>
              <a:rPr lang="en-US" sz="2000" kern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 charset="0"/>
              </a:rPr>
              <a:t>→ 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load waits nothing</a:t>
            </a:r>
          </a:p>
          <a:p>
            <a:pPr marL="2286000" lvl="1" indent="-1138238">
              <a:spcBef>
                <a:spcPts val="600"/>
              </a:spcBef>
              <a:buClrTx/>
              <a:buNone/>
              <a:defRPr/>
            </a:pPr>
            <a:r>
              <a:rPr lang="en-US" sz="2000" kern="1200" dirty="0" smtClean="0">
                <a:solidFill>
                  <a:srgbClr val="FF0000"/>
                </a:solidFill>
                <a:latin typeface="Calibri"/>
                <a:ea typeface="+mn-ea"/>
                <a:cs typeface="Arial" charset="0"/>
              </a:rPr>
              <a:t>Slow case: 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overlapping </a:t>
            </a:r>
            <a:r>
              <a:rPr lang="en-US" sz="2000" kern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 charset="0"/>
              </a:rPr>
              <a:t>→ 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load waits until the </a:t>
            </a:r>
            <a:r>
              <a:rPr lang="en-US" sz="2000" b="1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closest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 overlapping store update memory/cache</a:t>
            </a:r>
            <a:endParaRPr lang="en-US" sz="2000" kern="1200" dirty="0">
              <a:solidFill>
                <a:sysClr val="windowText" lastClr="000000"/>
              </a:solidFill>
              <a:latin typeface="Calibri"/>
              <a:ea typeface="+mn-ea"/>
              <a:cs typeface="Arial" charset="0"/>
            </a:endParaRP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Store can be at any ROB entry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Arial" charset="0"/>
              </a:rPr>
              <a:t>→ any entry should be checkable</a:t>
            </a: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To large and slow 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HW</a:t>
            </a: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On the other hand, not every instruction is load or store</a:t>
            </a:r>
            <a:endParaRPr lang="en-US" sz="2000" kern="1200" dirty="0">
              <a:solidFill>
                <a:sysClr val="windowText" lastClr="000000"/>
              </a:solidFill>
              <a:latin typeface="Calibri"/>
              <a:ea typeface="+mn-ea"/>
              <a:cs typeface="Arial" charset="0"/>
            </a:endParaRPr>
          </a:p>
          <a:p>
            <a:pPr marL="3429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Like SQ, we can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use smaller buffers </a:t>
            </a:r>
            <a:r>
              <a:rPr lang="en-US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for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stores and loads </a:t>
            </a:r>
            <a:r>
              <a:rPr lang="en-US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only </a:t>
            </a:r>
            <a:r>
              <a:rPr lang="en-US" kern="1200" dirty="0" smtClean="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Arial" charset="0"/>
              </a:rPr>
              <a:t>(store buffer or SB and load buffer or LB)</a:t>
            </a: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All complex check of the address are done 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in LB and SB</a:t>
            </a:r>
            <a:endParaRPr lang="en-US" sz="2000" kern="1200" dirty="0">
              <a:solidFill>
                <a:sysClr val="windowText" lastClr="000000"/>
              </a:solidFill>
              <a:latin typeface="Calibri"/>
              <a:ea typeface="+mn-ea"/>
              <a:cs typeface="Arial" charset="0"/>
            </a:endParaRP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ROB just keeps the order of 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instructions</a:t>
            </a:r>
            <a:endParaRPr lang="en-US" sz="2000" kern="1200" dirty="0">
              <a:solidFill>
                <a:sysClr val="windowText" lastClr="000000"/>
              </a:solidFill>
              <a:latin typeface="Calibri"/>
              <a:ea typeface="+mn-ea"/>
              <a:cs typeface="Arial" charset="0"/>
            </a:endParaRPr>
          </a:p>
          <a:p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71238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454025" y="2608118"/>
            <a:ext cx="206979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840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[r5]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4025" y="2327886"/>
            <a:ext cx="195758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[r4]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16212"/>
              </p:ext>
            </p:extLst>
          </p:nvPr>
        </p:nvGraphicFramePr>
        <p:xfrm>
          <a:off x="5368925" y="3505200"/>
          <a:ext cx="3264536" cy="2695525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249958"/>
                <a:gridCol w="664296"/>
                <a:gridCol w="833901"/>
                <a:gridCol w="787083"/>
                <a:gridCol w="729298"/>
              </a:tblGrid>
              <a:tr h="535781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j-lt"/>
                        </a:rPr>
                        <a:t>Address</a:t>
                      </a:r>
                      <a:endParaRPr lang="ru-RU" sz="1400" b="0" dirty="0" smtClean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j-lt"/>
                        </a:rPr>
                        <a:t>Previous</a:t>
                      </a:r>
                      <a:r>
                        <a:rPr lang="en-US" sz="1400" b="0" baseline="0" dirty="0" smtClean="0">
                          <a:latin typeface="+mj-lt"/>
                        </a:rPr>
                        <a:t> store</a:t>
                      </a:r>
                      <a:endParaRPr lang="ru-RU" sz="1400" b="0" dirty="0" smtClean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j-lt"/>
                        </a:rPr>
                        <a:t>Waiting</a:t>
                      </a:r>
                      <a:r>
                        <a:rPr lang="en-US" sz="1400" b="0" baseline="0" dirty="0" smtClean="0">
                          <a:latin typeface="+mj-lt"/>
                        </a:rPr>
                        <a:t> store</a:t>
                      </a:r>
                      <a:endParaRPr lang="ru-RU" sz="1400" b="0" dirty="0" smtClean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j-lt"/>
                        </a:rPr>
                        <a:t>Ready?</a:t>
                      </a:r>
                      <a:endParaRPr lang="ru-RU" sz="1400" b="0" dirty="0" smtClean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4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5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M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54025" y="2047654"/>
            <a:ext cx="206979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[r3]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54025" y="1767422"/>
            <a:ext cx="195758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[r2]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  <a:endParaRPr lang="en-US" sz="1600" dirty="0">
              <a:solidFill>
                <a:srgbClr val="0619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4025" y="1487190"/>
            <a:ext cx="195758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[r1]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sz="1600" dirty="0">
              <a:solidFill>
                <a:srgbClr val="0619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925769"/>
              </p:ext>
            </p:extLst>
          </p:nvPr>
        </p:nvGraphicFramePr>
        <p:xfrm>
          <a:off x="3181985" y="3756501"/>
          <a:ext cx="1127351" cy="188977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466951"/>
                <a:gridCol w="660400"/>
              </a:tblGrid>
              <a:tr h="269968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j-lt"/>
                        </a:rPr>
                        <a:t>Address</a:t>
                      </a:r>
                      <a:endParaRPr lang="ru-RU" sz="1400" b="0" dirty="0" smtClean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N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324739" y="3357177"/>
            <a:ext cx="130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Store Buffer</a:t>
            </a:r>
            <a:endParaRPr lang="ru-RU" dirty="0" smtClean="0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54025" y="2888350"/>
            <a:ext cx="40908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54025" y="1206958"/>
            <a:ext cx="5209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4025" y="1487190"/>
            <a:ext cx="19575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[r1]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sz="1600" dirty="0">
              <a:solidFill>
                <a:srgbClr val="0619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4025" y="1767422"/>
            <a:ext cx="19575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[r2]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  <a:endParaRPr lang="en-US" sz="1600" dirty="0">
              <a:solidFill>
                <a:srgbClr val="0619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54025" y="2047654"/>
            <a:ext cx="206979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[r3]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54025" y="2327886"/>
            <a:ext cx="19575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[r4]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54025" y="2608118"/>
            <a:ext cx="206979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840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[r5]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 and LB Operation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97379" y="867001"/>
            <a:ext cx="1323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Example:</a:t>
            </a:r>
            <a:endParaRPr lang="ru-RU" sz="2400" dirty="0" smtClean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68432" y="3968140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2778592" y="4243399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2778592" y="451865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4912192" y="398224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4912192" y="4243399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840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776561" y="400718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76561" y="4274176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76561" y="4549435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61544" y="4029695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50772" y="399891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1</a:t>
            </a:r>
            <a:endParaRPr lang="ru-RU" sz="1600" dirty="0" smtClean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62784" y="4007179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j-lt"/>
              </a:rPr>
              <a:t>no</a:t>
            </a:r>
            <a:endParaRPr lang="ru-RU" sz="1400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61544" y="4294903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64277" y="3119027"/>
            <a:ext cx="126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Load Buffer</a:t>
            </a:r>
            <a:endParaRPr lang="ru-RU" dirty="0" smtClean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04212" y="399891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1</a:t>
            </a:r>
            <a:endParaRPr lang="ru-RU" sz="1600" dirty="0" smtClean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50772" y="427387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2</a:t>
            </a:r>
            <a:endParaRPr lang="ru-RU" sz="1600" dirty="0" smtClean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062784" y="4282140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j-lt"/>
              </a:rPr>
              <a:t>no</a:t>
            </a:r>
            <a:endParaRPr lang="ru-RU" sz="1400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404212" y="427387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2</a:t>
            </a:r>
            <a:endParaRPr lang="ru-RU" sz="1600" dirty="0" smtClean="0">
              <a:latin typeface="+mj-lt"/>
            </a:endParaRPr>
          </a:p>
        </p:txBody>
      </p:sp>
      <p:sp>
        <p:nvSpPr>
          <p:cNvPr id="59" name="Right Arrow 58"/>
          <p:cNvSpPr/>
          <p:nvPr/>
        </p:nvSpPr>
        <p:spPr bwMode="auto">
          <a:xfrm>
            <a:off x="1168961" y="3937530"/>
            <a:ext cx="1613590" cy="422562"/>
          </a:xfrm>
          <a:prstGeom prst="rightArrow">
            <a:avLst/>
          </a:prstGeom>
          <a:solidFill>
            <a:srgbClr val="E7EBF5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63500" sx="101000" sy="101000" algn="ctr" rotWithShape="0">
              <a:prstClr val="black">
                <a:alpha val="29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latin typeface="+mj-lt"/>
                <a:cs typeface="Arial" pitchFamily="34" charset="0"/>
              </a:rPr>
              <a:t>o</a:t>
            </a:r>
            <a:r>
              <a:rPr lang="en-US" sz="1600" dirty="0" smtClean="0">
                <a:latin typeface="+mj-lt"/>
                <a:cs typeface="Arial" pitchFamily="34" charset="0"/>
              </a:rPr>
              <a:t>ldest unknown</a:t>
            </a:r>
            <a:endParaRPr lang="ru-RU" sz="1600" dirty="0" smtClean="0">
              <a:latin typeface="+mj-lt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26214" y="1487190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address: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26214" y="1770520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address: 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[0x01]</a:t>
            </a:r>
            <a:endParaRPr lang="ru-RU" dirty="0" smtClean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626214" y="2053850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address: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626214" y="2337180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address: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626214" y="2620511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address: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633694" y="4068167"/>
            <a:ext cx="634790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5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0x25</a:t>
            </a:r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ru-RU" sz="15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663210" y="4313936"/>
            <a:ext cx="634789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5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0x01]</a:t>
            </a:r>
            <a:endParaRPr lang="ru-RU" sz="15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663210" y="4586620"/>
            <a:ext cx="634790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5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0x25</a:t>
            </a:r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ru-RU" sz="15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633384" y="4328605"/>
            <a:ext cx="634789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FFDA00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500" dirty="0">
              <a:solidFill>
                <a:srgbClr val="FFDA00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665862" y="4054534"/>
            <a:ext cx="634789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FFDA00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500" dirty="0">
              <a:solidFill>
                <a:srgbClr val="FFDA00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2" name="Freeform 81"/>
          <p:cNvSpPr/>
          <p:nvPr/>
        </p:nvSpPr>
        <p:spPr bwMode="auto">
          <a:xfrm>
            <a:off x="5524500" y="1417320"/>
            <a:ext cx="1584960" cy="1447800"/>
          </a:xfrm>
          <a:custGeom>
            <a:avLst/>
            <a:gdLst>
              <a:gd name="connsiteX0" fmla="*/ 0 w 1584960"/>
              <a:gd name="connsiteY0" fmla="*/ 0 h 1447800"/>
              <a:gd name="connsiteX1" fmla="*/ 0 w 1584960"/>
              <a:gd name="connsiteY1" fmla="*/ 1447800 h 1447800"/>
              <a:gd name="connsiteX2" fmla="*/ 1584960 w 1584960"/>
              <a:gd name="connsiteY2" fmla="*/ 1447800 h 1447800"/>
              <a:gd name="connsiteX3" fmla="*/ 1584960 w 1584960"/>
              <a:gd name="connsiteY3" fmla="*/ 434340 h 1447800"/>
              <a:gd name="connsiteX4" fmla="*/ 1043940 w 1584960"/>
              <a:gd name="connsiteY4" fmla="*/ 434340 h 1447800"/>
              <a:gd name="connsiteX5" fmla="*/ 1043940 w 1584960"/>
              <a:gd name="connsiteY5" fmla="*/ 777240 h 1447800"/>
              <a:gd name="connsiteX6" fmla="*/ 388620 w 1584960"/>
              <a:gd name="connsiteY6" fmla="*/ 77724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4960" h="1447800">
                <a:moveTo>
                  <a:pt x="0" y="0"/>
                </a:moveTo>
                <a:lnTo>
                  <a:pt x="0" y="1447800"/>
                </a:lnTo>
                <a:lnTo>
                  <a:pt x="1584960" y="1447800"/>
                </a:lnTo>
                <a:lnTo>
                  <a:pt x="1584960" y="434340"/>
                </a:lnTo>
                <a:lnTo>
                  <a:pt x="1043940" y="434340"/>
                </a:lnTo>
                <a:lnTo>
                  <a:pt x="1043940" y="777240"/>
                </a:lnTo>
                <a:lnTo>
                  <a:pt x="388620" y="777240"/>
                </a:lnTo>
              </a:path>
            </a:pathLst>
          </a:custGeom>
          <a:noFill/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Freeform 82"/>
          <p:cNvSpPr/>
          <p:nvPr/>
        </p:nvSpPr>
        <p:spPr bwMode="auto">
          <a:xfrm>
            <a:off x="2865120" y="3985260"/>
            <a:ext cx="1661160" cy="7620"/>
          </a:xfrm>
          <a:custGeom>
            <a:avLst/>
            <a:gdLst>
              <a:gd name="connsiteX0" fmla="*/ 0 w 1661160"/>
              <a:gd name="connsiteY0" fmla="*/ 7620 h 7620"/>
              <a:gd name="connsiteX1" fmla="*/ 1661160 w 1661160"/>
              <a:gd name="connsiteY1" fmla="*/ 0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1160" h="7620">
                <a:moveTo>
                  <a:pt x="0" y="7620"/>
                </a:moveTo>
                <a:lnTo>
                  <a:pt x="1661160" y="0"/>
                </a:lnTo>
              </a:path>
            </a:pathLst>
          </a:custGeom>
          <a:noFill/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/>
          <p:cNvSpPr/>
          <p:nvPr/>
        </p:nvSpPr>
        <p:spPr bwMode="auto">
          <a:xfrm>
            <a:off x="2848134" y="4557114"/>
            <a:ext cx="1694348" cy="1231763"/>
          </a:xfrm>
          <a:prstGeom prst="rect">
            <a:avLst/>
          </a:prstGeom>
          <a:solidFill>
            <a:srgbClr val="FFFFFF">
              <a:alpha val="8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dirty="0" smtClean="0">
              <a:latin typeface="+mj-lt"/>
              <a:cs typeface="Arial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633384" y="4066119"/>
            <a:ext cx="634790" cy="230832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5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0x25</a:t>
            </a:r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ru-RU" sz="15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384683" y="4377174"/>
            <a:ext cx="604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  <a:latin typeface="+mj-lt"/>
              </a:rPr>
              <a:t>OK</a:t>
            </a:r>
            <a:endParaRPr lang="ru-RU" sz="1600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129796" y="4066548"/>
            <a:ext cx="255711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 smtClean="0">
                <a:solidFill>
                  <a:srgbClr val="00B050"/>
                </a:solidFill>
                <a:latin typeface="+mj-lt"/>
                <a:cs typeface="Consolas" panose="020B0609020204030204" pitchFamily="49" charset="0"/>
              </a:rPr>
              <a:t>yes</a:t>
            </a:r>
            <a:endParaRPr lang="ru-RU" sz="1500" dirty="0">
              <a:solidFill>
                <a:srgbClr val="00B050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633383" y="4329645"/>
            <a:ext cx="634789" cy="230832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FFDA00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500" dirty="0">
              <a:solidFill>
                <a:srgbClr val="FFDA00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343748" y="4623394"/>
            <a:ext cx="759112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NO: 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  <a:endParaRPr lang="ru-RU" sz="160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499750" y="4328605"/>
            <a:ext cx="97784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b="1" dirty="0" smtClean="0">
                <a:latin typeface="+mj-lt"/>
                <a:cs typeface="Consolas" panose="020B0609020204030204" pitchFamily="49" charset="0"/>
              </a:rPr>
              <a:t>0</a:t>
            </a:r>
            <a:endParaRPr lang="ru-RU" sz="1500" b="1" dirty="0">
              <a:latin typeface="+mj-lt"/>
              <a:cs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6302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993 0.00231 L 0.07534 0.01319 L 0.1118 0.02407 L 0.15086 0.05069 L 0.18437 0.08842 L 0.20538 0.12708 L 0.22361 0.15509 L 0.24079 0.19629 L 0.25347 0.23009 L 0.25538 0.26412 L 0.26076 0.29676 L 0.26076 0.32592 L 0.2618 0.34282 L 0.2618 0.34907 " pathEditMode="relative" ptsTypes="AAAAAAAAAAAAAAA">
                                      <p:cBhvr>
                                        <p:cTn id="40" dur="2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993 0.00231 L 0.07534 0.01319 L 0.1118 0.02407 L 0.15086 0.05069 L 0.18437 0.08842 L 0.20538 0.12708 L 0.22361 0.15509 L 0.24079 0.19629 L 0.25347 0.23009 L 0.25538 0.26412 L 0.26076 0.29676 L 0.26076 0.32592 L 0.2618 0.34282 L 0.2618 0.34907 " pathEditMode="relative" ptsTypes="AAAAAAAAAAAAAAA">
                                      <p:cBhvr>
                                        <p:cTn id="66" dur="2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0.07587 0.00162 L 0.14323 0.00972 L 0.21267 0.01782 L 0.28698 0.03773 L 0.35069 0.06574 L 0.39062 0.09444 L 0.42534 0.11528 L 0.45798 0.14606 L 0.48212 0.17129 L 0.48576 0.19653 L 0.496 0.22083 L 0.496 0.24259 L 0.49809 0.25509 L 0.49809 0.25995 " pathEditMode="relative" rAng="0" ptsTypes="AAAAAAAAAAAAAAA">
                                      <p:cBhvr>
                                        <p:cTn id="87" dur="2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96" y="12986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7 L 0.03906 0.00185 L 0.07378 0.01134 L 0.10937 0.02083 L 0.14774 0.04375 L 0.18038 0.07662 L 0.20104 0.10995 L 0.21892 0.13426 L 0.23576 0.16991 L 0.24809 0.19931 L 0.25 0.2287 L 0.25538 0.25718 L 0.25538 0.28241 L 0.25642 0.29699 L 0.25642 0.30255 " pathEditMode="relative" rAng="0" ptsTypes="AAAAAAAAAAAAAAA">
                                      <p:cBhvr>
                                        <p:cTn id="130" dur="2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12" y="15116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11111E-6 L 0.07448 0.00116 L 0.1408 0.0081 L 0.20903 0.01505 L 0.28212 0.03218 L 0.34479 0.05602 L 0.3842 0.08056 L 0.41823 0.09815 L 0.45034 0.12454 L 0.47413 0.14607 L 0.47778 0.16759 L 0.48784 0.1882 L 0.48784 0.20695 L 0.48993 0.21759 L 0.48993 0.22176 " pathEditMode="relative" rAng="0" ptsTypes="AAAAAAAAAAAAAAA">
                                      <p:cBhvr>
                                        <p:cTn id="151" dur="2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97" y="11088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6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6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8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7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9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8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0" dur="25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9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1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6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11111E-6 L 0.00018 0.1162 " pathEditMode="relative" rAng="0" ptsTypes="AA">
                                      <p:cBhvr>
                                        <p:cTn id="28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0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500"/>
                            </p:stCondLst>
                            <p:childTnLst>
                              <p:par>
                                <p:cTn id="302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4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1500"/>
                            </p:stCondLst>
                            <p:childTnLst>
                              <p:par>
                                <p:cTn id="30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6 L -0.03004 -0.05533 L -0.06476 -0.075 L -0.10452 -0.08635 L -0.15035 -0.09051 L -0.18247 -0.0875 L -0.20261 -0.06991 C -0.20486 -0.06227 -0.20712 -0.05394 -0.2092 -0.04584 C -0.20955 -0.03449 -0.2099 -0.02361 -0.21025 -0.01366 C -0.20903 -0.00602 -0.21094 0.00347 -0.21007 0.01111 C -0.20747 0.02291 -0.20035 0.03564 -0.19306 0.03889 L -0.14445 0.05092 " pathEditMode="relative" rAng="0" ptsTypes="AAAAAAAAAAAA">
                                      <p:cBhvr>
                                        <p:cTn id="307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21" y="-1991"/>
                                    </p:animMotion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3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483 0.01644 L 0.05052 0.02894 L 0.11771 0.04514 L 0.17552 0.04607 L 0.24149 0.03866 L 0.28819 0.02454 L 0.32205 0.00301 L 0.34653 -0.01759 L 0.38437 -0.05162 " pathEditMode="relative" ptsTypes="AAAAAAAAAA">
                                      <p:cBhvr>
                                        <p:cTn id="317" dur="2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" presetClass="exit" presetSubtype="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00"/>
                            </p:stCondLst>
                            <p:childTnLst>
                              <p:par>
                                <p:cTn id="335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7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"/>
                            </p:stCondLst>
                            <p:childTnLst>
                              <p:par>
                                <p:cTn id="347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9" dur="25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500"/>
                            </p:stCondLst>
                            <p:childTnLst>
                              <p:par>
                                <p:cTn id="356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8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500"/>
                            </p:stCondLst>
                            <p:childTnLst>
                              <p:par>
                                <p:cTn id="36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6 L -0.03004 -0.05533 L -0.06476 -0.075 L -0.10452 -0.08635 L -0.15035 -0.09051 L -0.18247 -0.0875 L -0.20261 -0.06991 C -0.20486 -0.06227 -0.20712 -0.05394 -0.2092 -0.04584 C -0.20955 -0.03449 -0.2099 -0.02361 -0.21025 -0.01366 C -0.20903 -0.00602 -0.21094 0.00347 -0.21007 0.01111 C -0.20747 0.02291 -0.20035 0.03564 -0.19306 0.03889 L -0.14445 0.05092 " pathEditMode="relative" rAng="0" ptsTypes="AAAAAAAAAAAA">
                                      <p:cBhvr>
                                        <p:cTn id="361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21" y="-1991"/>
                                    </p:animMotion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grpId="3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07407E-6 L 0.01858 0.01366 L 0.03906 0.02408 L 0.0915 0.03727 L 0.13663 0.03889 L 0.18802 0.03218 L 0.22465 0.02014 L 0.25087 0.00232 L 0.26997 -0.01481 L 0.30018 -0.04282 " pathEditMode="relative" rAng="0" ptsTypes="AAAAAAAAAA">
                                      <p:cBhvr>
                                        <p:cTn id="371" dur="2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-208"/>
                                    </p:animMotion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4" grpId="0" animBg="1"/>
      <p:bldP spid="43" grpId="0" animBg="1"/>
      <p:bldP spid="42" grpId="0" animBg="1"/>
      <p:bldP spid="41" grpId="0" animBg="1"/>
      <p:bldP spid="32" grpId="0"/>
      <p:bldP spid="47" grpId="0"/>
      <p:bldP spid="48" grpId="0"/>
      <p:bldP spid="49" grpId="0"/>
      <p:bldP spid="49" grpId="1"/>
      <p:bldP spid="49" grpId="2"/>
      <p:bldP spid="50" grpId="0"/>
      <p:bldP spid="50" grpId="1"/>
      <p:bldP spid="50" grpId="2"/>
      <p:bldP spid="51" grpId="0"/>
      <p:bldP spid="51" grpId="1"/>
      <p:bldP spid="51" grpId="2"/>
      <p:bldP spid="52" grpId="0"/>
      <p:bldP spid="52" grpId="1"/>
      <p:bldP spid="52" grpId="2"/>
      <p:bldP spid="53" grpId="0"/>
      <p:bldP spid="53" grpId="1"/>
      <p:bldP spid="53" grpId="2"/>
      <p:bldP spid="7" grpId="0"/>
      <p:bldP spid="8" grpId="0"/>
      <p:bldP spid="9" grpId="0"/>
      <p:bldP spid="9" grpId="1"/>
      <p:bldP spid="11" grpId="0"/>
      <p:bldP spid="11" grpId="1"/>
      <p:bldP spid="12" grpId="0"/>
      <p:bldP spid="12" grpId="1"/>
      <p:bldP spid="13" grpId="0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20" grpId="0"/>
      <p:bldP spid="20" grpId="1"/>
      <p:bldP spid="28" grpId="0"/>
      <p:bldP spid="28" grpId="1"/>
      <p:bldP spid="33" grpId="0"/>
      <p:bldP spid="54" grpId="0"/>
      <p:bldP spid="56" grpId="0"/>
      <p:bldP spid="57" grpId="0"/>
      <p:bldP spid="58" grpId="0"/>
      <p:bldP spid="58" grpId="1"/>
      <p:bldP spid="59" grpId="0" animBg="1"/>
      <p:bldP spid="59" grpId="1" animBg="1"/>
      <p:bldP spid="59" grpId="2" animBg="1"/>
      <p:bldP spid="65" grpId="0"/>
      <p:bldP spid="65" grpId="1"/>
      <p:bldP spid="70" grpId="0"/>
      <p:bldP spid="70" grpId="1"/>
      <p:bldP spid="71" grpId="0"/>
      <p:bldP spid="71" grpId="1"/>
      <p:bldP spid="72" grpId="0"/>
      <p:bldP spid="72" grpId="1"/>
      <p:bldP spid="73" grpId="0"/>
      <p:bldP spid="73" grpId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9" grpId="0" animBg="1"/>
      <p:bldP spid="79" grpId="1" animBg="1"/>
      <p:bldP spid="80" grpId="0" animBg="1"/>
      <p:bldP spid="80" grpId="1" animBg="1"/>
      <p:bldP spid="84" grpId="0" animBg="1"/>
      <p:bldP spid="84" grpId="1" animBg="1"/>
      <p:bldP spid="85" grpId="0"/>
      <p:bldP spid="85" grpId="1"/>
      <p:bldP spid="85" grpId="2"/>
      <p:bldP spid="85" grpId="3"/>
      <p:bldP spid="86" grpId="0"/>
      <p:bldP spid="86" grpId="1"/>
      <p:bldP spid="86" grpId="2"/>
      <p:bldP spid="87" grpId="0" animBg="1"/>
      <p:bldP spid="88" grpId="0"/>
      <p:bldP spid="88" grpId="1"/>
      <p:bldP spid="88" grpId="2"/>
      <p:bldP spid="88" grpId="3"/>
      <p:bldP spid="89" grpId="0"/>
      <p:bldP spid="89" grpId="1"/>
      <p:bldP spid="89" grpId="2"/>
      <p:bldP spid="9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Forwarding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Why does load wait for the store retirement </a:t>
            </a: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in case of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overlapping?.. </a:t>
            </a:r>
          </a:p>
          <a:p>
            <a:pPr marL="342900" lvl="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b="1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Improvement: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load can take data of the overlapping store</a:t>
            </a:r>
          </a:p>
          <a:p>
            <a:pPr marL="342900" lvl="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It is called </a:t>
            </a:r>
            <a:r>
              <a:rPr lang="en-US" b="1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Store Forwarding</a:t>
            </a:r>
          </a:p>
          <a:p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2226362" y="1377681"/>
            <a:ext cx="2786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6075" lvl="1">
              <a:spcBef>
                <a:spcPts val="1200"/>
              </a:spcBef>
              <a:buClr>
                <a:srgbClr val="061922"/>
              </a:buClr>
              <a:defRPr/>
            </a:pPr>
            <a:r>
              <a:rPr lang="en-US" sz="2400" dirty="0" smtClean="0">
                <a:solidFill>
                  <a:sysClr val="windowText" lastClr="000000"/>
                </a:solidFill>
                <a:latin typeface="Calibri"/>
              </a:rPr>
              <a:t>Only </a:t>
            </a:r>
            <a:r>
              <a:rPr lang="en-US" sz="2400" dirty="0">
                <a:solidFill>
                  <a:sysClr val="windowText" lastClr="000000"/>
                </a:solidFill>
                <a:latin typeface="Calibri"/>
              </a:rPr>
              <a:t>for simplicity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27775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Dependency from Store Data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979763"/>
            <a:ext cx="8228012" cy="2911444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If there is no overlapping load does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not depend on store data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It depends only on store address</a:t>
            </a:r>
            <a:endParaRPr lang="en-US" kern="12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To know that there is no overlapping load wait until all store addresses are 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calculated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Address is calculated when store is executed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But, store is sent to execution only all its sources (including data) are ready </a:t>
            </a:r>
            <a:r>
              <a:rPr lang="en-US" kern="12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Arial" charset="0"/>
              </a:rPr>
              <a:t>→ there is a false dependency from data</a:t>
            </a:r>
            <a:endParaRPr lang="en-US" kern="12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endParaRPr lang="ru-R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792041" y="4391192"/>
            <a:ext cx="2423117" cy="1552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(1)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(2)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(3)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smtClean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Symbol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(N) …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[r3]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5040274" y="4491174"/>
            <a:ext cx="1446729" cy="1601695"/>
            <a:chOff x="5040274" y="4491174"/>
            <a:chExt cx="1446729" cy="1601695"/>
          </a:xfrm>
        </p:grpSpPr>
        <p:sp>
          <p:nvSpPr>
            <p:cNvPr id="5" name="Oval 4"/>
            <p:cNvSpPr/>
            <p:nvPr/>
          </p:nvSpPr>
          <p:spPr>
            <a:xfrm>
              <a:off x="5458600" y="4491174"/>
              <a:ext cx="280452" cy="280452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endPara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206551" y="4491174"/>
              <a:ext cx="280452" cy="280452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Calibri"/>
                  <a:cs typeface="+mn-cs"/>
                </a:rPr>
                <a:t>2</a:t>
              </a:r>
              <a:endPara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806564" y="5119838"/>
              <a:ext cx="280452" cy="280452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Calibri"/>
                  <a:cs typeface="+mn-cs"/>
                </a:rPr>
                <a:t>3</a:t>
              </a:r>
              <a:endPara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830436" y="5812417"/>
              <a:ext cx="280452" cy="280452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Calibri"/>
                  <a:cs typeface="+mn-cs"/>
                </a:rPr>
                <a:t>N</a:t>
              </a:r>
              <a:endPara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432818" y="4766043"/>
              <a:ext cx="439398" cy="397477"/>
              <a:chOff x="5676529" y="2109303"/>
              <a:chExt cx="544824" cy="492845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5973874" y="2109303"/>
                <a:ext cx="247479" cy="439967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00B05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13" name="Rectangle 12"/>
              <p:cNvSpPr/>
              <p:nvPr/>
            </p:nvSpPr>
            <p:spPr>
              <a:xfrm>
                <a:off x="5676529" y="2220525"/>
                <a:ext cx="475437" cy="3816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onsolas" panose="020B0609020204030204" pitchFamily="49" charset="0"/>
                    <a:cs typeface="Consolas" panose="020B0609020204030204" pitchFamily="49" charset="0"/>
                  </a:rPr>
                  <a:t>r1</a:t>
                </a:r>
                <a:endParaRPr kumimoji="0" lang="ru-RU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086241" y="4854241"/>
              <a:ext cx="3834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r2</a:t>
              </a:r>
              <a:endParaRPr kumimoji="0" lang="ru-RU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6015226" y="4766042"/>
              <a:ext cx="191325" cy="347308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ysDot"/>
              <a:tailEnd type="triangle"/>
            </a:ln>
            <a:effectLst/>
          </p:spPr>
        </p:cxnSp>
        <p:cxnSp>
          <p:nvCxnSpPr>
            <p:cNvPr id="24" name="Straight Arrow Connector 23"/>
            <p:cNvCxnSpPr>
              <a:stCxn id="8" idx="4"/>
            </p:cNvCxnSpPr>
            <p:nvPr/>
          </p:nvCxnSpPr>
          <p:spPr>
            <a:xfrm>
              <a:off x="5946790" y="5400290"/>
              <a:ext cx="0" cy="40382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tailEnd type="triangle"/>
            </a:ln>
            <a:effectLst/>
          </p:spPr>
        </p:cxnSp>
        <p:sp>
          <p:nvSpPr>
            <p:cNvPr id="25" name="Rectangle 24"/>
            <p:cNvSpPr/>
            <p:nvPr/>
          </p:nvSpPr>
          <p:spPr>
            <a:xfrm>
              <a:off x="5040274" y="5449460"/>
              <a:ext cx="88036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address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473074" y="3950351"/>
            <a:ext cx="776505" cy="2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alibri"/>
                <a:cs typeface="+mn-cs"/>
              </a:rPr>
              <a:t>Example:</a:t>
            </a:r>
            <a:endParaRPr lang="ru-RU" sz="20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61373" y="3908282"/>
            <a:ext cx="1918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alibri"/>
                <a:cs typeface="+mn-cs"/>
              </a:rPr>
              <a:t>Data Flow Graph</a:t>
            </a:r>
            <a:endParaRPr lang="ru-RU" sz="20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7" name="Rounded Rectangular Callout 36"/>
          <p:cNvSpPr/>
          <p:nvPr/>
        </p:nvSpPr>
        <p:spPr>
          <a:xfrm>
            <a:off x="2320693" y="6092869"/>
            <a:ext cx="2447986" cy="665019"/>
          </a:xfrm>
          <a:prstGeom prst="wedgeRoundRectCallout">
            <a:avLst>
              <a:gd name="adj1" fmla="val -8141"/>
              <a:gd name="adj2" fmla="val -83319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 != r1 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→  </a:t>
            </a:r>
            <a:r>
              <a:rPr lang="en-US" sz="1600" kern="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and </a:t>
            </a:r>
            <a:r>
              <a:rPr lang="en-US" sz="1600" kern="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</a:t>
            </a:r>
            <a:r>
              <a:rPr lang="en-US" sz="1600" kern="0" dirty="0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are not overlapped</a:t>
            </a:r>
            <a:endParaRPr kumimoji="0" lang="en-US" sz="1600" b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Rounded Rectangular Callout 37"/>
          <p:cNvSpPr/>
          <p:nvPr/>
        </p:nvSpPr>
        <p:spPr>
          <a:xfrm>
            <a:off x="6738457" y="4766042"/>
            <a:ext cx="2005325" cy="873649"/>
          </a:xfrm>
          <a:prstGeom prst="wedgeRoundRectCallout">
            <a:avLst>
              <a:gd name="adj1" fmla="val -62701"/>
              <a:gd name="adj2" fmla="val -21169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+mj-lt"/>
                <a:cs typeface="Consolas" panose="020B0609020204030204" pitchFamily="49" charset="0"/>
              </a:rPr>
              <a:t>False dependency: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+mj-lt"/>
                <a:cs typeface="Consolas" panose="020B0609020204030204" pitchFamily="49" charset="0"/>
              </a:rPr>
              <a:t>in fact, </a:t>
            </a:r>
            <a:r>
              <a:rPr lang="en-US" sz="1600" kern="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</a:t>
            </a:r>
            <a:r>
              <a:rPr lang="en-US" sz="1600" kern="0" dirty="0">
                <a:solidFill>
                  <a:prstClr val="black"/>
                </a:solidFill>
                <a:latin typeface="+mj-lt"/>
                <a:cs typeface="Consolas" panose="020B0609020204030204" pitchFamily="49" charset="0"/>
              </a:rPr>
              <a:t> does not need to wait </a:t>
            </a:r>
            <a:r>
              <a:rPr lang="en-US" sz="1600" kern="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  <a:r>
              <a:rPr lang="en-US" sz="1600" kern="0" dirty="0" smtClean="0">
                <a:solidFill>
                  <a:prstClr val="black"/>
                </a:solidFill>
                <a:latin typeface="+mj-lt"/>
                <a:cs typeface="Consolas" panose="020B0609020204030204" pitchFamily="49" charset="0"/>
              </a:rPr>
              <a:t> </a:t>
            </a:r>
            <a:endParaRPr lang="en-US" sz="1600" kern="0" dirty="0">
              <a:solidFill>
                <a:prstClr val="black"/>
              </a:solidFill>
              <a:latin typeface="+mj-lt"/>
              <a:cs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48359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 and STD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9931"/>
            <a:ext cx="8228012" cy="2144474"/>
          </a:xfrm>
        </p:spPr>
        <p:txBody>
          <a:bodyPr/>
          <a:lstStyle/>
          <a:p>
            <a:pPr marL="342900" lvl="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To remove false dependency in case of absence of overlapping store instruction is executed in two steps:</a:t>
            </a: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Store address calculation (STA)</a:t>
            </a:r>
          </a:p>
          <a:p>
            <a:pPr marL="742950" lvl="1" indent="-285750">
              <a:spcBef>
                <a:spcPts val="600"/>
              </a:spcBef>
              <a:buClrTx/>
              <a:buFont typeface="Arial" charset="0"/>
              <a:buChar char="–"/>
              <a:defRPr/>
            </a:pPr>
            <a:r>
              <a:rPr lang="en-US" sz="2000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Store data calculation (STD)</a:t>
            </a:r>
            <a:endParaRPr lang="en-US" sz="2000" kern="1200" dirty="0">
              <a:solidFill>
                <a:sysClr val="windowText" lastClr="000000"/>
              </a:solidFill>
              <a:latin typeface="Calibri"/>
              <a:ea typeface="+mn-ea"/>
              <a:cs typeface="Arial" charset="0"/>
            </a:endParaRPr>
          </a:p>
          <a:p>
            <a:pPr marL="342900" lvl="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 smtClean="0">
                <a:solidFill>
                  <a:sysClr val="windowText" lastClr="000000"/>
                </a:solidFill>
                <a:latin typeface="Calibri"/>
                <a:cs typeface="Arial" charset="0"/>
              </a:rPr>
              <a:t>Load is waiting for STD only if it overlapped with STA</a:t>
            </a:r>
            <a:endParaRPr lang="en-US" kern="12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endParaRPr lang="ru-R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609161" y="3771432"/>
            <a:ext cx="2716327" cy="1552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1)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2)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  <a:defRPr/>
            </a:pP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3) 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1600" b="0" i="1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addr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smtClean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  <a:defRPr/>
            </a:pP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(3’)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Mem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[</a:t>
            </a:r>
            <a:r>
              <a:rPr kumimoji="0" lang="en-US" sz="16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addr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]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Symbol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(N) …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[r3]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4970920" y="3871414"/>
            <a:ext cx="280452" cy="280452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RU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5318884" y="4500078"/>
            <a:ext cx="280452" cy="280452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white"/>
                </a:solidFill>
                <a:latin typeface="Calibri"/>
                <a:cs typeface="+mn-cs"/>
              </a:rPr>
              <a:t>3</a:t>
            </a:r>
            <a:endParaRPr kumimoji="0" lang="ru-RU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720614" y="5188944"/>
            <a:ext cx="280452" cy="280452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white"/>
                </a:solidFill>
                <a:latin typeface="Calibri"/>
                <a:cs typeface="+mn-cs"/>
              </a:rPr>
              <a:t>N</a:t>
            </a:r>
            <a:endParaRPr kumimoji="0" lang="ru-RU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45138" y="4146283"/>
            <a:ext cx="439398" cy="397477"/>
            <a:chOff x="5676529" y="2109303"/>
            <a:chExt cx="544824" cy="49284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5973874" y="2109303"/>
              <a:ext cx="247479" cy="439967"/>
            </a:xfrm>
            <a:prstGeom prst="straightConnector1">
              <a:avLst/>
            </a:prstGeom>
            <a:noFill/>
            <a:ln w="12700" cap="flat" cmpd="sng" algn="ctr">
              <a:solidFill>
                <a:srgbClr val="00B050"/>
              </a:solidFill>
              <a:prstDash val="solid"/>
              <a:tailEnd type="triangle"/>
            </a:ln>
            <a:effectLst/>
          </p:spPr>
        </p:cxnSp>
        <p:sp>
          <p:nvSpPr>
            <p:cNvPr id="11" name="Rectangle 10"/>
            <p:cNvSpPr/>
            <p:nvPr/>
          </p:nvSpPr>
          <p:spPr>
            <a:xfrm>
              <a:off x="5676529" y="2220525"/>
              <a:ext cx="475437" cy="3816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cxnSp>
        <p:nvCxnSpPr>
          <p:cNvPr id="14" name="Straight Arrow Connector 13"/>
          <p:cNvCxnSpPr>
            <a:endCxn id="8" idx="1"/>
          </p:cNvCxnSpPr>
          <p:nvPr/>
        </p:nvCxnSpPr>
        <p:spPr>
          <a:xfrm>
            <a:off x="5521960" y="4775200"/>
            <a:ext cx="239725" cy="4548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>
          <a:xfrm>
            <a:off x="5037470" y="4859898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addr</a:t>
            </a:r>
            <a:endParaRPr kumimoji="0" lang="ru-RU" sz="1400" b="0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0194" y="3330591"/>
            <a:ext cx="776505" cy="2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alibri"/>
                <a:cs typeface="+mn-cs"/>
              </a:rPr>
              <a:t>Example:</a:t>
            </a:r>
            <a:endParaRPr lang="ru-RU" sz="20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73693" y="3288522"/>
            <a:ext cx="1918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alibri"/>
                <a:cs typeface="+mn-cs"/>
              </a:rPr>
              <a:t>Data Flow Graph</a:t>
            </a:r>
            <a:endParaRPr lang="ru-RU" sz="20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6913455" y="5167675"/>
            <a:ext cx="1536693" cy="873649"/>
          </a:xfrm>
          <a:prstGeom prst="wedgeRoundRectCallout">
            <a:avLst>
              <a:gd name="adj1" fmla="val -70635"/>
              <a:gd name="adj2" fmla="val -52568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+mj-lt"/>
                <a:cs typeface="Consolas" panose="020B0609020204030204" pitchFamily="49" charset="0"/>
              </a:rPr>
              <a:t>Exist only if overlapping is detected</a:t>
            </a:r>
            <a:endParaRPr lang="en-US" sz="1600" kern="0" dirty="0">
              <a:solidFill>
                <a:prstClr val="black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1769" y="4377458"/>
            <a:ext cx="77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STA →</a:t>
            </a:r>
            <a:endParaRPr lang="ru-RU" dirty="0" smtClean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8875" y="4639688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STD →</a:t>
            </a:r>
            <a:endParaRPr lang="ru-RU" dirty="0" smtClean="0"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486546" y="3865831"/>
            <a:ext cx="280452" cy="280452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white"/>
                </a:solidFill>
                <a:latin typeface="Calibri"/>
                <a:cs typeface="+mn-cs"/>
              </a:rPr>
              <a:t>2</a:t>
            </a:r>
            <a:endParaRPr kumimoji="0" lang="ru-RU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89466" y="4188335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endParaRPr kumimoji="0" lang="ru-RU" sz="14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310767" y="4137157"/>
            <a:ext cx="214493" cy="35461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sp>
        <p:nvSpPr>
          <p:cNvPr id="25" name="Oval 24"/>
          <p:cNvSpPr/>
          <p:nvPr/>
        </p:nvSpPr>
        <p:spPr>
          <a:xfrm>
            <a:off x="6095713" y="4494495"/>
            <a:ext cx="283464" cy="283464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prstClr val="white"/>
                </a:solidFill>
                <a:latin typeface="Calibri"/>
                <a:cs typeface="+mn-cs"/>
              </a:rPr>
              <a:t>3’</a:t>
            </a:r>
            <a:endParaRPr kumimoji="0" lang="ru-RU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0" name="Straight Arrow Connector 29"/>
          <p:cNvCxnSpPr>
            <a:endCxn id="8" idx="7"/>
          </p:cNvCxnSpPr>
          <p:nvPr/>
        </p:nvCxnSpPr>
        <p:spPr>
          <a:xfrm flipH="1">
            <a:off x="5959995" y="4783455"/>
            <a:ext cx="221730" cy="44656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ysDot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6108281" y="4859898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data</a:t>
            </a:r>
            <a:endParaRPr kumimoji="0" lang="ru-RU" sz="1400" b="0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96830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5" grpId="0"/>
      <p:bldP spid="16" grpId="0"/>
      <p:bldP spid="17" grpId="0"/>
      <p:bldP spid="19" grpId="0" animBg="1"/>
      <p:bldP spid="20" grpId="0"/>
      <p:bldP spid="21" grpId="0"/>
      <p:bldP spid="22" grpId="0" animBg="1"/>
      <p:bldP spid="23" grpId="0"/>
      <p:bldP spid="25" grpId="0" animBg="1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454025" y="2608118"/>
            <a:ext cx="206979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840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[r5]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4025" y="2327886"/>
            <a:ext cx="195758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[r4]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368925" y="3505200"/>
          <a:ext cx="3264536" cy="2695525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249958"/>
                <a:gridCol w="664296"/>
                <a:gridCol w="833901"/>
                <a:gridCol w="787083"/>
                <a:gridCol w="729298"/>
              </a:tblGrid>
              <a:tr h="535781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j-lt"/>
                        </a:rPr>
                        <a:t>Address</a:t>
                      </a:r>
                      <a:endParaRPr lang="ru-RU" sz="1400" b="0" dirty="0" smtClean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j-lt"/>
                        </a:rPr>
                        <a:t>Previous</a:t>
                      </a:r>
                      <a:r>
                        <a:rPr lang="en-US" sz="1400" b="0" baseline="0" dirty="0" smtClean="0">
                          <a:latin typeface="+mj-lt"/>
                        </a:rPr>
                        <a:t> store</a:t>
                      </a:r>
                      <a:endParaRPr lang="ru-RU" sz="1400" b="0" dirty="0" smtClean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j-lt"/>
                        </a:rPr>
                        <a:t>Waiting</a:t>
                      </a:r>
                      <a:r>
                        <a:rPr lang="en-US" sz="1400" b="0" baseline="0" dirty="0" smtClean="0">
                          <a:latin typeface="+mj-lt"/>
                        </a:rPr>
                        <a:t> store</a:t>
                      </a:r>
                      <a:endParaRPr lang="ru-RU" sz="1400" b="0" dirty="0" smtClean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j-lt"/>
                        </a:rPr>
                        <a:t>Ready?</a:t>
                      </a:r>
                      <a:endParaRPr lang="ru-RU" sz="1400" b="0" dirty="0" smtClean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4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5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M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54025" y="2047654"/>
            <a:ext cx="206979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[r3]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54025" y="1767422"/>
            <a:ext cx="195758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[r2]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  <a:endParaRPr lang="en-US" sz="1600" dirty="0">
              <a:solidFill>
                <a:srgbClr val="0619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4025" y="1487190"/>
            <a:ext cx="195758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[r1]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sz="1600" dirty="0">
              <a:solidFill>
                <a:srgbClr val="0619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502192"/>
              </p:ext>
            </p:extLst>
          </p:nvPr>
        </p:nvGraphicFramePr>
        <p:xfrm>
          <a:off x="2234335" y="3756501"/>
          <a:ext cx="1127351" cy="188977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466951"/>
                <a:gridCol w="660400"/>
              </a:tblGrid>
              <a:tr h="269968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j-lt"/>
                        </a:rPr>
                        <a:t>Address</a:t>
                      </a:r>
                      <a:endParaRPr lang="ru-RU" sz="1400" b="0" dirty="0" smtClean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N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377089" y="3357177"/>
            <a:ext cx="130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Store Buffer</a:t>
            </a:r>
            <a:endParaRPr lang="ru-RU" dirty="0" smtClean="0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54025" y="2888350"/>
            <a:ext cx="40908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54025" y="1206958"/>
            <a:ext cx="5209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4025" y="1487190"/>
            <a:ext cx="19575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[r1]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sz="1600" dirty="0">
              <a:solidFill>
                <a:srgbClr val="0619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4025" y="1767422"/>
            <a:ext cx="19575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[r2]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  <a:endParaRPr lang="en-US" sz="1600" dirty="0">
              <a:solidFill>
                <a:srgbClr val="0619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54025" y="2047654"/>
            <a:ext cx="206979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[r3]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54025" y="2327886"/>
            <a:ext cx="19575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[r4]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54025" y="2608118"/>
            <a:ext cx="206979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840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[r5]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 and LB </a:t>
            </a:r>
            <a:r>
              <a:rPr lang="en-US" dirty="0" smtClean="0"/>
              <a:t>Operation: STA and STD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97379" y="867001"/>
            <a:ext cx="1323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Example:</a:t>
            </a:r>
            <a:endParaRPr lang="ru-RU" sz="2400" dirty="0" smtClean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0782" y="3968140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1830942" y="4243399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1830942" y="451865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4912192" y="398224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4912192" y="4243399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840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28911" y="400718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8911" y="4274176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8911" y="4549435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61544" y="4029695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50772" y="399891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1</a:t>
            </a:r>
            <a:endParaRPr lang="ru-RU" sz="1600" dirty="0" smtClean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62784" y="4007179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j-lt"/>
              </a:rPr>
              <a:t>no</a:t>
            </a:r>
            <a:endParaRPr lang="ru-RU" sz="1400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61544" y="4294903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64277" y="3119027"/>
            <a:ext cx="126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Load Buffer</a:t>
            </a:r>
            <a:endParaRPr lang="ru-RU" dirty="0" smtClean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04212" y="399891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1</a:t>
            </a:r>
            <a:endParaRPr lang="ru-RU" sz="1600" dirty="0" smtClean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50772" y="427387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2</a:t>
            </a:r>
            <a:endParaRPr lang="ru-RU" sz="1600" dirty="0" smtClean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062784" y="4282140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j-lt"/>
              </a:rPr>
              <a:t>no</a:t>
            </a:r>
            <a:endParaRPr lang="ru-RU" sz="1400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404212" y="427387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2</a:t>
            </a:r>
            <a:endParaRPr lang="ru-RU" sz="1600" dirty="0" smtClean="0">
              <a:latin typeface="+mj-lt"/>
            </a:endParaRPr>
          </a:p>
        </p:txBody>
      </p:sp>
      <p:sp>
        <p:nvSpPr>
          <p:cNvPr id="59" name="Right Arrow 58"/>
          <p:cNvSpPr/>
          <p:nvPr/>
        </p:nvSpPr>
        <p:spPr bwMode="auto">
          <a:xfrm>
            <a:off x="217352" y="4729943"/>
            <a:ext cx="1613590" cy="422562"/>
          </a:xfrm>
          <a:prstGeom prst="rightArrow">
            <a:avLst/>
          </a:prstGeom>
          <a:solidFill>
            <a:srgbClr val="E7EBF5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63500" sx="101000" sy="101000" algn="ctr" rotWithShape="0">
              <a:prstClr val="black">
                <a:alpha val="29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latin typeface="+mj-lt"/>
                <a:cs typeface="Arial" pitchFamily="34" charset="0"/>
              </a:rPr>
              <a:t>o</a:t>
            </a:r>
            <a:r>
              <a:rPr lang="en-US" sz="1600" dirty="0" smtClean="0">
                <a:latin typeface="+mj-lt"/>
                <a:cs typeface="Arial" pitchFamily="34" charset="0"/>
              </a:rPr>
              <a:t>ldest unknown</a:t>
            </a:r>
            <a:endParaRPr lang="ru-RU" sz="1600" dirty="0" smtClean="0">
              <a:latin typeface="+mj-lt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26214" y="1487190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address: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26214" y="1770520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address: 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[0x01]</a:t>
            </a:r>
            <a:endParaRPr lang="ru-RU" dirty="0" smtClean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626214" y="2053850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address: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626214" y="2337180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address: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626214" y="2620511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address: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633694" y="4068167"/>
            <a:ext cx="634790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5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0x25</a:t>
            </a:r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ru-RU" sz="15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715560" y="4313936"/>
            <a:ext cx="634789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5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0x01]</a:t>
            </a:r>
            <a:endParaRPr lang="ru-RU" sz="15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715560" y="4586620"/>
            <a:ext cx="634790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5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0x25</a:t>
            </a:r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ru-RU" sz="15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633384" y="4328605"/>
            <a:ext cx="634789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FFDA00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500" dirty="0">
              <a:solidFill>
                <a:srgbClr val="FFDA00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718212" y="4054534"/>
            <a:ext cx="634789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FFDA00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500" dirty="0">
              <a:solidFill>
                <a:srgbClr val="FFDA00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2" name="Freeform 81"/>
          <p:cNvSpPr/>
          <p:nvPr/>
        </p:nvSpPr>
        <p:spPr bwMode="auto">
          <a:xfrm>
            <a:off x="5524500" y="1417320"/>
            <a:ext cx="1584960" cy="1447800"/>
          </a:xfrm>
          <a:custGeom>
            <a:avLst/>
            <a:gdLst>
              <a:gd name="connsiteX0" fmla="*/ 0 w 1584960"/>
              <a:gd name="connsiteY0" fmla="*/ 0 h 1447800"/>
              <a:gd name="connsiteX1" fmla="*/ 0 w 1584960"/>
              <a:gd name="connsiteY1" fmla="*/ 1447800 h 1447800"/>
              <a:gd name="connsiteX2" fmla="*/ 1584960 w 1584960"/>
              <a:gd name="connsiteY2" fmla="*/ 1447800 h 1447800"/>
              <a:gd name="connsiteX3" fmla="*/ 1584960 w 1584960"/>
              <a:gd name="connsiteY3" fmla="*/ 434340 h 1447800"/>
              <a:gd name="connsiteX4" fmla="*/ 1043940 w 1584960"/>
              <a:gd name="connsiteY4" fmla="*/ 434340 h 1447800"/>
              <a:gd name="connsiteX5" fmla="*/ 1043940 w 1584960"/>
              <a:gd name="connsiteY5" fmla="*/ 777240 h 1447800"/>
              <a:gd name="connsiteX6" fmla="*/ 388620 w 1584960"/>
              <a:gd name="connsiteY6" fmla="*/ 77724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4960" h="1447800">
                <a:moveTo>
                  <a:pt x="0" y="0"/>
                </a:moveTo>
                <a:lnTo>
                  <a:pt x="0" y="1447800"/>
                </a:lnTo>
                <a:lnTo>
                  <a:pt x="1584960" y="1447800"/>
                </a:lnTo>
                <a:lnTo>
                  <a:pt x="1584960" y="434340"/>
                </a:lnTo>
                <a:lnTo>
                  <a:pt x="1043940" y="434340"/>
                </a:lnTo>
                <a:lnTo>
                  <a:pt x="1043940" y="777240"/>
                </a:lnTo>
                <a:lnTo>
                  <a:pt x="388620" y="777240"/>
                </a:lnTo>
              </a:path>
            </a:pathLst>
          </a:custGeom>
          <a:noFill/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Freeform 82"/>
          <p:cNvSpPr/>
          <p:nvPr/>
        </p:nvSpPr>
        <p:spPr bwMode="auto">
          <a:xfrm>
            <a:off x="1917470" y="3985260"/>
            <a:ext cx="1661160" cy="7620"/>
          </a:xfrm>
          <a:custGeom>
            <a:avLst/>
            <a:gdLst>
              <a:gd name="connsiteX0" fmla="*/ 0 w 1661160"/>
              <a:gd name="connsiteY0" fmla="*/ 7620 h 7620"/>
              <a:gd name="connsiteX1" fmla="*/ 1661160 w 1661160"/>
              <a:gd name="connsiteY1" fmla="*/ 0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1160" h="7620">
                <a:moveTo>
                  <a:pt x="0" y="7620"/>
                </a:moveTo>
                <a:lnTo>
                  <a:pt x="1661160" y="0"/>
                </a:lnTo>
              </a:path>
            </a:pathLst>
          </a:custGeom>
          <a:noFill/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/>
          <p:cNvSpPr/>
          <p:nvPr/>
        </p:nvSpPr>
        <p:spPr>
          <a:xfrm>
            <a:off x="5633384" y="4066119"/>
            <a:ext cx="634790" cy="230832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5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0x25</a:t>
            </a:r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ru-RU" sz="15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129796" y="4066548"/>
            <a:ext cx="255711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 smtClean="0">
                <a:solidFill>
                  <a:srgbClr val="00B050"/>
                </a:solidFill>
                <a:latin typeface="+mj-lt"/>
                <a:cs typeface="Consolas" panose="020B0609020204030204" pitchFamily="49" charset="0"/>
              </a:rPr>
              <a:t>yes</a:t>
            </a:r>
            <a:endParaRPr lang="ru-RU" sz="1500" dirty="0">
              <a:solidFill>
                <a:srgbClr val="00B050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633383" y="4329645"/>
            <a:ext cx="634789" cy="230832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FFDA00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500" dirty="0">
              <a:solidFill>
                <a:srgbClr val="FFDA00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499749" y="4328605"/>
            <a:ext cx="97784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b="1" dirty="0" smtClean="0">
                <a:latin typeface="+mj-lt"/>
                <a:cs typeface="Consolas" panose="020B0609020204030204" pitchFamily="49" charset="0"/>
              </a:rPr>
              <a:t>0</a:t>
            </a:r>
            <a:endParaRPr lang="ru-RU" sz="1500" b="1" dirty="0"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769535"/>
              </p:ext>
            </p:extLst>
          </p:nvPr>
        </p:nvGraphicFramePr>
        <p:xfrm>
          <a:off x="3375855" y="3752590"/>
          <a:ext cx="660400" cy="188977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660400"/>
              </a:tblGrid>
              <a:tr h="269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j-lt"/>
                        </a:rPr>
                        <a:t>Data</a:t>
                      </a:r>
                      <a:endParaRPr lang="ru-RU" sz="1400" b="0" dirty="0" smtClean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4364670" y="1487190"/>
            <a:ext cx="128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data: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0x100</a:t>
            </a:r>
            <a:endParaRPr lang="ru-RU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442376" y="4046201"/>
            <a:ext cx="528991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0x100</a:t>
            </a:r>
            <a:endParaRPr lang="ru-RU" sz="15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72888" y="3989070"/>
            <a:ext cx="4916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endParaRPr lang="ru-RU" sz="1400" dirty="0"/>
          </a:p>
        </p:txBody>
      </p:sp>
      <p:sp>
        <p:nvSpPr>
          <p:cNvPr id="68" name="Rectangle 67"/>
          <p:cNvSpPr/>
          <p:nvPr/>
        </p:nvSpPr>
        <p:spPr>
          <a:xfrm>
            <a:off x="8129796" y="4314082"/>
            <a:ext cx="255711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 smtClean="0">
                <a:solidFill>
                  <a:srgbClr val="00B050"/>
                </a:solidFill>
                <a:latin typeface="+mj-lt"/>
                <a:cs typeface="Consolas" panose="020B0609020204030204" pitchFamily="49" charset="0"/>
              </a:rPr>
              <a:t>yes</a:t>
            </a:r>
            <a:endParaRPr lang="ru-RU" sz="1500" dirty="0">
              <a:solidFill>
                <a:srgbClr val="00B050"/>
              </a:solidFill>
              <a:latin typeface="+mj-lt"/>
              <a:cs typeface="Consolas" panose="020B0609020204030204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 rot="922656">
            <a:off x="7356325" y="4243466"/>
            <a:ext cx="417585" cy="417585"/>
            <a:chOff x="7086600" y="3613666"/>
            <a:chExt cx="533400" cy="533400"/>
          </a:xfrm>
        </p:grpSpPr>
        <p:sp>
          <p:nvSpPr>
            <p:cNvPr id="66" name="Explosion 2 65"/>
            <p:cNvSpPr/>
            <p:nvPr/>
          </p:nvSpPr>
          <p:spPr>
            <a:xfrm rot="1911934">
              <a:off x="7086600" y="3613666"/>
              <a:ext cx="533400" cy="533400"/>
            </a:xfrm>
            <a:prstGeom prst="irregularSeal2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 rot="20664369">
              <a:off x="7091961" y="3670007"/>
              <a:ext cx="3818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hit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009209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709 -0.01551 L 0.05035 -0.05973 L 0.08056 -0.10487 L 0.12604 -0.14375 L 0.19115 -0.16459 L 0.2533 -0.17084 L 0.30469 -0.15926 L 0.34445 -0.12963 L 0.35816 -0.09723 L 0.36094 -0.05579 L 0.36493 -0.01829 L 0.36788 0.0206 L 0.3658 0.04791 " pathEditMode="relative" ptsTypes="AAAAAAAAAAAAAA">
                                      <p:cBhvr>
                                        <p:cTn id="27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07407E-6 L 0.07934 0.00324 " pathEditMode="relative" rAng="0" ptsTypes="AA">
                                      <p:cBhvr>
                                        <p:cTn id="38" dur="11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16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6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1"/>
      <p:bldP spid="62" grpId="0"/>
      <p:bldP spid="62" grpId="1"/>
      <p:bldP spid="63" grpId="0" animBg="1"/>
      <p:bldP spid="63" grpId="1" animBg="1"/>
      <p:bldP spid="3" grpId="0"/>
      <p:bldP spid="3" grpId="1"/>
      <p:bldP spid="3" grpId="2"/>
      <p:bldP spid="6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2727961"/>
            <a:ext cx="6477000" cy="1362075"/>
          </a:xfrm>
        </p:spPr>
        <p:txBody>
          <a:bodyPr/>
          <a:lstStyle/>
          <a:p>
            <a:pPr algn="ctr"/>
            <a:r>
              <a:rPr lang="en-US" dirty="0" smtClean="0"/>
              <a:t>End of Part </a:t>
            </a:r>
            <a:r>
              <a:rPr lang="en-US" dirty="0" smtClean="0"/>
              <a:t>III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3.2|3.4|64.4|50.7|15.6|51.1|33.7|38.1|16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40.8|59.3|18.6|8.8|64.1|79.7|23|13.4|191.2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73.7|84.7|0.9|3.5|10.3|68|32.4|3.3|9|2.8|4.3|40.4|4.5|11.9|13|13.7|30|5.2|4|7|4.9|2.8|0.9|0.6|3.9|10.1|29.9|23.7|4.6|5.4|8.9|14.1|7.9|2.9|2.9|76.3|3.2|48.4|4|16.9|23.6|6.6|216.1|34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68.9|7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9.3|74.9|17.3|3.4|6.8|38.9|3|8.9|2.3|16.6|2|4|15.8|4|4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8|5.8|26.6|15.8|0.9|0.8|0.7|20.8|39.6|1.1|2.9|2.1|30.2|19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6.7|5.2|17|7.5"/>
</p:tagLst>
</file>

<file path=ppt/theme/theme1.xml><?xml version="1.0" encoding="utf-8"?>
<a:theme xmlns:a="http://schemas.openxmlformats.org/drawingml/2006/main" name="2_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hangingPunct="0">
          <a:defRPr sz="2000" dirty="0" smtClean="0">
            <a:latin typeface="+mj-lt"/>
            <a:cs typeface="Arial" pitchFamily="34" charset="0"/>
          </a:defRPr>
        </a:defPPr>
      </a:lstStyle>
    </a:spDef>
    <a:lnDef>
      <a:spPr bwMode="auto"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Neo Sans Intel" panose="020B0504020202020204" pitchFamily="34" charset="0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4A94C8E-3E2B-4AD9-8D67-7815198BE085}">
  <ds:schemaRefs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12640</TotalTime>
  <Words>942</Words>
  <Application>Microsoft Office PowerPoint</Application>
  <PresentationFormat>On-screen Show (4:3)</PresentationFormat>
  <Paragraphs>228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MS PGothic</vt:lpstr>
      <vt:lpstr>MS PGothic</vt:lpstr>
      <vt:lpstr>Arial</vt:lpstr>
      <vt:lpstr>Calibri</vt:lpstr>
      <vt:lpstr>Consolas</vt:lpstr>
      <vt:lpstr>Courier New</vt:lpstr>
      <vt:lpstr>Neo Sans Intel</vt:lpstr>
      <vt:lpstr>Neo Sans Intel Light</vt:lpstr>
      <vt:lpstr>Neo Sans Intel Medium</vt:lpstr>
      <vt:lpstr>Symbol</vt:lpstr>
      <vt:lpstr>Verdana</vt:lpstr>
      <vt:lpstr>Wingdings</vt:lpstr>
      <vt:lpstr>2_mdsp_2011</vt:lpstr>
      <vt:lpstr>Out-Of-Order Execution (part III)</vt:lpstr>
      <vt:lpstr>Refresher: Memory Dependencies</vt:lpstr>
      <vt:lpstr>Load  and Store Buffer</vt:lpstr>
      <vt:lpstr>SB and LB Operation</vt:lpstr>
      <vt:lpstr>Store Forwarding</vt:lpstr>
      <vt:lpstr>False Dependency from Store Data</vt:lpstr>
      <vt:lpstr>STA and STD</vt:lpstr>
      <vt:lpstr>SB and LB Operation: STA and STD</vt:lpstr>
      <vt:lpstr>End of Part III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Titov, Alexandr</cp:lastModifiedBy>
  <cp:revision>506</cp:revision>
  <dcterms:created xsi:type="dcterms:W3CDTF">2011-10-24T08:13:52Z</dcterms:created>
  <dcterms:modified xsi:type="dcterms:W3CDTF">2015-04-13T09:19:10Z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