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93" r:id="rId4"/>
  </p:sldMasterIdLst>
  <p:notesMasterIdLst>
    <p:notesMasterId r:id="rId17"/>
  </p:notesMasterIdLst>
  <p:handoutMasterIdLst>
    <p:handoutMasterId r:id="rId18"/>
  </p:handoutMasterIdLst>
  <p:sldIdLst>
    <p:sldId id="413" r:id="rId5"/>
    <p:sldId id="466" r:id="rId6"/>
    <p:sldId id="467" r:id="rId7"/>
    <p:sldId id="468" r:id="rId8"/>
    <p:sldId id="469" r:id="rId9"/>
    <p:sldId id="471" r:id="rId10"/>
    <p:sldId id="470" r:id="rId11"/>
    <p:sldId id="472" r:id="rId12"/>
    <p:sldId id="473" r:id="rId13"/>
    <p:sldId id="474" r:id="rId14"/>
    <p:sldId id="288" r:id="rId15"/>
    <p:sldId id="28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3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B084"/>
    <a:srgbClr val="CCFFCC"/>
    <a:srgbClr val="43AFFF"/>
    <a:srgbClr val="939598"/>
    <a:srgbClr val="D21E1E"/>
    <a:srgbClr val="F2F2F2"/>
    <a:srgbClr val="BEBEBE"/>
    <a:srgbClr val="E6B9B8"/>
    <a:srgbClr val="5757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5" autoAdjust="0"/>
    <p:restoredTop sz="93136" autoAdjust="0"/>
  </p:normalViewPr>
  <p:slideViewPr>
    <p:cSldViewPr snapToGrid="0">
      <p:cViewPr varScale="1">
        <p:scale>
          <a:sx n="48" d="100"/>
          <a:sy n="48" d="100"/>
        </p:scale>
        <p:origin x="1440" y="43"/>
      </p:cViewPr>
      <p:guideLst>
        <p:guide orient="horz" pos="2064"/>
        <p:guide pos="2280"/>
        <p:guide pos="39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4/18/2015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4/18/2015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8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2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70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5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33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41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61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68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0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9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596389"/>
            <a:ext cx="9144000" cy="26161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604084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50" b="1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633678"/>
            <a:ext cx="4571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MIPT-MIPS 2014 Project</a:t>
            </a:r>
            <a:endParaRPr lang="ru-RU" sz="8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452435" y="6611778"/>
            <a:ext cx="691566" cy="246221"/>
          </a:xfrm>
          <a:prstGeom prst="rect">
            <a:avLst/>
          </a:prstGeom>
          <a:gradFill flip="none" rotWithShape="1">
            <a:gsLst>
              <a:gs pos="0">
                <a:srgbClr val="007DC6"/>
              </a:gs>
              <a:gs pos="100000">
                <a:srgbClr val="007FC7"/>
              </a:gs>
            </a:gsLst>
            <a:lin ang="1080000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786788" y="6596388"/>
            <a:ext cx="321017" cy="24968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640588" y="6633678"/>
            <a:ext cx="5028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Intel Laboratory at Moscow Institute of Physics and Technology </a:t>
            </a:r>
            <a:endParaRPr lang="ru-RU" sz="8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94" r:id="rId1"/>
    <p:sldLayoutId id="2147485995" r:id="rId2"/>
    <p:sldLayoutId id="2147485996" r:id="rId3"/>
    <p:sldLayoutId id="2147485997" r:id="rId4"/>
    <p:sldLayoutId id="2147485998" r:id="rId5"/>
    <p:sldLayoutId id="2147485999" r:id="rId6"/>
    <p:sldLayoutId id="2147486000" r:id="rId7"/>
    <p:sldLayoutId id="2147486001" r:id="rId8"/>
    <p:sldLayoutId id="2147486002" r:id="rId9"/>
    <p:sldLayoutId id="2147486003" r:id="rId10"/>
    <p:sldLayoutId id="2147486004" r:id="rId11"/>
    <p:sldLayoutId id="2147486005" r:id="rId12"/>
    <p:sldLayoutId id="2147486006" r:id="rId13"/>
    <p:sldLayoutId id="2147486007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Ins="0" anchor="b"/>
          <a:lstStyle/>
          <a:p>
            <a:pPr>
              <a:spcAft>
                <a:spcPts val="1200"/>
              </a:spcAft>
            </a:pPr>
            <a:r>
              <a:rPr lang="en-US" sz="3700" dirty="0" smtClean="0"/>
              <a:t>Virtual Memory</a:t>
            </a:r>
            <a:endParaRPr lang="en-US" sz="37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18 </a:t>
            </a:r>
            <a:r>
              <a:rPr lang="en-US" dirty="0" smtClean="0">
                <a:latin typeface="Neo Sans Intel"/>
              </a:rPr>
              <a:t>April 2015</a:t>
            </a:r>
          </a:p>
        </p:txBody>
      </p:sp>
    </p:spTree>
    <p:extLst>
      <p:ext uri="{BB962C8B-B14F-4D97-AF65-F5344CB8AC3E}">
        <p14:creationId xmlns:p14="http://schemas.microsoft.com/office/powerpoint/2010/main" val="3943028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PT, TLB and Cache</a:t>
            </a:r>
            <a:endParaRPr lang="ru-RU" sz="3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162813" y="1140959"/>
            <a:ext cx="4099886" cy="4334512"/>
            <a:chOff x="162813" y="1140959"/>
            <a:chExt cx="4099886" cy="4334512"/>
          </a:xfrm>
        </p:grpSpPr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3762941" y="4072092"/>
              <a:ext cx="461280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 bwMode="auto">
            <a:xfrm>
              <a:off x="3076700" y="2244782"/>
              <a:ext cx="1185999" cy="536605"/>
              <a:chOff x="1939" y="1351"/>
              <a:chExt cx="737" cy="307"/>
            </a:xfrm>
          </p:grpSpPr>
          <p:sp>
            <p:nvSpPr>
              <p:cNvPr id="81" name="Freeform 80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w 737"/>
                  <a:gd name="T13" fmla="*/ 304 h 3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7"/>
                  <a:gd name="T22" fmla="*/ 0 h 307"/>
                  <a:gd name="T23" fmla="*/ 737 w 737"/>
                  <a:gd name="T24" fmla="*/ 307 h 3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  <a:lnTo>
                      <a:pt x="0" y="304"/>
                    </a:lnTo>
                  </a:path>
                </a:pathLst>
              </a:custGeom>
              <a:solidFill>
                <a:srgbClr val="FCE9D6"/>
              </a:solidFill>
              <a:ln w="9525" cap="rnd">
                <a:noFill/>
                <a:round/>
                <a:headEnd/>
                <a:tailEnd/>
              </a:ln>
              <a:extLst/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  <p:sp>
            <p:nvSpPr>
              <p:cNvPr id="82" name="Freeform 81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7"/>
                  <a:gd name="T19" fmla="*/ 0 h 307"/>
                  <a:gd name="T20" fmla="*/ 737 w 737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</a:path>
                </a:pathLst>
              </a:custGeom>
              <a:noFill/>
              <a:ln w="25400" cap="rnd">
                <a:noFill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</p:grpSp>
        <p:sp>
          <p:nvSpPr>
            <p:cNvPr id="8" name="Rectangle 7"/>
            <p:cNvSpPr>
              <a:spLocks noChangeAspect="1" noChangeArrowheads="1"/>
            </p:cNvSpPr>
            <p:nvPr/>
          </p:nvSpPr>
          <p:spPr bwMode="auto">
            <a:xfrm>
              <a:off x="2808209" y="3317989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3315257" y="2211880"/>
              <a:ext cx="750205" cy="585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TLB </a:t>
              </a:r>
            </a:p>
          </p:txBody>
        </p:sp>
        <p:sp>
          <p:nvSpPr>
            <p:cNvPr id="10" name="Freeform 9"/>
            <p:cNvSpPr>
              <a:spLocks noChangeAspect="1"/>
            </p:cNvSpPr>
            <p:nvPr/>
          </p:nvSpPr>
          <p:spPr bwMode="auto">
            <a:xfrm>
              <a:off x="162813" y="3230671"/>
              <a:ext cx="1189174" cy="838245"/>
            </a:xfrm>
            <a:custGeom>
              <a:avLst/>
              <a:gdLst>
                <a:gd name="T0" fmla="*/ 0 w 739"/>
                <a:gd name="T1" fmla="*/ 2147483647 h 378"/>
                <a:gd name="T2" fmla="*/ 2147483647 w 739"/>
                <a:gd name="T3" fmla="*/ 0 h 378"/>
                <a:gd name="T4" fmla="*/ 2147483647 w 739"/>
                <a:gd name="T5" fmla="*/ 0 h 378"/>
                <a:gd name="T6" fmla="*/ 2147483647 w 739"/>
                <a:gd name="T7" fmla="*/ 2147483647 h 378"/>
                <a:gd name="T8" fmla="*/ 2147483647 w 739"/>
                <a:gd name="T9" fmla="*/ 2147483647 h 378"/>
                <a:gd name="T10" fmla="*/ 2147483647 w 739"/>
                <a:gd name="T11" fmla="*/ 2147483647 h 378"/>
                <a:gd name="T12" fmla="*/ 0 w 739"/>
                <a:gd name="T13" fmla="*/ 2147483647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9"/>
                <a:gd name="T22" fmla="*/ 0 h 378"/>
                <a:gd name="T23" fmla="*/ 739 w 739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9" h="378">
                  <a:moveTo>
                    <a:pt x="0" y="374"/>
                  </a:moveTo>
                  <a:lnTo>
                    <a:pt x="2" y="0"/>
                  </a:lnTo>
                  <a:lnTo>
                    <a:pt x="738" y="0"/>
                  </a:lnTo>
                  <a:lnTo>
                    <a:pt x="738" y="377"/>
                  </a:lnTo>
                  <a:lnTo>
                    <a:pt x="2" y="377"/>
                  </a:lnTo>
                  <a:lnTo>
                    <a:pt x="0" y="374"/>
                  </a:lnTo>
                </a:path>
              </a:pathLst>
            </a:custGeom>
            <a:solidFill>
              <a:srgbClr val="FCE9D6"/>
            </a:solidFill>
            <a:ln w="9525" cap="rnd">
              <a:noFill/>
              <a:round/>
              <a:headEnd/>
              <a:tailEnd/>
            </a:ln>
            <a:extLst/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2" name="Rectangle 11"/>
            <p:cNvSpPr>
              <a:spLocks noChangeAspect="1" noChangeArrowheads="1"/>
            </p:cNvSpPr>
            <p:nvPr/>
          </p:nvSpPr>
          <p:spPr bwMode="auto">
            <a:xfrm>
              <a:off x="189517" y="3217304"/>
              <a:ext cx="1129412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+mj-lt"/>
                </a:rPr>
                <a:t>Page Table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+mj-lt"/>
                </a:rPr>
                <a:t>In Memory</a:t>
              </a:r>
            </a:p>
          </p:txBody>
        </p:sp>
        <p:sp>
          <p:nvSpPr>
            <p:cNvPr id="13" name="Line 21"/>
            <p:cNvSpPr>
              <a:spLocks noChangeAspect="1" noChangeShapeType="1"/>
            </p:cNvSpPr>
            <p:nvPr/>
          </p:nvSpPr>
          <p:spPr bwMode="auto">
            <a:xfrm flipH="1">
              <a:off x="2793599" y="3659758"/>
              <a:ext cx="3810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5" name="Line 27"/>
            <p:cNvSpPr>
              <a:spLocks noChangeAspect="1" noChangeShapeType="1"/>
            </p:cNvSpPr>
            <p:nvPr/>
          </p:nvSpPr>
          <p:spPr bwMode="auto">
            <a:xfrm>
              <a:off x="3672076" y="4075267"/>
              <a:ext cx="0" cy="625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6" name="Line 28"/>
            <p:cNvSpPr>
              <a:spLocks noChangeAspect="1" noChangeShapeType="1"/>
            </p:cNvSpPr>
            <p:nvPr/>
          </p:nvSpPr>
          <p:spPr bwMode="auto">
            <a:xfrm>
              <a:off x="3672076" y="2771859"/>
              <a:ext cx="0" cy="419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7" name="Line 29"/>
            <p:cNvSpPr>
              <a:spLocks noChangeAspect="1" noChangeShapeType="1"/>
            </p:cNvSpPr>
            <p:nvPr/>
          </p:nvSpPr>
          <p:spPr bwMode="auto">
            <a:xfrm flipH="1">
              <a:off x="2278313" y="4153304"/>
              <a:ext cx="1588" cy="309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8" name="Line 30"/>
            <p:cNvSpPr>
              <a:spLocks noChangeAspect="1" noChangeShapeType="1"/>
            </p:cNvSpPr>
            <p:nvPr/>
          </p:nvSpPr>
          <p:spPr bwMode="auto">
            <a:xfrm flipH="1">
              <a:off x="2279900" y="4462883"/>
              <a:ext cx="10968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0" name="Rectangle 19"/>
            <p:cNvSpPr>
              <a:spLocks noChangeAspect="1" noChangeArrowheads="1"/>
            </p:cNvSpPr>
            <p:nvPr/>
          </p:nvSpPr>
          <p:spPr bwMode="auto">
            <a:xfrm>
              <a:off x="3128019" y="1140959"/>
              <a:ext cx="1057983" cy="7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 anchorCtr="1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 dirty="0">
                  <a:latin typeface="+mj-lt"/>
                </a:rPr>
                <a:t>  Virtual </a:t>
              </a:r>
              <a:br>
                <a:rPr lang="en-US" altLang="en-US" sz="2000" b="0" dirty="0">
                  <a:latin typeface="+mj-lt"/>
                </a:rPr>
              </a:br>
              <a:r>
                <a:rPr lang="en-US" altLang="en-US" sz="2000" b="0" dirty="0">
                  <a:latin typeface="+mj-lt"/>
                </a:rPr>
                <a:t>Address</a:t>
              </a:r>
            </a:p>
          </p:txBody>
        </p:sp>
        <p:sp>
          <p:nvSpPr>
            <p:cNvPr id="21" name="Line 34"/>
            <p:cNvSpPr>
              <a:spLocks noChangeAspect="1" noChangeShapeType="1"/>
            </p:cNvSpPr>
            <p:nvPr/>
          </p:nvSpPr>
          <p:spPr bwMode="auto">
            <a:xfrm>
              <a:off x="3668901" y="1841534"/>
              <a:ext cx="0" cy="419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3" name="Line 40"/>
            <p:cNvSpPr>
              <a:spLocks noChangeAspect="1" noChangeShapeType="1"/>
            </p:cNvSpPr>
            <p:nvPr/>
          </p:nvSpPr>
          <p:spPr bwMode="auto">
            <a:xfrm>
              <a:off x="3376768" y="4462883"/>
              <a:ext cx="0" cy="250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35" name="Group 34"/>
            <p:cNvGrpSpPr>
              <a:grpSpLocks noChangeAspect="1"/>
            </p:cNvGrpSpPr>
            <p:nvPr/>
          </p:nvGrpSpPr>
          <p:grpSpPr bwMode="auto">
            <a:xfrm>
              <a:off x="2478143" y="4715063"/>
              <a:ext cx="1752801" cy="760408"/>
              <a:chOff x="1568" y="2648"/>
              <a:chExt cx="1088" cy="436"/>
            </a:xfrm>
            <a:noFill/>
          </p:grpSpPr>
          <p:sp>
            <p:nvSpPr>
              <p:cNvPr id="71" name="Oval 70"/>
              <p:cNvSpPr>
                <a:spLocks noChangeAspect="1" noChangeArrowheads="1"/>
              </p:cNvSpPr>
              <p:nvPr/>
            </p:nvSpPr>
            <p:spPr bwMode="auto">
              <a:xfrm>
                <a:off x="1568" y="2648"/>
                <a:ext cx="1088" cy="416"/>
              </a:xfrm>
              <a:prstGeom prst="ellipse">
                <a:avLst/>
              </a:prstGeom>
              <a:grp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600" b="0">
                  <a:latin typeface="+mj-lt"/>
                </a:endParaRPr>
              </a:p>
            </p:txBody>
          </p:sp>
          <p:sp>
            <p:nvSpPr>
              <p:cNvPr id="7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1733" y="2678"/>
                <a:ext cx="776" cy="40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 dirty="0">
                    <a:latin typeface="+mj-lt"/>
                  </a:rPr>
                  <a:t>Physical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 dirty="0">
                    <a:latin typeface="+mj-lt"/>
                  </a:rPr>
                  <a:t>Addresses</a:t>
                </a:r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3174642" y="3154467"/>
              <a:ext cx="1011360" cy="1006434"/>
              <a:chOff x="4724400" y="2987774"/>
              <a:chExt cx="1011245" cy="1006380"/>
            </a:xfrm>
          </p:grpSpPr>
          <p:grpSp>
            <p:nvGrpSpPr>
              <p:cNvPr id="57" name="Group 56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59" name="Freeform 58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0" name="Freeform 59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58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4968126" y="3164356"/>
                <a:ext cx="577015" cy="585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TLB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Hit ?</a:t>
                </a:r>
              </a:p>
            </p:txBody>
          </p: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1775204" y="3168536"/>
              <a:ext cx="1011360" cy="1006434"/>
              <a:chOff x="4724400" y="2987774"/>
              <a:chExt cx="1011245" cy="1006380"/>
            </a:xfrm>
          </p:grpSpPr>
          <p:grpSp>
            <p:nvGrpSpPr>
              <p:cNvPr id="53" name="Group 52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55" name="Freeform 54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56" name="Freeform 55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54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4885583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L2</a:t>
                </a:r>
                <a:br>
                  <a:rPr lang="en-US" altLang="en-US" sz="1600" b="0">
                    <a:latin typeface="+mj-lt"/>
                  </a:rPr>
                </a:br>
                <a:r>
                  <a:rPr lang="en-US" altLang="en-US" sz="1600" b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Hit ?</a:t>
                </a:r>
              </a:p>
            </p:txBody>
          </p:sp>
        </p:grpSp>
        <p:sp>
          <p:nvSpPr>
            <p:cNvPr id="48" name="Rectangle 47"/>
            <p:cNvSpPr>
              <a:spLocks noChangeAspect="1" noChangeArrowheads="1"/>
            </p:cNvSpPr>
            <p:nvPr/>
          </p:nvSpPr>
          <p:spPr bwMode="auto">
            <a:xfrm>
              <a:off x="1395419" y="3327979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49" name="Line 21"/>
            <p:cNvSpPr>
              <a:spLocks noChangeAspect="1" noChangeShapeType="1"/>
            </p:cNvSpPr>
            <p:nvPr/>
          </p:nvSpPr>
          <p:spPr bwMode="auto">
            <a:xfrm flipH="1">
              <a:off x="1380808" y="3669748"/>
              <a:ext cx="3810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0" name="Line 29"/>
            <p:cNvSpPr>
              <a:spLocks noChangeAspect="1" noChangeShapeType="1"/>
            </p:cNvSpPr>
            <p:nvPr/>
          </p:nvSpPr>
          <p:spPr bwMode="auto">
            <a:xfrm flipH="1">
              <a:off x="785674" y="4068917"/>
              <a:ext cx="0" cy="538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1" name="Line 30"/>
            <p:cNvSpPr>
              <a:spLocks noChangeAspect="1" noChangeShapeType="1"/>
            </p:cNvSpPr>
            <p:nvPr/>
          </p:nvSpPr>
          <p:spPr bwMode="auto">
            <a:xfrm flipH="1">
              <a:off x="785674" y="4602345"/>
              <a:ext cx="2203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2" name="Line 40"/>
            <p:cNvSpPr>
              <a:spLocks noChangeAspect="1" noChangeShapeType="1"/>
            </p:cNvSpPr>
            <p:nvPr/>
          </p:nvSpPr>
          <p:spPr bwMode="auto">
            <a:xfrm>
              <a:off x="2995725" y="4602345"/>
              <a:ext cx="0" cy="15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352952" y="1744472"/>
            <a:ext cx="5663256" cy="3940362"/>
            <a:chOff x="3352952" y="1744472"/>
            <a:chExt cx="5663256" cy="3940362"/>
          </a:xfrm>
        </p:grpSpPr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5262054" y="3145721"/>
              <a:ext cx="1011360" cy="1006434"/>
              <a:chOff x="4724400" y="2987774"/>
              <a:chExt cx="1011245" cy="1006380"/>
            </a:xfrm>
          </p:grpSpPr>
          <p:grpSp>
            <p:nvGrpSpPr>
              <p:cNvPr id="73" name="Group 72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75" name="Freeform 74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76" name="Freeform 75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74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4885582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L1</a:t>
                </a:r>
                <a:br>
                  <a:rPr lang="en-US" altLang="en-US" sz="1600" b="0">
                    <a:latin typeface="+mj-lt"/>
                  </a:rPr>
                </a:br>
                <a:r>
                  <a:rPr lang="en-US" altLang="en-US" sz="1600" b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Hit ?</a:t>
                </a:r>
              </a:p>
            </p:txBody>
          </p:sp>
        </p:grpSp>
        <p:sp>
          <p:nvSpPr>
            <p:cNvPr id="24" name="Line 41"/>
            <p:cNvSpPr>
              <a:spLocks noChangeAspect="1" noChangeShapeType="1"/>
            </p:cNvSpPr>
            <p:nvPr/>
          </p:nvSpPr>
          <p:spPr bwMode="auto">
            <a:xfrm>
              <a:off x="5768304" y="2724232"/>
              <a:ext cx="0" cy="417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5" name="Line 42"/>
            <p:cNvSpPr>
              <a:spLocks noChangeAspect="1" noChangeShapeType="1"/>
            </p:cNvSpPr>
            <p:nvPr/>
          </p:nvSpPr>
          <p:spPr bwMode="auto">
            <a:xfrm>
              <a:off x="3352952" y="5440590"/>
              <a:ext cx="0" cy="2286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6" name="Line 43"/>
            <p:cNvSpPr>
              <a:spLocks noChangeAspect="1" noChangeShapeType="1"/>
            </p:cNvSpPr>
            <p:nvPr/>
          </p:nvSpPr>
          <p:spPr bwMode="auto">
            <a:xfrm>
              <a:off x="3352952" y="5681685"/>
              <a:ext cx="14717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7" name="Line 45"/>
            <p:cNvSpPr>
              <a:spLocks noChangeAspect="1" noChangeShapeType="1"/>
            </p:cNvSpPr>
            <p:nvPr/>
          </p:nvSpPr>
          <p:spPr bwMode="auto">
            <a:xfrm flipV="1">
              <a:off x="4824732" y="1747621"/>
              <a:ext cx="0" cy="3937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8" name="Line 46"/>
            <p:cNvSpPr>
              <a:spLocks noChangeAspect="1" noChangeShapeType="1"/>
            </p:cNvSpPr>
            <p:nvPr/>
          </p:nvSpPr>
          <p:spPr bwMode="auto">
            <a:xfrm>
              <a:off x="4824732" y="1744472"/>
              <a:ext cx="914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9" name="Line 47"/>
            <p:cNvSpPr>
              <a:spLocks noChangeAspect="1" noChangeShapeType="1"/>
            </p:cNvSpPr>
            <p:nvPr/>
          </p:nvSpPr>
          <p:spPr bwMode="auto">
            <a:xfrm flipH="1">
              <a:off x="5739726" y="1744691"/>
              <a:ext cx="4764" cy="4556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0" name="Line 48"/>
            <p:cNvSpPr>
              <a:spLocks noChangeAspect="1" noChangeShapeType="1"/>
            </p:cNvSpPr>
            <p:nvPr/>
          </p:nvSpPr>
          <p:spPr bwMode="auto">
            <a:xfrm flipH="1">
              <a:off x="5767375" y="4145121"/>
              <a:ext cx="0" cy="710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1" name="Rectangle 30"/>
            <p:cNvSpPr>
              <a:spLocks noChangeAspect="1" noChangeArrowheads="1"/>
            </p:cNvSpPr>
            <p:nvPr/>
          </p:nvSpPr>
          <p:spPr bwMode="auto">
            <a:xfrm>
              <a:off x="5328065" y="4122895"/>
              <a:ext cx="461280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sp>
          <p:nvSpPr>
            <p:cNvPr id="32" name="Line 50"/>
            <p:cNvSpPr>
              <a:spLocks noChangeAspect="1" noChangeShapeType="1"/>
            </p:cNvSpPr>
            <p:nvPr/>
          </p:nvSpPr>
          <p:spPr bwMode="auto">
            <a:xfrm>
              <a:off x="6284030" y="3654801"/>
              <a:ext cx="357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3" name="Rectangle 32"/>
            <p:cNvSpPr>
              <a:spLocks noChangeAspect="1" noChangeArrowheads="1"/>
            </p:cNvSpPr>
            <p:nvPr/>
          </p:nvSpPr>
          <p:spPr bwMode="auto">
            <a:xfrm>
              <a:off x="6238063" y="3342705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34" name="Line 53"/>
            <p:cNvSpPr>
              <a:spLocks noChangeAspect="1" noChangeShapeType="1"/>
            </p:cNvSpPr>
            <p:nvPr/>
          </p:nvSpPr>
          <p:spPr bwMode="auto">
            <a:xfrm>
              <a:off x="6114419" y="4297529"/>
              <a:ext cx="0" cy="533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6" name="Line 57"/>
            <p:cNvSpPr>
              <a:spLocks noChangeAspect="1" noChangeShapeType="1"/>
            </p:cNvSpPr>
            <p:nvPr/>
          </p:nvSpPr>
          <p:spPr bwMode="auto">
            <a:xfrm flipH="1">
              <a:off x="7160235" y="4145121"/>
              <a:ext cx="0" cy="15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7" name="Line 58"/>
            <p:cNvSpPr>
              <a:spLocks noChangeAspect="1" noChangeShapeType="1"/>
            </p:cNvSpPr>
            <p:nvPr/>
          </p:nvSpPr>
          <p:spPr bwMode="auto">
            <a:xfrm flipH="1">
              <a:off x="6114419" y="4297529"/>
              <a:ext cx="1065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5242124" y="4838898"/>
              <a:ext cx="1752799" cy="556194"/>
              <a:chOff x="4559300" y="4581525"/>
              <a:chExt cx="1752600" cy="556164"/>
            </a:xfrm>
            <a:noFill/>
          </p:grpSpPr>
          <p:sp>
            <p:nvSpPr>
              <p:cNvPr id="69" name="Oval 68"/>
              <p:cNvSpPr>
                <a:spLocks noChangeAspect="1" noChangeArrowheads="1"/>
              </p:cNvSpPr>
              <p:nvPr/>
            </p:nvSpPr>
            <p:spPr bwMode="auto">
              <a:xfrm>
                <a:off x="4559300" y="4581525"/>
                <a:ext cx="1752600" cy="525463"/>
              </a:xfrm>
              <a:prstGeom prst="ellipse">
                <a:avLst/>
              </a:prstGeom>
              <a:grp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600" b="0">
                  <a:latin typeface="+mj-lt"/>
                </a:endParaRPr>
              </a:p>
            </p:txBody>
          </p:sp>
          <p:sp>
            <p:nvSpPr>
              <p:cNvPr id="7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5033715" y="4675407"/>
                <a:ext cx="765892" cy="46228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0" dirty="0">
                    <a:latin typeface="+mj-lt"/>
                  </a:rPr>
                  <a:t>Data</a:t>
                </a:r>
              </a:p>
            </p:txBody>
          </p:sp>
        </p:grpSp>
        <p:sp>
          <p:nvSpPr>
            <p:cNvPr id="39" name="Line 53"/>
            <p:cNvSpPr>
              <a:spLocks noChangeAspect="1" noChangeShapeType="1"/>
            </p:cNvSpPr>
            <p:nvPr/>
          </p:nvSpPr>
          <p:spPr bwMode="auto">
            <a:xfrm>
              <a:off x="6571671" y="4526141"/>
              <a:ext cx="0" cy="3810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0" name="Line 58"/>
            <p:cNvSpPr>
              <a:spLocks noChangeAspect="1" noChangeShapeType="1"/>
            </p:cNvSpPr>
            <p:nvPr/>
          </p:nvSpPr>
          <p:spPr bwMode="auto">
            <a:xfrm flipH="1">
              <a:off x="6573259" y="4526141"/>
              <a:ext cx="1979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1" name="Line 50"/>
            <p:cNvSpPr>
              <a:spLocks noChangeAspect="1" noChangeShapeType="1"/>
            </p:cNvSpPr>
            <p:nvPr/>
          </p:nvSpPr>
          <p:spPr bwMode="auto">
            <a:xfrm>
              <a:off x="7662407" y="3640487"/>
              <a:ext cx="357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2" name="Rectangle 41"/>
            <p:cNvSpPr>
              <a:spLocks noChangeAspect="1" noChangeArrowheads="1"/>
            </p:cNvSpPr>
            <p:nvPr/>
          </p:nvSpPr>
          <p:spPr bwMode="auto">
            <a:xfrm>
              <a:off x="7587888" y="3328637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43" name="Line 57"/>
            <p:cNvSpPr>
              <a:spLocks noChangeAspect="1" noChangeShapeType="1"/>
            </p:cNvSpPr>
            <p:nvPr/>
          </p:nvSpPr>
          <p:spPr bwMode="auto">
            <a:xfrm flipH="1">
              <a:off x="8553095" y="3916508"/>
              <a:ext cx="0" cy="609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7999624" y="3340898"/>
              <a:ext cx="1016584" cy="585418"/>
              <a:chOff x="7441731" y="3303587"/>
              <a:chExt cx="1016469" cy="585386"/>
            </a:xfrm>
          </p:grpSpPr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 bwMode="auto">
              <a:xfrm>
                <a:off x="7467601" y="3339664"/>
                <a:ext cx="990599" cy="534988"/>
                <a:chOff x="4638" y="1971"/>
                <a:chExt cx="738" cy="307"/>
              </a:xfrm>
            </p:grpSpPr>
            <p:sp>
              <p:nvSpPr>
                <p:cNvPr id="67" name="Freeform 66"/>
                <p:cNvSpPr>
                  <a:spLocks noChangeAspect="1"/>
                </p:cNvSpPr>
                <p:nvPr/>
              </p:nvSpPr>
              <p:spPr bwMode="auto">
                <a:xfrm>
                  <a:off x="4638" y="1971"/>
                  <a:ext cx="738" cy="307"/>
                </a:xfrm>
                <a:custGeom>
                  <a:avLst/>
                  <a:gdLst>
                    <a:gd name="T0" fmla="*/ 0 w 738"/>
                    <a:gd name="T1" fmla="*/ 304 h 307"/>
                    <a:gd name="T2" fmla="*/ 2 w 738"/>
                    <a:gd name="T3" fmla="*/ 0 h 307"/>
                    <a:gd name="T4" fmla="*/ 737 w 738"/>
                    <a:gd name="T5" fmla="*/ 0 h 307"/>
                    <a:gd name="T6" fmla="*/ 737 w 738"/>
                    <a:gd name="T7" fmla="*/ 306 h 307"/>
                    <a:gd name="T8" fmla="*/ 2 w 738"/>
                    <a:gd name="T9" fmla="*/ 306 h 307"/>
                    <a:gd name="T10" fmla="*/ 2 w 738"/>
                    <a:gd name="T11" fmla="*/ 306 h 307"/>
                    <a:gd name="T12" fmla="*/ 0 w 738"/>
                    <a:gd name="T13" fmla="*/ 304 h 30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8"/>
                    <a:gd name="T22" fmla="*/ 0 h 307"/>
                    <a:gd name="T23" fmla="*/ 738 w 738"/>
                    <a:gd name="T24" fmla="*/ 307 h 30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8" h="307">
                      <a:moveTo>
                        <a:pt x="0" y="304"/>
                      </a:moveTo>
                      <a:lnTo>
                        <a:pt x="2" y="0"/>
                      </a:lnTo>
                      <a:lnTo>
                        <a:pt x="737" y="0"/>
                      </a:lnTo>
                      <a:lnTo>
                        <a:pt x="737" y="306"/>
                      </a:lnTo>
                      <a:lnTo>
                        <a:pt x="2" y="306"/>
                      </a:lnTo>
                      <a:lnTo>
                        <a:pt x="0" y="304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8" name="Freeform 67"/>
                <p:cNvSpPr>
                  <a:spLocks noChangeAspect="1"/>
                </p:cNvSpPr>
                <p:nvPr/>
              </p:nvSpPr>
              <p:spPr bwMode="auto">
                <a:xfrm>
                  <a:off x="4638" y="1971"/>
                  <a:ext cx="738" cy="307"/>
                </a:xfrm>
                <a:custGeom>
                  <a:avLst/>
                  <a:gdLst>
                    <a:gd name="T0" fmla="*/ 0 w 738"/>
                    <a:gd name="T1" fmla="*/ 304 h 307"/>
                    <a:gd name="T2" fmla="*/ 2 w 738"/>
                    <a:gd name="T3" fmla="*/ 0 h 307"/>
                    <a:gd name="T4" fmla="*/ 737 w 738"/>
                    <a:gd name="T5" fmla="*/ 0 h 307"/>
                    <a:gd name="T6" fmla="*/ 737 w 738"/>
                    <a:gd name="T7" fmla="*/ 306 h 307"/>
                    <a:gd name="T8" fmla="*/ 2 w 738"/>
                    <a:gd name="T9" fmla="*/ 306 h 307"/>
                    <a:gd name="T10" fmla="*/ 2 w 738"/>
                    <a:gd name="T11" fmla="*/ 306 h 3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8"/>
                    <a:gd name="T19" fmla="*/ 0 h 307"/>
                    <a:gd name="T20" fmla="*/ 738 w 738"/>
                    <a:gd name="T21" fmla="*/ 307 h 3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8" h="307">
                      <a:moveTo>
                        <a:pt x="0" y="304"/>
                      </a:moveTo>
                      <a:lnTo>
                        <a:pt x="2" y="0"/>
                      </a:lnTo>
                      <a:lnTo>
                        <a:pt x="737" y="0"/>
                      </a:lnTo>
                      <a:lnTo>
                        <a:pt x="737" y="306"/>
                      </a:lnTo>
                      <a:lnTo>
                        <a:pt x="2" y="306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6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7441731" y="3303587"/>
                <a:ext cx="917710" cy="585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Access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Memory</a:t>
                </a:r>
              </a:p>
            </p:txBody>
          </p:sp>
        </p:grp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6647879" y="3154467"/>
              <a:ext cx="1011360" cy="1006434"/>
              <a:chOff x="4724400" y="2987774"/>
              <a:chExt cx="1011245" cy="1006380"/>
            </a:xfrm>
          </p:grpSpPr>
          <p:grpSp>
            <p:nvGrpSpPr>
              <p:cNvPr id="61" name="Group 60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63" name="Freeform 62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4" name="Freeform 63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6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4885583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L2</a:t>
                </a:r>
                <a:br>
                  <a:rPr lang="en-US" altLang="en-US" sz="1600" b="0">
                    <a:latin typeface="+mj-lt"/>
                  </a:rPr>
                </a:br>
                <a:r>
                  <a:rPr lang="en-US" altLang="en-US" sz="1600" b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Hit ?</a:t>
                </a:r>
              </a:p>
            </p:txBody>
          </p:sp>
        </p:grpSp>
        <p:grpSp>
          <p:nvGrpSpPr>
            <p:cNvPr id="83" name="Group 82"/>
            <p:cNvGrpSpPr>
              <a:grpSpLocks noChangeAspect="1"/>
            </p:cNvGrpSpPr>
            <p:nvPr/>
          </p:nvGrpSpPr>
          <p:grpSpPr bwMode="auto">
            <a:xfrm>
              <a:off x="5146236" y="2187626"/>
              <a:ext cx="1185999" cy="536605"/>
              <a:chOff x="1939" y="1351"/>
              <a:chExt cx="737" cy="307"/>
            </a:xfrm>
          </p:grpSpPr>
          <p:sp>
            <p:nvSpPr>
              <p:cNvPr id="84" name="Freeform 83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w 737"/>
                  <a:gd name="T13" fmla="*/ 304 h 3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7"/>
                  <a:gd name="T22" fmla="*/ 0 h 307"/>
                  <a:gd name="T23" fmla="*/ 737 w 737"/>
                  <a:gd name="T24" fmla="*/ 307 h 3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  <a:lnTo>
                      <a:pt x="0" y="304"/>
                    </a:lnTo>
                  </a:path>
                </a:pathLst>
              </a:custGeom>
              <a:solidFill>
                <a:srgbClr val="FCE9D6"/>
              </a:solidFill>
              <a:ln w="9525" cap="rnd">
                <a:noFill/>
                <a:round/>
                <a:headEnd/>
                <a:tailEnd/>
              </a:ln>
              <a:extLst/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  <p:sp>
            <p:nvSpPr>
              <p:cNvPr id="85" name="Freeform 84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7"/>
                  <a:gd name="T19" fmla="*/ 0 h 307"/>
                  <a:gd name="T20" fmla="*/ 737 w 737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</a:path>
                </a:pathLst>
              </a:custGeom>
              <a:noFill/>
              <a:ln w="25400" cap="rnd">
                <a:noFill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</p:grpSp>
        <p:sp>
          <p:nvSpPr>
            <p:cNvPr id="86" name="Rectangle 85"/>
            <p:cNvSpPr>
              <a:spLocks noChangeAspect="1" noChangeArrowheads="1"/>
            </p:cNvSpPr>
            <p:nvPr/>
          </p:nvSpPr>
          <p:spPr bwMode="auto">
            <a:xfrm>
              <a:off x="5384750" y="2169571"/>
              <a:ext cx="750205" cy="585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 smtClean="0">
                  <a:latin typeface="+mj-lt"/>
                </a:rPr>
                <a:t>Cache </a:t>
              </a:r>
              <a:endParaRPr lang="en-US" altLang="en-US" sz="1600" b="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592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04108" y="4038494"/>
            <a:ext cx="7979308" cy="990711"/>
            <a:chOff x="604108" y="4038494"/>
            <a:chExt cx="7979308" cy="990711"/>
          </a:xfrm>
        </p:grpSpPr>
        <p:sp>
          <p:nvSpPr>
            <p:cNvPr id="6" name="Rectangle 5"/>
            <p:cNvSpPr/>
            <p:nvPr/>
          </p:nvSpPr>
          <p:spPr bwMode="auto">
            <a:xfrm>
              <a:off x="1110731" y="4547067"/>
              <a:ext cx="6916187" cy="482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0419" y="4038494"/>
              <a:ext cx="1112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address N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4108" y="4038494"/>
              <a:ext cx="1112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address 0</a:t>
              </a:r>
              <a:endParaRPr lang="ru-RU" dirty="0" smtClean="0">
                <a:latin typeface="+mj-lt"/>
              </a:endParaRPr>
            </a:p>
          </p:txBody>
        </p:sp>
        <p:cxnSp>
          <p:nvCxnSpPr>
            <p:cNvPr id="15" name="Straight Arrow Connector 14"/>
            <p:cNvCxnSpPr>
              <a:stCxn id="13" idx="2"/>
            </p:cNvCxnSpPr>
            <p:nvPr/>
          </p:nvCxnSpPr>
          <p:spPr bwMode="auto">
            <a:xfrm>
              <a:off x="1160607" y="4407825"/>
              <a:ext cx="0" cy="16833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12" idx="2"/>
            </p:cNvCxnSpPr>
            <p:nvPr/>
          </p:nvCxnSpPr>
          <p:spPr bwMode="auto">
            <a:xfrm flipH="1">
              <a:off x="8026917" y="4407826"/>
              <a:ext cx="1" cy="16833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managing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2" y="918610"/>
            <a:ext cx="8297689" cy="5101172"/>
          </a:xfrm>
        </p:spPr>
        <p:txBody>
          <a:bodyPr/>
          <a:lstStyle/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Initially, resources was managed manually by SW developer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One program </a:t>
            </a:r>
            <a:r>
              <a:rPr lang="en-US" sz="2000" kern="12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Arial" charset="0"/>
              </a:rPr>
              <a:t>(= process)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occupied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 whole machine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recourses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There was no “external” programs with unknown code/requirements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Modern requirements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Multi-tasking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Arial" charset="0"/>
              </a:rPr>
              <a:t>→ not effective to give all resources to one process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Many SW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cannot plan their co-existents anymore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How multiple process share the memory?</a:t>
            </a:r>
          </a:p>
          <a:p>
            <a:pPr>
              <a:spcBef>
                <a:spcPts val="1200"/>
              </a:spcBef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>
              <a:spcBef>
                <a:spcPts val="1200"/>
              </a:spcBef>
              <a:defRPr/>
            </a:pPr>
            <a:endParaRPr lang="en-US" kern="1200" dirty="0" smtClean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>
              <a:spcBef>
                <a:spcPts val="1200"/>
              </a:spcBef>
              <a:defRPr/>
            </a:pPr>
            <a:endParaRPr lang="en-US" sz="1050" kern="1200" dirty="0" smtClean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What happens if a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process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tries to access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memory of another process?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What happens if processes need more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memory and there is no free one?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What happens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if a new process is spawned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?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10731" y="4576162"/>
            <a:ext cx="1856913" cy="42394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60607" y="4576162"/>
            <a:ext cx="1856913" cy="4239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softEdge rad="2540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latin typeface="+mj-lt"/>
                <a:cs typeface="Arial" pitchFamily="34" charset="0"/>
              </a:rPr>
              <a:t>Process A</a:t>
            </a:r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85331" y="4576162"/>
            <a:ext cx="1346662" cy="4239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softEdge rad="2540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latin typeface="+mj-lt"/>
                <a:cs typeface="Arial" pitchFamily="34" charset="0"/>
              </a:rPr>
              <a:t>Process B</a:t>
            </a:r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99804" y="4576162"/>
            <a:ext cx="2466916" cy="4239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softEdge rad="2540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latin typeface="+mj-lt"/>
                <a:cs typeface="Arial" pitchFamily="34" charset="0"/>
              </a:rPr>
              <a:t>Process C</a:t>
            </a:r>
            <a:endParaRPr lang="ru-RU" sz="20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04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(primary)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Virtual Memory (VM) is an approach that enables flexible, secure memory management</a:t>
            </a:r>
          </a:p>
          <a:p>
            <a:pPr marL="342900" indent="-342900"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Provides </a:t>
            </a:r>
            <a:r>
              <a:rPr lang="en-US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isolation between processes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Processes can concurrently run on a single machine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VM prevents them from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illegal accessing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 memory of one another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Allows convenient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sharing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of memory for communication when required</a:t>
            </a:r>
            <a:endParaRPr lang="en-US" dirty="0">
              <a:latin typeface="+mj-lt"/>
            </a:endParaRP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Provides </a:t>
            </a:r>
            <a:r>
              <a:rPr lang="en-US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illusion of  large memory for each process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VM size can be bigger than physical memory size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VM decouples program from real size (can differ across machines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)</a:t>
            </a:r>
            <a:endParaRPr lang="en-US" dirty="0">
              <a:latin typeface="+mj-lt"/>
            </a:endParaRP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Provides </a:t>
            </a:r>
            <a:r>
              <a:rPr lang="en-US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illusion of  contiguous memory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Programmers need not worry about where data is placed exactly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9972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</a:t>
            </a:r>
            <a:r>
              <a:rPr lang="en-US" dirty="0" smtClean="0"/>
              <a:t>(secondary)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Allows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for memory </a:t>
            </a:r>
            <a:r>
              <a:rPr lang="en-US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dynamic growth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Can add memory to processes at runtime as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needed</a:t>
            </a:r>
            <a:endParaRPr lang="en-US" dirty="0"/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Allows for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memory </a:t>
            </a:r>
            <a:r>
              <a:rPr lang="en-US" b="1" kern="1200" dirty="0" err="1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overcommitment</a:t>
            </a:r>
            <a:endParaRPr lang="en-US" b="1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Sum of VM spaces (across all processes) can be 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&gt;&gt; physical space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Memory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often one of the most costly parts in the system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600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and Physical Address 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Virtual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address space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Space used by the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programmer</a:t>
            </a:r>
            <a:r>
              <a:rPr lang="ru-RU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(part of program visible state)</a:t>
            </a:r>
            <a:endParaRPr lang="en-US" sz="2000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Perfect abstraction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=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contiguous and completely belongs to the process</a:t>
            </a:r>
            <a:endParaRPr lang="en-US" sz="2000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lvl="1" indent="-342900">
              <a:spcBef>
                <a:spcPts val="1200"/>
              </a:spcBef>
              <a:buClrTx/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Physical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address space</a:t>
            </a:r>
            <a:endParaRPr lang="en-US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real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physical memory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(e.g., DRAM) available in the computer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Not</a:t>
            </a:r>
            <a:r>
              <a:rPr lang="ru-RU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known by the programmer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(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c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ompletely hidden by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OS/HW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)</a:t>
            </a:r>
          </a:p>
          <a:p>
            <a:pPr marL="342900" lvl="1" indent="-342900">
              <a:spcBef>
                <a:spcPts val="1200"/>
              </a:spcBef>
              <a:buClrTx/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How to map virtual space to physical one?</a:t>
            </a:r>
            <a:endParaRPr lang="en-US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457200" lvl="1" indent="0">
              <a:spcBef>
                <a:spcPts val="600"/>
              </a:spcBef>
              <a:buClrTx/>
              <a:buNone/>
              <a:defRPr/>
            </a:pPr>
            <a:endParaRPr lang="en-US" sz="2000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785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of VM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85114"/>
            <a:ext cx="8228012" cy="176639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lrTx/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Split both virtual and physical spaces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into fixed size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blocks called </a:t>
            </a: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pages </a:t>
            </a:r>
            <a:r>
              <a:rPr lang="en-US" kern="12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Arial" charset="0"/>
              </a:rPr>
              <a:t>(commonly 4KB)</a:t>
            </a:r>
          </a:p>
          <a:p>
            <a:pPr marL="342900" lvl="1" indent="-342900">
              <a:spcBef>
                <a:spcPts val="1200"/>
              </a:spcBef>
              <a:buClrTx/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Not need to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place the whole virtual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space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into the computer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only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pages used by the process</a:t>
            </a:r>
            <a:endParaRPr lang="en-US" kern="1200" dirty="0" smtClean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4073" y="2844702"/>
            <a:ext cx="4572000" cy="31854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Pages can be in physical memory or disk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Memory acts as a cache for the secondary storage (disk)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Process can use more pages that can be stored by physical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</a:rPr>
              <a:t>memory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Each process can access only their pages</a:t>
            </a:r>
          </a:p>
        </p:txBody>
      </p:sp>
      <p:graphicFrame>
        <p:nvGraphicFramePr>
          <p:cNvPr id="5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442791"/>
              </p:ext>
            </p:extLst>
          </p:nvPr>
        </p:nvGraphicFramePr>
        <p:xfrm>
          <a:off x="5956797" y="3077277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21992" y="2412484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Virtual Space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3866" y="3354332"/>
            <a:ext cx="2020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Physical Space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7465" y="2755656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4595" y="3711355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23165" y="3593856"/>
            <a:ext cx="749300" cy="1336655"/>
            <a:chOff x="6972300" y="4044639"/>
            <a:chExt cx="749300" cy="133665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972300" y="4044639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6972300" y="4438797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6972300" y="4626882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 flipV="1">
              <a:off x="6972300" y="4771694"/>
              <a:ext cx="749300" cy="609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15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366832"/>
              </p:ext>
            </p:extLst>
          </p:nvPr>
        </p:nvGraphicFramePr>
        <p:xfrm>
          <a:off x="5956797" y="3077277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453412"/>
              </p:ext>
            </p:extLst>
          </p:nvPr>
        </p:nvGraphicFramePr>
        <p:xfrm>
          <a:off x="5639297" y="3077277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79727"/>
              </p:ext>
            </p:extLst>
          </p:nvPr>
        </p:nvGraphicFramePr>
        <p:xfrm>
          <a:off x="7773221" y="4042622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73607"/>
              </p:ext>
            </p:extLst>
          </p:nvPr>
        </p:nvGraphicFramePr>
        <p:xfrm>
          <a:off x="7773221" y="4042622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35042"/>
              </p:ext>
            </p:extLst>
          </p:nvPr>
        </p:nvGraphicFramePr>
        <p:xfrm>
          <a:off x="7773221" y="4042622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20278"/>
              </p:ext>
            </p:extLst>
          </p:nvPr>
        </p:nvGraphicFramePr>
        <p:xfrm>
          <a:off x="7417621" y="4042622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621257" y="5050481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Disc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8544" y="5357275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72138"/>
              </p:ext>
            </p:extLst>
          </p:nvPr>
        </p:nvGraphicFramePr>
        <p:xfrm>
          <a:off x="7807170" y="5688542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96915"/>
              </p:ext>
            </p:extLst>
          </p:nvPr>
        </p:nvGraphicFramePr>
        <p:xfrm>
          <a:off x="7807170" y="5688542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88470"/>
              </p:ext>
            </p:extLst>
          </p:nvPr>
        </p:nvGraphicFramePr>
        <p:xfrm>
          <a:off x="7807170" y="5688542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21947"/>
              </p:ext>
            </p:extLst>
          </p:nvPr>
        </p:nvGraphicFramePr>
        <p:xfrm>
          <a:off x="7451570" y="5688542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598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AFFF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>
            <a:off x="6623165" y="4380807"/>
            <a:ext cx="749300" cy="1315022"/>
          </a:xfrm>
          <a:prstGeom prst="straightConnector1">
            <a:avLst/>
          </a:prstGeom>
          <a:noFill/>
          <a:ln w="9525" cap="flat" cmpd="sng" algn="ctr">
            <a:solidFill>
              <a:srgbClr val="D21E1E"/>
            </a:solidFill>
            <a:prstDash val="soli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623165" y="5357275"/>
            <a:ext cx="749300" cy="578012"/>
          </a:xfrm>
          <a:prstGeom prst="straightConnector1">
            <a:avLst/>
          </a:prstGeom>
          <a:noFill/>
          <a:ln w="9525" cap="flat" cmpd="sng" algn="ctr">
            <a:solidFill>
              <a:srgbClr val="D21E1E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41050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0793"/>
            <a:ext cx="8229600" cy="889000"/>
          </a:xfrm>
        </p:spPr>
        <p:txBody>
          <a:bodyPr/>
          <a:lstStyle/>
          <a:p>
            <a:r>
              <a:rPr lang="en-US" dirty="0" smtClean="0"/>
              <a:t>Page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768979"/>
            <a:ext cx="8228012" cy="510117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ClrTx/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To perform translation of virtual address into physical one, the special structure called Page Table (PT) is used</a:t>
            </a:r>
          </a:p>
          <a:p>
            <a:pPr marL="342900" lvl="1" indent="-342900">
              <a:spcBef>
                <a:spcPts val="1800"/>
              </a:spcBef>
              <a:buClrTx/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It contains the flowing information for each page: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Whether the page is in memory or on the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disc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Physical address of the page (if it is in memory)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Was its data modified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? </a:t>
            </a:r>
            <a:r>
              <a:rPr lang="en-US" sz="2000" kern="120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Arial" charset="0"/>
              </a:rPr>
              <a:t>→ need for evictions</a:t>
            </a:r>
            <a:endParaRPr lang="en-US" sz="2000" kern="1200" dirty="0">
              <a:solidFill>
                <a:schemeClr val="bg1">
                  <a:lumMod val="65000"/>
                </a:schemeClr>
              </a:solidFill>
              <a:latin typeface="Calibri"/>
              <a:ea typeface="+mn-ea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Access rights (</a:t>
            </a:r>
            <a:r>
              <a:rPr lang="en-US" sz="2000" kern="1200" dirty="0" err="1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readonly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, read-write, etc.) </a:t>
            </a:r>
            <a:r>
              <a:rPr lang="en-US" sz="2000" kern="120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Arial" charset="0"/>
              </a:rPr>
              <a:t>→ security</a:t>
            </a:r>
            <a:endParaRPr lang="en-US" sz="2000" kern="1200" dirty="0" smtClean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342900" lvl="1" indent="-342900">
              <a:spcBef>
                <a:spcPts val="1800"/>
              </a:spcBef>
              <a:buClrTx/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Each process has its own PT</a:t>
            </a:r>
          </a:p>
          <a:p>
            <a:pPr marL="342900" lvl="1" indent="-342900">
              <a:spcBef>
                <a:spcPts val="1800"/>
              </a:spcBef>
              <a:buClrTx/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HW can use PT to translate addresses </a:t>
            </a:r>
            <a:r>
              <a:rPr lang="en-US" kern="12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Arial" charset="0"/>
              </a:rPr>
              <a:t>(= hit the table)</a:t>
            </a:r>
            <a:endParaRPr lang="en-US" kern="1200" dirty="0" smtClean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342900" lvl="1" indent="-342900">
              <a:spcBef>
                <a:spcPts val="1800"/>
              </a:spcBef>
              <a:buClrTx/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But, all complex tasks </a:t>
            </a:r>
            <a:r>
              <a:rPr lang="en-US" kern="12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Arial" charset="0"/>
              </a:rPr>
              <a:t>(initialization, misses, evictions, etc.)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 are performed by OS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2631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09477"/>
                  </p:ext>
                </p:extLst>
              </p:nvPr>
            </p:nvGraphicFramePr>
            <p:xfrm>
              <a:off x="1255222" y="2643071"/>
              <a:ext cx="4655802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864524"/>
                    <a:gridCol w="884256"/>
                    <a:gridCol w="822828"/>
                    <a:gridCol w="1394238"/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Disc or memory?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Modified?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Access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Rights?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Physical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page number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09477"/>
                  </p:ext>
                </p:extLst>
              </p:nvPr>
            </p:nvGraphicFramePr>
            <p:xfrm>
              <a:off x="1255222" y="2643071"/>
              <a:ext cx="4655802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864524"/>
                    <a:gridCol w="884256"/>
                    <a:gridCol w="822828"/>
                    <a:gridCol w="1394238"/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Disc or memory?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Modified?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Access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Rights?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Physical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page number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2"/>
                          <a:stretch>
                            <a:fillRect l="-885" t="-606818" r="-580531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209457" y="2194560"/>
            <a:ext cx="129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Page Table</a:t>
            </a:r>
            <a:endParaRPr lang="ru-RU" sz="2000" dirty="0" smtClean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24357"/>
              </p:ext>
            </p:extLst>
          </p:nvPr>
        </p:nvGraphicFramePr>
        <p:xfrm>
          <a:off x="1168363" y="1219749"/>
          <a:ext cx="6495972" cy="584685"/>
        </p:xfrm>
        <a:graphic>
          <a:graphicData uri="http://schemas.openxmlformats.org/drawingml/2006/table">
            <a:tbl>
              <a:tblPr/>
              <a:tblGrid>
                <a:gridCol w="5153889"/>
                <a:gridCol w="772737"/>
                <a:gridCol w="569346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86001" y="905759"/>
            <a:ext cx="42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Virtual Address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40531"/>
              </p:ext>
            </p:extLst>
          </p:nvPr>
        </p:nvGraphicFramePr>
        <p:xfrm>
          <a:off x="4089861" y="5300727"/>
          <a:ext cx="3607724" cy="584685"/>
        </p:xfrm>
        <a:graphic>
          <a:graphicData uri="http://schemas.openxmlformats.org/drawingml/2006/table">
            <a:tbl>
              <a:tblPr/>
              <a:tblGrid>
                <a:gridCol w="2241445"/>
                <a:gridCol w="772737"/>
                <a:gridCol w="593542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21113" y="5967638"/>
            <a:ext cx="42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Physical Address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20239" y="3699164"/>
            <a:ext cx="4006735" cy="315883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203767" y="3857105"/>
            <a:ext cx="0" cy="16292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" name="Elbow Connector 14"/>
          <p:cNvCxnSpPr>
            <a:endCxn id="11" idx="1"/>
          </p:cNvCxnSpPr>
          <p:nvPr/>
        </p:nvCxnSpPr>
        <p:spPr bwMode="auto">
          <a:xfrm rot="5400000">
            <a:off x="1791392" y="1932709"/>
            <a:ext cx="2053244" cy="1795550"/>
          </a:xfrm>
          <a:prstGeom prst="bentConnector4">
            <a:avLst>
              <a:gd name="adj1" fmla="val 14575"/>
              <a:gd name="adj2" fmla="val 147453"/>
            </a:avLst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7015942" y="1803862"/>
            <a:ext cx="0" cy="368253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5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4086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(translation </a:t>
            </a:r>
            <a:r>
              <a:rPr lang="en-US" dirty="0" err="1" smtClean="0"/>
              <a:t>lookaside</a:t>
            </a:r>
            <a:r>
              <a:rPr lang="en-US" dirty="0" smtClean="0"/>
              <a:t> buffer)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76801"/>
            <a:ext cx="8228012" cy="1907715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ClrTx/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 PT is too huge to be in HW → it is stored in memory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There are multiple methods to compact it</a:t>
            </a:r>
          </a:p>
          <a:p>
            <a:pPr marL="342900" lvl="1" indent="-342900">
              <a:spcBef>
                <a:spcPts val="1800"/>
              </a:spcBef>
              <a:buClrTx/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Each translation requires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several memory access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Needed for every load or store → too many!</a:t>
            </a:r>
          </a:p>
          <a:p>
            <a:pPr marL="342900" lvl="1" indent="-342900">
              <a:spcBef>
                <a:spcPts val="1800"/>
              </a:spcBef>
              <a:buClrTx/>
              <a:buFont typeface="Arial" charset="0"/>
              <a:buChar char="•"/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endParaRPr lang="ru-RU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685506" y="2347625"/>
            <a:ext cx="3254378" cy="3908426"/>
            <a:chOff x="3293" y="1138"/>
            <a:chExt cx="2050" cy="2462"/>
          </a:xfrm>
        </p:grpSpPr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4851" y="2868"/>
              <a:ext cx="2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4139" y="2393"/>
              <a:ext cx="2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No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 bwMode="auto">
            <a:xfrm>
              <a:off x="4393" y="2307"/>
              <a:ext cx="745" cy="554"/>
              <a:chOff x="1940" y="1887"/>
              <a:chExt cx="735" cy="504"/>
            </a:xfrm>
          </p:grpSpPr>
          <p:grpSp>
            <p:nvGrpSpPr>
              <p:cNvPr id="26" name="Group 25"/>
              <p:cNvGrpSpPr>
                <a:grpSpLocks noChangeAspect="1"/>
              </p:cNvGrpSpPr>
              <p:nvPr/>
            </p:nvGrpSpPr>
            <p:grpSpPr bwMode="auto">
              <a:xfrm>
                <a:off x="1940" y="1887"/>
                <a:ext cx="735" cy="504"/>
                <a:chOff x="1940" y="1887"/>
                <a:chExt cx="735" cy="504"/>
              </a:xfrm>
            </p:grpSpPr>
            <p:sp>
              <p:nvSpPr>
                <p:cNvPr id="28" name="Freeform 27"/>
                <p:cNvSpPr>
                  <a:spLocks noChangeAspect="1"/>
                </p:cNvSpPr>
                <p:nvPr/>
              </p:nvSpPr>
              <p:spPr bwMode="auto">
                <a:xfrm>
                  <a:off x="1940" y="1887"/>
                  <a:ext cx="735" cy="504"/>
                </a:xfrm>
                <a:custGeom>
                  <a:avLst/>
                  <a:gdLst>
                    <a:gd name="T0" fmla="*/ 365 w 735"/>
                    <a:gd name="T1" fmla="*/ 0 h 504"/>
                    <a:gd name="T2" fmla="*/ 0 w 735"/>
                    <a:gd name="T3" fmla="*/ 250 h 504"/>
                    <a:gd name="T4" fmla="*/ 368 w 735"/>
                    <a:gd name="T5" fmla="*/ 503 h 504"/>
                    <a:gd name="T6" fmla="*/ 734 w 735"/>
                    <a:gd name="T7" fmla="*/ 250 h 504"/>
                    <a:gd name="T8" fmla="*/ 368 w 735"/>
                    <a:gd name="T9" fmla="*/ 0 h 504"/>
                    <a:gd name="T10" fmla="*/ 368 w 735"/>
                    <a:gd name="T11" fmla="*/ 0 h 504"/>
                    <a:gd name="T12" fmla="*/ 365 w 735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5"/>
                    <a:gd name="T22" fmla="*/ 0 h 504"/>
                    <a:gd name="T23" fmla="*/ 735 w 735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5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4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Freeform 28"/>
                <p:cNvSpPr>
                  <a:spLocks noChangeAspect="1"/>
                </p:cNvSpPr>
                <p:nvPr/>
              </p:nvSpPr>
              <p:spPr bwMode="auto">
                <a:xfrm>
                  <a:off x="1940" y="1887"/>
                  <a:ext cx="735" cy="504"/>
                </a:xfrm>
                <a:custGeom>
                  <a:avLst/>
                  <a:gdLst>
                    <a:gd name="T0" fmla="*/ 365 w 735"/>
                    <a:gd name="T1" fmla="*/ 0 h 504"/>
                    <a:gd name="T2" fmla="*/ 0 w 735"/>
                    <a:gd name="T3" fmla="*/ 250 h 504"/>
                    <a:gd name="T4" fmla="*/ 368 w 735"/>
                    <a:gd name="T5" fmla="*/ 503 h 504"/>
                    <a:gd name="T6" fmla="*/ 734 w 735"/>
                    <a:gd name="T7" fmla="*/ 250 h 504"/>
                    <a:gd name="T8" fmla="*/ 368 w 735"/>
                    <a:gd name="T9" fmla="*/ 0 h 504"/>
                    <a:gd name="T10" fmla="*/ 368 w 735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5"/>
                    <a:gd name="T19" fmla="*/ 0 h 504"/>
                    <a:gd name="T20" fmla="*/ 735 w 735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5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4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2025" y="2049"/>
                <a:ext cx="57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  <a:cs typeface="Arial" panose="020B0604020202020204" pitchFamily="34" charset="0"/>
                  </a:rPr>
                  <a:t>TLB Hit ?</a:t>
                </a:r>
              </a:p>
            </p:txBody>
          </p:sp>
        </p:grpSp>
        <p:sp>
          <p:nvSpPr>
            <p:cNvPr id="24" name="Freeform 23"/>
            <p:cNvSpPr>
              <a:spLocks noChangeAspect="1"/>
            </p:cNvSpPr>
            <p:nvPr/>
          </p:nvSpPr>
          <p:spPr bwMode="auto">
            <a:xfrm>
              <a:off x="3293" y="2366"/>
              <a:ext cx="751" cy="415"/>
            </a:xfrm>
            <a:custGeom>
              <a:avLst/>
              <a:gdLst>
                <a:gd name="T0" fmla="*/ 0 w 739"/>
                <a:gd name="T1" fmla="*/ 374 h 378"/>
                <a:gd name="T2" fmla="*/ 2 w 739"/>
                <a:gd name="T3" fmla="*/ 0 h 378"/>
                <a:gd name="T4" fmla="*/ 738 w 739"/>
                <a:gd name="T5" fmla="*/ 0 h 378"/>
                <a:gd name="T6" fmla="*/ 738 w 739"/>
                <a:gd name="T7" fmla="*/ 377 h 378"/>
                <a:gd name="T8" fmla="*/ 2 w 739"/>
                <a:gd name="T9" fmla="*/ 377 h 378"/>
                <a:gd name="T10" fmla="*/ 2 w 739"/>
                <a:gd name="T11" fmla="*/ 377 h 378"/>
                <a:gd name="T12" fmla="*/ 0 w 739"/>
                <a:gd name="T13" fmla="*/ 374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9"/>
                <a:gd name="T22" fmla="*/ 0 h 378"/>
                <a:gd name="T23" fmla="*/ 739 w 739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9" h="378">
                  <a:moveTo>
                    <a:pt x="0" y="374"/>
                  </a:moveTo>
                  <a:lnTo>
                    <a:pt x="2" y="0"/>
                  </a:lnTo>
                  <a:lnTo>
                    <a:pt x="738" y="0"/>
                  </a:lnTo>
                  <a:lnTo>
                    <a:pt x="738" y="377"/>
                  </a:lnTo>
                  <a:lnTo>
                    <a:pt x="2" y="377"/>
                  </a:lnTo>
                  <a:lnTo>
                    <a:pt x="0" y="374"/>
                  </a:lnTo>
                </a:path>
              </a:pathLst>
            </a:custGeom>
            <a:solidFill>
              <a:srgbClr val="F4B084"/>
            </a:solidFill>
            <a:ln w="9525" cap="rnd">
              <a:noFill/>
              <a:round/>
              <a:headEnd/>
              <a:tailEnd/>
            </a:ln>
            <a:extLst/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3304" y="2396"/>
              <a:ext cx="6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Access</a:t>
              </a:r>
            </a:p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Page Table</a:t>
              </a:r>
            </a:p>
          </p:txBody>
        </p:sp>
        <p:sp>
          <p:nvSpPr>
            <p:cNvPr id="10" name="Line 23"/>
            <p:cNvSpPr>
              <a:spLocks noChangeAspect="1" noChangeShapeType="1"/>
            </p:cNvSpPr>
            <p:nvPr/>
          </p:nvSpPr>
          <p:spPr bwMode="auto">
            <a:xfrm flipH="1">
              <a:off x="4052" y="2580"/>
              <a:ext cx="3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29"/>
            <p:cNvSpPr>
              <a:spLocks noChangeAspect="1" noChangeShapeType="1"/>
            </p:cNvSpPr>
            <p:nvPr/>
          </p:nvSpPr>
          <p:spPr bwMode="auto">
            <a:xfrm>
              <a:off x="4767" y="2870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30"/>
            <p:cNvSpPr>
              <a:spLocks noChangeAspect="1" noChangeShapeType="1"/>
            </p:cNvSpPr>
            <p:nvPr/>
          </p:nvSpPr>
          <p:spPr bwMode="auto">
            <a:xfrm>
              <a:off x="4767" y="2049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31"/>
            <p:cNvSpPr>
              <a:spLocks noChangeAspect="1" noChangeShapeType="1"/>
            </p:cNvSpPr>
            <p:nvPr/>
          </p:nvSpPr>
          <p:spPr bwMode="auto">
            <a:xfrm flipH="1">
              <a:off x="3641" y="2781"/>
              <a:ext cx="1" cy="1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32"/>
            <p:cNvSpPr>
              <a:spLocks noChangeAspect="1" noChangeShapeType="1"/>
            </p:cNvSpPr>
            <p:nvPr/>
          </p:nvSpPr>
          <p:spPr bwMode="auto">
            <a:xfrm flipH="1">
              <a:off x="3642" y="2976"/>
              <a:ext cx="7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 bwMode="auto">
            <a:xfrm>
              <a:off x="3902" y="1138"/>
              <a:ext cx="1441" cy="331"/>
              <a:chOff x="1612" y="824"/>
              <a:chExt cx="1236" cy="301"/>
            </a:xfrm>
          </p:grpSpPr>
          <p:sp>
            <p:nvSpPr>
              <p:cNvPr id="22" name="Oval 21"/>
              <p:cNvSpPr>
                <a:spLocks noChangeAspect="1" noChangeArrowheads="1"/>
              </p:cNvSpPr>
              <p:nvPr/>
            </p:nvSpPr>
            <p:spPr bwMode="auto">
              <a:xfrm>
                <a:off x="1760" y="824"/>
                <a:ext cx="1088" cy="301"/>
              </a:xfrm>
              <a:prstGeom prst="ellipse">
                <a:avLst/>
              </a:prstGeom>
              <a:no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612" y="870"/>
                <a:ext cx="116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  <a:cs typeface="Arial" panose="020B0604020202020204" pitchFamily="34" charset="0"/>
                  </a:rPr>
                  <a:t>Virtual Address</a:t>
                </a:r>
              </a:p>
            </p:txBody>
          </p:sp>
        </p:grpSp>
        <p:sp>
          <p:nvSpPr>
            <p:cNvPr id="16" name="Line 36"/>
            <p:cNvSpPr>
              <a:spLocks noChangeAspect="1" noChangeShapeType="1"/>
            </p:cNvSpPr>
            <p:nvPr/>
          </p:nvSpPr>
          <p:spPr bwMode="auto">
            <a:xfrm>
              <a:off x="4765" y="1463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Line 42"/>
            <p:cNvSpPr>
              <a:spLocks noChangeAspect="1" noChangeShapeType="1"/>
            </p:cNvSpPr>
            <p:nvPr/>
          </p:nvSpPr>
          <p:spPr bwMode="auto">
            <a:xfrm>
              <a:off x="4420" y="2976"/>
              <a:ext cx="0" cy="1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>
              <a:grpSpLocks noChangeAspect="1"/>
            </p:cNvGrpSpPr>
            <p:nvPr/>
          </p:nvGrpSpPr>
          <p:grpSpPr bwMode="auto">
            <a:xfrm>
              <a:off x="4016" y="3143"/>
              <a:ext cx="1104" cy="457"/>
              <a:chOff x="1568" y="2648"/>
              <a:chExt cx="1088" cy="416"/>
            </a:xfrm>
          </p:grpSpPr>
          <p:sp>
            <p:nvSpPr>
              <p:cNvPr id="20" name="Oval 19"/>
              <p:cNvSpPr>
                <a:spLocks noChangeAspect="1" noChangeArrowheads="1"/>
              </p:cNvSpPr>
              <p:nvPr/>
            </p:nvSpPr>
            <p:spPr bwMode="auto">
              <a:xfrm>
                <a:off x="1568" y="2648"/>
                <a:ext cx="1088" cy="416"/>
              </a:xfrm>
              <a:prstGeom prst="ellipse">
                <a:avLst/>
              </a:prstGeom>
              <a:no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763" y="2678"/>
                <a:ext cx="718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  <a:cs typeface="Arial" panose="020B0604020202020204" pitchFamily="34" charset="0"/>
                  </a:rPr>
                  <a:t>Physical </a:t>
                </a:r>
              </a:p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  <a:cs typeface="Arial" panose="020B0604020202020204" pitchFamily="34" charset="0"/>
                  </a:rPr>
                  <a:t>Addresses</a:t>
                </a:r>
              </a:p>
            </p:txBody>
          </p:sp>
        </p:grp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272" y="1728"/>
              <a:ext cx="972" cy="3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cap="rnd" algn="ctr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TLB Access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98339" y="3073113"/>
            <a:ext cx="50792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TLB caches recently used PT entries 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speed up translation 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typically 64 to 256 entries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usually 2 to 8 way associative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TLB access time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</a:rPr>
              <a:t>is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faster than L1 cache access time</a:t>
            </a:r>
          </a:p>
        </p:txBody>
      </p:sp>
    </p:spTree>
    <p:extLst>
      <p:ext uri="{BB962C8B-B14F-4D97-AF65-F5344CB8AC3E}">
        <p14:creationId xmlns:p14="http://schemas.microsoft.com/office/powerpoint/2010/main" val="27704991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hangingPunct="0">
          <a:defRPr sz="2000" dirty="0" smtClean="0">
            <a:latin typeface="+mj-lt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4A94C8E-3E2B-4AD9-8D67-7815198BE085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12871</TotalTime>
  <Words>706</Words>
  <Application>Microsoft Office PowerPoint</Application>
  <PresentationFormat>On-screen Show (4:3)</PresentationFormat>
  <Paragraphs>211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MS PGothic</vt:lpstr>
      <vt:lpstr>MS PGothic</vt:lpstr>
      <vt:lpstr>Arial</vt:lpstr>
      <vt:lpstr>Calibri</vt:lpstr>
      <vt:lpstr>Cambria Math</vt:lpstr>
      <vt:lpstr>Courier New</vt:lpstr>
      <vt:lpstr>Neo Sans Intel</vt:lpstr>
      <vt:lpstr>Neo Sans Intel Light</vt:lpstr>
      <vt:lpstr>Neo Sans Intel Medium</vt:lpstr>
      <vt:lpstr>Verdana</vt:lpstr>
      <vt:lpstr>Wingdings</vt:lpstr>
      <vt:lpstr>2_mdsp_2011</vt:lpstr>
      <vt:lpstr>Virtual Memory</vt:lpstr>
      <vt:lpstr>Memory managing</vt:lpstr>
      <vt:lpstr>Virtual Memory (primary)</vt:lpstr>
      <vt:lpstr>Virtual Memory (secondary)</vt:lpstr>
      <vt:lpstr>Virtual and Physical Address Space</vt:lpstr>
      <vt:lpstr>Basic Idea of VM</vt:lpstr>
      <vt:lpstr>Page Table</vt:lpstr>
      <vt:lpstr>Translation</vt:lpstr>
      <vt:lpstr>TLB (translation lookaside buffer)</vt:lpstr>
      <vt:lpstr>PT, TLB and Cache</vt:lpstr>
      <vt:lpstr>The End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539</cp:revision>
  <dcterms:created xsi:type="dcterms:W3CDTF">2011-10-24T08:13:52Z</dcterms:created>
  <dcterms:modified xsi:type="dcterms:W3CDTF">2015-04-18T16:00:36Z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