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83" r:id="rId5"/>
    <p:sldId id="310" r:id="rId6"/>
    <p:sldId id="325" r:id="rId7"/>
    <p:sldId id="312" r:id="rId8"/>
    <p:sldId id="326" r:id="rId9"/>
    <p:sldId id="311" r:id="rId10"/>
    <p:sldId id="314" r:id="rId11"/>
    <p:sldId id="315" r:id="rId12"/>
    <p:sldId id="288" r:id="rId13"/>
    <p:sldId id="28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0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522" autoAdjust="0"/>
    <p:restoredTop sz="99700" autoAdjust="0"/>
  </p:normalViewPr>
  <p:slideViewPr>
    <p:cSldViewPr snapToGrid="0">
      <p:cViewPr varScale="1">
        <p:scale>
          <a:sx n="132" d="100"/>
          <a:sy n="132" d="100"/>
        </p:scale>
        <p:origin x="1051" y="77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2056" y="6488794"/>
            <a:ext cx="54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hyperlink" Target="http://code.google.com/p/mipt-mip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90705"/>
            <a:ext cx="6754008" cy="584775"/>
          </a:xfrm>
        </p:spPr>
        <p:txBody>
          <a:bodyPr/>
          <a:lstStyle/>
          <a:p>
            <a:r>
              <a:rPr lang="en-US" sz="4400" dirty="0" smtClean="0"/>
              <a:t>MIPT-MIPS 2014 Intro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09/14/2014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18757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Цели и задачи курса</a:t>
            </a:r>
            <a:r>
              <a:rPr lang="en-US" sz="4000" dirty="0" smtClean="0"/>
              <a:t> </a:t>
            </a:r>
            <a:r>
              <a:rPr lang="en-US" sz="3600" dirty="0" smtClean="0"/>
              <a:t>(1)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4067780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600" dirty="0" smtClean="0"/>
              <a:t>MIPT-MIPS – </a:t>
            </a:r>
            <a:r>
              <a:rPr lang="ru-RU" sz="2600" dirty="0" smtClean="0"/>
              <a:t>это </a:t>
            </a:r>
            <a:r>
              <a:rPr lang="ru-RU" sz="2600" dirty="0" smtClean="0">
                <a:solidFill>
                  <a:srgbClr val="0070C0"/>
                </a:solidFill>
              </a:rPr>
              <a:t>образовательный</a:t>
            </a:r>
            <a:r>
              <a:rPr lang="ru-RU" sz="2600" dirty="0" smtClean="0"/>
              <a:t> проект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Обзорное изучение компьютерной архитектуры</a:t>
            </a:r>
          </a:p>
          <a:p>
            <a:pPr marL="646113" lvl="2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200" dirty="0" smtClean="0"/>
              <a:t>Наибольший фокус на микроархитектуру процессоров</a:t>
            </a:r>
            <a:endParaRPr lang="en-US" sz="2200" dirty="0" smtClean="0"/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Обучение программированию на С++, </a:t>
            </a:r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perl, shell, make</a:t>
            </a:r>
            <a:endParaRPr lang="ru-RU" sz="2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Навыки разработки в крупном командном проекте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Системы контроля версий (</a:t>
            </a:r>
            <a:r>
              <a:rPr lang="en-US" sz="2200" dirty="0" smtClean="0"/>
              <a:t>subversion)</a:t>
            </a:r>
            <a:endParaRPr lang="ru-RU" sz="22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Инфраструктура и системы тестирования</a:t>
            </a:r>
            <a:r>
              <a:rPr lang="en-US" sz="2200" dirty="0" smtClean="0"/>
              <a:t> </a:t>
            </a:r>
            <a:endParaRPr lang="ru-RU" sz="22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Внутренние правила структурирования кода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Документация и коммуникация</a:t>
            </a:r>
            <a:r>
              <a:rPr lang="en-US" sz="2200" dirty="0" smtClean="0"/>
              <a:t>: email, wiki, </a:t>
            </a:r>
            <a:r>
              <a:rPr lang="ru-RU" sz="2200" dirty="0" smtClean="0"/>
              <a:t>презентации</a:t>
            </a:r>
          </a:p>
        </p:txBody>
      </p:sp>
    </p:spTree>
    <p:custDataLst>
      <p:tags r:id="rId1"/>
    </p:custDataLst>
  </p:cSld>
  <p:clrMapOvr>
    <a:masterClrMapping/>
  </p:clrMapOvr>
  <p:transition advTm="556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Цели и задачи курса</a:t>
            </a:r>
            <a:r>
              <a:rPr lang="en-US" sz="4000" dirty="0" smtClean="0"/>
              <a:t> </a:t>
            </a:r>
            <a:r>
              <a:rPr lang="en-US" sz="3600" dirty="0" smtClean="0"/>
              <a:t>(2)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4116512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600" dirty="0" smtClean="0"/>
              <a:t>MIPT-MIPS – </a:t>
            </a:r>
            <a:r>
              <a:rPr lang="ru-RU" sz="2600" dirty="0" smtClean="0"/>
              <a:t>это </a:t>
            </a:r>
            <a:r>
              <a:rPr lang="ru-RU" sz="2600" dirty="0" smtClean="0">
                <a:solidFill>
                  <a:srgbClr val="0070C0"/>
                </a:solidFill>
              </a:rPr>
              <a:t>подготовка студентов к работе</a:t>
            </a:r>
            <a:r>
              <a:rPr lang="ru-RU" sz="2600" dirty="0" smtClean="0"/>
              <a:t> в реальных проектах компании </a:t>
            </a:r>
            <a:r>
              <a:rPr lang="en-US" sz="2600" dirty="0" smtClean="0"/>
              <a:t>Intel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Как попасть в </a:t>
            </a:r>
            <a:r>
              <a:rPr lang="en-US" sz="2600" dirty="0" smtClean="0"/>
              <a:t>Intel?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Курс </a:t>
            </a:r>
            <a:r>
              <a:rPr lang="en-US" dirty="0" smtClean="0"/>
              <a:t>MIPT-MIPS (</a:t>
            </a:r>
            <a:r>
              <a:rPr lang="ru-RU" dirty="0" smtClean="0"/>
              <a:t>или другой курс лаборатории </a:t>
            </a:r>
            <a:r>
              <a:rPr lang="en-US" dirty="0" smtClean="0"/>
              <a:t>Intel)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Кафедра </a:t>
            </a:r>
            <a:r>
              <a:rPr lang="ru-RU" dirty="0"/>
              <a:t>«Микропроцессорный технологии»</a:t>
            </a:r>
            <a:r>
              <a:rPr lang="en-US" dirty="0"/>
              <a:t> </a:t>
            </a:r>
            <a:r>
              <a:rPr lang="ru-RU" dirty="0" smtClean="0"/>
              <a:t>ФРТК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Успешная стажировка в </a:t>
            </a:r>
            <a:r>
              <a:rPr lang="en-US" dirty="0" smtClean="0"/>
              <a:t>Intel </a:t>
            </a:r>
            <a:r>
              <a:rPr lang="ru-RU" dirty="0" smtClean="0"/>
              <a:t>с 3 по 6 курс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Перевод на должность постоянного сотрудника</a:t>
            </a:r>
            <a:endParaRPr lang="ru-RU" dirty="0"/>
          </a:p>
          <a:p>
            <a:pPr marL="231775" indent="-231775">
              <a:buFont typeface="Arial" pitchFamily="34" charset="0"/>
              <a:buChar char="•"/>
            </a:pPr>
            <a:r>
              <a:rPr lang="ru-RU" sz="2600" dirty="0"/>
              <a:t>У</a:t>
            </a:r>
            <a:r>
              <a:rPr lang="ru-RU" sz="2600" dirty="0" smtClean="0"/>
              <a:t>частие </a:t>
            </a:r>
            <a:r>
              <a:rPr lang="ru-RU" sz="2600" dirty="0"/>
              <a:t>в проекте </a:t>
            </a:r>
            <a:r>
              <a:rPr lang="ru-RU" sz="2600" b="1" dirty="0"/>
              <a:t>не гарантирует </a:t>
            </a:r>
            <a:r>
              <a:rPr lang="ru-RU" sz="2600" dirty="0"/>
              <a:t>поступление на кафедру, однако, серьезно повышает ваши </a:t>
            </a:r>
            <a:r>
              <a:rPr lang="ru-RU" sz="2600" dirty="0" smtClean="0"/>
              <a:t>шансы</a:t>
            </a:r>
            <a:endParaRPr lang="en-US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773086"/>
      </p:ext>
    </p:extLst>
  </p:cSld>
  <p:clrMapOvr>
    <a:masterClrMapping/>
  </p:clrMapOvr>
  <p:transition advTm="556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Мотивация или «плюшки»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800" dirty="0" smtClean="0"/>
              <a:t>Для студентов: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Самообразование и самоопределение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Уникальные знания (отсутствие аналогичных курсов не только в МФТИ, но и в других российских университетах)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Поступление на кафедру →</a:t>
            </a:r>
            <a:r>
              <a:rPr lang="en-US" sz="2000" dirty="0" smtClean="0"/>
              <a:t> </a:t>
            </a:r>
            <a:r>
              <a:rPr lang="ru-RU" sz="2000" dirty="0" smtClean="0"/>
              <a:t>стажировка в </a:t>
            </a:r>
            <a:r>
              <a:rPr lang="en-US" sz="2000" dirty="0" smtClean="0"/>
              <a:t>Intel </a:t>
            </a:r>
            <a:r>
              <a:rPr lang="ru-RU" sz="2000" dirty="0" smtClean="0"/>
              <a:t>→</a:t>
            </a:r>
            <a:r>
              <a:rPr lang="en-US" sz="2000" dirty="0" smtClean="0"/>
              <a:t> </a:t>
            </a:r>
            <a:r>
              <a:rPr lang="ru-RU" sz="2000" dirty="0" smtClean="0"/>
              <a:t>работа в </a:t>
            </a:r>
            <a:r>
              <a:rPr lang="en-US" sz="2000" dirty="0" smtClean="0"/>
              <a:t>Intel</a:t>
            </a:r>
            <a:endParaRPr lang="ru-RU" sz="2000" dirty="0" smtClean="0"/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Стипендия (максимальная стипендия </a:t>
            </a:r>
            <a:r>
              <a:rPr lang="en-US" sz="2000" dirty="0" smtClean="0"/>
              <a:t>&gt; 10000</a:t>
            </a:r>
            <a:r>
              <a:rPr lang="ru-RU" sz="2000" dirty="0" smtClean="0"/>
              <a:t> руб. в семестр)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 smtClean="0"/>
              <a:t>Для преподавателей: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Никакой материальной заинтересованности </a:t>
            </a:r>
            <a:r>
              <a:rPr lang="ru-RU" sz="2000" dirty="0" smtClean="0">
                <a:sym typeface="Wingdings" pitchFamily="2" charset="2"/>
              </a:rPr>
              <a:t>(участие в проектах только на волонтерской основе)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/>
              <a:t>Опыт управление проектом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/>
              <a:t>Обновление и расширение </a:t>
            </a:r>
            <a:r>
              <a:rPr lang="ru-RU" sz="2000" dirty="0" smtClean="0"/>
              <a:t>знаний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ransition advTm="5466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400" dirty="0" smtClean="0"/>
              <a:t>Практические задания</a:t>
            </a:r>
            <a:endParaRPr lang="ru-R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sz="2800" dirty="0" smtClean="0"/>
              <a:t>Вся разработка ведется на основе </a:t>
            </a:r>
            <a:r>
              <a:rPr lang="en-US" sz="2800" dirty="0" smtClean="0">
                <a:hlinkClick r:id="rId3"/>
              </a:rPr>
              <a:t>google code</a:t>
            </a:r>
            <a:endParaRPr lang="ru-RU" sz="2800" dirty="0" smtClean="0"/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ea typeface="+mn-ea"/>
                <a:hlinkClick r:id="rId4"/>
              </a:rPr>
              <a:t>http://</a:t>
            </a:r>
            <a:r>
              <a:rPr lang="en-US" sz="2400" dirty="0" smtClean="0">
                <a:ea typeface="+mn-ea"/>
                <a:hlinkClick r:id="rId4"/>
              </a:rPr>
              <a:t>code.google.com/p/mipt-mips</a:t>
            </a:r>
            <a:endParaRPr lang="ru-RU" sz="2400" dirty="0">
              <a:ea typeface="+mn-ea"/>
            </a:endParaRP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Это включат в себя полный спектр необходимых инструментов: </a:t>
            </a:r>
            <a:r>
              <a:rPr lang="ru-RU" sz="2000" dirty="0" smtClean="0"/>
              <a:t>контроль версий, хранилище данных, контроль задач, </a:t>
            </a:r>
            <a:r>
              <a:rPr lang="en-US" sz="2000" dirty="0" smtClean="0"/>
              <a:t>wiki </a:t>
            </a:r>
            <a:r>
              <a:rPr lang="ru-RU" sz="2000" dirty="0" smtClean="0"/>
              <a:t>и т.д.</a:t>
            </a:r>
            <a:endParaRPr lang="ru-RU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ru-RU" sz="2800" dirty="0" smtClean="0"/>
              <a:t>Индивидуальные задания для студентов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Задачи выполняются самостоятельно, вне семинаров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Консультации по задачам проводятся по почте, по телефону, после семинаров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Большинство задач напрямую связаны с микроархитектурой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Задачи отслеживаются через систему контроля задач</a:t>
            </a:r>
          </a:p>
          <a:p>
            <a:pPr marL="419101" lvl="1" indent="-233363">
              <a:buFont typeface="Arial" pitchFamily="34" charset="0"/>
              <a:buChar char="•"/>
            </a:pPr>
            <a:endParaRPr lang="ru-RU" dirty="0" smtClean="0"/>
          </a:p>
          <a:p>
            <a:pPr marL="419101" lvl="1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450115"/>
      </p:ext>
    </p:extLst>
  </p:cSld>
  <p:clrMapOvr>
    <a:masterClrMapping/>
  </p:clrMapOvr>
  <p:transition advTm="3005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Образовательный процесс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58239"/>
            <a:ext cx="8228012" cy="5029685"/>
          </a:xfrm>
        </p:spPr>
        <p:txBody>
          <a:bodyPr/>
          <a:lstStyle/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Теоретическая </a:t>
            </a:r>
            <a:r>
              <a:rPr lang="ru-RU" dirty="0"/>
              <a:t>с</a:t>
            </a:r>
            <a:r>
              <a:rPr lang="ru-RU" dirty="0" smtClean="0"/>
              <a:t>еминары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Время:  по субботам с 18:45 – 19:00,  длительностью до 2 часов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Место: 113 ГК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Язык: текст презентаций – английский, материал читается на русском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Тематика: общее устройство микропроцессорных систем</a:t>
            </a:r>
          </a:p>
          <a:p>
            <a:pPr marL="271462" indent="-287338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Практическая работа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В свободное время на основе заданий, публикуемых на сайте</a:t>
            </a:r>
            <a:endParaRPr lang="ru-RU" sz="1600" dirty="0"/>
          </a:p>
          <a:p>
            <a:pPr marL="271462" indent="-287338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Контроль успеваемости (тестирование)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Когда: </a:t>
            </a:r>
            <a:r>
              <a:rPr lang="ru-RU" sz="1600" dirty="0" smtClean="0"/>
              <a:t>примерно каждые полтора-два месяца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Тематика:</a:t>
            </a:r>
            <a:r>
              <a:rPr lang="ru-RU" sz="1600" dirty="0" smtClean="0"/>
              <a:t>  весь пройденный материал за указанный период (как практическая, так и теоретическая часть)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Структура:</a:t>
            </a:r>
            <a:r>
              <a:rPr lang="ru-RU" sz="1600" dirty="0" smtClean="0"/>
              <a:t> тестовые вопросы и развернутые ответы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Длительность:</a:t>
            </a:r>
            <a:r>
              <a:rPr lang="ru-RU" sz="1600" dirty="0" smtClean="0"/>
              <a:t> одно занятие</a:t>
            </a:r>
            <a:endParaRPr lang="ru-RU" sz="1800" dirty="0" smtClean="0"/>
          </a:p>
          <a:p>
            <a:pPr lvl="1" indent="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51899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Критерии оценки </a:t>
            </a:r>
            <a:r>
              <a:rPr lang="ru-RU" sz="4000" dirty="0" smtClean="0"/>
              <a:t>студента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000" dirty="0" smtClean="0"/>
              <a:t>Формула расчета рейтинга успеваемости:</a:t>
            </a:r>
            <a:endParaRPr lang="ru-RU" sz="2000" dirty="0"/>
          </a:p>
          <a:p>
            <a:endParaRPr lang="ru-RU" sz="400" dirty="0" smtClean="0"/>
          </a:p>
          <a:p>
            <a:pPr marL="233363" lvl="2" indent="-1588" algn="ctr">
              <a:buNone/>
            </a:pPr>
            <a:r>
              <a:rPr lang="ru-RU" dirty="0" smtClean="0"/>
              <a:t>Посещаемость (20%) + результаты тестирования (30%) + практическая работа (50%)</a:t>
            </a:r>
          </a:p>
          <a:p>
            <a:pPr marL="233363" lvl="2" indent="-1588" algn="ctr">
              <a:buNone/>
            </a:pPr>
            <a:endParaRPr lang="ru-RU" sz="1200" dirty="0" smtClean="0"/>
          </a:p>
          <a:p>
            <a:pPr marL="231775" lvl="1" indent="-228600"/>
            <a:r>
              <a:rPr lang="ru-RU" sz="2000" dirty="0" smtClean="0"/>
              <a:t>При поступлении на кафедру используются те же критерии, плюс добавляется «общее впечатление»: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мотивированность, аккуратность, исполнительность, креативность и т.д.</a:t>
            </a:r>
          </a:p>
          <a:p>
            <a:pPr marL="231775" lvl="1" indent="-228600"/>
            <a:r>
              <a:rPr lang="ru-RU" sz="2000" dirty="0" smtClean="0"/>
              <a:t>Преподаватель не решает, какие студенты будут взяты на кафедру (= на стажировку). Финальное решение принимает менеджер компании.</a:t>
            </a:r>
          </a:p>
          <a:p>
            <a:pPr marL="231775" lvl="1" indent="-228600"/>
            <a:r>
              <a:rPr lang="ru-RU" sz="2000" dirty="0" smtClean="0"/>
              <a:t>Обучение на проекте не гарантирует поступления на кафедру!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ransition advTm="3889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03380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Дисциплина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681305"/>
            <a:ext cx="8228012" cy="5546074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Пропуск занятия возможен, но крайне нежелателен.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О пропуске лучше предупреждать за несколько дней.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Не забывайте проверять почту!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Предполагается, что вы проверяете почту хотя бы раз в сутки.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На письма, которые требуют какого-то действия, лучше отвечать сразу. 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Если вы не можете сделать то, что от вас требуется сразу, то просто напишите, когда вы будите готовы начать эту задачу.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Соблюдайте внутренние правила работы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Делайте все правильно с первого раза, а не ждите пока вас поправят.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Все эти правила не относятся к преподавателям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>
                <a:sym typeface="Wingdings" pitchFamily="2" charset="2"/>
              </a:rPr>
              <a:t>Отнеситесь к </a:t>
            </a:r>
            <a:r>
              <a:rPr lang="ru-RU" dirty="0" smtClean="0">
                <a:sym typeface="Wingdings" pitchFamily="2" charset="2"/>
              </a:rPr>
              <a:t>этом</a:t>
            </a:r>
            <a:r>
              <a:rPr lang="ru-RU" dirty="0">
                <a:sym typeface="Wingdings" pitchFamily="2" charset="2"/>
              </a:rPr>
              <a:t>у</a:t>
            </a:r>
            <a:r>
              <a:rPr lang="ru-RU" dirty="0" smtClean="0">
                <a:sym typeface="Wingdings" pitchFamily="2" charset="2"/>
              </a:rPr>
              <a:t> </a:t>
            </a:r>
            <a:r>
              <a:rPr lang="ru-RU" dirty="0" smtClean="0">
                <a:sym typeface="Wingdings" pitchFamily="2" charset="2"/>
              </a:rPr>
              <a:t>с пониманием: вас много, а нас мало</a:t>
            </a:r>
            <a:endParaRPr lang="ru-RU" dirty="0" smtClean="0"/>
          </a:p>
          <a:p>
            <a:pPr marL="647701" lvl="2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44778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 advTm="77094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1.2|15.6|41.9|34.8|56.8|65.3|2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1.1|65.3|225|4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7.7|28.4|49.9|4.3|42.8|98.5|15.9|59.4|7.3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1923</TotalTime>
  <Words>555</Words>
  <Application>Microsoft Office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Neo Sans Intel</vt:lpstr>
      <vt:lpstr>Neo Sans Intel Light</vt:lpstr>
      <vt:lpstr>Neo Sans Intel Medium</vt:lpstr>
      <vt:lpstr>Times</vt:lpstr>
      <vt:lpstr>Verdana</vt:lpstr>
      <vt:lpstr>Wingdings</vt:lpstr>
      <vt:lpstr>mdsp_2011</vt:lpstr>
      <vt:lpstr>MIPT-MIPS 2014 Intro</vt:lpstr>
      <vt:lpstr>Цели и задачи курса (1)</vt:lpstr>
      <vt:lpstr>Цели и задачи курса (2)</vt:lpstr>
      <vt:lpstr>Мотивация или «плюшки»</vt:lpstr>
      <vt:lpstr>Практические задания</vt:lpstr>
      <vt:lpstr>Образовательный процесс</vt:lpstr>
      <vt:lpstr>Критерии оценки студента</vt:lpstr>
      <vt:lpstr>Дисциплина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60</cp:revision>
  <dcterms:created xsi:type="dcterms:W3CDTF">2011-10-24T08:13:52Z</dcterms:created>
  <dcterms:modified xsi:type="dcterms:W3CDTF">2017-09-09T15:44:08Z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