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78" r:id="rId4"/>
  </p:sldMasterIdLst>
  <p:notesMasterIdLst>
    <p:notesMasterId r:id="rId24"/>
  </p:notesMasterIdLst>
  <p:handoutMasterIdLst>
    <p:handoutMasterId r:id="rId25"/>
  </p:handoutMasterIdLst>
  <p:sldIdLst>
    <p:sldId id="283" r:id="rId5"/>
    <p:sldId id="291" r:id="rId6"/>
    <p:sldId id="316" r:id="rId7"/>
    <p:sldId id="292" r:id="rId8"/>
    <p:sldId id="304" r:id="rId9"/>
    <p:sldId id="305" r:id="rId10"/>
    <p:sldId id="317" r:id="rId11"/>
    <p:sldId id="306" r:id="rId12"/>
    <p:sldId id="318" r:id="rId13"/>
    <p:sldId id="312" r:id="rId14"/>
    <p:sldId id="314" r:id="rId15"/>
    <p:sldId id="319" r:id="rId16"/>
    <p:sldId id="309" r:id="rId17"/>
    <p:sldId id="310" r:id="rId18"/>
    <p:sldId id="311" r:id="rId19"/>
    <p:sldId id="315" r:id="rId20"/>
    <p:sldId id="320" r:id="rId21"/>
    <p:sldId id="288" r:id="rId22"/>
    <p:sldId id="28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88">
          <p15:clr>
            <a:srgbClr val="A4A3A4"/>
          </p15:clr>
        </p15:guide>
        <p15:guide id="3" pos="50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37021"/>
    <a:srgbClr val="FF714F"/>
    <a:srgbClr val="FF4F25"/>
    <a:srgbClr val="FFC000"/>
    <a:srgbClr val="9A4008"/>
    <a:srgbClr val="061922"/>
    <a:srgbClr val="B4BABD"/>
    <a:srgbClr val="D7DF23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9" autoAdjust="0"/>
    <p:restoredTop sz="99700" autoAdjust="0"/>
  </p:normalViewPr>
  <p:slideViewPr>
    <p:cSldViewPr snapToGrid="0">
      <p:cViewPr varScale="1">
        <p:scale>
          <a:sx n="91" d="100"/>
          <a:sy n="91" d="100"/>
        </p:scale>
        <p:origin x="994" y="67"/>
      </p:cViewPr>
      <p:guideLst>
        <p:guide orient="horz" pos="1296"/>
        <p:guide pos="288"/>
        <p:guide pos="50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10/8/2014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10/8/2014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1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68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70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474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86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1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54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79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64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18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23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42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41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31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34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1050" b="1" smtClean="0">
                <a:solidFill>
                  <a:srgbClr val="FFFFFF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1050" b="1" dirty="0">
              <a:solidFill>
                <a:srgbClr val="FFFFFF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rgbClr val="FFFFFF"/>
                </a:solidFill>
                <a:latin typeface="Neo Sans Intel" pitchFamily="34" charset="0"/>
              </a:rPr>
              <a:t>Intel Laboratory at Moscow Institute of Physics and Technology </a:t>
            </a:r>
            <a:endParaRPr lang="ru-RU" sz="1000" b="1" kern="900" spc="120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smtClean="0">
                <a:solidFill>
                  <a:srgbClr val="FFFFFF"/>
                </a:solidFill>
                <a:latin typeface="Neo Sans Intel" pitchFamily="34" charset="0"/>
              </a:rPr>
              <a:t>MIPT-MIPS </a:t>
            </a:r>
            <a:r>
              <a:rPr lang="en-US" sz="1000" b="1" kern="900" spc="120" dirty="0" smtClean="0">
                <a:solidFill>
                  <a:srgbClr val="FFFFFF"/>
                </a:solidFill>
                <a:latin typeface="Neo Sans Intel" pitchFamily="34" charset="0"/>
              </a:rPr>
              <a:t>2014 Project</a:t>
            </a:r>
            <a:endParaRPr lang="ru-RU" sz="1000" b="1" kern="900" spc="120" dirty="0" smtClean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63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79" r:id="rId1"/>
    <p:sldLayoutId id="2147485980" r:id="rId2"/>
    <p:sldLayoutId id="2147485981" r:id="rId3"/>
    <p:sldLayoutId id="2147485982" r:id="rId4"/>
    <p:sldLayoutId id="2147485983" r:id="rId5"/>
    <p:sldLayoutId id="2147485984" r:id="rId6"/>
    <p:sldLayoutId id="2147485985" r:id="rId7"/>
    <p:sldLayoutId id="2147485986" r:id="rId8"/>
    <p:sldLayoutId id="2147485987" r:id="rId9"/>
    <p:sldLayoutId id="2147485988" r:id="rId10"/>
    <p:sldLayoutId id="2147485989" r:id="rId11"/>
    <p:sldLayoutId id="2147485990" r:id="rId12"/>
    <p:sldLayoutId id="2147485991" r:id="rId13"/>
    <p:sldLayoutId id="2147485992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1" y="2928325"/>
            <a:ext cx="6754008" cy="584775"/>
          </a:xfrm>
        </p:spPr>
        <p:txBody>
          <a:bodyPr/>
          <a:lstStyle/>
          <a:p>
            <a:r>
              <a:rPr lang="en-US" dirty="0" smtClean="0"/>
              <a:t>Digital Combinational Circuits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957" y="3750107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Titov Alexander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Neo Sans Intel"/>
              </a:rPr>
              <a:t>4</a:t>
            </a:r>
            <a:r>
              <a:rPr lang="en-US" dirty="0" smtClean="0">
                <a:latin typeface="Neo Sans Intel"/>
              </a:rPr>
              <a:t> October 2014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disjunctive normal form (CDNF)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14400"/>
            <a:ext cx="8228012" cy="1493520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CDNF is an algorithm of reconstructing a Boolean function from its truth table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 smtClean="0"/>
              <a:t>Take lines with ‘1’ only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 smtClean="0"/>
              <a:t>Conjunct all variables in line with correct sign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 smtClean="0"/>
              <a:t>Make disjunction on expressions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39090"/>
              </p:ext>
            </p:extLst>
          </p:nvPr>
        </p:nvGraphicFramePr>
        <p:xfrm>
          <a:off x="462140" y="2911317"/>
          <a:ext cx="22725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 bwMode="auto">
          <a:xfrm flipH="1">
            <a:off x="2743200" y="3242782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 flipH="1">
            <a:off x="2733675" y="4383401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 flipH="1">
            <a:off x="2733675" y="4766782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 flipH="1">
            <a:off x="2743200" y="5462107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0420" y="3249450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!x * !y * !z</a:t>
            </a:r>
            <a:endParaRPr lang="ru-RU" dirty="0" err="1" smtClean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0420" y="4372566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!x * y * z</a:t>
            </a:r>
            <a:endParaRPr lang="ru-RU" dirty="0" err="1" smtClean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60420" y="4755947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x * !y * !z</a:t>
            </a:r>
            <a:endParaRPr lang="ru-RU" dirty="0" err="1" smtClean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60420" y="5458892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x * y * !z</a:t>
            </a:r>
            <a:endParaRPr lang="ru-RU" dirty="0" err="1" smtClean="0"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17570" y="3781617"/>
            <a:ext cx="5743575" cy="720489"/>
            <a:chOff x="3495674" y="3438525"/>
            <a:chExt cx="5743575" cy="720489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95674" y="3438525"/>
              <a:ext cx="5322570" cy="50082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anose="020B0504020202020204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95674" y="3512683"/>
              <a:ext cx="5743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F = (!x * !y * !z) + (</a:t>
              </a:r>
              <a:r>
                <a:rPr lang="en-US" dirty="0">
                  <a:latin typeface="Neo Sans Intel" panose="020B0504020202020204" pitchFamily="34" charset="0"/>
                </a:rPr>
                <a:t>!x * y * </a:t>
              </a:r>
              <a:r>
                <a:rPr lang="en-US" dirty="0" smtClean="0">
                  <a:latin typeface="Neo Sans Intel" panose="020B0504020202020204" pitchFamily="34" charset="0"/>
                </a:rPr>
                <a:t>z) + (</a:t>
              </a:r>
              <a:r>
                <a:rPr lang="en-US" dirty="0">
                  <a:latin typeface="Neo Sans Intel" panose="020B0504020202020204" pitchFamily="34" charset="0"/>
                </a:rPr>
                <a:t>x * !y * !</a:t>
              </a:r>
              <a:r>
                <a:rPr lang="en-US" dirty="0" smtClean="0">
                  <a:latin typeface="Neo Sans Intel" panose="020B0504020202020204" pitchFamily="34" charset="0"/>
                </a:rPr>
                <a:t>z) + (</a:t>
              </a:r>
              <a:r>
                <a:rPr lang="en-US" dirty="0">
                  <a:latin typeface="Neo Sans Intel" panose="020B0504020202020204" pitchFamily="34" charset="0"/>
                </a:rPr>
                <a:t>x * y * !</a:t>
              </a:r>
              <a:r>
                <a:rPr lang="en-US" dirty="0" smtClean="0">
                  <a:latin typeface="Neo Sans Intel" panose="020B0504020202020204" pitchFamily="34" charset="0"/>
                </a:rPr>
                <a:t>z)</a:t>
              </a:r>
              <a:endParaRPr lang="ru-RU" dirty="0">
                <a:latin typeface="+mj-lt"/>
              </a:endParaRPr>
            </a:p>
            <a:p>
              <a:r>
                <a:rPr lang="en-US" dirty="0" smtClean="0">
                  <a:latin typeface="Neo Sans Intel" panose="020B0504020202020204" pitchFamily="34" charset="0"/>
                </a:rPr>
                <a:t>  </a:t>
              </a:r>
              <a:endParaRPr lang="ru-RU" dirty="0" err="1" smtClean="0">
                <a:latin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22417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1" grpId="0" animBg="1"/>
      <p:bldP spid="31" grpId="1" animBg="1"/>
      <p:bldP spid="33" grpId="0" animBg="1"/>
      <p:bldP spid="33" grpId="1" animBg="1"/>
      <p:bldP spid="36" grpId="0" animBg="1"/>
      <p:bldP spid="36" grpId="1" animBg="1"/>
      <p:bldP spid="12" grpId="0"/>
      <p:bldP spid="12" grpId="1"/>
      <p:bldP spid="38" grpId="0"/>
      <p:bldP spid="38" grpId="1"/>
      <p:bldP spid="39" grpId="0"/>
      <p:bldP spid="39" grpId="1"/>
      <p:bldP spid="40" grpId="0"/>
      <p:bldP spid="40" grpId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conjunctive normal form (CCNF)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26023"/>
            <a:ext cx="8228012" cy="170580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CCNF </a:t>
            </a:r>
            <a:r>
              <a:rPr lang="en-US" dirty="0"/>
              <a:t>is an algorithm of reconstructing a Boolean function from its truth table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 smtClean="0"/>
              <a:t>Take </a:t>
            </a:r>
            <a:r>
              <a:rPr lang="en-US" dirty="0"/>
              <a:t>lines with ‘0’ only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/>
              <a:t>Make disjunction on all variables in line with correct sign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/>
              <a:t>Conjunct expressions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28628"/>
              </p:ext>
            </p:extLst>
          </p:nvPr>
        </p:nvGraphicFramePr>
        <p:xfrm>
          <a:off x="462140" y="2873217"/>
          <a:ext cx="22725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 bwMode="auto">
          <a:xfrm flipH="1">
            <a:off x="2743200" y="3576157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 flipH="1">
            <a:off x="2733675" y="4013946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 flipH="1">
            <a:off x="2733675" y="5083603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 flipH="1">
            <a:off x="2743200" y="5820604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0900" y="3583777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o Sans Intel" panose="020B0504020202020204" pitchFamily="34" charset="0"/>
              </a:rPr>
              <a:t>x</a:t>
            </a:r>
            <a:r>
              <a:rPr lang="en-US" dirty="0" smtClean="0">
                <a:latin typeface="Neo Sans Intel" panose="020B0504020202020204" pitchFamily="34" charset="0"/>
              </a:rPr>
              <a:t> </a:t>
            </a:r>
            <a:r>
              <a:rPr lang="en-US" dirty="0">
                <a:latin typeface="Neo Sans Intel" panose="020B0504020202020204" pitchFamily="34" charset="0"/>
              </a:rPr>
              <a:t>+</a:t>
            </a:r>
            <a:r>
              <a:rPr lang="en-US" dirty="0" smtClean="0">
                <a:latin typeface="Neo Sans Intel" panose="020B0504020202020204" pitchFamily="34" charset="0"/>
              </a:rPr>
              <a:t> y + </a:t>
            </a:r>
            <a:r>
              <a:rPr lang="en-US" dirty="0">
                <a:latin typeface="Neo Sans Intel" panose="020B0504020202020204" pitchFamily="34" charset="0"/>
              </a:rPr>
              <a:t>!</a:t>
            </a:r>
            <a:r>
              <a:rPr lang="en-US" dirty="0" smtClean="0">
                <a:latin typeface="Neo Sans Intel" panose="020B0504020202020204" pitchFamily="34" charset="0"/>
              </a:rPr>
              <a:t>z</a:t>
            </a:r>
            <a:endParaRPr lang="ru-RU" dirty="0" err="1" smtClean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5660" y="4025375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x </a:t>
            </a:r>
            <a:r>
              <a:rPr lang="en-US" dirty="0">
                <a:latin typeface="Neo Sans Intel" panose="020B0504020202020204" pitchFamily="34" charset="0"/>
              </a:rPr>
              <a:t>+</a:t>
            </a:r>
            <a:r>
              <a:rPr lang="en-US" dirty="0" smtClean="0">
                <a:latin typeface="Neo Sans Intel" panose="020B0504020202020204" pitchFamily="34" charset="0"/>
              </a:rPr>
              <a:t> !y + z</a:t>
            </a:r>
            <a:endParaRPr lang="ru-RU" dirty="0" err="1" smtClean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81373" y="5110868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!x </a:t>
            </a:r>
            <a:r>
              <a:rPr lang="en-US" dirty="0">
                <a:latin typeface="Neo Sans Intel" panose="020B0504020202020204" pitchFamily="34" charset="0"/>
              </a:rPr>
              <a:t>+</a:t>
            </a:r>
            <a:r>
              <a:rPr lang="en-US" dirty="0" smtClean="0">
                <a:latin typeface="Neo Sans Intel" panose="020B0504020202020204" pitchFamily="34" charset="0"/>
              </a:rPr>
              <a:t> y + !z</a:t>
            </a:r>
            <a:endParaRPr lang="ru-RU" dirty="0" err="1" smtClean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90900" y="5832148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!x </a:t>
            </a:r>
            <a:r>
              <a:rPr lang="en-US" dirty="0">
                <a:latin typeface="Neo Sans Intel" panose="020B0504020202020204" pitchFamily="34" charset="0"/>
              </a:rPr>
              <a:t> </a:t>
            </a:r>
            <a:r>
              <a:rPr lang="en-US" dirty="0" smtClean="0">
                <a:latin typeface="Neo Sans Intel" panose="020B0504020202020204" pitchFamily="34" charset="0"/>
              </a:rPr>
              <a:t>+ !y </a:t>
            </a:r>
            <a:r>
              <a:rPr lang="en-US" dirty="0">
                <a:latin typeface="Neo Sans Intel" panose="020B0504020202020204" pitchFamily="34" charset="0"/>
              </a:rPr>
              <a:t> </a:t>
            </a:r>
            <a:r>
              <a:rPr lang="en-US" dirty="0" smtClean="0">
                <a:latin typeface="Neo Sans Intel" panose="020B0504020202020204" pitchFamily="34" charset="0"/>
              </a:rPr>
              <a:t>+ !z</a:t>
            </a:r>
            <a:endParaRPr lang="ru-RU" dirty="0" err="1" smtClean="0"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38525" y="4493652"/>
            <a:ext cx="5743575" cy="505068"/>
            <a:chOff x="3495674" y="3438525"/>
            <a:chExt cx="5743575" cy="50506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95674" y="3438525"/>
              <a:ext cx="4912995" cy="50506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anose="020B0504020202020204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95674" y="3512683"/>
              <a:ext cx="5743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F = (</a:t>
              </a:r>
              <a:r>
                <a:rPr lang="en-US" dirty="0">
                  <a:latin typeface="Neo Sans Intel" panose="020B0504020202020204" pitchFamily="34" charset="0"/>
                </a:rPr>
                <a:t>x + y + !</a:t>
              </a:r>
              <a:r>
                <a:rPr lang="en-US" dirty="0" smtClean="0">
                  <a:latin typeface="Neo Sans Intel" panose="020B0504020202020204" pitchFamily="34" charset="0"/>
                </a:rPr>
                <a:t>z)(</a:t>
              </a:r>
              <a:r>
                <a:rPr lang="en-US" dirty="0">
                  <a:latin typeface="Neo Sans Intel" panose="020B0504020202020204" pitchFamily="34" charset="0"/>
                </a:rPr>
                <a:t>x + !y + </a:t>
              </a:r>
              <a:r>
                <a:rPr lang="en-US" dirty="0" smtClean="0">
                  <a:latin typeface="Neo Sans Intel" panose="020B0504020202020204" pitchFamily="34" charset="0"/>
                </a:rPr>
                <a:t>z)(</a:t>
              </a:r>
              <a:r>
                <a:rPr lang="en-US" dirty="0">
                  <a:latin typeface="Neo Sans Intel" panose="020B0504020202020204" pitchFamily="34" charset="0"/>
                </a:rPr>
                <a:t>!x + y + !</a:t>
              </a:r>
              <a:r>
                <a:rPr lang="en-US" dirty="0" smtClean="0">
                  <a:latin typeface="Neo Sans Intel" panose="020B0504020202020204" pitchFamily="34" charset="0"/>
                </a:rPr>
                <a:t>z)(</a:t>
              </a:r>
              <a:r>
                <a:rPr lang="en-US" dirty="0">
                  <a:latin typeface="Neo Sans Intel" panose="020B0504020202020204" pitchFamily="34" charset="0"/>
                </a:rPr>
                <a:t>!x  + !y  + !</a:t>
              </a:r>
              <a:r>
                <a:rPr lang="en-US" dirty="0" smtClean="0">
                  <a:latin typeface="Neo Sans Intel" panose="020B0504020202020204" pitchFamily="34" charset="0"/>
                </a:rPr>
                <a:t>z)</a:t>
              </a:r>
              <a:endParaRPr lang="ru-RU" dirty="0" err="1" smtClean="0">
                <a:latin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09069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1" grpId="0" animBg="1"/>
      <p:bldP spid="31" grpId="1" animBg="1"/>
      <p:bldP spid="33" grpId="0" animBg="1"/>
      <p:bldP spid="33" grpId="1" animBg="1"/>
      <p:bldP spid="36" grpId="0" animBg="1"/>
      <p:bldP spid="36" grpId="1" animBg="1"/>
      <p:bldP spid="12" grpId="0"/>
      <p:bldP spid="12" grpId="1"/>
      <p:bldP spid="38" grpId="0"/>
      <p:bldP spid="38" grpId="1"/>
      <p:bldP spid="39" grpId="0"/>
      <p:bldP spid="39" grpId="1"/>
      <p:bldP spid="40" grpId="0"/>
      <p:bldP spid="40" grpId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40263"/>
            <a:ext cx="8228012" cy="79580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the output of a function is completely defined by the current input then the function is called </a:t>
            </a:r>
            <a:r>
              <a:rPr lang="en-US" i="1" dirty="0" smtClean="0">
                <a:solidFill>
                  <a:schemeClr val="accent1"/>
                </a:solidFill>
              </a:rPr>
              <a:t>combinational </a:t>
            </a:r>
            <a:r>
              <a:rPr lang="en-US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0839" y="1914103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Neo Sans Intel" pitchFamily="34" charset="0"/>
              </a:rPr>
              <a:t>Q</a:t>
            </a:r>
            <a:r>
              <a:rPr lang="en-US" sz="2000" dirty="0" err="1" smtClean="0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 = </a:t>
            </a:r>
            <a:r>
              <a:rPr lang="en-US" sz="2800" dirty="0">
                <a:latin typeface="Neo Sans Intel" pitchFamily="34" charset="0"/>
              </a:rPr>
              <a:t>F</a:t>
            </a:r>
            <a:r>
              <a:rPr lang="en-US" sz="2800" dirty="0" smtClean="0">
                <a:latin typeface="Neo Sans Intel" pitchFamily="34" charset="0"/>
              </a:rPr>
              <a:t>(</a:t>
            </a:r>
            <a:r>
              <a:rPr lang="en-US" sz="2800" dirty="0" err="1" smtClean="0">
                <a:latin typeface="Neo Sans Intel" pitchFamily="34" charset="0"/>
              </a:rPr>
              <a:t>x</a:t>
            </a:r>
            <a:r>
              <a:rPr lang="en-US" dirty="0" err="1" smtClean="0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, </a:t>
            </a:r>
            <a:r>
              <a:rPr lang="en-US" sz="2800" dirty="0" err="1" smtClean="0">
                <a:latin typeface="Neo Sans Intel" pitchFamily="34" charset="0"/>
              </a:rPr>
              <a:t>y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, </a:t>
            </a:r>
            <a:r>
              <a:rPr lang="en-US" sz="2800" dirty="0" err="1" smtClean="0">
                <a:latin typeface="Neo Sans Intel" pitchFamily="34" charset="0"/>
              </a:rPr>
              <a:t>z</a:t>
            </a:r>
            <a:r>
              <a:rPr lang="en-US" dirty="0" err="1" smtClean="0">
                <a:latin typeface="Neo Sans Intel" pitchFamily="34" charset="0"/>
              </a:rPr>
              <a:t>t</a:t>
            </a:r>
            <a:r>
              <a:rPr lang="en-US" sz="2800" dirty="0">
                <a:latin typeface="Neo Sans Intel" pitchFamily="34" charset="0"/>
              </a:rPr>
              <a:t>, …</a:t>
            </a:r>
            <a:r>
              <a:rPr lang="en-US" sz="2800" dirty="0" smtClean="0">
                <a:latin typeface="Neo Sans Intel" pitchFamily="34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5694" y="2600176"/>
            <a:ext cx="8228012" cy="316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Combinational circuit (scheme) is an implementation of a combinational function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lot of things can be implemented using combinational circuits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Just a few examples that will be presented soon: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summator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decoder, multiplexer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6472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934776" y="2443794"/>
            <a:ext cx="3197655" cy="1093694"/>
            <a:chOff x="1245030" y="4455457"/>
            <a:chExt cx="3197655" cy="1093694"/>
          </a:xfrm>
        </p:grpSpPr>
        <p:sp>
          <p:nvSpPr>
            <p:cNvPr id="52" name="Rectangle 51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half </a:t>
              </a:r>
              <a:r>
                <a:rPr lang="en-US" sz="3600" b="1" dirty="0" smtClean="0">
                  <a:latin typeface="Neo Sans Inte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45030" y="5056094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y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245030" y="4518212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x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29642" y="4496395"/>
              <a:ext cx="71846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sum</a:t>
              </a:r>
              <a:endParaRPr lang="en-US" sz="2200" dirty="0"/>
            </a:p>
          </p:txBody>
        </p:sp>
        <p:cxnSp>
          <p:nvCxnSpPr>
            <p:cNvPr id="56" name="Straight Connector 55"/>
            <p:cNvCxnSpPr>
              <a:stCxn id="54" idx="3"/>
            </p:cNvCxnSpPr>
            <p:nvPr/>
          </p:nvCxnSpPr>
          <p:spPr bwMode="auto">
            <a:xfrm>
              <a:off x="1570760" y="4733656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7" name="Straight Connector 56"/>
            <p:cNvCxnSpPr>
              <a:stCxn id="53" idx="3"/>
            </p:cNvCxnSpPr>
            <p:nvPr/>
          </p:nvCxnSpPr>
          <p:spPr bwMode="auto">
            <a:xfrm>
              <a:off x="1570760" y="5271538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59" name="Rectangle 58"/>
            <p:cNvSpPr/>
            <p:nvPr/>
          </p:nvSpPr>
          <p:spPr>
            <a:xfrm>
              <a:off x="3629642" y="5034277"/>
              <a:ext cx="81304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carry</a:t>
              </a:r>
              <a:endParaRPr lang="en-US" sz="2200" dirty="0"/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 scheme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79580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is an adder</a:t>
            </a:r>
            <a:r>
              <a:rPr lang="en-US" dirty="0" smtClean="0">
                <a:solidFill>
                  <a:schemeClr val="bg1"/>
                </a:solidFill>
              </a:rPr>
              <a:t>, but it is not a full adder, because it does not have input carry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80270"/>
              </p:ext>
            </p:extLst>
          </p:nvPr>
        </p:nvGraphicFramePr>
        <p:xfrm>
          <a:off x="5861471" y="2077446"/>
          <a:ext cx="22725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139830" y="242862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39830" y="279735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9830" y="316608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39830" y="353481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60691" y="242862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60691" y="279735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60691" y="316608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60691" y="353481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475518" y="3992001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US" sz="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Calculations:</a:t>
            </a:r>
            <a:endParaRPr lang="en-US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453558" y="989435"/>
            <a:ext cx="8228012" cy="7958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is an adder, but it is not a full adder, because it does not have input carry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235243" y="4681062"/>
            <a:ext cx="5591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o Sans Intel" panose="020B0504020202020204" pitchFamily="34" charset="0"/>
              </a:rPr>
              <a:t>Sum = </a:t>
            </a:r>
          </a:p>
          <a:p>
            <a:r>
              <a:rPr lang="en-US" sz="2000" dirty="0" smtClean="0">
                <a:latin typeface="Neo Sans Intel" panose="020B0504020202020204" pitchFamily="34" charset="0"/>
              </a:rPr>
              <a:t>         = !x * y + x </a:t>
            </a:r>
            <a:r>
              <a:rPr lang="en-US" sz="2000" dirty="0">
                <a:latin typeface="Neo Sans Intel" panose="020B0504020202020204" pitchFamily="34" charset="0"/>
              </a:rPr>
              <a:t>* </a:t>
            </a:r>
            <a:r>
              <a:rPr lang="en-US" sz="2000" dirty="0" smtClean="0">
                <a:latin typeface="Neo Sans Intel" panose="020B0504020202020204" pitchFamily="34" charset="0"/>
              </a:rPr>
              <a:t>!y =</a:t>
            </a:r>
          </a:p>
          <a:p>
            <a:r>
              <a:rPr lang="en-US" sz="2000" dirty="0" smtClean="0">
                <a:latin typeface="Neo Sans Intel" panose="020B0504020202020204" pitchFamily="34" charset="0"/>
              </a:rPr>
              <a:t>         = x </a:t>
            </a:r>
            <a:r>
              <a:rPr lang="en-US" sz="2000" dirty="0" smtClean="0">
                <a:latin typeface="Neo Sans Intel" panose="020B0504020202020204" pitchFamily="34" charset="0"/>
                <a:sym typeface="Symbol"/>
              </a:rPr>
              <a:t> y</a:t>
            </a:r>
            <a:endParaRPr lang="en-US" sz="2000" dirty="0" smtClean="0">
              <a:latin typeface="Neo Sans Intel" panose="020B0504020202020204" pitchFamily="34" charset="0"/>
            </a:endParaRPr>
          </a:p>
          <a:p>
            <a:endParaRPr lang="en-US" sz="2000" dirty="0" smtClean="0">
              <a:latin typeface="Neo Sans Intel" panose="020B0504020202020204" pitchFamily="34" charset="0"/>
            </a:endParaRPr>
          </a:p>
          <a:p>
            <a:r>
              <a:rPr lang="en-US" sz="2000" dirty="0" smtClean="0">
                <a:latin typeface="Neo Sans Intel" panose="020B0504020202020204" pitchFamily="34" charset="0"/>
              </a:rPr>
              <a:t>Carry = x * y  </a:t>
            </a:r>
            <a:endParaRPr lang="ru-RU" sz="2000" dirty="0" err="1" smtClean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97848" y="1870130"/>
            <a:ext cx="4649165" cy="229811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12744" y="1931948"/>
            <a:ext cx="2984873" cy="2326720"/>
            <a:chOff x="1715793" y="2662878"/>
            <a:chExt cx="3590314" cy="2798665"/>
          </a:xfrm>
        </p:grpSpPr>
        <p:sp>
          <p:nvSpPr>
            <p:cNvPr id="7" name="Flowchart: Delay 10"/>
            <p:cNvSpPr/>
            <p:nvPr/>
          </p:nvSpPr>
          <p:spPr bwMode="auto">
            <a:xfrm rot="5400000">
              <a:off x="2794445" y="3949034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15793" y="2672995"/>
              <a:ext cx="3209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x</a:t>
              </a:r>
              <a:endParaRPr lang="en-US" sz="2000" dirty="0">
                <a:latin typeface="Neo Sans Inte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34239" y="3077211"/>
              <a:ext cx="3177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y</a:t>
              </a:r>
              <a:endParaRPr lang="en-US" sz="2000" dirty="0">
                <a:latin typeface="Neo Sans Inte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47084" y="2869536"/>
              <a:ext cx="359023" cy="48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s</a:t>
              </a:r>
              <a:endParaRPr lang="en-US" sz="2000" dirty="0">
                <a:latin typeface="Neo Sans Intel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783510" y="2662878"/>
              <a:ext cx="799964" cy="820453"/>
              <a:chOff x="1973995" y="4803088"/>
              <a:chExt cx="799964" cy="820453"/>
            </a:xfrm>
          </p:grpSpPr>
          <p:sp>
            <p:nvSpPr>
              <p:cNvPr id="21" name="Flowchart: Delay 18"/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 bwMode="auto">
              <a:xfrm>
                <a:off x="1973995" y="4832615"/>
                <a:ext cx="239757" cy="763371"/>
              </a:xfrm>
              <a:custGeom>
                <a:avLst/>
                <a:gdLst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3" fmla="*/ 259623 w 519245"/>
                  <a:gd name="connsiteY3" fmla="*/ 383015 h 766030"/>
                  <a:gd name="connsiteX4" fmla="*/ 282852 w 519245"/>
                  <a:gd name="connsiteY4" fmla="*/ 1536 h 766030"/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4211 w 259622"/>
                  <a:gd name="connsiteY4" fmla="*/ 284214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211856 w 259622"/>
                  <a:gd name="connsiteY4" fmla="*/ 175629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199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961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19601 w 239757"/>
                  <a:gd name="connsiteY4" fmla="*/ 18134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3896 w 239757"/>
                  <a:gd name="connsiteY4" fmla="*/ 16991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9757" h="763371" stroke="0" extrusionOk="0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  <a:lnTo>
                      <a:pt x="185875" y="627224"/>
                    </a:lnTo>
                    <a:cubicBezTo>
                      <a:pt x="187914" y="476692"/>
                      <a:pt x="191857" y="320446"/>
                      <a:pt x="193896" y="169914"/>
                    </a:cubicBezTo>
                    <a:lnTo>
                      <a:pt x="3364" y="0"/>
                    </a:lnTo>
                    <a:close/>
                  </a:path>
                  <a:path w="239757" h="763371" fill="none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067195" y="2873050"/>
              <a:ext cx="1913760" cy="404216"/>
              <a:chOff x="2036715" y="2873050"/>
              <a:chExt cx="2569080" cy="404216"/>
            </a:xfrm>
          </p:grpSpPr>
          <p:cxnSp>
            <p:nvCxnSpPr>
              <p:cNvPr id="12" name="Elbow Connector 25"/>
              <p:cNvCxnSpPr>
                <a:endCxn id="11" idx="3"/>
              </p:cNvCxnSpPr>
              <p:nvPr/>
            </p:nvCxnSpPr>
            <p:spPr bwMode="auto">
              <a:xfrm flipH="1">
                <a:off x="2036715" y="2873050"/>
                <a:ext cx="2569080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4" name="Straight Connector 13"/>
              <p:cNvCxnSpPr>
                <a:endCxn id="13" idx="3"/>
              </p:cNvCxnSpPr>
              <p:nvPr/>
            </p:nvCxnSpPr>
            <p:spPr bwMode="auto">
              <a:xfrm flipH="1">
                <a:off x="2051954" y="3273820"/>
                <a:ext cx="2553841" cy="344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31" name="Group 30"/>
            <p:cNvGrpSpPr/>
            <p:nvPr/>
          </p:nvGrpSpPr>
          <p:grpSpPr>
            <a:xfrm rot="5400000">
              <a:off x="2547338" y="3246199"/>
              <a:ext cx="1150512" cy="404214"/>
              <a:chOff x="2036715" y="2873050"/>
              <a:chExt cx="2569080" cy="404214"/>
            </a:xfrm>
          </p:grpSpPr>
          <p:cxnSp>
            <p:nvCxnSpPr>
              <p:cNvPr id="32" name="Elbow Connector 25"/>
              <p:cNvCxnSpPr/>
              <p:nvPr/>
            </p:nvCxnSpPr>
            <p:spPr bwMode="auto">
              <a:xfrm flipH="1">
                <a:off x="2036715" y="2873050"/>
                <a:ext cx="2569080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rot="16200000" flipH="1" flipV="1">
                <a:off x="3770837" y="2442307"/>
                <a:ext cx="3445" cy="166647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cxnSp>
          <p:nvCxnSpPr>
            <p:cNvPr id="17" name="Straight Connector 16"/>
            <p:cNvCxnSpPr/>
            <p:nvPr/>
          </p:nvCxnSpPr>
          <p:spPr bwMode="auto">
            <a:xfrm>
              <a:off x="4589349" y="3069248"/>
              <a:ext cx="339180" cy="38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35" name="Rectangle 34"/>
            <p:cNvSpPr/>
            <p:nvPr/>
          </p:nvSpPr>
          <p:spPr>
            <a:xfrm>
              <a:off x="2943828" y="4980276"/>
              <a:ext cx="355166" cy="48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c</a:t>
              </a:r>
              <a:endParaRPr lang="en-US" sz="1200" dirty="0">
                <a:latin typeface="Neo Sans Intel" pitchFamily="34" charset="0"/>
              </a:endParaRPr>
            </a:p>
          </p:txBody>
        </p:sp>
        <p:cxnSp>
          <p:nvCxnSpPr>
            <p:cNvPr id="36" name="Straight Connector 35"/>
            <p:cNvCxnSpPr>
              <a:endCxn id="7" idx="2"/>
            </p:cNvCxnSpPr>
            <p:nvPr/>
          </p:nvCxnSpPr>
          <p:spPr bwMode="auto">
            <a:xfrm flipV="1">
              <a:off x="3126316" y="4687305"/>
              <a:ext cx="0" cy="31014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427368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0" grpId="0"/>
      <p:bldP spid="63" grpId="0" animBg="1"/>
      <p:bldP spid="3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o Sans Intel" pitchFamily="34" charset="0"/>
              </a:rPr>
              <a:t>Full adder scheme</a:t>
            </a:r>
            <a:endParaRPr lang="en-US" dirty="0">
              <a:latin typeface="Neo Sans Intel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98726" y="1264761"/>
            <a:ext cx="5201534" cy="4015006"/>
            <a:chOff x="1059616" y="1011218"/>
            <a:chExt cx="5706729" cy="4230449"/>
          </a:xfrm>
        </p:grpSpPr>
        <p:sp>
          <p:nvSpPr>
            <p:cNvPr id="5" name="Rectangle 4"/>
            <p:cNvSpPr/>
            <p:nvPr/>
          </p:nvSpPr>
          <p:spPr bwMode="auto">
            <a:xfrm>
              <a:off x="1813715" y="2057400"/>
              <a:ext cx="1290918" cy="1097280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half </a:t>
              </a:r>
              <a:r>
                <a:rPr lang="en-US" sz="3600" b="1" dirty="0" smtClean="0">
                  <a:latin typeface="Neo Sans Inte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59616" y="2658037"/>
              <a:ext cx="45397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latin typeface="Neo Sans Intel" pitchFamily="34" charset="0"/>
                </a:rPr>
                <a:t>y</a:t>
              </a:r>
              <a:r>
                <a:rPr lang="en-US" sz="1600" dirty="0" err="1" smtClean="0">
                  <a:latin typeface="Neo Sans Intel" pitchFamily="34" charset="0"/>
                </a:rPr>
                <a:t>n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59616" y="2120155"/>
              <a:ext cx="45397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latin typeface="Neo Sans Intel" pitchFamily="34" charset="0"/>
                </a:rPr>
                <a:t>x</a:t>
              </a:r>
              <a:r>
                <a:rPr lang="en-US" sz="1600" dirty="0" err="1" smtClean="0">
                  <a:latin typeface="Neo Sans Intel" pitchFamily="34" charset="0"/>
                </a:rPr>
                <a:t>n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07535" y="1011218"/>
              <a:ext cx="56297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latin typeface="Neo Sans Intel" pitchFamily="34" charset="0"/>
                </a:rPr>
                <a:t>c</a:t>
              </a:r>
              <a:r>
                <a:rPr lang="en-US" sz="1400" dirty="0" smtClean="0">
                  <a:latin typeface="Neo Sans Intel" pitchFamily="34" charset="0"/>
                </a:rPr>
                <a:t>n-1</a:t>
              </a:r>
              <a:endParaRPr lang="en-US" sz="1400" dirty="0">
                <a:latin typeface="Neo Sans Intel" pitchFamily="34" charset="0"/>
              </a:endParaRPr>
            </a:p>
          </p:txBody>
        </p:sp>
        <p:cxnSp>
          <p:nvCxnSpPr>
            <p:cNvPr id="9" name="Straight Connector 8"/>
            <p:cNvCxnSpPr>
              <a:stCxn id="7" idx="3"/>
            </p:cNvCxnSpPr>
            <p:nvPr/>
          </p:nvCxnSpPr>
          <p:spPr bwMode="auto">
            <a:xfrm>
              <a:off x="1513586" y="2335599"/>
              <a:ext cx="30012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>
              <a:stCxn id="6" idx="3"/>
            </p:cNvCxnSpPr>
            <p:nvPr/>
          </p:nvCxnSpPr>
          <p:spPr bwMode="auto">
            <a:xfrm>
              <a:off x="1513586" y="2873481"/>
              <a:ext cx="30012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9" name="Rectangle 4"/>
            <p:cNvSpPr/>
            <p:nvPr/>
          </p:nvSpPr>
          <p:spPr bwMode="auto">
            <a:xfrm>
              <a:off x="4718302" y="1807279"/>
              <a:ext cx="1296153" cy="1097280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5235 w 1296153"/>
                <a:gd name="connsiteY6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1 w 1296153"/>
                <a:gd name="connsiteY6" fmla="*/ 289276 h 1097280"/>
                <a:gd name="connsiteX7" fmla="*/ 5235 w 1296153"/>
                <a:gd name="connsiteY7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153" h="1097280">
                  <a:moveTo>
                    <a:pt x="5235" y="0"/>
                  </a:moveTo>
                  <a:lnTo>
                    <a:pt x="1296153" y="0"/>
                  </a:lnTo>
                  <a:lnTo>
                    <a:pt x="1296153" y="1093694"/>
                  </a:lnTo>
                  <a:lnTo>
                    <a:pt x="668020" y="1097280"/>
                  </a:lnTo>
                  <a:lnTo>
                    <a:pt x="5235" y="1093694"/>
                  </a:lnTo>
                  <a:lnTo>
                    <a:pt x="0" y="801340"/>
                  </a:lnTo>
                  <a:cubicBezTo>
                    <a:pt x="0" y="630652"/>
                    <a:pt x="1" y="459964"/>
                    <a:pt x="1" y="289276"/>
                  </a:cubicBezTo>
                  <a:cubicBezTo>
                    <a:pt x="1746" y="192851"/>
                    <a:pt x="3490" y="96425"/>
                    <a:pt x="5235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half </a:t>
              </a:r>
              <a:r>
                <a:rPr lang="en-US" sz="3600" b="1" dirty="0" smtClean="0">
                  <a:latin typeface="Neo Sans Intel" pitchFamily="34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31" name="Straight Connector 30"/>
            <p:cNvCxnSpPr>
              <a:stCxn id="5" idx="2"/>
              <a:endCxn id="19" idx="5"/>
            </p:cNvCxnSpPr>
            <p:nvPr/>
          </p:nvCxnSpPr>
          <p:spPr bwMode="auto">
            <a:xfrm flipV="1">
              <a:off x="3096768" y="2608619"/>
              <a:ext cx="1621534" cy="46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38" name="Elbow Connector 37"/>
            <p:cNvCxnSpPr>
              <a:stCxn id="8" idx="2"/>
              <a:endCxn id="19" idx="6"/>
            </p:cNvCxnSpPr>
            <p:nvPr/>
          </p:nvCxnSpPr>
          <p:spPr bwMode="auto">
            <a:xfrm rot="16200000" flipH="1">
              <a:off x="4126438" y="1504690"/>
              <a:ext cx="654450" cy="529280"/>
            </a:xfrm>
            <a:prstGeom prst="bentConnector4">
              <a:avLst>
                <a:gd name="adj1" fmla="val 27899"/>
                <a:gd name="adj2" fmla="val -637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grpSp>
          <p:nvGrpSpPr>
            <p:cNvPr id="65" name="Group 64"/>
            <p:cNvGrpSpPr/>
            <p:nvPr/>
          </p:nvGrpSpPr>
          <p:grpSpPr>
            <a:xfrm>
              <a:off x="2459174" y="3154680"/>
              <a:ext cx="1146784" cy="942539"/>
              <a:chOff x="2459174" y="3154680"/>
              <a:chExt cx="1146784" cy="942539"/>
            </a:xfrm>
          </p:grpSpPr>
          <p:cxnSp>
            <p:nvCxnSpPr>
              <p:cNvPr id="59" name="Straight Connector 58"/>
              <p:cNvCxnSpPr>
                <a:stCxn id="5" idx="4"/>
              </p:cNvCxnSpPr>
              <p:nvPr/>
            </p:nvCxnSpPr>
            <p:spPr bwMode="auto">
              <a:xfrm flipH="1">
                <a:off x="2459174" y="3154680"/>
                <a:ext cx="17326" cy="48006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2459174" y="3634740"/>
                <a:ext cx="114678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/>
              <p:cNvCxnSpPr>
                <a:stCxn id="41" idx="4"/>
              </p:cNvCxnSpPr>
              <p:nvPr/>
            </p:nvCxnSpPr>
            <p:spPr bwMode="auto">
              <a:xfrm flipV="1">
                <a:off x="3584837" y="3634740"/>
                <a:ext cx="0" cy="462479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 flipH="1">
              <a:off x="4081176" y="2911579"/>
              <a:ext cx="1298541" cy="1232530"/>
              <a:chOff x="2459174" y="3154680"/>
              <a:chExt cx="1148523" cy="942540"/>
            </a:xfrm>
          </p:grpSpPr>
          <p:cxnSp>
            <p:nvCxnSpPr>
              <p:cNvPr id="67" name="Straight Connector 66"/>
              <p:cNvCxnSpPr/>
              <p:nvPr/>
            </p:nvCxnSpPr>
            <p:spPr bwMode="auto">
              <a:xfrm flipH="1">
                <a:off x="2459174" y="3154680"/>
                <a:ext cx="0" cy="55581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>
                <a:off x="2459174" y="3710491"/>
                <a:ext cx="114678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 flipH="1" flipV="1">
                <a:off x="3605958" y="3710491"/>
                <a:ext cx="1739" cy="386729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1" name="Flowchart: Delay 18"/>
            <p:cNvSpPr/>
            <p:nvPr/>
          </p:nvSpPr>
          <p:spPr bwMode="auto">
            <a:xfrm rot="5400000" flipH="1">
              <a:off x="3514473" y="3912720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  <a:gd name="connsiteX0" fmla="*/ 6067 w 10039"/>
                <a:gd name="connsiteY0" fmla="*/ 0 h 10000"/>
                <a:gd name="connsiteX1" fmla="*/ 10000 w 10039"/>
                <a:gd name="connsiteY1" fmla="*/ 0 h 10000"/>
                <a:gd name="connsiteX2" fmla="*/ 8034 w 10039"/>
                <a:gd name="connsiteY2" fmla="*/ 1970 h 10000"/>
                <a:gd name="connsiteX3" fmla="*/ 7244 w 10039"/>
                <a:gd name="connsiteY3" fmla="*/ 4953 h 10000"/>
                <a:gd name="connsiteX4" fmla="*/ 10000 w 10039"/>
                <a:gd name="connsiteY4" fmla="*/ 9906 h 10000"/>
                <a:gd name="connsiteX5" fmla="*/ 6337 w 10039"/>
                <a:gd name="connsiteY5" fmla="*/ 10000 h 10000"/>
                <a:gd name="connsiteX6" fmla="*/ 1 w 10039"/>
                <a:gd name="connsiteY6" fmla="*/ 4953 h 10000"/>
                <a:gd name="connsiteX7" fmla="*/ 6067 w 10039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64"/>
                <a:gd name="connsiteY0" fmla="*/ 0 h 10000"/>
                <a:gd name="connsiteX1" fmla="*/ 10000 w 10064"/>
                <a:gd name="connsiteY1" fmla="*/ 0 h 10000"/>
                <a:gd name="connsiteX2" fmla="*/ 7914 w 10064"/>
                <a:gd name="connsiteY2" fmla="*/ 2179 h 10000"/>
                <a:gd name="connsiteX3" fmla="*/ 7244 w 10064"/>
                <a:gd name="connsiteY3" fmla="*/ 4953 h 10000"/>
                <a:gd name="connsiteX4" fmla="*/ 8566 w 10064"/>
                <a:gd name="connsiteY4" fmla="*/ 8000 h 10000"/>
                <a:gd name="connsiteX5" fmla="*/ 10000 w 10064"/>
                <a:gd name="connsiteY5" fmla="*/ 9906 h 10000"/>
                <a:gd name="connsiteX6" fmla="*/ 6337 w 10064"/>
                <a:gd name="connsiteY6" fmla="*/ 10000 h 10000"/>
                <a:gd name="connsiteX7" fmla="*/ 1 w 10064"/>
                <a:gd name="connsiteY7" fmla="*/ 4953 h 10000"/>
                <a:gd name="connsiteX8" fmla="*/ 6067 w 10064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6067" y="0"/>
                  </a:moveTo>
                  <a:lnTo>
                    <a:pt x="10000" y="0"/>
                  </a:lnTo>
                  <a:cubicBezTo>
                    <a:pt x="9586" y="448"/>
                    <a:pt x="8389" y="1731"/>
                    <a:pt x="8125" y="2063"/>
                  </a:cubicBezTo>
                  <a:cubicBezTo>
                    <a:pt x="7877" y="2448"/>
                    <a:pt x="7141" y="3848"/>
                    <a:pt x="7214" y="4837"/>
                  </a:cubicBezTo>
                  <a:cubicBezTo>
                    <a:pt x="7287" y="5826"/>
                    <a:pt x="8348" y="7639"/>
                    <a:pt x="8566" y="8000"/>
                  </a:cubicBezTo>
                  <a:cubicBezTo>
                    <a:pt x="8754" y="8315"/>
                    <a:pt x="9710" y="9480"/>
                    <a:pt x="10000" y="9906"/>
                  </a:cubicBezTo>
                  <a:lnTo>
                    <a:pt x="6337" y="10000"/>
                  </a:lnTo>
                  <a:cubicBezTo>
                    <a:pt x="2638" y="10046"/>
                    <a:pt x="46" y="6620"/>
                    <a:pt x="1" y="4953"/>
                  </a:cubicBezTo>
                  <a:cubicBezTo>
                    <a:pt x="-44" y="3286"/>
                    <a:pt x="1797" y="0"/>
                    <a:pt x="6067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347641" y="2114193"/>
              <a:ext cx="41870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latin typeface="Neo Sans Intel" pitchFamily="34" charset="0"/>
                </a:rPr>
                <a:t>s</a:t>
              </a:r>
              <a:r>
                <a:rPr lang="en-US" sz="1600" dirty="0" err="1" smtClean="0">
                  <a:latin typeface="Neo Sans Intel" pitchFamily="34" charset="0"/>
                </a:rPr>
                <a:t>n</a:t>
              </a:r>
              <a:endParaRPr lang="en-US" sz="2200" dirty="0">
                <a:latin typeface="Neo Sans Intel" pitchFamily="34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flipH="1">
              <a:off x="6009511" y="2351453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77" name="Rectangle 76"/>
            <p:cNvSpPr/>
            <p:nvPr/>
          </p:nvSpPr>
          <p:spPr>
            <a:xfrm>
              <a:off x="3611745" y="4903113"/>
              <a:ext cx="4010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 smtClean="0">
                  <a:latin typeface="Neo Sans Intel" pitchFamily="34" charset="0"/>
                </a:rPr>
                <a:t>Cn</a:t>
              </a:r>
              <a:endParaRPr lang="en-US" sz="2200" dirty="0">
                <a:latin typeface="Neo Sans Intel" pitchFamily="34" charset="0"/>
              </a:endParaRPr>
            </a:p>
          </p:txBody>
        </p:sp>
        <p:cxnSp>
          <p:nvCxnSpPr>
            <p:cNvPr id="78" name="Straight Connector 77"/>
            <p:cNvCxnSpPr>
              <a:endCxn id="41" idx="7"/>
            </p:cNvCxnSpPr>
            <p:nvPr/>
          </p:nvCxnSpPr>
          <p:spPr bwMode="auto">
            <a:xfrm flipH="1" flipV="1">
              <a:off x="3834829" y="4639383"/>
              <a:ext cx="692" cy="2637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35079"/>
              </p:ext>
            </p:extLst>
          </p:nvPr>
        </p:nvGraphicFramePr>
        <p:xfrm>
          <a:off x="5989259" y="2668875"/>
          <a:ext cx="2874705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4941"/>
                <a:gridCol w="574941"/>
                <a:gridCol w="574941"/>
                <a:gridCol w="574941"/>
                <a:gridCol w="5749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7853519" y="268291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53519" y="305163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853519" y="342036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853519" y="378909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397240" y="267529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97240" y="304401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397240" y="341274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397240" y="378147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76708" y="5272278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is called a full adder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46339" y="4070016"/>
            <a:ext cx="3197655" cy="1939229"/>
            <a:chOff x="4646339" y="4070016"/>
            <a:chExt cx="3197655" cy="1939229"/>
          </a:xfrm>
        </p:grpSpPr>
        <p:grpSp>
          <p:nvGrpSpPr>
            <p:cNvPr id="36" name="Group 35"/>
            <p:cNvGrpSpPr/>
            <p:nvPr/>
          </p:nvGrpSpPr>
          <p:grpSpPr>
            <a:xfrm>
              <a:off x="4646339" y="4915551"/>
              <a:ext cx="3197655" cy="1093694"/>
              <a:chOff x="1245030" y="4455457"/>
              <a:chExt cx="3197655" cy="1093694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3600" b="1" dirty="0" smtClean="0">
                    <a:latin typeface="Neo Sans Intel" pitchFamily="34" charset="0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45030" y="5056094"/>
                <a:ext cx="3257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y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45030" y="4518212"/>
                <a:ext cx="3257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x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629642" y="4496395"/>
                <a:ext cx="71846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/>
                  <a:t>sum</a:t>
                </a:r>
                <a:endParaRPr lang="en-US" sz="2200" dirty="0"/>
              </a:p>
            </p:txBody>
          </p:sp>
          <p:cxnSp>
            <p:nvCxnSpPr>
              <p:cNvPr id="43" name="Straight Connector 42"/>
              <p:cNvCxnSpPr>
                <a:stCxn id="40" idx="3"/>
              </p:cNvCxnSpPr>
              <p:nvPr/>
            </p:nvCxnSpPr>
            <p:spPr bwMode="auto">
              <a:xfrm>
                <a:off x="1570760" y="4733656"/>
                <a:ext cx="42836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4" name="Straight Connector 43"/>
              <p:cNvCxnSpPr>
                <a:stCxn id="39" idx="3"/>
              </p:cNvCxnSpPr>
              <p:nvPr/>
            </p:nvCxnSpPr>
            <p:spPr bwMode="auto">
              <a:xfrm>
                <a:off x="1570760" y="5271538"/>
                <a:ext cx="42836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46" name="Rectangle 45"/>
              <p:cNvSpPr/>
              <p:nvPr/>
            </p:nvSpPr>
            <p:spPr>
              <a:xfrm>
                <a:off x="3629642" y="5034277"/>
                <a:ext cx="81304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/>
                  <a:t>carry</a:t>
                </a:r>
                <a:endParaRPr lang="en-US" sz="2200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cxnSp>
          <p:nvCxnSpPr>
            <p:cNvPr id="48" name="Straight Connector 47"/>
            <p:cNvCxnSpPr/>
            <p:nvPr/>
          </p:nvCxnSpPr>
          <p:spPr bwMode="auto">
            <a:xfrm>
              <a:off x="6045897" y="4500903"/>
              <a:ext cx="1" cy="41450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49" name="Rectangle 48"/>
            <p:cNvSpPr/>
            <p:nvPr/>
          </p:nvSpPr>
          <p:spPr>
            <a:xfrm>
              <a:off x="5883032" y="4070016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c</a:t>
              </a:r>
              <a:endParaRPr lang="en-US" sz="2200" dirty="0"/>
            </a:p>
          </p:txBody>
        </p:sp>
      </p:grp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92739"/>
              </p:ext>
            </p:extLst>
          </p:nvPr>
        </p:nvGraphicFramePr>
        <p:xfrm>
          <a:off x="5988244" y="812661"/>
          <a:ext cx="28747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/>
                <a:gridCol w="574941"/>
                <a:gridCol w="574941"/>
                <a:gridCol w="574941"/>
                <a:gridCol w="5749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y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</a:t>
                      </a:r>
                      <a:r>
                        <a:rPr lang="en-US" sz="1400" dirty="0" smtClean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852504" y="120669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52504" y="1575423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52504" y="194415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52504" y="231287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96225" y="119907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96225" y="1567803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96225" y="193653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96225" y="230525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763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35" grpId="0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adder</a:t>
            </a:r>
            <a:endParaRPr lang="en-US" dirty="0"/>
          </a:p>
        </p:txBody>
      </p:sp>
      <p:sp>
        <p:nvSpPr>
          <p:cNvPr id="4" name="Rectangle 4"/>
          <p:cNvSpPr/>
          <p:nvPr/>
        </p:nvSpPr>
        <p:spPr bwMode="auto">
          <a:xfrm>
            <a:off x="3634079" y="2451786"/>
            <a:ext cx="1176638" cy="1041399"/>
          </a:xfrm>
          <a:custGeom>
            <a:avLst/>
            <a:gdLst>
              <a:gd name="connsiteX0" fmla="*/ 0 w 1290918"/>
              <a:gd name="connsiteY0" fmla="*/ 0 h 1093694"/>
              <a:gd name="connsiteX1" fmla="*/ 1290918 w 1290918"/>
              <a:gd name="connsiteY1" fmla="*/ 0 h 1093694"/>
              <a:gd name="connsiteX2" fmla="*/ 1290918 w 1290918"/>
              <a:gd name="connsiteY2" fmla="*/ 1093694 h 1093694"/>
              <a:gd name="connsiteX3" fmla="*/ 0 w 1290918"/>
              <a:gd name="connsiteY3" fmla="*/ 1093694 h 1093694"/>
              <a:gd name="connsiteX4" fmla="*/ 0 w 1290918"/>
              <a:gd name="connsiteY4" fmla="*/ 0 h 1093694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90918 w 1290918"/>
              <a:gd name="connsiteY2" fmla="*/ 1093694 h 1097280"/>
              <a:gd name="connsiteX3" fmla="*/ 662785 w 1290918"/>
              <a:gd name="connsiteY3" fmla="*/ 1097280 h 1097280"/>
              <a:gd name="connsiteX4" fmla="*/ 0 w 1290918"/>
              <a:gd name="connsiteY4" fmla="*/ 1093694 h 1097280"/>
              <a:gd name="connsiteX5" fmla="*/ 0 w 1290918"/>
              <a:gd name="connsiteY5" fmla="*/ 0 h 1097280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83053 w 1290918"/>
              <a:gd name="connsiteY2" fmla="*/ 551688 h 1097280"/>
              <a:gd name="connsiteX3" fmla="*/ 1290918 w 1290918"/>
              <a:gd name="connsiteY3" fmla="*/ 1093694 h 1097280"/>
              <a:gd name="connsiteX4" fmla="*/ 662785 w 1290918"/>
              <a:gd name="connsiteY4" fmla="*/ 1097280 h 1097280"/>
              <a:gd name="connsiteX5" fmla="*/ 0 w 1290918"/>
              <a:gd name="connsiteY5" fmla="*/ 1093694 h 1097280"/>
              <a:gd name="connsiteX6" fmla="*/ 0 w 1290918"/>
              <a:gd name="connsiteY6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918" h="1097280">
                <a:moveTo>
                  <a:pt x="0" y="0"/>
                </a:moveTo>
                <a:lnTo>
                  <a:pt x="1290918" y="0"/>
                </a:lnTo>
                <a:lnTo>
                  <a:pt x="1283053" y="551688"/>
                </a:lnTo>
                <a:lnTo>
                  <a:pt x="1290918" y="1093694"/>
                </a:lnTo>
                <a:lnTo>
                  <a:pt x="662785" y="1097280"/>
                </a:lnTo>
                <a:lnTo>
                  <a:pt x="0" y="109369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3600" b="1" dirty="0" smtClean="0">
                <a:latin typeface="Neo Sans Intel" pitchFamily="34" charset="0"/>
                <a:cs typeface="Arial" pitchFamily="34" charset="0"/>
              </a:rPr>
              <a:t>+</a:t>
            </a:r>
          </a:p>
        </p:txBody>
      </p:sp>
      <p:sp>
        <p:nvSpPr>
          <p:cNvPr id="5" name="Rectangle 4"/>
          <p:cNvSpPr/>
          <p:nvPr/>
        </p:nvSpPr>
        <p:spPr>
          <a:xfrm>
            <a:off x="2946738" y="3021835"/>
            <a:ext cx="413782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Neo Sans Intel" pitchFamily="34" charset="0"/>
              </a:rPr>
              <a:t>y</a:t>
            </a:r>
            <a:r>
              <a:rPr lang="en-US" sz="1600" dirty="0" err="1" smtClean="0">
                <a:latin typeface="Neo Sans Intel" pitchFamily="34" charset="0"/>
              </a:rPr>
              <a:t>n</a:t>
            </a:r>
            <a:endParaRPr lang="en-US" sz="1600" dirty="0">
              <a:latin typeface="Neo Sans Inte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6738" y="2511345"/>
            <a:ext cx="413782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Neo Sans Intel" pitchFamily="34" charset="0"/>
              </a:rPr>
              <a:t>x</a:t>
            </a:r>
            <a:r>
              <a:rPr lang="en-US" sz="1600" dirty="0" err="1" smtClean="0">
                <a:latin typeface="Neo Sans Intel" pitchFamily="34" charset="0"/>
              </a:rPr>
              <a:t>n</a:t>
            </a:r>
            <a:endParaRPr lang="en-US" sz="1600" dirty="0">
              <a:latin typeface="Neo Sans Intel" pitchFamily="34" charset="0"/>
            </a:endParaRPr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 bwMode="auto">
          <a:xfrm>
            <a:off x="3360520" y="2715818"/>
            <a:ext cx="27356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8" name="Straight Connector 7"/>
          <p:cNvCxnSpPr>
            <a:stCxn id="5" idx="3"/>
          </p:cNvCxnSpPr>
          <p:nvPr/>
        </p:nvCxnSpPr>
        <p:spPr bwMode="auto">
          <a:xfrm>
            <a:off x="3360520" y="3226307"/>
            <a:ext cx="27356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9" name="Rectangle 4"/>
          <p:cNvSpPr/>
          <p:nvPr/>
        </p:nvSpPr>
        <p:spPr bwMode="auto">
          <a:xfrm>
            <a:off x="3634080" y="4029126"/>
            <a:ext cx="1176638" cy="1041399"/>
          </a:xfrm>
          <a:custGeom>
            <a:avLst/>
            <a:gdLst>
              <a:gd name="connsiteX0" fmla="*/ 0 w 1290918"/>
              <a:gd name="connsiteY0" fmla="*/ 0 h 1093694"/>
              <a:gd name="connsiteX1" fmla="*/ 1290918 w 1290918"/>
              <a:gd name="connsiteY1" fmla="*/ 0 h 1093694"/>
              <a:gd name="connsiteX2" fmla="*/ 1290918 w 1290918"/>
              <a:gd name="connsiteY2" fmla="*/ 1093694 h 1093694"/>
              <a:gd name="connsiteX3" fmla="*/ 0 w 1290918"/>
              <a:gd name="connsiteY3" fmla="*/ 1093694 h 1093694"/>
              <a:gd name="connsiteX4" fmla="*/ 0 w 1290918"/>
              <a:gd name="connsiteY4" fmla="*/ 0 h 1093694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90918 w 1290918"/>
              <a:gd name="connsiteY2" fmla="*/ 1093694 h 1097280"/>
              <a:gd name="connsiteX3" fmla="*/ 662785 w 1290918"/>
              <a:gd name="connsiteY3" fmla="*/ 1097280 h 1097280"/>
              <a:gd name="connsiteX4" fmla="*/ 0 w 1290918"/>
              <a:gd name="connsiteY4" fmla="*/ 1093694 h 1097280"/>
              <a:gd name="connsiteX5" fmla="*/ 0 w 1290918"/>
              <a:gd name="connsiteY5" fmla="*/ 0 h 1097280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83053 w 1290918"/>
              <a:gd name="connsiteY2" fmla="*/ 551688 h 1097280"/>
              <a:gd name="connsiteX3" fmla="*/ 1290918 w 1290918"/>
              <a:gd name="connsiteY3" fmla="*/ 1093694 h 1097280"/>
              <a:gd name="connsiteX4" fmla="*/ 662785 w 1290918"/>
              <a:gd name="connsiteY4" fmla="*/ 1097280 h 1097280"/>
              <a:gd name="connsiteX5" fmla="*/ 0 w 1290918"/>
              <a:gd name="connsiteY5" fmla="*/ 1093694 h 1097280"/>
              <a:gd name="connsiteX6" fmla="*/ 0 w 1290918"/>
              <a:gd name="connsiteY6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918" h="1097280">
                <a:moveTo>
                  <a:pt x="0" y="0"/>
                </a:moveTo>
                <a:lnTo>
                  <a:pt x="1290918" y="0"/>
                </a:lnTo>
                <a:lnTo>
                  <a:pt x="1283053" y="551688"/>
                </a:lnTo>
                <a:lnTo>
                  <a:pt x="1290918" y="1093694"/>
                </a:lnTo>
                <a:lnTo>
                  <a:pt x="662785" y="1097280"/>
                </a:lnTo>
                <a:lnTo>
                  <a:pt x="0" y="109369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3600" b="1" dirty="0" smtClean="0">
                <a:latin typeface="Neo Sans Inte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39452" y="4580583"/>
            <a:ext cx="7210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y</a:t>
            </a:r>
            <a:r>
              <a:rPr lang="en-US" sz="1600" dirty="0" smtClean="0">
                <a:latin typeface="Neo Sans Intel" pitchFamily="34" charset="0"/>
              </a:rPr>
              <a:t>n+1</a:t>
            </a:r>
            <a:endParaRPr lang="en-US" sz="1600" dirty="0">
              <a:latin typeface="Neo Sans Inte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9452" y="4081065"/>
            <a:ext cx="7210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x</a:t>
            </a:r>
            <a:r>
              <a:rPr lang="en-US" sz="1600" dirty="0" smtClean="0">
                <a:latin typeface="Neo Sans Intel" pitchFamily="34" charset="0"/>
              </a:rPr>
              <a:t>n+1</a:t>
            </a:r>
            <a:endParaRPr lang="en-US" sz="1600" dirty="0">
              <a:latin typeface="Neo Sans Intel" pitchFamily="34" charset="0"/>
            </a:endParaRP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 bwMode="auto">
          <a:xfrm>
            <a:off x="3360521" y="4296509"/>
            <a:ext cx="27356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3" name="Straight Connector 12"/>
          <p:cNvCxnSpPr>
            <a:stCxn id="10" idx="3"/>
          </p:cNvCxnSpPr>
          <p:nvPr/>
        </p:nvCxnSpPr>
        <p:spPr bwMode="auto">
          <a:xfrm flipV="1">
            <a:off x="3360521" y="4785055"/>
            <a:ext cx="273560" cy="1097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4289959" y="1967602"/>
            <a:ext cx="513137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c</a:t>
            </a:r>
            <a:r>
              <a:rPr lang="en-US" sz="1400" dirty="0" smtClean="0">
                <a:latin typeface="Neo Sans Intel" pitchFamily="34" charset="0"/>
              </a:rPr>
              <a:t>n-1</a:t>
            </a:r>
            <a:endParaRPr lang="en-US" sz="1400" dirty="0">
              <a:latin typeface="Neo Sans Inte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9959" y="3545078"/>
            <a:ext cx="4010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Neo Sans Intel" pitchFamily="34" charset="0"/>
              </a:rPr>
              <a:t>c</a:t>
            </a:r>
            <a:r>
              <a:rPr lang="en-US" sz="1400" dirty="0" err="1" smtClean="0">
                <a:latin typeface="Neo Sans Intel" pitchFamily="34" charset="0"/>
              </a:rPr>
              <a:t>n</a:t>
            </a:r>
            <a:endParaRPr lang="en-US" sz="1400" dirty="0">
              <a:latin typeface="Neo Sans Inte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97581" y="5175622"/>
            <a:ext cx="6094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c</a:t>
            </a:r>
            <a:r>
              <a:rPr lang="en-US" sz="1400" dirty="0" smtClean="0">
                <a:latin typeface="Neo Sans Intel" pitchFamily="34" charset="0"/>
              </a:rPr>
              <a:t>n</a:t>
            </a:r>
            <a:r>
              <a:rPr lang="en-US" sz="1400" dirty="0">
                <a:latin typeface="Neo Sans Intel" pitchFamily="34" charset="0"/>
              </a:rPr>
              <a:t>+</a:t>
            </a:r>
            <a:r>
              <a:rPr lang="en-US" sz="1400" dirty="0" smtClean="0">
                <a:latin typeface="Neo Sans Intel" pitchFamily="34" charset="0"/>
              </a:rPr>
              <a:t>1</a:t>
            </a:r>
            <a:endParaRPr lang="en-US" sz="1400" dirty="0">
              <a:latin typeface="Neo Sans Inte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4222399" y="2055546"/>
            <a:ext cx="0" cy="3962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7" name="Straight Connector 26"/>
          <p:cNvCxnSpPr>
            <a:stCxn id="4" idx="2"/>
          </p:cNvCxnSpPr>
          <p:nvPr/>
        </p:nvCxnSpPr>
        <p:spPr bwMode="auto">
          <a:xfrm flipV="1">
            <a:off x="4803548" y="2972485"/>
            <a:ext cx="419084" cy="289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222399" y="3493185"/>
            <a:ext cx="0" cy="53594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4228006" y="5070568"/>
            <a:ext cx="0" cy="53594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4810718" y="4559984"/>
            <a:ext cx="419084" cy="289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5229802" y="2770906"/>
            <a:ext cx="381638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Neo Sans Intel" pitchFamily="34" charset="0"/>
              </a:rPr>
              <a:t>s</a:t>
            </a:r>
            <a:r>
              <a:rPr lang="en-US" sz="1600" dirty="0" err="1" smtClean="0">
                <a:latin typeface="Neo Sans Intel" pitchFamily="34" charset="0"/>
              </a:rPr>
              <a:t>n</a:t>
            </a:r>
            <a:endParaRPr lang="en-US" sz="2200" dirty="0">
              <a:latin typeface="Neo Sans Inte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632" y="4358405"/>
            <a:ext cx="6575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s</a:t>
            </a:r>
            <a:r>
              <a:rPr lang="en-US" sz="1600" dirty="0" smtClean="0">
                <a:latin typeface="Neo Sans Intel" pitchFamily="34" charset="0"/>
              </a:rPr>
              <a:t>n+1</a:t>
            </a:r>
            <a:endParaRPr lang="en-US" sz="2200" dirty="0"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450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</a:t>
            </a:r>
            <a:endParaRPr lang="ru-RU" dirty="0"/>
          </a:p>
        </p:txBody>
      </p:sp>
      <p:pic>
        <p:nvPicPr>
          <p:cNvPr id="1027" name="Picture 3" descr="C:\Users\pikryuko\AppData\Local\Temp\1bit_multiplexer_4_in_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1"/>
          <a:stretch/>
        </p:blipFill>
        <p:spPr bwMode="auto">
          <a:xfrm>
            <a:off x="2616612" y="830956"/>
            <a:ext cx="3727038" cy="543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27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Arithmetic </a:t>
            </a:r>
            <a:r>
              <a:rPr lang="en-US" dirty="0"/>
              <a:t>L</a:t>
            </a:r>
            <a:r>
              <a:rPr lang="en-US" dirty="0" smtClean="0"/>
              <a:t>ogic Unit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691" y="935999"/>
            <a:ext cx="3938269" cy="529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6416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Abstraction in Computes Science (CS)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5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5375" y="4320619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2040550" y="941294"/>
            <a:ext cx="4736759" cy="336536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033283" y="4867405"/>
            <a:ext cx="4736759" cy="1348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100000">
                <a:schemeClr val="bg1">
                  <a:alpha val="2900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1833559" y="4320619"/>
            <a:ext cx="162046" cy="1617435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26901" y="4791193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Neo Sans Intel" pitchFamily="34" charset="0"/>
              </a:rPr>
              <a:t>Topics of </a:t>
            </a:r>
          </a:p>
          <a:p>
            <a:pPr algn="r"/>
            <a:r>
              <a:rPr lang="en-US" sz="2000" dirty="0" smtClean="0">
                <a:latin typeface="Neo Sans Intel" pitchFamily="34" charset="0"/>
              </a:rPr>
              <a:t>this lecture</a:t>
            </a:r>
          </a:p>
        </p:txBody>
      </p:sp>
      <p:sp>
        <p:nvSpPr>
          <p:cNvPr id="45" name="Right Arrow 44"/>
          <p:cNvSpPr/>
          <p:nvPr/>
        </p:nvSpPr>
        <p:spPr bwMode="auto">
          <a:xfrm rot="16200000">
            <a:off x="6252216" y="4933808"/>
            <a:ext cx="1613647" cy="512305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15192" y="4957678"/>
            <a:ext cx="176604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accent1"/>
                </a:solidFill>
                <a:latin typeface="Neo Sans Intel" pitchFamily="34" charset="0"/>
              </a:rPr>
              <a:t>Less</a:t>
            </a:r>
            <a:r>
              <a:rPr lang="en-US" sz="1700" dirty="0" smtClean="0">
                <a:latin typeface="Neo Sans Intel" pitchFamily="34" charset="0"/>
              </a:rPr>
              <a:t> about physics, wires and  transistors…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15192" y="4345789"/>
            <a:ext cx="17660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Neo Sans Intel" pitchFamily="34" charset="0"/>
              </a:rPr>
              <a:t>More </a:t>
            </a:r>
            <a:r>
              <a:rPr lang="en-US" sz="1700" dirty="0">
                <a:latin typeface="Neo Sans Intel" pitchFamily="34" charset="0"/>
              </a:rPr>
              <a:t>about logical circuits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304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  <p:bldP spid="45" grpId="0" animBg="1"/>
      <p:bldP spid="46" grpId="0"/>
      <p:bldP spid="47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3307080" y="4555776"/>
            <a:ext cx="1847088" cy="8595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solidFill>
                <a:srgbClr val="FDB813">
                  <a:lumMod val="50000"/>
                </a:srgbClr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86923"/>
            <a:ext cx="8228012" cy="1732477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 smtClean="0"/>
              <a:t>Real physical </a:t>
            </a:r>
            <a:r>
              <a:rPr lang="en-US" sz="2000" dirty="0"/>
              <a:t>circuits deal with physical properties, such as </a:t>
            </a:r>
            <a:r>
              <a:rPr lang="en-US" sz="2000" i="1" dirty="0"/>
              <a:t>voltages</a:t>
            </a:r>
            <a:r>
              <a:rPr lang="en-US" sz="2000" dirty="0"/>
              <a:t> and </a:t>
            </a:r>
            <a:r>
              <a:rPr lang="en-US" sz="2000" i="1" dirty="0" smtClean="0"/>
              <a:t>currents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accent1"/>
                </a:solidFill>
              </a:rPr>
              <a:t>Digital circuits </a:t>
            </a:r>
            <a:r>
              <a:rPr lang="en-US" sz="2000" dirty="0"/>
              <a:t>use the abstractions of 0 and 1 </a:t>
            </a:r>
            <a:r>
              <a:rPr lang="en-US" sz="2000" dirty="0" smtClean="0"/>
              <a:t>to </a:t>
            </a:r>
            <a:r>
              <a:rPr lang="en-US" sz="2000" dirty="0"/>
              <a:t>represent the presence or absence of these physical </a:t>
            </a:r>
            <a:r>
              <a:rPr lang="en-US" sz="2000" dirty="0" smtClean="0"/>
              <a:t>properties (signals) </a:t>
            </a:r>
            <a:r>
              <a:rPr lang="en-US" sz="2000" dirty="0"/>
              <a:t>rather </a:t>
            </a:r>
            <a:r>
              <a:rPr lang="en-US" sz="2000" dirty="0" smtClean="0"/>
              <a:t>than </a:t>
            </a:r>
            <a:r>
              <a:rPr lang="en-US" sz="2000" dirty="0"/>
              <a:t>a continuous </a:t>
            </a:r>
            <a:r>
              <a:rPr lang="en-US" sz="2000" dirty="0" smtClean="0"/>
              <a:t>range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07080" y="3794760"/>
            <a:ext cx="1844040" cy="7543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rPr>
              <a:t>Logic </a:t>
            </a:r>
            <a:r>
              <a:rPr lang="en-US" sz="2800" b="1" dirty="0" smtClean="0">
                <a:solidFill>
                  <a:srgbClr val="061922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307080" y="5404104"/>
            <a:ext cx="1844040" cy="7543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rPr>
              <a:t>Logic </a:t>
            </a:r>
            <a:r>
              <a:rPr lang="en-US" sz="2800" b="1" dirty="0">
                <a:solidFill>
                  <a:srgbClr val="061922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07080" y="4549140"/>
            <a:ext cx="1844040" cy="43129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FDB813">
                    <a:lumMod val="50000"/>
                  </a:srgbClr>
                </a:solidFill>
                <a:latin typeface="Neo Sans Intel" pitchFamily="34" charset="0"/>
                <a:cs typeface="Arial" pitchFamily="34" charset="0"/>
              </a:rPr>
              <a:t>Weak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07080" y="4980432"/>
            <a:ext cx="1844040" cy="42976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FDB813">
                    <a:lumMod val="50000"/>
                  </a:srgbClr>
                </a:solidFill>
                <a:latin typeface="Neo Sans Intel" pitchFamily="34" charset="0"/>
                <a:cs typeface="Arial" pitchFamily="34" charset="0"/>
              </a:rPr>
              <a:t>Weak </a:t>
            </a:r>
            <a:r>
              <a:rPr lang="en-US" sz="2400" b="1" dirty="0" smtClean="0">
                <a:solidFill>
                  <a:srgbClr val="FDB813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000" b="1" dirty="0" smtClean="0">
              <a:solidFill>
                <a:srgbClr val="FDB813">
                  <a:lumMod val="5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5271247" y="4549140"/>
            <a:ext cx="206188" cy="854964"/>
          </a:xfrm>
          <a:prstGeom prst="rightBrace">
            <a:avLst>
              <a:gd name="adj1" fmla="val 40362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b="1" smtClean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7435" y="4752594"/>
            <a:ext cx="1250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alibri"/>
              </a:rPr>
              <a:t>undefined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3097" y="3484110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61922"/>
                </a:solidFill>
                <a:latin typeface="Calibri"/>
              </a:rPr>
              <a:t>5 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9318" y="4242570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61922"/>
                </a:solidFill>
                <a:latin typeface="Calibri"/>
              </a:rPr>
              <a:t>3.5 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2204" y="5101828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61922"/>
                </a:solidFill>
                <a:latin typeface="Calibri"/>
              </a:rPr>
              <a:t>1.5 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22960" y="5850112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61922"/>
                </a:solidFill>
                <a:latin typeface="Calibri"/>
              </a:rPr>
              <a:t>0 V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745494" y="3027871"/>
            <a:ext cx="1182491" cy="3130614"/>
            <a:chOff x="648214" y="2936431"/>
            <a:chExt cx="1182491" cy="313061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V="1">
              <a:off x="1828800" y="3068320"/>
              <a:ext cx="1905" cy="2998725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8214" y="2936431"/>
              <a:ext cx="1095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61922"/>
                  </a:solidFill>
                  <a:latin typeface="Calibri"/>
                </a:rPr>
                <a:t>voltage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2773680" y="6158484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(No Border) 24"/>
          <p:cNvSpPr/>
          <p:nvPr/>
        </p:nvSpPr>
        <p:spPr>
          <a:xfrm>
            <a:off x="5961529" y="3258704"/>
            <a:ext cx="3047999" cy="1360759"/>
          </a:xfrm>
          <a:prstGeom prst="callout2">
            <a:avLst>
              <a:gd name="adj1" fmla="val 78870"/>
              <a:gd name="adj2" fmla="val 3651"/>
              <a:gd name="adj3" fmla="val 102446"/>
              <a:gd name="adj4" fmla="val 1229"/>
              <a:gd name="adj5" fmla="val 114050"/>
              <a:gd name="adj6" fmla="val -7586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</a:rPr>
              <a:t>It could not be a stable state: </a:t>
            </a:r>
            <a:r>
              <a:rPr lang="en-US" sz="1600" dirty="0">
                <a:solidFill>
                  <a:srgbClr val="939598">
                    <a:lumMod val="75000"/>
                  </a:srgbClr>
                </a:solidFill>
                <a:latin typeface="Neo Sans Intel" pitchFamily="34" charset="0"/>
              </a:rPr>
              <a:t>should not occur in the circuit except during transitions from one state </a:t>
            </a:r>
            <a:r>
              <a:rPr lang="en-US" sz="1600" dirty="0" smtClean="0">
                <a:solidFill>
                  <a:srgbClr val="939598">
                    <a:lumMod val="75000"/>
                  </a:srgbClr>
                </a:solidFill>
                <a:latin typeface="Neo Sans Intel" pitchFamily="34" charset="0"/>
              </a:rPr>
              <a:t>to he other</a:t>
            </a:r>
            <a:endParaRPr lang="en-US" sz="1600" dirty="0">
              <a:solidFill>
                <a:srgbClr val="939598">
                  <a:lumMod val="75000"/>
                </a:srgbClr>
              </a:solidFill>
              <a:latin typeface="Neo Sans Intel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2773680" y="5404104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2773680" y="4555776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2771775" y="3794760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739531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  <p:bldP spid="25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39898"/>
            <a:ext cx="7340872" cy="30314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Boolean </a:t>
            </a:r>
            <a:r>
              <a:rPr lang="en-US" dirty="0" smtClean="0">
                <a:solidFill>
                  <a:schemeClr val="accent1"/>
                </a:solidFill>
              </a:rPr>
              <a:t>Algebra (BA) </a:t>
            </a:r>
            <a:r>
              <a:rPr lang="en-US" dirty="0" smtClean="0"/>
              <a:t>works with object that can take only two values (true and false, 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)</a:t>
            </a:r>
          </a:p>
          <a:p>
            <a:pPr marL="757238" lvl="2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Such object is called a Boolean object (term </a:t>
            </a:r>
            <a:r>
              <a:rPr lang="en-US" dirty="0" smtClean="0">
                <a:solidFill>
                  <a:schemeClr val="accent1"/>
                </a:solidFill>
              </a:rPr>
              <a:t>bit</a:t>
            </a:r>
            <a:r>
              <a:rPr lang="en-US" dirty="0" smtClean="0"/>
              <a:t> of information is used in CS)</a:t>
            </a:r>
          </a:p>
          <a:p>
            <a:pPr marL="757238" lvl="2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BA defines operations on Boolean objects </a:t>
            </a:r>
            <a:r>
              <a:rPr lang="en-US" dirty="0" smtClean="0">
                <a:latin typeface="Calibri"/>
                <a:cs typeface="Calibri"/>
              </a:rPr>
              <a:t>→ </a:t>
            </a:r>
            <a:r>
              <a:rPr lang="en-US" dirty="0"/>
              <a:t>Boolean operations and </a:t>
            </a:r>
            <a:r>
              <a:rPr lang="en-US" dirty="0" smtClean="0"/>
              <a:t>functions</a:t>
            </a:r>
          </a:p>
          <a:p>
            <a:pPr marL="757238" lvl="2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It is convenient to represent these operations and functions via </a:t>
            </a:r>
            <a:r>
              <a:rPr lang="en-US" dirty="0" smtClean="0">
                <a:solidFill>
                  <a:schemeClr val="accent1"/>
                </a:solidFill>
              </a:rPr>
              <a:t>truth tables</a:t>
            </a:r>
            <a:r>
              <a:rPr lang="en-US" dirty="0" smtClean="0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56005"/>
              </p:ext>
            </p:extLst>
          </p:nvPr>
        </p:nvGraphicFramePr>
        <p:xfrm>
          <a:off x="5523931" y="3931477"/>
          <a:ext cx="22725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591121" y="4393287"/>
            <a:ext cx="2710342" cy="1093694"/>
            <a:chOff x="1245030" y="4455457"/>
            <a:chExt cx="2710342" cy="1093694"/>
          </a:xfrm>
        </p:grpSpPr>
        <p:sp>
          <p:nvSpPr>
            <p:cNvPr id="5" name="Rectangle 4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c</a:t>
              </a:r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 = F(</a:t>
              </a:r>
              <a:r>
                <a:rPr lang="en-US" sz="2000" b="1" dirty="0" err="1" smtClean="0">
                  <a:latin typeface="Neo Sans Intel" pitchFamily="34" charset="0"/>
                  <a:cs typeface="Arial" pitchFamily="34" charset="0"/>
                </a:rPr>
                <a:t>a,b</a:t>
              </a:r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)</a:t>
              </a:r>
              <a:endParaRPr lang="en-US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45030" y="5056094"/>
              <a:ext cx="34176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b</a:t>
              </a:r>
              <a:endParaRPr lang="en-US" sz="2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45030" y="4518212"/>
              <a:ext cx="34176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29642" y="4786860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c</a:t>
              </a:r>
              <a:endParaRPr lang="en-US" sz="2200" dirty="0"/>
            </a:p>
          </p:txBody>
        </p:sp>
        <p:cxnSp>
          <p:nvCxnSpPr>
            <p:cNvPr id="10" name="Straight Connector 9"/>
            <p:cNvCxnSpPr>
              <a:stCxn id="7" idx="3"/>
            </p:cNvCxnSpPr>
            <p:nvPr/>
          </p:nvCxnSpPr>
          <p:spPr bwMode="auto">
            <a:xfrm flipV="1">
              <a:off x="1586790" y="4733655"/>
              <a:ext cx="412339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>
              <a:stCxn id="6" idx="3"/>
            </p:cNvCxnSpPr>
            <p:nvPr/>
          </p:nvCxnSpPr>
          <p:spPr bwMode="auto">
            <a:xfrm flipV="1">
              <a:off x="1586790" y="5271537"/>
              <a:ext cx="412339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" name="Straight Connector 13"/>
            <p:cNvCxnSpPr>
              <a:stCxn id="8" idx="1"/>
              <a:endCxn id="5" idx="3"/>
            </p:cNvCxnSpPr>
            <p:nvPr/>
          </p:nvCxnSpPr>
          <p:spPr bwMode="auto">
            <a:xfrm flipH="1">
              <a:off x="3290047" y="5002304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1762001" y="5844988"/>
            <a:ext cx="220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Boolean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0768" y="5853952"/>
            <a:ext cx="220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Truth table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7917"/>
              </p:ext>
            </p:extLst>
          </p:nvPr>
        </p:nvGraphicFramePr>
        <p:xfrm>
          <a:off x="5522976" y="3929806"/>
          <a:ext cx="22725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474912"/>
                  </p:ext>
                </p:extLst>
              </p:nvPr>
            </p:nvGraphicFramePr>
            <p:xfrm>
              <a:off x="5523931" y="3934908"/>
              <a:ext cx="227255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Neo Sans Intel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474912"/>
                  </p:ext>
                </p:extLst>
              </p:nvPr>
            </p:nvGraphicFramePr>
            <p:xfrm>
              <a:off x="5523931" y="3934908"/>
              <a:ext cx="227255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0806" t="-108197" b="-3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3776894"/>
                  </p:ext>
                </p:extLst>
              </p:nvPr>
            </p:nvGraphicFramePr>
            <p:xfrm>
              <a:off x="5522976" y="3939509"/>
              <a:ext cx="227255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Neo Sans Intel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3776894"/>
                  </p:ext>
                </p:extLst>
              </p:nvPr>
            </p:nvGraphicFramePr>
            <p:xfrm>
              <a:off x="5522976" y="3939509"/>
              <a:ext cx="227255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806" t="-10819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806" t="-211667" b="-2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806" t="-306557" b="-12623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806" t="-40655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>
            <a:off x="7614520" y="120990"/>
            <a:ext cx="1653180" cy="2513978"/>
            <a:chOff x="7614520" y="120990"/>
            <a:chExt cx="1653180" cy="251397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7924917" y="120990"/>
              <a:ext cx="1032387" cy="125581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7614520" y="1403862"/>
              <a:ext cx="1653180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George </a:t>
              </a:r>
              <a:r>
                <a:rPr lang="en-US" sz="1400" dirty="0" smtClean="0">
                  <a:latin typeface="Neo Sans Intel Medium" panose="020B0604020202020204" pitchFamily="34" charset="0"/>
                </a:rPr>
                <a:t>Boole</a:t>
              </a:r>
            </a:p>
            <a:p>
              <a:pPr algn="ctr"/>
              <a:r>
                <a:rPr lang="en-US" sz="1200" dirty="0" smtClean="0">
                  <a:latin typeface="Neo Sans Intel" panose="020B0504020202020204" pitchFamily="34" charset="0"/>
                </a:rPr>
                <a:t>(1815 </a:t>
              </a:r>
              <a:r>
                <a:rPr lang="en-US" sz="1200" dirty="0">
                  <a:latin typeface="Neo Sans Intel" panose="020B0504020202020204" pitchFamily="34" charset="0"/>
                </a:rPr>
                <a:t>– </a:t>
              </a:r>
              <a:r>
                <a:rPr lang="en-US" sz="1200" dirty="0" smtClean="0">
                  <a:latin typeface="Neo Sans Intel" panose="020B0504020202020204" pitchFamily="34" charset="0"/>
                </a:rPr>
                <a:t>1864)</a:t>
              </a:r>
            </a:p>
            <a:p>
              <a:pPr algn="ctr"/>
              <a:r>
                <a:rPr lang="en-US" sz="1200" dirty="0" smtClean="0"/>
                <a:t>English mathematician, philosopher and logician</a:t>
              </a:r>
              <a:endParaRPr lang="ru-RU" sz="12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245459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7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Boolean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6797"/>
            <a:ext cx="8228012" cy="1921021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The simplest Boolean operation is …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/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AND (or Boolean multiplication)</a:t>
            </a:r>
            <a:endParaRPr lang="ru-RU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ru-RU" sz="2200" dirty="0"/>
          </a:p>
          <a:p>
            <a:pPr marL="342900" indent="-342900">
              <a:buFont typeface="Arial" pitchFamily="34" charset="0"/>
              <a:buChar char="•"/>
            </a:pPr>
            <a:endParaRPr lang="ru-RU" sz="2800" dirty="0" smtClean="0"/>
          </a:p>
          <a:p>
            <a:pPr marL="688975" lvl="1" indent="-342900">
              <a:buFont typeface="Arial" pitchFamily="34" charset="0"/>
              <a:buChar char="•"/>
            </a:pPr>
            <a:r>
              <a:rPr lang="en-US" sz="2000" dirty="0" smtClean="0"/>
              <a:t>AND is often used as a logical key: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1080" y="920085"/>
            <a:ext cx="234337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Neo Sans Intel" pitchFamily="34" charset="0"/>
              </a:rPr>
              <a:t>i</a:t>
            </a:r>
            <a:r>
              <a:rPr lang="en-US" sz="2200" dirty="0" smtClean="0">
                <a:latin typeface="Neo Sans Intel" pitchFamily="34" charset="0"/>
              </a:rPr>
              <a:t>nversion (NOT)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07464" y="1588163"/>
            <a:ext cx="720577" cy="690282"/>
            <a:chOff x="1607464" y="2009795"/>
            <a:chExt cx="720577" cy="690282"/>
          </a:xfrm>
        </p:grpSpPr>
        <p:sp>
          <p:nvSpPr>
            <p:cNvPr id="5" name="Isosceles Triangle 4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837022" y="1717860"/>
            <a:ext cx="3353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x</a:t>
            </a:r>
            <a:endParaRPr lang="en-US" sz="2200" dirty="0">
              <a:latin typeface="Neo Sans Intel" pitchFamily="34" charset="0"/>
            </a:endParaRPr>
          </a:p>
        </p:txBody>
      </p:sp>
      <p:cxnSp>
        <p:nvCxnSpPr>
          <p:cNvPr id="11" name="Straight Connector 10"/>
          <p:cNvCxnSpPr>
            <a:stCxn id="9" idx="3"/>
          </p:cNvCxnSpPr>
          <p:nvPr/>
        </p:nvCxnSpPr>
        <p:spPr bwMode="auto">
          <a:xfrm>
            <a:off x="1172370" y="1933304"/>
            <a:ext cx="41875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2" name="Straight Connector 11"/>
          <p:cNvCxnSpPr>
            <a:stCxn id="10" idx="1"/>
          </p:cNvCxnSpPr>
          <p:nvPr/>
        </p:nvCxnSpPr>
        <p:spPr bwMode="auto">
          <a:xfrm flipH="1">
            <a:off x="2345524" y="1933304"/>
            <a:ext cx="339594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lg" len="lg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2685118" y="1717860"/>
            <a:ext cx="4042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!x</a:t>
            </a:r>
            <a:endParaRPr lang="en-US" sz="2200" dirty="0">
              <a:latin typeface="Neo Sans Intel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10935"/>
              </p:ext>
            </p:extLst>
          </p:nvPr>
        </p:nvGraphicFramePr>
        <p:xfrm>
          <a:off x="5962600" y="1567932"/>
          <a:ext cx="19166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328"/>
                <a:gridCol w="958328"/>
              </a:tblGrid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!</a:t>
                      </a: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611874" y="3659882"/>
            <a:ext cx="5757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x</a:t>
            </a:r>
            <a:r>
              <a:rPr lang="en-US" sz="2200" dirty="0" smtClean="0"/>
              <a:t>*y</a:t>
            </a:r>
            <a:endParaRPr lang="en-US" sz="2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2885" y="3458583"/>
            <a:ext cx="1788989" cy="865683"/>
            <a:chOff x="822885" y="4045688"/>
            <a:chExt cx="1788989" cy="865683"/>
          </a:xfrm>
        </p:grpSpPr>
        <p:sp>
          <p:nvSpPr>
            <p:cNvPr id="19" name="Flowchart: Delay 18"/>
            <p:cNvSpPr/>
            <p:nvPr/>
          </p:nvSpPr>
          <p:spPr bwMode="auto">
            <a:xfrm>
              <a:off x="1595120" y="4074160"/>
              <a:ext cx="658964" cy="812800"/>
            </a:xfrm>
            <a:prstGeom prst="flowChartDelay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2885" y="4045688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x</a:t>
              </a:r>
              <a:endParaRPr lang="en-US" sz="2200" dirty="0"/>
            </a:p>
          </p:txBody>
        </p:sp>
        <p:cxnSp>
          <p:nvCxnSpPr>
            <p:cNvPr id="21" name="Straight Connector 20"/>
            <p:cNvCxnSpPr>
              <a:stCxn id="20" idx="3"/>
            </p:cNvCxnSpPr>
            <p:nvPr/>
          </p:nvCxnSpPr>
          <p:spPr bwMode="auto">
            <a:xfrm>
              <a:off x="1148615" y="4261132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822885" y="4480484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y</a:t>
              </a:r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 bwMode="auto">
            <a:xfrm>
              <a:off x="1148615" y="4695928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2272280" y="4472495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48492"/>
              </p:ext>
            </p:extLst>
          </p:nvPr>
        </p:nvGraphicFramePr>
        <p:xfrm>
          <a:off x="5952768" y="3353562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x*y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91264" y="372019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91264" y="408891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91264" y="445764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91264" y="482637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36185"/>
              </p:ext>
            </p:extLst>
          </p:nvPr>
        </p:nvGraphicFramePr>
        <p:xfrm>
          <a:off x="1435510" y="5103753"/>
          <a:ext cx="301635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677"/>
                <a:gridCol w="786581"/>
                <a:gridCol w="804095"/>
              </a:tblGrid>
              <a:tr h="3078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x*y</a:t>
                      </a:r>
                      <a:endParaRPr lang="en-US" sz="1600" dirty="0"/>
                    </a:p>
                  </a:txBody>
                  <a:tcPr/>
                </a:tc>
              </a:tr>
              <a:tr h="3078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 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Neo Sans Intel" panose="020B0504020202020204" pitchFamily="34" charset="0"/>
                          <a:cs typeface="Consolas" pitchFamily="49" charset="0"/>
                        </a:rPr>
                        <a:t>(closed)</a:t>
                      </a:r>
                      <a:endParaRPr lang="en-US" sz="1600" dirty="0">
                        <a:solidFill>
                          <a:schemeClr val="tx2"/>
                        </a:solidFill>
                        <a:latin typeface="Neo Sans Intel" panose="020B0504020202020204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078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 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Neo Sans Intel" panose="020B0504020202020204" pitchFamily="34" charset="0"/>
                        </a:rPr>
                        <a:t>(open)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y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26219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24" grpId="0"/>
      <p:bldP spid="6" grpId="0"/>
      <p:bldP spid="30" grpId="0"/>
      <p:bldP spid="31" grpId="0"/>
      <p:bldP spid="32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Boolean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838"/>
            <a:ext cx="8228012" cy="46955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OR (or Boolean addition)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15614" y="2161007"/>
            <a:ext cx="6319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/>
              <a:t>x+y</a:t>
            </a:r>
            <a:endParaRPr lang="en-US" sz="2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092745" y="1977838"/>
            <a:ext cx="1626546" cy="865683"/>
            <a:chOff x="822885" y="1708888"/>
            <a:chExt cx="1626546" cy="865683"/>
          </a:xfrm>
        </p:grpSpPr>
        <p:sp>
          <p:nvSpPr>
            <p:cNvPr id="19" name="Flowchart: Delay 18"/>
            <p:cNvSpPr/>
            <p:nvPr/>
          </p:nvSpPr>
          <p:spPr bwMode="auto">
            <a:xfrm flipH="1">
              <a:off x="1451254" y="1719213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2885" y="1708888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x</a:t>
              </a:r>
              <a:endParaRPr lang="en-US" sz="2200" dirty="0"/>
            </a:p>
          </p:txBody>
        </p:sp>
        <p:cxnSp>
          <p:nvCxnSpPr>
            <p:cNvPr id="21" name="Straight Connector 20"/>
            <p:cNvCxnSpPr>
              <a:stCxn id="20" idx="3"/>
            </p:cNvCxnSpPr>
            <p:nvPr/>
          </p:nvCxnSpPr>
          <p:spPr bwMode="auto">
            <a:xfrm>
              <a:off x="1148615" y="1924332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822885" y="2143684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y</a:t>
              </a:r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 bwMode="auto">
            <a:xfrm>
              <a:off x="1148615" y="2359128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2109837" y="2125630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07229"/>
              </p:ext>
            </p:extLst>
          </p:nvPr>
        </p:nvGraphicFramePr>
        <p:xfrm>
          <a:off x="5728417" y="1432028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x+y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471365" y="180181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71365" y="217053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71365" y="253926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71365" y="290799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57200" y="3663186"/>
            <a:ext cx="8228012" cy="4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XOR (or exclusive OR, or addition by module 1)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39539"/>
              </p:ext>
            </p:extLst>
          </p:nvPr>
        </p:nvGraphicFramePr>
        <p:xfrm>
          <a:off x="5736783" y="4246953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</a:t>
                      </a:r>
                      <a:r>
                        <a:rPr lang="en-US" dirty="0" smtClean="0">
                          <a:sym typeface="Symbol"/>
                        </a:rPr>
                        <a:t>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479731" y="461673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79731" y="498546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79731" y="5354191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79731" y="572291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861140" y="4975932"/>
            <a:ext cx="764953" cy="430887"/>
            <a:chOff x="3135460" y="4975932"/>
            <a:chExt cx="764953" cy="430887"/>
          </a:xfrm>
        </p:grpSpPr>
        <p:sp>
          <p:nvSpPr>
            <p:cNvPr id="44" name="Rectangle 43"/>
            <p:cNvSpPr/>
            <p:nvPr/>
          </p:nvSpPr>
          <p:spPr>
            <a:xfrm>
              <a:off x="3135460" y="4975932"/>
              <a:ext cx="76495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x </a:t>
              </a:r>
              <a:r>
                <a:rPr lang="en-US" sz="2000" dirty="0" smtClean="0"/>
                <a:t>+ </a:t>
              </a:r>
              <a:r>
                <a:rPr lang="en-US" sz="2200" dirty="0" smtClean="0"/>
                <a:t>y</a:t>
              </a:r>
              <a:endParaRPr lang="en-US" sz="2200" dirty="0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3440506" y="5124109"/>
              <a:ext cx="157404" cy="157404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19536" y="4792763"/>
            <a:ext cx="1745281" cy="865683"/>
            <a:chOff x="1393856" y="4792763"/>
            <a:chExt cx="1745281" cy="865683"/>
          </a:xfrm>
        </p:grpSpPr>
        <p:sp>
          <p:nvSpPr>
            <p:cNvPr id="47" name="Rectangle 46"/>
            <p:cNvSpPr/>
            <p:nvPr/>
          </p:nvSpPr>
          <p:spPr>
            <a:xfrm>
              <a:off x="1393856" y="4792763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x</a:t>
              </a:r>
              <a:endParaRPr lang="en-US" sz="2200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694506" y="4803088"/>
              <a:ext cx="1079453" cy="820453"/>
              <a:chOff x="1694506" y="4803088"/>
              <a:chExt cx="1079453" cy="820453"/>
            </a:xfrm>
          </p:grpSpPr>
          <p:sp>
            <p:nvSpPr>
              <p:cNvPr id="46" name="Flowchart: Delay 18"/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9" name="Arc 58"/>
              <p:cNvSpPr/>
              <p:nvPr/>
            </p:nvSpPr>
            <p:spPr bwMode="auto">
              <a:xfrm>
                <a:off x="1694506" y="4831080"/>
                <a:ext cx="519245" cy="766030"/>
              </a:xfrm>
              <a:prstGeom prst="arc">
                <a:avLst>
                  <a:gd name="adj1" fmla="val 16409082"/>
                  <a:gd name="adj2" fmla="val 5221329"/>
                </a:avLst>
              </a:pr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1393856" y="5227559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y</a:t>
              </a:r>
            </a:p>
          </p:txBody>
        </p:sp>
        <p:cxnSp>
          <p:nvCxnSpPr>
            <p:cNvPr id="50" name="Straight Connector 49"/>
            <p:cNvCxnSpPr>
              <a:stCxn id="49" idx="3"/>
            </p:cNvCxnSpPr>
            <p:nvPr/>
          </p:nvCxnSpPr>
          <p:spPr bwMode="auto">
            <a:xfrm>
              <a:off x="1719586" y="5443003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24666" y="5025769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flipH="1">
              <a:off x="2799543" y="5209505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4" name="Rectangle 3"/>
          <p:cNvSpPr/>
          <p:nvPr/>
        </p:nvSpPr>
        <p:spPr>
          <a:xfrm>
            <a:off x="3626093" y="4957185"/>
            <a:ext cx="16898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= x*!y + !x*y</a:t>
            </a:r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892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2" grpId="0"/>
      <p:bldP spid="33" grpId="0"/>
      <p:bldP spid="34" grpId="0"/>
      <p:bldP spid="53" grpId="0"/>
      <p:bldP spid="54" grpId="0"/>
      <p:bldP spid="55" grpId="0"/>
      <p:bldP spid="56" grpId="0"/>
      <p:bldP spid="4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27256"/>
            <a:ext cx="8228012" cy="4537075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There about ten axioms that can be used to create new or to simplify existed functions</a:t>
            </a:r>
          </a:p>
        </p:txBody>
      </p:sp>
      <p:graphicFrame>
        <p:nvGraphicFramePr>
          <p:cNvPr id="1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79509"/>
              </p:ext>
            </p:extLst>
          </p:nvPr>
        </p:nvGraphicFramePr>
        <p:xfrm>
          <a:off x="778342" y="1796530"/>
          <a:ext cx="7978590" cy="343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530"/>
                <a:gridCol w="2659530"/>
                <a:gridCol w="2659530"/>
              </a:tblGrid>
              <a:tr h="307573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latin typeface="Neo Sans Intel Medium" panose="020B0604020202020204" pitchFamily="34" charset="0"/>
                        </a:rPr>
                        <a:t>Axiom</a:t>
                      </a:r>
                      <a:endParaRPr lang="en-US" b="0" dirty="0">
                        <a:latin typeface="Neo Sans Intel Medium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latin typeface="Neo Sans Intel Medium" panose="020B0604020202020204" pitchFamily="34" charset="0"/>
                        </a:rPr>
                        <a:t>AND form</a:t>
                      </a:r>
                      <a:endParaRPr lang="en-US" b="0" dirty="0">
                        <a:latin typeface="Neo Sans Intel Medium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latin typeface="Neo Sans Intel Medium" panose="020B0604020202020204" pitchFamily="34" charset="0"/>
                        </a:rPr>
                        <a:t>OR form</a:t>
                      </a:r>
                      <a:endParaRPr lang="en-US" b="0" dirty="0">
                        <a:latin typeface="Neo Sans Intel Medium" panose="020B0604020202020204" pitchFamily="34" charset="0"/>
                      </a:endParaRPr>
                    </a:p>
                  </a:txBody>
                  <a:tcPr anchor="ctr"/>
                </a:tc>
              </a:tr>
              <a:tr h="46493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Identity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Neo Sans Intel" pitchFamily="34" charset="0"/>
                        </a:rPr>
                        <a:t>1*x</a:t>
                      </a:r>
                      <a:r>
                        <a:rPr lang="en-US" sz="1600" baseline="0" dirty="0" smtClean="0">
                          <a:latin typeface="Neo Sans Intel" pitchFamily="34" charset="0"/>
                        </a:rPr>
                        <a:t> = x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Neo Sans Intel" pitchFamily="34" charset="0"/>
                        </a:rPr>
                        <a:t>0 + x = x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493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Idempotent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Neo Sans Intel" pitchFamily="34" charset="0"/>
                        </a:rPr>
                        <a:t>x*x = x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Neo Sans Intel" pitchFamily="34" charset="0"/>
                        </a:rPr>
                        <a:t>x + x = x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6493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Inverse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Neo Sans Intel" pitchFamily="34" charset="0"/>
                        </a:rPr>
                        <a:t>!x*x</a:t>
                      </a:r>
                      <a:r>
                        <a:rPr lang="en-US" sz="1600" baseline="0" dirty="0" smtClean="0">
                          <a:latin typeface="Neo Sans Intel" pitchFamily="34" charset="0"/>
                        </a:rPr>
                        <a:t> = 0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Neo Sans Intel" pitchFamily="34" charset="0"/>
                        </a:rPr>
                        <a:t>!x + x = 1</a:t>
                      </a:r>
                    </a:p>
                  </a:txBody>
                  <a:tcPr anchor="ctr"/>
                </a:tc>
              </a:tr>
              <a:tr h="46493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Commutative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Neo Sans Intel" pitchFamily="34" charset="0"/>
                        </a:rPr>
                        <a:t>x*y = y*x</a:t>
                      </a:r>
                      <a:endParaRPr lang="en-US" sz="1600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Neo Sans Intel" pitchFamily="34" charset="0"/>
                        </a:rPr>
                        <a:t>x</a:t>
                      </a:r>
                      <a:r>
                        <a:rPr lang="en-US" sz="1600" baseline="0" dirty="0" smtClean="0">
                          <a:latin typeface="Neo Sans Intel" pitchFamily="34" charset="0"/>
                        </a:rPr>
                        <a:t> + y = y + x</a:t>
                      </a:r>
                      <a:endParaRPr lang="en-US" sz="160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2562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Associative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(x*y)*z</a:t>
                      </a:r>
                      <a:r>
                        <a:rPr lang="en-US" sz="1600" baseline="0" dirty="0" smtClean="0">
                          <a:latin typeface="Neo Sans Intel" pitchFamily="34" charset="0"/>
                        </a:rPr>
                        <a:t> = x*(y*z)</a:t>
                      </a:r>
                      <a:endParaRPr lang="en-US" sz="160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Neo Sans Intel" pitchFamily="34" charset="0"/>
                        </a:rPr>
                        <a:t>(x + y) +</a:t>
                      </a:r>
                      <a:r>
                        <a:rPr lang="en-US" sz="1600" baseline="0" dirty="0" smtClean="0">
                          <a:latin typeface="Neo Sans Intel" pitchFamily="34" charset="0"/>
                        </a:rPr>
                        <a:t> z = x + (y + z)</a:t>
                      </a:r>
                    </a:p>
                  </a:txBody>
                  <a:tcPr anchor="ctr"/>
                </a:tc>
              </a:tr>
              <a:tr h="42562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Distributive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Neo Sans Intel" pitchFamily="34" charset="0"/>
                        </a:rPr>
                        <a:t>x*y + z</a:t>
                      </a:r>
                      <a:r>
                        <a:rPr lang="en-US" sz="1600" baseline="0" dirty="0" smtClean="0">
                          <a:latin typeface="Neo Sans Intel" pitchFamily="34" charset="0"/>
                        </a:rPr>
                        <a:t> = (x + z)(y + z)</a:t>
                      </a:r>
                      <a:endParaRPr lang="en-US" sz="1600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smtClean="0">
                          <a:latin typeface="Neo Sans Intel" pitchFamily="34" charset="0"/>
                        </a:rPr>
                        <a:t>(x + y)*z = x*z + y*z</a:t>
                      </a:r>
                    </a:p>
                  </a:txBody>
                  <a:tcPr anchor="ctr"/>
                </a:tc>
              </a:tr>
              <a:tr h="3629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De Morgan's laws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!(x*y)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 = !x + !y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!(x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 + y) = !x * !y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04206" y="5523379"/>
            <a:ext cx="8228012" cy="40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… and a lot of other useful equations:</a:t>
            </a:r>
          </a:p>
        </p:txBody>
      </p:sp>
      <p:sp>
        <p:nvSpPr>
          <p:cNvPr id="8" name="Rectangle 7"/>
          <p:cNvSpPr/>
          <p:nvPr/>
        </p:nvSpPr>
        <p:spPr>
          <a:xfrm>
            <a:off x="5702891" y="5504578"/>
            <a:ext cx="305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Neo Sans Intel" pitchFamily="34" charset="0"/>
              </a:rPr>
              <a:t>n(n(x) + y) + n(n(x) + n(y)) = x</a:t>
            </a:r>
            <a:endParaRPr lang="en-US" dirty="0">
              <a:latin typeface="Neo Sans Int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7603" y="5844231"/>
            <a:ext cx="280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Neo Sans Intel" panose="020B0504020202020204" pitchFamily="34" charset="0"/>
              </a:rPr>
              <a:t>(Huntington equation)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70178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42273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Boolean operations can be combined into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4071" y="1703296"/>
            <a:ext cx="265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F(x, y, z) = x + !y*z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34703" y="2417107"/>
            <a:ext cx="424236" cy="406400"/>
            <a:chOff x="1607464" y="2009795"/>
            <a:chExt cx="720577" cy="690282"/>
          </a:xfrm>
        </p:grpSpPr>
        <p:sp>
          <p:nvSpPr>
            <p:cNvPr id="9" name="Isosceles Triangle 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1" name="Flowchart: Delay 10"/>
          <p:cNvSpPr/>
          <p:nvPr/>
        </p:nvSpPr>
        <p:spPr bwMode="auto">
          <a:xfrm>
            <a:off x="5113297" y="2420917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Flowchart: Delay 18"/>
          <p:cNvSpPr/>
          <p:nvPr/>
        </p:nvSpPr>
        <p:spPr bwMode="auto">
          <a:xfrm flipH="1">
            <a:off x="6365557" y="1802649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9" name="Elbow Connector 18"/>
          <p:cNvCxnSpPr>
            <a:stCxn id="10" idx="6"/>
            <a:endCxn id="11" idx="6"/>
          </p:cNvCxnSpPr>
          <p:nvPr/>
        </p:nvCxnSpPr>
        <p:spPr bwMode="auto">
          <a:xfrm>
            <a:off x="4758939" y="2620307"/>
            <a:ext cx="358167" cy="5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23" name="Elbow Connector 22"/>
          <p:cNvCxnSpPr>
            <a:stCxn id="11" idx="2"/>
            <a:endCxn id="15" idx="4"/>
          </p:cNvCxnSpPr>
          <p:nvPr/>
        </p:nvCxnSpPr>
        <p:spPr bwMode="auto">
          <a:xfrm flipV="1">
            <a:off x="5777039" y="2459011"/>
            <a:ext cx="679290" cy="368306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3654447" y="1769533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x</a:t>
            </a:r>
            <a:endParaRPr lang="en-US" sz="2000" dirty="0">
              <a:latin typeface="Neo Sans Intel" pitchFamily="34" charset="0"/>
            </a:endParaRPr>
          </a:p>
        </p:txBody>
      </p:sp>
      <p:cxnSp>
        <p:nvCxnSpPr>
          <p:cNvPr id="26" name="Elbow Connector 25"/>
          <p:cNvCxnSpPr>
            <a:stCxn id="15" idx="2"/>
            <a:endCxn id="24" idx="3"/>
          </p:cNvCxnSpPr>
          <p:nvPr/>
        </p:nvCxnSpPr>
        <p:spPr bwMode="auto">
          <a:xfrm flipH="1" flipV="1">
            <a:off x="3975369" y="1969588"/>
            <a:ext cx="2508875" cy="23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3654447" y="2423698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y</a:t>
            </a:r>
            <a:endParaRPr lang="en-US" sz="2000" dirty="0">
              <a:latin typeface="Neo Sans Intel" pitchFamily="34" charset="0"/>
            </a:endParaRPr>
          </a:p>
        </p:txBody>
      </p:sp>
      <p:cxnSp>
        <p:nvCxnSpPr>
          <p:cNvPr id="30" name="Straight Connector 29"/>
          <p:cNvCxnSpPr>
            <a:stCxn id="9" idx="3"/>
            <a:endCxn id="28" idx="3"/>
          </p:cNvCxnSpPr>
          <p:nvPr/>
        </p:nvCxnSpPr>
        <p:spPr bwMode="auto">
          <a:xfrm flipH="1">
            <a:off x="3972163" y="2620307"/>
            <a:ext cx="362541" cy="344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654447" y="2872009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z</a:t>
            </a:r>
            <a:endParaRPr lang="en-US" sz="2000" dirty="0">
              <a:latin typeface="Neo Sans Intel" pitchFamily="34" charset="0"/>
            </a:endParaRPr>
          </a:p>
        </p:txBody>
      </p:sp>
      <p:cxnSp>
        <p:nvCxnSpPr>
          <p:cNvPr id="34" name="Straight Connector 33"/>
          <p:cNvCxnSpPr>
            <a:stCxn id="11" idx="5"/>
            <a:endCxn id="32" idx="3"/>
          </p:cNvCxnSpPr>
          <p:nvPr/>
        </p:nvCxnSpPr>
        <p:spPr bwMode="auto">
          <a:xfrm flipH="1" flipV="1">
            <a:off x="3957735" y="3072064"/>
            <a:ext cx="1155562" cy="22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37" name="Straight Connector 36"/>
          <p:cNvCxnSpPr>
            <a:stCxn id="15" idx="7"/>
            <a:endCxn id="35" idx="1"/>
          </p:cNvCxnSpPr>
          <p:nvPr/>
        </p:nvCxnSpPr>
        <p:spPr bwMode="auto">
          <a:xfrm>
            <a:off x="6998493" y="2209019"/>
            <a:ext cx="339180" cy="385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7337673" y="2012820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Neo Sans Intel" pitchFamily="34" charset="0"/>
              </a:rPr>
              <a:t>x + </a:t>
            </a:r>
            <a:r>
              <a:rPr lang="en-US" sz="2000" dirty="0" smtClean="0">
                <a:latin typeface="Neo Sans Intel" pitchFamily="34" charset="0"/>
              </a:rPr>
              <a:t>!y*z</a:t>
            </a:r>
            <a:endParaRPr lang="en-US" sz="2000" dirty="0">
              <a:latin typeface="Neo Sans Intel" pitchFamily="34" charset="0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384542"/>
              </p:ext>
            </p:extLst>
          </p:nvPr>
        </p:nvGraphicFramePr>
        <p:xfrm>
          <a:off x="856557" y="2515354"/>
          <a:ext cx="22725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690500" y="288513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00025" y="325646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90500" y="362259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90500" y="399132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2849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5" grpId="0" animBg="1"/>
      <p:bldP spid="24" grpId="0"/>
      <p:bldP spid="28" grpId="0"/>
      <p:bldP spid="32" grpId="0"/>
      <p:bldP spid="35" grpId="0"/>
      <p:bldP spid="43" grpId="0"/>
      <p:bldP spid="44" grpId="0"/>
      <p:bldP spid="45" grpId="0"/>
      <p:bldP spid="46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reduction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5774" y="1049927"/>
            <a:ext cx="5915025" cy="766209"/>
            <a:chOff x="3495673" y="3392805"/>
            <a:chExt cx="5915025" cy="766209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95673" y="3392805"/>
              <a:ext cx="5915025" cy="58673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anose="020B0504020202020204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95675" y="3512683"/>
              <a:ext cx="5591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F = (!x * !y * !z) + (</a:t>
              </a:r>
              <a:r>
                <a:rPr lang="en-US" dirty="0">
                  <a:latin typeface="Neo Sans Intel" panose="020B0504020202020204" pitchFamily="34" charset="0"/>
                </a:rPr>
                <a:t>!x * y * </a:t>
              </a:r>
              <a:r>
                <a:rPr lang="en-US" dirty="0" smtClean="0">
                  <a:latin typeface="Neo Sans Intel" panose="020B0504020202020204" pitchFamily="34" charset="0"/>
                </a:rPr>
                <a:t>z) + (</a:t>
              </a:r>
              <a:r>
                <a:rPr lang="en-US" dirty="0">
                  <a:latin typeface="Neo Sans Intel" panose="020B0504020202020204" pitchFamily="34" charset="0"/>
                </a:rPr>
                <a:t>x * !y * !</a:t>
              </a:r>
              <a:r>
                <a:rPr lang="en-US" dirty="0" smtClean="0">
                  <a:latin typeface="Neo Sans Intel" panose="020B0504020202020204" pitchFamily="34" charset="0"/>
                </a:rPr>
                <a:t>z) + (</a:t>
              </a:r>
              <a:r>
                <a:rPr lang="en-US" dirty="0">
                  <a:latin typeface="Neo Sans Intel" panose="020B0504020202020204" pitchFamily="34" charset="0"/>
                </a:rPr>
                <a:t>x * y * !</a:t>
              </a:r>
              <a:r>
                <a:rPr lang="en-US" dirty="0" smtClean="0">
                  <a:latin typeface="Neo Sans Intel" panose="020B0504020202020204" pitchFamily="34" charset="0"/>
                </a:rPr>
                <a:t>z) =</a:t>
              </a:r>
              <a:endParaRPr lang="ru-RU" dirty="0">
                <a:latin typeface="+mn-lt"/>
              </a:endParaRPr>
            </a:p>
            <a:p>
              <a:r>
                <a:rPr lang="en-US" dirty="0" smtClean="0">
                  <a:latin typeface="Neo Sans Intel" panose="020B0504020202020204" pitchFamily="34" charset="0"/>
                </a:rPr>
                <a:t>  </a:t>
              </a:r>
              <a:endParaRPr lang="ru-RU" dirty="0" err="1" smtClean="0"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5776" y="1804841"/>
            <a:ext cx="5591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= (!x * !y * !z) + (</a:t>
            </a:r>
            <a:r>
              <a:rPr lang="en-US" dirty="0">
                <a:latin typeface="Neo Sans Intel" panose="020B0504020202020204" pitchFamily="34" charset="0"/>
              </a:rPr>
              <a:t>!x * y * </a:t>
            </a:r>
            <a:r>
              <a:rPr lang="en-US" dirty="0" smtClean="0">
                <a:latin typeface="Neo Sans Intel" panose="020B0504020202020204" pitchFamily="34" charset="0"/>
              </a:rPr>
              <a:t>z) + (</a:t>
            </a:r>
            <a:r>
              <a:rPr lang="en-US" dirty="0">
                <a:latin typeface="Neo Sans Intel" panose="020B0504020202020204" pitchFamily="34" charset="0"/>
              </a:rPr>
              <a:t>x </a:t>
            </a:r>
            <a:r>
              <a:rPr lang="en-US" dirty="0" smtClean="0">
                <a:latin typeface="Neo Sans Intel" panose="020B0504020202020204" pitchFamily="34" charset="0"/>
              </a:rPr>
              <a:t>* </a:t>
            </a:r>
            <a:r>
              <a:rPr lang="en-US" dirty="0">
                <a:latin typeface="Neo Sans Intel" panose="020B0504020202020204" pitchFamily="34" charset="0"/>
              </a:rPr>
              <a:t>!</a:t>
            </a:r>
            <a:r>
              <a:rPr lang="en-US" dirty="0" smtClean="0">
                <a:latin typeface="Neo Sans Intel" panose="020B0504020202020204" pitchFamily="34" charset="0"/>
              </a:rPr>
              <a:t>z) * (!y + y) =</a:t>
            </a:r>
          </a:p>
          <a:p>
            <a:r>
              <a:rPr lang="en-US" dirty="0" smtClean="0">
                <a:latin typeface="Neo Sans Intel" panose="020B0504020202020204" pitchFamily="34" charset="0"/>
              </a:rPr>
              <a:t>= (!x * !y * !z) + (!x * y * z) + (x * !z) =</a:t>
            </a:r>
          </a:p>
          <a:p>
            <a:r>
              <a:rPr lang="en-US" dirty="0" smtClean="0">
                <a:latin typeface="Neo Sans Intel" panose="020B0504020202020204" pitchFamily="34" charset="0"/>
              </a:rPr>
              <a:t>= !x * (!y * !z + y * z) + (x * !z) =</a:t>
            </a:r>
          </a:p>
          <a:p>
            <a:r>
              <a:rPr lang="en-US" dirty="0" smtClean="0">
                <a:latin typeface="Neo Sans Intel" panose="020B0504020202020204" pitchFamily="34" charset="0"/>
              </a:rPr>
              <a:t>= !x * (!y</a:t>
            </a:r>
            <a:r>
              <a:rPr lang="en-US" dirty="0" smtClean="0">
                <a:latin typeface="Neo Sans Intel" panose="020B0504020202020204" pitchFamily="34" charset="0"/>
                <a:sym typeface="Symbol"/>
              </a:rPr>
              <a:t>  z) + (x * !z).</a:t>
            </a:r>
            <a:endParaRPr lang="ru-RU" dirty="0">
              <a:latin typeface="+mn-lt"/>
            </a:endParaRPr>
          </a:p>
          <a:p>
            <a:r>
              <a:rPr lang="en-US" dirty="0" smtClean="0">
                <a:latin typeface="Neo Sans Intel" panose="020B0504020202020204" pitchFamily="34" charset="0"/>
              </a:rPr>
              <a:t>  </a:t>
            </a:r>
            <a:endParaRPr lang="ru-RU" dirty="0" err="1" smtClean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774" y="3157391"/>
            <a:ext cx="5591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= (!x + x) * (!y * !z) + (!x * y * z) + </a:t>
            </a:r>
            <a:r>
              <a:rPr lang="en-US" dirty="0">
                <a:latin typeface="Neo Sans Intel" panose="020B0504020202020204" pitchFamily="34" charset="0"/>
              </a:rPr>
              <a:t>(x * y * !z</a:t>
            </a:r>
            <a:r>
              <a:rPr lang="en-US" dirty="0" smtClean="0">
                <a:latin typeface="Neo Sans Intel" panose="020B0504020202020204" pitchFamily="34" charset="0"/>
              </a:rPr>
              <a:t>) = </a:t>
            </a:r>
          </a:p>
          <a:p>
            <a:r>
              <a:rPr lang="en-US" dirty="0" smtClean="0">
                <a:latin typeface="Neo Sans Intel" panose="020B0504020202020204" pitchFamily="34" charset="0"/>
              </a:rPr>
              <a:t>= (!y * !z) + y * (!x * z + x * !x) =</a:t>
            </a:r>
          </a:p>
          <a:p>
            <a:r>
              <a:rPr lang="en-US" dirty="0" smtClean="0">
                <a:latin typeface="Neo Sans Intel" panose="020B0504020202020204" pitchFamily="34" charset="0"/>
              </a:rPr>
              <a:t>= </a:t>
            </a:r>
            <a:r>
              <a:rPr lang="en-US" dirty="0">
                <a:latin typeface="Neo Sans Intel" panose="020B0504020202020204" pitchFamily="34" charset="0"/>
              </a:rPr>
              <a:t>(!y * !z) + y * </a:t>
            </a:r>
            <a:r>
              <a:rPr lang="en-US" dirty="0" smtClean="0">
                <a:latin typeface="Neo Sans Intel" panose="020B0504020202020204" pitchFamily="34" charset="0"/>
              </a:rPr>
              <a:t>(x </a:t>
            </a:r>
            <a:r>
              <a:rPr lang="en-US" dirty="0">
                <a:latin typeface="Neo Sans Intel" panose="020B0504020202020204" pitchFamily="34" charset="0"/>
                <a:sym typeface="Symbol"/>
              </a:rPr>
              <a:t></a:t>
            </a:r>
            <a:r>
              <a:rPr lang="en-US" dirty="0" smtClean="0">
                <a:latin typeface="Neo Sans Intel" panose="020B0504020202020204" pitchFamily="34" charset="0"/>
              </a:rPr>
              <a:t> z) =</a:t>
            </a:r>
          </a:p>
          <a:p>
            <a:r>
              <a:rPr lang="en-US" dirty="0" smtClean="0">
                <a:latin typeface="Neo Sans Intel" panose="020B0504020202020204" pitchFamily="34" charset="0"/>
              </a:rPr>
              <a:t>= !(y + z) </a:t>
            </a:r>
            <a:r>
              <a:rPr lang="en-US" dirty="0">
                <a:latin typeface="Neo Sans Intel" panose="020B0504020202020204" pitchFamily="34" charset="0"/>
              </a:rPr>
              <a:t>+ y * (x </a:t>
            </a:r>
            <a:r>
              <a:rPr lang="en-US" dirty="0">
                <a:latin typeface="Neo Sans Intel" panose="020B0504020202020204" pitchFamily="34" charset="0"/>
                <a:sym typeface="Symbol"/>
              </a:rPr>
              <a:t></a:t>
            </a:r>
            <a:r>
              <a:rPr lang="en-US" dirty="0" smtClean="0">
                <a:latin typeface="Neo Sans Intel" panose="020B0504020202020204" pitchFamily="34" charset="0"/>
              </a:rPr>
              <a:t> </a:t>
            </a:r>
            <a:r>
              <a:rPr lang="en-US" dirty="0">
                <a:latin typeface="Neo Sans Intel" panose="020B0504020202020204" pitchFamily="34" charset="0"/>
              </a:rPr>
              <a:t>z</a:t>
            </a:r>
            <a:r>
              <a:rPr lang="en-US" dirty="0" smtClean="0">
                <a:latin typeface="Neo Sans Intel" panose="020B0504020202020204" pitchFamily="34" charset="0"/>
              </a:rPr>
              <a:t>).</a:t>
            </a:r>
            <a:endParaRPr lang="ru-RU" dirty="0">
              <a:latin typeface="+mn-lt"/>
            </a:endParaRPr>
          </a:p>
          <a:p>
            <a:r>
              <a:rPr lang="en-US" dirty="0" smtClean="0">
                <a:latin typeface="Neo Sans Intel" panose="020B0504020202020204" pitchFamily="34" charset="0"/>
              </a:rPr>
              <a:t>  </a:t>
            </a:r>
            <a:endParaRPr lang="ru-RU" dirty="0" err="1" smtClean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2611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2.6|1|1.7|13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|5.2|0.7|0.8|2.6|37.9|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4|126|5.3|17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3.3|46.2|2|14.5|0.4|7.8|0.3|0.3|1.5|35|1.5|0.9|3.4|37.2|44.1|71.6|1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3.6|1.6|0.9|0.5|1.9|1.1|0.7|1.1|4.8|182.2|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|15.8|71.5|14.7|2.8|82.9|5.2|5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8|25.3|31.7|20.8|20.8|21.2|2.7|1.2|14.7|7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6|5|2.9|0.5|3.5|6.8|26.6|0.8|4.7|0.5|0.5|0.5|8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5.9|12.8|9.6|4.2|1.9|1.1|4.3|41.3|11|2.1|3.3|2.2|8.8|0.4|0.5|3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7.2|138.9|7.7|8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3|38|6.2|1.1|1.6|5.8|4.6|0.5|0.4|0.3|0.4|0.5|16.3|3.4|0.7|0.5|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50.9|29.6|4.2|4.9|22.4|1|0.4|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4.4|9.4|22.2|24|3.2|8.6|19.8|1.4|1|8.7|2"/>
</p:tagLst>
</file>

<file path=ppt/theme/theme1.xml><?xml version="1.0" encoding="utf-8"?>
<a:theme xmlns:a="http://schemas.openxmlformats.org/drawingml/2006/main" name="1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5967</TotalTime>
  <Words>1360</Words>
  <Application>Microsoft Office PowerPoint</Application>
  <PresentationFormat>On-screen Show (4:3)</PresentationFormat>
  <Paragraphs>446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ＭＳ Ｐゴシック</vt:lpstr>
      <vt:lpstr>ＭＳ Ｐゴシック</vt:lpstr>
      <vt:lpstr>Arial</vt:lpstr>
      <vt:lpstr>Calibri</vt:lpstr>
      <vt:lpstr>Cambria Math</vt:lpstr>
      <vt:lpstr>Consolas</vt:lpstr>
      <vt:lpstr>Courier New</vt:lpstr>
      <vt:lpstr>Neo Sans Intel</vt:lpstr>
      <vt:lpstr>Neo Sans Intel Light</vt:lpstr>
      <vt:lpstr>Neo Sans Intel Medium</vt:lpstr>
      <vt:lpstr>Symbol</vt:lpstr>
      <vt:lpstr>Times</vt:lpstr>
      <vt:lpstr>Verdana</vt:lpstr>
      <vt:lpstr>1_mdsp_2011</vt:lpstr>
      <vt:lpstr>Digital Combinational Circuits</vt:lpstr>
      <vt:lpstr>Layers of Abstraction in Computes Science (CS)</vt:lpstr>
      <vt:lpstr>Physical Abstraction</vt:lpstr>
      <vt:lpstr>Boolean Algebra</vt:lpstr>
      <vt:lpstr>Main Boolean operations</vt:lpstr>
      <vt:lpstr>Main Boolean operations</vt:lpstr>
      <vt:lpstr>Main axioms</vt:lpstr>
      <vt:lpstr>Boolean functions</vt:lpstr>
      <vt:lpstr>Examples of reduction</vt:lpstr>
      <vt:lpstr>Canonical disjunctive normal form (CDNF)</vt:lpstr>
      <vt:lpstr>Canonical conjunctive normal form (CCNF)</vt:lpstr>
      <vt:lpstr>Combinational Circuits</vt:lpstr>
      <vt:lpstr>Half adder scheme</vt:lpstr>
      <vt:lpstr>Full adder scheme</vt:lpstr>
      <vt:lpstr>Wide adder</vt:lpstr>
      <vt:lpstr>Multiplexer</vt:lpstr>
      <vt:lpstr>Arithmetic Logic Unit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Titov, Alexandr</cp:lastModifiedBy>
  <cp:revision>260</cp:revision>
  <dcterms:created xsi:type="dcterms:W3CDTF">2011-10-24T08:13:52Z</dcterms:created>
  <dcterms:modified xsi:type="dcterms:W3CDTF">2014-10-08T10:41:46Z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