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22"/>
  </p:notesMasterIdLst>
  <p:handoutMasterIdLst>
    <p:handoutMasterId r:id="rId23"/>
  </p:handoutMasterIdLst>
  <p:sldIdLst>
    <p:sldId id="283" r:id="rId5"/>
    <p:sldId id="346" r:id="rId6"/>
    <p:sldId id="347" r:id="rId7"/>
    <p:sldId id="356" r:id="rId8"/>
    <p:sldId id="362" r:id="rId9"/>
    <p:sldId id="348" r:id="rId10"/>
    <p:sldId id="349" r:id="rId11"/>
    <p:sldId id="363" r:id="rId12"/>
    <p:sldId id="350" r:id="rId13"/>
    <p:sldId id="359" r:id="rId14"/>
    <p:sldId id="358" r:id="rId15"/>
    <p:sldId id="360" r:id="rId16"/>
    <p:sldId id="364" r:id="rId17"/>
    <p:sldId id="365" r:id="rId18"/>
    <p:sldId id="366" r:id="rId19"/>
    <p:sldId id="288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918">
          <p15:clr>
            <a:srgbClr val="A4A3A4"/>
          </p15:clr>
        </p15:guide>
        <p15:guide id="3" pos="51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E4FF"/>
    <a:srgbClr val="EDF5D7"/>
    <a:srgbClr val="FFFFFF"/>
    <a:srgbClr val="00AEEF"/>
    <a:srgbClr val="FFCC99"/>
    <a:srgbClr val="9A4008"/>
    <a:srgbClr val="F37021"/>
    <a:srgbClr val="FFC000"/>
    <a:srgbClr val="061922"/>
    <a:srgbClr val="B4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9226" autoAdjust="0"/>
  </p:normalViewPr>
  <p:slideViewPr>
    <p:cSldViewPr snapToGrid="0">
      <p:cViewPr varScale="1">
        <p:scale>
          <a:sx n="91" d="100"/>
          <a:sy n="91" d="100"/>
        </p:scale>
        <p:origin x="1147" y="67"/>
      </p:cViewPr>
      <p:guideLst>
        <p:guide orient="horz" pos="880"/>
        <p:guide pos="918"/>
        <p:guide pos="51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10/13/2014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9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9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961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3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79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7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95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6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4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2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70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smtClean="0">
                <a:solidFill>
                  <a:srgbClr val="FFFFFF"/>
                </a:solidFill>
                <a:latin typeface="Neo Sans Intel" pitchFamily="34" charset="0"/>
              </a:rPr>
              <a:t>MIPT-MIPS </a:t>
            </a: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5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Sequential Digital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11 October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Single port 4x1 Memory Array</a:t>
            </a:r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95131" y="1538919"/>
            <a:ext cx="5591237" cy="2743823"/>
            <a:chOff x="1895131" y="1538919"/>
            <a:chExt cx="5591237" cy="2743823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Array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address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Rectangle 31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input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output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798077" y="2012726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2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3163486" y="340737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1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081209" y="343052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1</a:t>
              </a:r>
              <a:endParaRPr lang="ru-RU" sz="2400" dirty="0" err="1" smtClean="0">
                <a:latin typeface="+mn-lt"/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Write enable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Соединительная линия уступом 5"/>
            <p:cNvCxnSpPr>
              <a:endCxn id="42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246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4x1 Memory Array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3" y="1777101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783976" y="1281953"/>
            <a:ext cx="7196326" cy="1735567"/>
            <a:chOff x="1783976" y="1281953"/>
            <a:chExt cx="7196326" cy="1735567"/>
          </a:xfrm>
        </p:grpSpPr>
        <p:grpSp>
          <p:nvGrpSpPr>
            <p:cNvPr id="4" name="Group 3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5" name="Rectangle 4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6"/>
                  </a:solidFill>
                  <a:latin typeface="+mn-lt"/>
                </a:rPr>
                <a:t>Multiplexer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83976" y="3998259"/>
            <a:ext cx="5360895" cy="1582030"/>
            <a:chOff x="1783976" y="3998259"/>
            <a:chExt cx="5360895" cy="1582030"/>
          </a:xfrm>
        </p:grpSpPr>
        <p:sp>
          <p:nvSpPr>
            <p:cNvPr id="3" name="Rectangle 2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+mn-lt"/>
                </a:rPr>
                <a:t>Decoder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025" y="3398519"/>
            <a:ext cx="6642846" cy="2181770"/>
            <a:chOff x="502025" y="3398519"/>
            <a:chExt cx="6642846" cy="2181770"/>
          </a:xfrm>
        </p:grpSpPr>
        <p:grpSp>
          <p:nvGrpSpPr>
            <p:cNvPr id="10" name="Group 9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2"/>
                  </a:solidFill>
                  <a:latin typeface="+mn-lt"/>
                </a:rPr>
                <a:t>Write control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3695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66500"/>
            <a:ext cx="8229600" cy="889000"/>
          </a:xfrm>
        </p:spPr>
        <p:txBody>
          <a:bodyPr anchor="ctr"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" y="105155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10094" y="2555247"/>
            <a:ext cx="7014081" cy="1411210"/>
            <a:chOff x="1783976" y="1477890"/>
            <a:chExt cx="7212360" cy="1539630"/>
          </a:xfrm>
        </p:grpSpPr>
        <p:grpSp>
          <p:nvGrpSpPr>
            <p:cNvPr id="5" name="Group 4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7" name="Rectangle 6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6"/>
                  </a:solidFill>
                  <a:latin typeface="+mn-lt"/>
                </a:rPr>
                <a:t>Multiplexer bit[0]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81814" y="4847453"/>
            <a:ext cx="5213516" cy="1450071"/>
            <a:chOff x="1783976" y="3998259"/>
            <a:chExt cx="5360895" cy="15820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5">
                      <a:lumMod val="75000"/>
                    </a:schemeClr>
                  </a:solidFill>
                  <a:latin typeface="+mn-lt"/>
                </a:rPr>
                <a:t>Decoder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5106" y="4297738"/>
            <a:ext cx="6460224" cy="1999786"/>
            <a:chOff x="502025" y="3398519"/>
            <a:chExt cx="6642846" cy="2181770"/>
          </a:xfrm>
        </p:grpSpPr>
        <p:grpSp>
          <p:nvGrpSpPr>
            <p:cNvPr id="14" name="Group 13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6" name="Rectangle 15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dirty="0" smtClean="0">
                  <a:solidFill>
                    <a:schemeClr val="accent2"/>
                  </a:solidFill>
                  <a:latin typeface="+mn-lt"/>
                </a:rPr>
                <a:t>Write control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10094" y="834023"/>
            <a:ext cx="7014081" cy="1411210"/>
            <a:chOff x="1783976" y="1477890"/>
            <a:chExt cx="7212360" cy="1539630"/>
          </a:xfrm>
        </p:grpSpPr>
        <p:grpSp>
          <p:nvGrpSpPr>
            <p:cNvPr id="20" name="Group 19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22" name="Rectangle 21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6"/>
                  </a:solidFill>
                  <a:latin typeface="+mn-lt"/>
                </a:rPr>
                <a:t>Multiplexer bit[1]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9167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719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Critical path is the slowest </a:t>
            </a:r>
            <a:r>
              <a:rPr lang="en-US" dirty="0"/>
              <a:t>logic path in the </a:t>
            </a:r>
            <a:r>
              <a:rPr lang="en-US" dirty="0" smtClean="0"/>
              <a:t>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Reliable</a:t>
            </a:r>
            <a:r>
              <a:rPr lang="en-US" dirty="0" smtClean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2892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3670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4923119" y="351285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3316501" y="433051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4334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2532931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2529725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2515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5556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2008786" y="3512855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2008786" y="4169217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2008786" y="4632923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4170594" y="4370097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5351449" y="3763725"/>
            <a:ext cx="328013" cy="31100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830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critical path finding:</a:t>
            </a:r>
            <a:br>
              <a:rPr lang="en-US" dirty="0" smtClean="0"/>
            </a:br>
            <a:r>
              <a:rPr lang="en-US" dirty="0" smtClean="0"/>
              <a:t>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9349" y="636583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2438400" y="2576263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2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35579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228608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867343"/>
            <a:ext cx="4736759" cy="125151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4254" y="5169376"/>
            <a:ext cx="7702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eo Sans Intel"/>
                <a:cs typeface="Neo Sans Intel"/>
              </a:rPr>
              <a:t>But, combinational circuits have a significant limitation</a:t>
            </a:r>
            <a:r>
              <a:rPr lang="en-US" sz="2400" dirty="0" smtClean="0">
                <a:solidFill>
                  <a:schemeClr val="bg1"/>
                </a:solidFill>
                <a:latin typeface="Neo Sans Intel"/>
                <a:cs typeface="Neo Sans Intel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they 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cannot remember any information</a:t>
            </a:r>
            <a:endParaRPr lang="en-US" sz="2400" dirty="0">
              <a:solidFill>
                <a:schemeClr val="accent1"/>
              </a:solidFill>
              <a:latin typeface="Neo Sans Intel" pitchFamily="34" charset="0"/>
              <a:cs typeface="Neo Sans Int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Combinational vs. </a:t>
            </a:r>
            <a:r>
              <a:rPr lang="en-US" dirty="0"/>
              <a:t>S</a:t>
            </a:r>
            <a:r>
              <a:rPr lang="en-US" dirty="0" smtClean="0"/>
              <a:t>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</a:t>
            </a:r>
            <a:r>
              <a:rPr lang="en-US" dirty="0"/>
              <a:t>: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39" y="183028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eo Sans Intel" pitchFamily="34" charset="0"/>
              </a:rPr>
              <a:t>Q</a:t>
            </a:r>
            <a:r>
              <a:rPr lang="en-US" sz="2000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= </a:t>
            </a:r>
            <a:r>
              <a:rPr lang="en-US" sz="2800" dirty="0">
                <a:latin typeface="Neo Sans Intel" pitchFamily="34" charset="0"/>
              </a:rPr>
              <a:t>F</a:t>
            </a:r>
            <a:r>
              <a:rPr lang="en-US" sz="2800" dirty="0" smtClean="0">
                <a:latin typeface="Neo Sans Intel" pitchFamily="34" charset="0"/>
              </a:rPr>
              <a:t>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…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94" y="2516356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Combinational circuit (scheme) is an implementation of a combinational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Just a few examples that we already know: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summator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decoder, multiplexer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But, combinational circuits have a significant limitation: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1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545465"/>
          </a:xfrm>
        </p:spPr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026987"/>
            <a:ext cx="7872412" cy="18889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Sequential circuits are able to store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depends not only on the current input, but on the previous state,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sequential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790" y="2907792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Neo Sans Intel" pitchFamily="34" charset="0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Neo Sans Intel" pitchFamily="34" charset="0"/>
              </a:rPr>
              <a:t>t</a:t>
            </a:r>
            <a:r>
              <a:rPr lang="en-US" dirty="0">
                <a:solidFill>
                  <a:srgbClr val="061922"/>
                </a:solidFill>
                <a:latin typeface="Neo Sans Intel" pitchFamily="34" charset="0"/>
              </a:rPr>
              <a:t> </a:t>
            </a:r>
            <a:r>
              <a:rPr lang="en-US" sz="2400" dirty="0" smtClean="0">
                <a:latin typeface="Neo Sans Intel" pitchFamily="34" charset="0"/>
              </a:rPr>
              <a:t>= F(</a:t>
            </a:r>
            <a:r>
              <a:rPr lang="en-US" sz="2400" dirty="0" err="1">
                <a:latin typeface="Neo Sans Intel" pitchFamily="34" charset="0"/>
              </a:rPr>
              <a:t>x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>
                <a:latin typeface="Neo Sans Intel" pitchFamily="34" charset="0"/>
              </a:rPr>
              <a:t>, </a:t>
            </a:r>
            <a:r>
              <a:rPr lang="en-US" sz="2400" dirty="0" err="1">
                <a:latin typeface="Neo Sans Intel" pitchFamily="34" charset="0"/>
              </a:rPr>
              <a:t>y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>
                <a:latin typeface="Neo Sans Intel" pitchFamily="34" charset="0"/>
              </a:rPr>
              <a:t>, </a:t>
            </a:r>
            <a:r>
              <a:rPr lang="en-US" sz="2400" dirty="0" err="1">
                <a:latin typeface="Neo Sans Intel" pitchFamily="34" charset="0"/>
              </a:rPr>
              <a:t>z</a:t>
            </a:r>
            <a:r>
              <a:rPr lang="en-US" sz="1600" dirty="0" err="1">
                <a:latin typeface="Neo Sans Intel" pitchFamily="34" charset="0"/>
              </a:rPr>
              <a:t>t</a:t>
            </a:r>
            <a:r>
              <a:rPr lang="en-US" sz="2400" dirty="0" smtClean="0">
                <a:latin typeface="Neo Sans Intel" pitchFamily="34" charset="0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8640" y="2953408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F(x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y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z</a:t>
            </a:r>
            <a:r>
              <a:rPr lang="en-US" sz="1600" dirty="0" smtClean="0">
                <a:solidFill>
                  <a:schemeClr val="accent1"/>
                </a:solidFill>
                <a:latin typeface="Neo Sans Intel" pitchFamily="34" charset="0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Neo Sans Intel" pitchFamily="34" charset="0"/>
              </a:rPr>
              <a:t>…, 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2400" y="2928775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F(x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y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z</a:t>
            </a:r>
            <a:r>
              <a:rPr lang="en-US" sz="1600" dirty="0" smtClean="0">
                <a:solidFill>
                  <a:srgbClr val="7030A0"/>
                </a:solidFill>
                <a:latin typeface="Neo Sans Intel" pitchFamily="34" charset="0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Neo Sans Intel" pitchFamily="34" charset="0"/>
              </a:rPr>
              <a:t>…, </a:t>
            </a:r>
            <a:r>
              <a:rPr lang="en-US" sz="2400" dirty="0" smtClean="0">
                <a:solidFill>
                  <a:srgbClr val="00B050"/>
                </a:solidFill>
                <a:latin typeface="Neo Sans Intel" pitchFamily="34" charset="0"/>
              </a:rPr>
              <a:t>Q</a:t>
            </a:r>
            <a:r>
              <a:rPr lang="en-US" sz="1600" dirty="0" smtClean="0">
                <a:solidFill>
                  <a:srgbClr val="00B050"/>
                </a:solidFill>
                <a:latin typeface="Neo Sans Intel" pitchFamily="34" charset="0"/>
              </a:rPr>
              <a:t>t-3</a:t>
            </a:r>
            <a:r>
              <a:rPr lang="en-US" sz="2400" dirty="0" smtClean="0">
                <a:solidFill>
                  <a:srgbClr val="7030A0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solidFill>
                  <a:schemeClr val="accent1"/>
                </a:solidFill>
                <a:latin typeface="Neo Sans Intel" pitchFamily="34" charset="0"/>
              </a:rPr>
              <a:t>)</a:t>
            </a:r>
            <a:r>
              <a:rPr lang="en-US" sz="2400" dirty="0" smtClean="0">
                <a:latin typeface="Neo Sans Intel" pitchFamily="34" charset="0"/>
              </a:rPr>
              <a:t>)</a:t>
            </a:r>
          </a:p>
        </p:txBody>
      </p:sp>
      <p:grpSp>
        <p:nvGrpSpPr>
          <p:cNvPr id="9" name="Group 8" hidden="1"/>
          <p:cNvGrpSpPr/>
          <p:nvPr/>
        </p:nvGrpSpPr>
        <p:grpSpPr>
          <a:xfrm>
            <a:off x="680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 smtClean="0">
                  <a:latin typeface="Neo Sans Intel" pitchFamily="34" charset="0"/>
                </a:rPr>
                <a:t>= 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 smtClean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 smtClean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 smtClean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108" y="3648267"/>
            <a:ext cx="7872412" cy="188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r>
              <a:rPr lang="en-US" i="0" dirty="0">
                <a:solidFill>
                  <a:schemeClr val="tx1"/>
                </a:solidFill>
              </a:rPr>
              <a:t>Sequential </a:t>
            </a:r>
            <a:r>
              <a:rPr lang="en-US" i="0" dirty="0" smtClean="0">
                <a:solidFill>
                  <a:schemeClr val="tx1"/>
                </a:solidFill>
              </a:rPr>
              <a:t>circuit </a:t>
            </a:r>
            <a:r>
              <a:rPr lang="en-US" i="0" dirty="0">
                <a:solidFill>
                  <a:schemeClr val="tx1"/>
                </a:solidFill>
              </a:rPr>
              <a:t>is an implementation of a sequential </a:t>
            </a:r>
            <a:r>
              <a:rPr lang="en-US" i="0" dirty="0" smtClean="0">
                <a:solidFill>
                  <a:schemeClr val="tx1"/>
                </a:solidFill>
              </a:rPr>
              <a:t>function</a:t>
            </a:r>
          </a:p>
          <a:p>
            <a:r>
              <a:rPr lang="en-US" i="0" dirty="0" smtClean="0">
                <a:solidFill>
                  <a:schemeClr val="tx1"/>
                </a:solidFill>
              </a:rPr>
              <a:t>Their main advantage is ability to remember the previous state</a:t>
            </a:r>
          </a:p>
          <a:p>
            <a:pPr marL="690563" lvl="2" indent="-344488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dirty="0" smtClean="0"/>
              <a:t>circuit </a:t>
            </a:r>
            <a:r>
              <a:rPr lang="en-US" dirty="0"/>
              <a:t>with memory is a sequential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692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SR Flip-Flop</a:t>
            </a:r>
            <a:endParaRPr lang="en-US" dirty="0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07655"/>
              </p:ext>
            </p:extLst>
          </p:nvPr>
        </p:nvGraphicFramePr>
        <p:xfrm>
          <a:off x="652605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99073"/>
              </p:ext>
            </p:extLst>
          </p:nvPr>
        </p:nvGraphicFramePr>
        <p:xfrm>
          <a:off x="48123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795646" y="1924273"/>
            <a:ext cx="1913448" cy="1193030"/>
            <a:chOff x="795646" y="1425683"/>
            <a:chExt cx="1913448" cy="119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193" name="Isosceles Triangle 192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1" name="Isosceles Triangle 200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94" idx="6"/>
              <a:endCxn id="201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193" idx="3"/>
              <a:endCxn id="203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Straight Connector 227"/>
            <p:cNvCxnSpPr>
              <a:stCxn id="194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Q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239" name="Straight Connector 238"/>
            <p:cNvCxnSpPr>
              <a:stCxn id="203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/>
            <p:cNvSpPr txBox="1"/>
            <p:nvPr/>
          </p:nvSpPr>
          <p:spPr>
            <a:xfrm>
              <a:off x="795646" y="2027647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!Q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4753" y="4496685"/>
            <a:ext cx="1859645" cy="670923"/>
            <a:chOff x="664753" y="4496685"/>
            <a:chExt cx="1859645" cy="670923"/>
          </a:xfrm>
        </p:grpSpPr>
        <p:grpSp>
          <p:nvGrpSpPr>
            <p:cNvPr id="246" name="Group 245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05" name="Oval 204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6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" name="TextBox 244"/>
            <p:cNvSpPr txBox="1"/>
            <p:nvPr/>
          </p:nvSpPr>
          <p:spPr>
            <a:xfrm>
              <a:off x="664753" y="450487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4753" y="479827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y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out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3685" y="5545114"/>
            <a:ext cx="1859645" cy="549192"/>
            <a:chOff x="683685" y="5545114"/>
            <a:chExt cx="1859645" cy="549192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222" name="Isosceles Triangle 2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48" name="TextBox 247"/>
            <p:cNvSpPr txBox="1"/>
            <p:nvPr/>
          </p:nvSpPr>
          <p:spPr>
            <a:xfrm>
              <a:off x="683685" y="57156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y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out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1" name="TextBox 250"/>
          <p:cNvSpPr txBox="1"/>
          <p:nvPr/>
        </p:nvSpPr>
        <p:spPr>
          <a:xfrm rot="5400000">
            <a:off x="14352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≡</a:t>
            </a:r>
            <a:endParaRPr lang="en-US" sz="3600" dirty="0" smtClean="0">
              <a:latin typeface="+mn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789388" y="4515732"/>
            <a:ext cx="1859645" cy="670923"/>
            <a:chOff x="2789388" y="4515732"/>
            <a:chExt cx="1859645" cy="670923"/>
          </a:xfrm>
        </p:grpSpPr>
        <p:grpSp>
          <p:nvGrpSpPr>
            <p:cNvPr id="252" name="Group 251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4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TextBox 259"/>
            <p:cNvSpPr txBox="1"/>
            <p:nvPr/>
          </p:nvSpPr>
          <p:spPr>
            <a:xfrm>
              <a:off x="2789388" y="452391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789388" y="481732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y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62647" y="5232313"/>
            <a:ext cx="910140" cy="700667"/>
            <a:chOff x="3262647" y="5232313"/>
            <a:chExt cx="910140" cy="700667"/>
          </a:xfrm>
        </p:grpSpPr>
        <p:sp>
          <p:nvSpPr>
            <p:cNvPr id="244" name="TextBox 24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alibri"/>
                  <a:cs typeface="Calibri"/>
                </a:rPr>
                <a:t>≡</a:t>
              </a:r>
              <a:endParaRPr lang="en-US" sz="3600" dirty="0" smtClean="0">
                <a:latin typeface="+mn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out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3601147" y="1626816"/>
            <a:ext cx="2276204" cy="1963216"/>
            <a:chOff x="3601147" y="1450966"/>
            <a:chExt cx="2276204" cy="19632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9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1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3" name="TextBox 272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eo Sans Intel" panose="020B0504020202020204" pitchFamily="34" charset="0"/>
                </a:rPr>
                <a:t>Q</a:t>
              </a:r>
              <a:endParaRPr lang="en-US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38" name="Elbow Connector 37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274"/>
            <p:cNvSpPr txBox="1"/>
            <p:nvPr/>
          </p:nvSpPr>
          <p:spPr>
            <a:xfrm>
              <a:off x="3601147" y="252216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!Q</a:t>
              </a:r>
            </a:p>
          </p:txBody>
        </p:sp>
        <p:cxnSp>
          <p:nvCxnSpPr>
            <p:cNvPr id="47" name="Elbow Connector 46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3625546" y="1450966"/>
              <a:ext cx="687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reset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388819" y="3044850"/>
              <a:ext cx="488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set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353892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69153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53892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68714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53961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70436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51602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569018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623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Intel" panose="020B0504020202020204" pitchFamily="34" charset="0"/>
              </a:rPr>
              <a:t>NOR: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534676" y="1571942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Intel" panose="020B0504020202020204" pitchFamily="34" charset="0"/>
              </a:rPr>
              <a:t>SR flip-flop:</a:t>
            </a:r>
          </a:p>
        </p:txBody>
      </p:sp>
      <p:sp>
        <p:nvSpPr>
          <p:cNvPr id="61" name="Curved Up Arrow 60"/>
          <p:cNvSpPr/>
          <p:nvPr/>
        </p:nvSpPr>
        <p:spPr bwMode="auto">
          <a:xfrm>
            <a:off x="428817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712" y="1005982"/>
            <a:ext cx="23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 panose="020B0504020202020204" pitchFamily="34" charset="0"/>
              </a:rPr>
              <a:t>The simplest store element: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3402232" y="1002396"/>
            <a:ext cx="2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 panose="020B0504020202020204" pitchFamily="34" charset="0"/>
              </a:rPr>
              <a:t>SR flip-flop: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35965" y="4301146"/>
            <a:ext cx="569572" cy="487498"/>
            <a:chOff x="835965" y="4301146"/>
            <a:chExt cx="569572" cy="487498"/>
          </a:xfrm>
        </p:grpSpPr>
        <p:sp>
          <p:nvSpPr>
            <p:cNvPr id="267" name="TextBox 266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66118" y="4323862"/>
            <a:ext cx="564054" cy="483829"/>
            <a:chOff x="2966118" y="4323862"/>
            <a:chExt cx="564054" cy="483829"/>
          </a:xfrm>
        </p:grpSpPr>
        <p:sp>
          <p:nvSpPr>
            <p:cNvPr id="259" name="TextBox 258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590942" y="2264096"/>
            <a:ext cx="1678554" cy="369332"/>
            <a:chOff x="6549916" y="999409"/>
            <a:chExt cx="1678554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40029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590942" y="2611958"/>
            <a:ext cx="1678554" cy="369332"/>
            <a:chOff x="6549916" y="999409"/>
            <a:chExt cx="1678554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40029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6589486" y="2949375"/>
            <a:ext cx="1678554" cy="369332"/>
            <a:chOff x="6549916" y="999409"/>
            <a:chExt cx="1678554" cy="369332"/>
          </a:xfrm>
        </p:grpSpPr>
        <p:sp>
          <p:nvSpPr>
            <p:cNvPr id="298" name="TextBox 297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40029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6589486" y="3268705"/>
            <a:ext cx="1678554" cy="369332"/>
            <a:chOff x="6549916" y="999409"/>
            <a:chExt cx="1678554" cy="369332"/>
          </a:xfrm>
        </p:grpSpPr>
        <p:sp>
          <p:nvSpPr>
            <p:cNvPr id="303" name="TextBox 30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40029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18106" y="1527095"/>
            <a:ext cx="2805952" cy="2624965"/>
            <a:chOff x="7055224" y="3469340"/>
            <a:chExt cx="2805952" cy="262496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!Q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79873" y="3653137"/>
            <a:ext cx="1675267" cy="692179"/>
            <a:chOff x="6579873" y="3477287"/>
            <a:chExt cx="1675267" cy="692179"/>
          </a:xfrm>
        </p:grpSpPr>
        <p:sp>
          <p:nvSpPr>
            <p:cNvPr id="74" name="TextBox 73"/>
            <p:cNvSpPr txBox="1"/>
            <p:nvPr/>
          </p:nvSpPr>
          <p:spPr>
            <a:xfrm>
              <a:off x="6579873" y="3800134"/>
              <a:ext cx="16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Prohibited state</a:t>
              </a:r>
            </a:p>
          </p:txBody>
        </p:sp>
        <p:cxnSp>
          <p:nvCxnSpPr>
            <p:cNvPr id="76" name="Straight Arrow Connector 75"/>
            <p:cNvCxnSpPr>
              <a:stCxn id="74" idx="0"/>
            </p:cNvCxnSpPr>
            <p:nvPr/>
          </p:nvCxnSpPr>
          <p:spPr bwMode="auto">
            <a:xfrm flipH="1" flipV="1">
              <a:off x="7007056" y="3477287"/>
              <a:ext cx="410451" cy="32284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817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51" grpId="0"/>
      <p:bldP spid="279" grpId="0" animBg="1"/>
      <p:bldP spid="280" grpId="0" animBg="1"/>
      <p:bldP spid="281" grpId="0" animBg="1"/>
      <p:bldP spid="281" grpId="1" animBg="1"/>
      <p:bldP spid="281" grpId="2" animBg="1"/>
      <p:bldP spid="282" grpId="0" animBg="1"/>
      <p:bldP spid="283" grpId="0" animBg="1"/>
      <p:bldP spid="284" grpId="0" animBg="1"/>
      <p:bldP spid="285" grpId="0" animBg="1"/>
      <p:bldP spid="286" grpId="0" animBg="1"/>
      <p:bldP spid="286" grpId="1" animBg="1"/>
      <p:bldP spid="58" grpId="0"/>
      <p:bldP spid="287" grpId="0"/>
      <p:bldP spid="61" grpId="0" animBg="1"/>
      <p:bldP spid="63" grpId="0"/>
      <p:bldP spid="288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SR Flip-Flop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0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!Q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582472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5625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!Q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617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 </a:t>
              </a:r>
              <a:r>
                <a:rPr lang="en-US" sz="1600" dirty="0" smtClean="0">
                  <a:latin typeface="Neo Sans Intel" pitchFamily="34" charset="0"/>
                </a:rPr>
                <a:t>Q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92414"/>
              </p:ext>
            </p:extLst>
          </p:nvPr>
        </p:nvGraphicFramePr>
        <p:xfrm>
          <a:off x="6526056" y="119555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5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385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  <a:endParaRPr lang="en-US" sz="2400" b="1" dirty="0" smtClean="0">
                <a:latin typeface="Neo Sans Intel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385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Q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1902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2852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3613310" y="3646916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4565585" y="3646916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5893414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6468878" y="3278092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382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!Q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1144844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1899255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2852633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3609404" y="5017432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4557448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5891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2081179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2078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2539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3801901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3798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4260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6847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7442200" y="4964691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Neo Sans Intel" pitchFamily="34" charset="0"/>
              </a:rPr>
              <a:t>But, which signal will be really faster will depend </a:t>
            </a:r>
            <a:r>
              <a:rPr lang="en-US" sz="1400" dirty="0">
                <a:latin typeface="Neo Sans Intel" pitchFamily="34" charset="0"/>
              </a:rPr>
              <a:t>on </a:t>
            </a:r>
            <a:r>
              <a:rPr lang="en-US" sz="1400" dirty="0" smtClean="0">
                <a:latin typeface="Neo Sans Intel" pitchFamily="34" charset="0"/>
              </a:rPr>
              <a:t>many </a:t>
            </a:r>
            <a:r>
              <a:rPr lang="en-US" sz="1400" dirty="0">
                <a:latin typeface="Neo Sans Intel" pitchFamily="34" charset="0"/>
              </a:rPr>
              <a:t>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7442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Neo Sans Intel" pitchFamily="34" charset="0"/>
              </a:rPr>
              <a:t>The output will </a:t>
            </a:r>
            <a:r>
              <a:rPr lang="en-US" sz="1400" dirty="0" smtClean="0">
                <a:latin typeface="Neo Sans Intel" pitchFamily="34" charset="0"/>
              </a:rPr>
              <a:t>be determined by the fastest signal</a:t>
            </a:r>
            <a:endParaRPr lang="en-US" sz="1400" dirty="0"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345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6" grpId="0" animBg="1"/>
      <p:bldP spid="235" grpId="0"/>
      <p:bldP spid="236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086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5613" y="3784922"/>
            <a:ext cx="8228012" cy="213169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Don’t have prohibited states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Asserted by a level of the write enable signal (we)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Store one bit of information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Can be used as building block for creating static memory arrays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46915" y="1399726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4617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S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R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3577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!Q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Write enable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  <a:r>
                <a:rPr lang="en-US" sz="1600" dirty="0" smtClean="0">
                  <a:latin typeface="Neo Sans Intel" pitchFamily="34" charset="0"/>
                </a:rPr>
                <a:t>ata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35914" y="1600463"/>
            <a:ext cx="1280121" cy="1093694"/>
            <a:chOff x="1618343" y="4455457"/>
            <a:chExt cx="2012764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70" y="4547707"/>
              <a:ext cx="489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we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4995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6872"/>
              </p:ext>
            </p:extLst>
          </p:nvPr>
        </p:nvGraphicFramePr>
        <p:xfrm>
          <a:off x="6695949" y="1594450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37795"/>
                <a:gridCol w="555812"/>
                <a:gridCol w="401250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8264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asserted by edge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599" y="3132620"/>
            <a:ext cx="6558281" cy="27324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Don’t </a:t>
            </a:r>
            <a:r>
              <a:rPr lang="en-US" sz="1800" i="1" dirty="0" smtClean="0"/>
              <a:t>open</a:t>
            </a:r>
            <a:r>
              <a:rPr lang="en-US" sz="1800" dirty="0" smtClean="0"/>
              <a:t> for writing neither at </a:t>
            </a:r>
            <a:r>
              <a:rPr lang="en-US" sz="1800" b="1" i="1" dirty="0" smtClean="0"/>
              <a:t>we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1800" dirty="0"/>
              <a:t> </a:t>
            </a:r>
            <a:r>
              <a:rPr lang="en-US" sz="1800" dirty="0" smtClean="0"/>
              <a:t>nor at </a:t>
            </a:r>
            <a:r>
              <a:rPr lang="en-US" sz="1800" b="1" i="1" dirty="0" smtClean="0"/>
              <a:t>we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1800" dirty="0"/>
              <a:t> as one of the triggers is closed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It is open for a very small amount of time when the write enable goes from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757238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 value from the first trigger is written to the second trigger and then the first trigger is closed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It is a trigger asserted by the </a:t>
            </a:r>
            <a:r>
              <a:rPr lang="en-US" sz="1800" dirty="0" smtClean="0"/>
              <a:t>positive edge </a:t>
            </a:r>
            <a:r>
              <a:rPr lang="en-US" sz="1800" dirty="0"/>
              <a:t>of write enable </a:t>
            </a:r>
            <a:r>
              <a:rPr lang="en-US" sz="1800" dirty="0" smtClean="0"/>
              <a:t>signal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Such types of triggers are mostly used to organize pipelined execution</a:t>
            </a:r>
            <a:endParaRPr lang="en-US" sz="1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770986" y="1126694"/>
            <a:ext cx="5164569" cy="1755686"/>
            <a:chOff x="770986" y="1329894"/>
            <a:chExt cx="5164569" cy="1755686"/>
          </a:xfrm>
        </p:grpSpPr>
        <p:grpSp>
          <p:nvGrpSpPr>
            <p:cNvPr id="4" name="Group 3"/>
            <p:cNvGrpSpPr/>
            <p:nvPr/>
          </p:nvGrpSpPr>
          <p:grpSpPr>
            <a:xfrm>
              <a:off x="1621090" y="1329894"/>
              <a:ext cx="2024663" cy="1093694"/>
              <a:chOff x="106621" y="4455457"/>
              <a:chExt cx="3183426" cy="109369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D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106621" y="4733656"/>
                <a:ext cx="189250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Rectangle 9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we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65672" y="4537702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89970" y="1345180"/>
              <a:ext cx="1040318" cy="1093694"/>
              <a:chOff x="1995391" y="4455457"/>
              <a:chExt cx="1635716" cy="1093694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D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Rectangle 17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we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65672" y="4537702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</p:grpSp>
        <p:cxnSp>
          <p:nvCxnSpPr>
            <p:cNvPr id="23" name="Elbow Connector 22"/>
            <p:cNvCxnSpPr>
              <a:stCxn id="40" idx="3"/>
              <a:endCxn id="18" idx="1"/>
            </p:cNvCxnSpPr>
            <p:nvPr/>
          </p:nvCxnSpPr>
          <p:spPr bwMode="auto">
            <a:xfrm flipV="1">
              <a:off x="1629775" y="2157329"/>
              <a:ext cx="2760195" cy="605086"/>
            </a:xfrm>
            <a:prstGeom prst="bentConnector3">
              <a:avLst>
                <a:gd name="adj1" fmla="val 86993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5753" y="1581416"/>
              <a:ext cx="747447" cy="49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20" idx="3"/>
              <a:endCxn id="40" idx="3"/>
            </p:cNvCxnSpPr>
            <p:nvPr/>
          </p:nvCxnSpPr>
          <p:spPr bwMode="auto">
            <a:xfrm rot="10800000" flipV="1">
              <a:off x="1629776" y="2142567"/>
              <a:ext cx="513339" cy="61984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430288" y="142951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out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0986" y="2439249"/>
              <a:ext cx="858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Write enable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1711" y="141980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Data</a:t>
              </a:r>
            </a:p>
          </p:txBody>
        </p:sp>
        <p:cxnSp>
          <p:nvCxnSpPr>
            <p:cNvPr id="16" name="Elbow Connector 15"/>
            <p:cNvCxnSpPr>
              <a:stCxn id="21" idx="6"/>
              <a:endCxn id="10" idx="1"/>
            </p:cNvCxnSpPr>
            <p:nvPr/>
          </p:nvCxnSpPr>
          <p:spPr bwMode="auto">
            <a:xfrm flipV="1">
              <a:off x="2533043" y="2142043"/>
              <a:ext cx="289307" cy="527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2143113" y="1939368"/>
              <a:ext cx="389930" cy="406400"/>
              <a:chOff x="3091233" y="3428338"/>
              <a:chExt cx="389930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3063206" y="34563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3401994" y="3591955"/>
                <a:ext cx="79169" cy="79169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43365"/>
              </p:ext>
            </p:extLst>
          </p:nvPr>
        </p:nvGraphicFramePr>
        <p:xfrm>
          <a:off x="6822141" y="1153632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/>
                <a:gridCol w="493296"/>
                <a:gridCol w="607496"/>
                <a:gridCol w="527195"/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348714" y="3643896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177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5552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smtClean="0">
                  <a:latin typeface="Neo Sans Intel" pitchFamily="34" charset="0"/>
                </a:rPr>
                <a:t>we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8" y="2569682"/>
              <a:ext cx="25586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98023" y="1470978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07068" y="1820412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07068" y="2133864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↑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08183" y="2458984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8620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Single port 2^MxN Memory Array</a:t>
            </a:r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95131" y="1538919"/>
            <a:ext cx="5591237" cy="2743823"/>
            <a:chOff x="1895131" y="1538919"/>
            <a:chExt cx="5591237" cy="2743823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latin typeface="Neo Sans Intel" pitchFamily="34" charset="0"/>
                  <a:cs typeface="Arial" pitchFamily="34" charset="0"/>
                </a:rPr>
                <a:t>Array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address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Rectangle 31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input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output data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798077" y="201272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Neo Sans Intel" pitchFamily="34" charset="0"/>
                </a:rPr>
                <a:t>M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3163486" y="3407378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Neo Sans Intel" pitchFamily="34" charset="0"/>
                </a:rPr>
                <a:t>N</a:t>
              </a:r>
              <a:endParaRPr lang="ru-RU" sz="2400" dirty="0" err="1" smtClean="0">
                <a:latin typeface="+mn-lt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081209" y="3430528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Neo Sans Intel" pitchFamily="34" charset="0"/>
                </a:rPr>
                <a:t>N</a:t>
              </a:r>
              <a:endParaRPr lang="ru-RU" sz="2400" dirty="0" err="1" smtClean="0">
                <a:latin typeface="+mn-lt"/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Neo Sans Intel" pitchFamily="34" charset="0"/>
                  <a:cs typeface="Arial" pitchFamily="34" charset="0"/>
                </a:rPr>
                <a:t>Write enable</a:t>
              </a:r>
              <a:endParaRPr lang="en-US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" name="Соединительная линия уступом 5"/>
            <p:cNvCxnSpPr>
              <a:endCxn id="42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5250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9.3|54.2|18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1.1|1.7|39|1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8.1|23.1|4.3|2.2|1.2|17.4|3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.8|25|54|9.9|68.1|15.7|7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1|1.3|263.1|5.6|15.7|37.2|7.6|18.6|3.1|2.1|20|1.8|5|8|26.8|54.6|25.7|15.5|9.9|53.7|3.4|15.8|31.3|1.8|17.8|60.9|303.7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1.9|30.8|49.1|27.2|33.7|44.7|1.7|38.3|47.3|30.7|40.5|5.9|11.1|1.2|1.3|24|5|15.2|8|29.5|4.7|30.9|13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9.9|16.6|164.3|2.5|1.6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9.6|12.5|3.6|7.8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1767</TotalTime>
  <Words>687</Words>
  <Application>Microsoft Office PowerPoint</Application>
  <PresentationFormat>On-screen Show (4:3)</PresentationFormat>
  <Paragraphs>264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Times</vt:lpstr>
      <vt:lpstr>Verdana</vt:lpstr>
      <vt:lpstr>1_mdsp_2011</vt:lpstr>
      <vt:lpstr> Sequential Digital Circuits</vt:lpstr>
      <vt:lpstr>Layers of Abstraction in Computes Science (CS)</vt:lpstr>
      <vt:lpstr>Refresher: Combinational vs. Sequential Circuits</vt:lpstr>
      <vt:lpstr>Sequential Circuits</vt:lpstr>
      <vt:lpstr>SR Flip-Flop</vt:lpstr>
      <vt:lpstr>SR Flip-Flop</vt:lpstr>
      <vt:lpstr>D Flip-Flop</vt:lpstr>
      <vt:lpstr>Trigger asserted by edge</vt:lpstr>
      <vt:lpstr>Single port 2^MxN Memory Array</vt:lpstr>
      <vt:lpstr>Single port 4x1 Memory Array</vt:lpstr>
      <vt:lpstr>Single port 4x1 Memory Array</vt:lpstr>
      <vt:lpstr>Single port 4x2 Memory Array</vt:lpstr>
      <vt:lpstr>Critical paths</vt:lpstr>
      <vt:lpstr>What is a critical path of scheme?</vt:lpstr>
      <vt:lpstr>Example of critical path finding: Multiplexer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190</cp:revision>
  <dcterms:created xsi:type="dcterms:W3CDTF">2011-10-24T08:13:52Z</dcterms:created>
  <dcterms:modified xsi:type="dcterms:W3CDTF">2014-10-13T08:26:09Z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