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83" r:id="rId5"/>
    <p:sldId id="291" r:id="rId6"/>
    <p:sldId id="292" r:id="rId7"/>
    <p:sldId id="305" r:id="rId8"/>
    <p:sldId id="306" r:id="rId9"/>
    <p:sldId id="307" r:id="rId10"/>
    <p:sldId id="308" r:id="rId11"/>
    <p:sldId id="309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304" r:id="rId20"/>
    <p:sldId id="301" r:id="rId21"/>
    <p:sldId id="303" r:id="rId22"/>
    <p:sldId id="302" r:id="rId23"/>
    <p:sldId id="288" r:id="rId24"/>
    <p:sldId id="28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936">
          <p15:clr>
            <a:srgbClr val="A4A3A4"/>
          </p15:clr>
        </p15:guide>
        <p15:guide id="3" pos="50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F25"/>
    <a:srgbClr val="F37021"/>
    <a:srgbClr val="FF714F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08" autoAdjust="0"/>
    <p:restoredTop sz="99278" autoAdjust="0"/>
  </p:normalViewPr>
  <p:slideViewPr>
    <p:cSldViewPr snapToGrid="0">
      <p:cViewPr varScale="1">
        <p:scale>
          <a:sx n="59" d="100"/>
          <a:sy n="59" d="100"/>
        </p:scale>
        <p:origin x="1229" y="62"/>
      </p:cViewPr>
      <p:guideLst>
        <p:guide orient="horz" pos="1561"/>
        <p:guide pos="2936"/>
        <p:guide pos="5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10/27/2014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MIPT-MIPS Project</a:t>
            </a:r>
            <a:endParaRPr lang="ru-RU" sz="105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IAC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990098"/>
            <a:ext cx="5334794" cy="584775"/>
          </a:xfrm>
        </p:spPr>
        <p:txBody>
          <a:bodyPr/>
          <a:lstStyle/>
          <a:p>
            <a:r>
              <a:rPr lang="en-US" dirty="0"/>
              <a:t> Integrated Circuits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Titov </a:t>
            </a:r>
            <a:r>
              <a:rPr lang="en-US" dirty="0" smtClean="0">
                <a:latin typeface="Neo Sans Intel"/>
              </a:rPr>
              <a:t>Alexander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25 October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" y="934523"/>
            <a:ext cx="8210868" cy="1084873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(MOSFET) acts as a voltage-controlled switch with </a:t>
            </a:r>
            <a:r>
              <a:rPr lang="en-US" sz="2000" dirty="0" smtClean="0"/>
              <a:t>three terminals: </a:t>
            </a:r>
            <a:r>
              <a:rPr lang="en-US" sz="2000" b="1" dirty="0" smtClean="0"/>
              <a:t>source</a:t>
            </a:r>
            <a:r>
              <a:rPr lang="en-US" sz="2000" dirty="0" smtClean="0"/>
              <a:t>, </a:t>
            </a:r>
            <a:r>
              <a:rPr lang="en-US" sz="2000" b="1" dirty="0" smtClean="0"/>
              <a:t>drain</a:t>
            </a:r>
            <a:r>
              <a:rPr lang="en-US" sz="2000" dirty="0" smtClean="0"/>
              <a:t>, and </a:t>
            </a:r>
            <a:r>
              <a:rPr lang="en-US" sz="2000" b="1" dirty="0" smtClean="0"/>
              <a:t>gate</a:t>
            </a:r>
          </a:p>
          <a:p>
            <a:pPr marL="741363" lvl="2" indent="-327025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/>
              <a:t>The gate controls whether current can pass from </a:t>
            </a:r>
            <a:r>
              <a:rPr lang="en-US" sz="1800" dirty="0" smtClean="0"/>
              <a:t>source </a:t>
            </a:r>
            <a:r>
              <a:rPr lang="en-US" sz="1800" dirty="0"/>
              <a:t>to </a:t>
            </a:r>
            <a:r>
              <a:rPr lang="en-US" sz="1800" dirty="0" smtClean="0"/>
              <a:t>drain </a:t>
            </a:r>
            <a:r>
              <a:rPr lang="en-US" sz="1800" dirty="0"/>
              <a:t>or </a:t>
            </a:r>
            <a:r>
              <a:rPr lang="en-US" sz="1800" dirty="0" smtClean="0"/>
              <a:t>not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 smtClean="0">
                <a:solidFill>
                  <a:schemeClr val="tx2"/>
                </a:solidFill>
              </a:rPr>
              <a:t>(this slide) </a:t>
            </a:r>
            <a:r>
              <a:rPr lang="en-US" sz="2000" dirty="0" smtClean="0"/>
              <a:t>and </a:t>
            </a:r>
            <a:r>
              <a:rPr lang="en-US" sz="2000" dirty="0"/>
              <a:t>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Metal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3" name="Line Callout 2 (No Border) 42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Oxide layer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4" name="Line Callout 2 (No Border) 43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P-type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semiconductor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-type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semiconductor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451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8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3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896423"/>
            <a:ext cx="8228012" cy="1084873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Holes and electrons diffuse into the n-type and p-type semiconductors correspondently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 smtClean="0"/>
              <a:t>The diffusion process creates the balancing field (E</a:t>
            </a:r>
            <a:r>
              <a:rPr lang="en-US" sz="1800" dirty="0" smtClean="0"/>
              <a:t>d</a:t>
            </a:r>
            <a:r>
              <a:rPr lang="en-US" dirty="0" smtClean="0"/>
              <a:t>) that prevents deeper diffusion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1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Gate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Drain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42" name="Oval 41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48" name="Oval 47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6" name="Straight Arrow Connector 15"/>
          <p:cNvCxnSpPr>
            <a:stCxn id="34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30" name="TextBox 29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100" dirty="0" smtClean="0"/>
                <a:t>d</a:t>
              </a:r>
              <a:endParaRPr 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67" name="Oval 66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72" name="Oval 71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78" name="Straight Arrow Connector 77"/>
          <p:cNvCxnSpPr>
            <a:stCxn id="64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82" name="TextBox 81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100" dirty="0" smtClean="0"/>
                <a:t>d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360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60" grpId="1" animBg="1"/>
      <p:bldP spid="62" grpId="0" animBg="1"/>
      <p:bldP spid="65" grpId="0" animBg="1"/>
      <p:bldP spid="65" grpId="1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11618"/>
            <a:ext cx="8228012" cy="100095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-type MOSFET if </a:t>
            </a:r>
            <a:r>
              <a:rPr lang="en-US" b="1" dirty="0" smtClean="0"/>
              <a:t>the gate </a:t>
            </a:r>
            <a:r>
              <a:rPr lang="en-US" dirty="0" smtClean="0"/>
              <a:t>is not connected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(high-impedance state, Z) </a:t>
            </a:r>
            <a:r>
              <a:rPr lang="en-US" dirty="0" smtClean="0"/>
              <a:t>or equal to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there is not current through </a:t>
            </a:r>
            <a:r>
              <a:rPr lang="en-US" b="1" dirty="0"/>
              <a:t>the </a:t>
            </a:r>
            <a:r>
              <a:rPr lang="en-US" b="1" dirty="0" smtClean="0"/>
              <a:t>drain</a:t>
            </a:r>
          </a:p>
          <a:p>
            <a:pPr marL="757238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One of n-p junction is always closed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sz="1400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cc</a:t>
              </a:r>
              <a:endParaRPr lang="en-US" sz="1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</a:t>
              </a:r>
              <a:endPara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56" name="Line Callout 2 (No Border) 55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This p-n junction is closed: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its field balances the field of the supply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No current through this p-n junction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282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39" grpId="0"/>
      <p:bldP spid="40" grpId="0"/>
      <p:bldP spid="42" grpId="0" animBg="1"/>
      <p:bldP spid="43" grpId="0" animBg="1"/>
      <p:bldP spid="44" grpId="0" animBg="1"/>
      <p:bldP spid="44" grpId="1" animBg="1"/>
      <p:bldP spid="50" grpId="0"/>
      <p:bldP spid="50" grpId="1"/>
      <p:bldP spid="56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84723"/>
            <a:ext cx="7912883" cy="100095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</a:t>
            </a:r>
            <a:r>
              <a:rPr lang="en-US" sz="2000" dirty="0" smtClean="0"/>
              <a:t>equal </a:t>
            </a:r>
            <a:r>
              <a:rPr lang="en-US" sz="2000" dirty="0"/>
              <a:t>to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/>
              <a:t> then the transistor is open: the source value pass to </a:t>
            </a:r>
            <a:r>
              <a:rPr lang="en-US" sz="2000" dirty="0" smtClean="0"/>
              <a:t>the drain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 smtClean="0"/>
              <a:t>The current passes though the small channel created by the gate field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(more detailed explanation is out of scope of our course) 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accent6"/>
              </a:bgClr>
            </a:patt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lt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lt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Callout 2 (No Border) 50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N-type channel with free conductors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(electrons)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sz="14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g</a:t>
              </a:r>
              <a:endPara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05720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4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  <p:bldP spid="41" grpId="1" animBg="1"/>
      <p:bldP spid="45" grpId="0" animBg="1"/>
      <p:bldP spid="45" grpId="1" animBg="1"/>
      <p:bldP spid="47" grpId="0"/>
      <p:bldP spid="48" grpId="0"/>
      <p:bldP spid="49" grpId="0"/>
      <p:bldP spid="49" grpId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and P-type MOSFET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49547"/>
              </p:ext>
            </p:extLst>
          </p:nvPr>
        </p:nvGraphicFramePr>
        <p:xfrm>
          <a:off x="3337059" y="1578684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Gate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State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Input (Source)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Output (Drain)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(any other</a:t>
                      </a:r>
                      <a:r>
                        <a:rPr lang="en-US" sz="1000" baseline="0" dirty="0" smtClean="0">
                          <a:latin typeface="Neo Sans Intel" pitchFamily="34" charset="0"/>
                        </a:rPr>
                        <a:t> value than 1)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(not conduct)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any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Z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853598" y="1568113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6405"/>
              </p:ext>
            </p:extLst>
          </p:nvPr>
        </p:nvGraphicFramePr>
        <p:xfrm>
          <a:off x="3337059" y="4408544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Gate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State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Input (Source)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Output (Drain)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cs typeface="Consolas" pitchFamily="49" charset="0"/>
                        </a:rPr>
                        <a:t>1</a:t>
                      </a:r>
                      <a:endParaRPr lang="en-US" sz="16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(any other</a:t>
                      </a:r>
                      <a:r>
                        <a:rPr lang="en-US" sz="1000" baseline="0" dirty="0" smtClean="0">
                          <a:latin typeface="Neo Sans Intel" pitchFamily="34" charset="0"/>
                        </a:rPr>
                        <a:t> value than 0)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(not conduct)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any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Z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899318" y="4204587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83198" y="96103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Neo Sans Intel" pitchFamily="34" charset="0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918" y="3614591"/>
            <a:ext cx="742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Neo Sans Intel" pitchFamily="34" charset="0"/>
              </a:rPr>
              <a:t>P</a:t>
            </a:r>
            <a:r>
              <a:rPr lang="en-US" sz="2400" dirty="0" smtClean="0">
                <a:latin typeface="Neo Sans Intel" pitchFamily="34" charset="0"/>
              </a:rPr>
              <a:t>-type MOSFET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(similar to N-type, but all is inverted)</a:t>
            </a:r>
            <a:r>
              <a:rPr lang="en-US" sz="2400" dirty="0" smtClean="0">
                <a:latin typeface="Neo Sans Intel" pitchFamily="34" charset="0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6132103" y="2064752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6160843" y="5233275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36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of </a:t>
            </a:r>
            <a:r>
              <a:rPr lang="en-US" dirty="0"/>
              <a:t>S</a:t>
            </a:r>
            <a:r>
              <a:rPr lang="en-US" dirty="0" smtClean="0"/>
              <a:t>tates in Schemes with MOSFETs</a:t>
            </a:r>
            <a:endParaRPr lang="en-US" dirty="0"/>
          </a:p>
        </p:txBody>
      </p:sp>
      <p:graphicFrame>
        <p:nvGraphicFramePr>
          <p:cNvPr id="10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52433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61497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67476"/>
              </p:ext>
            </p:extLst>
          </p:nvPr>
        </p:nvGraphicFramePr>
        <p:xfrm>
          <a:off x="2090775" y="1161414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98469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3169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88466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33015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682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/>
              <a:t>Complementary metal–oxide–semiconductor</a:t>
            </a:r>
            <a:r>
              <a:rPr lang="en-US" dirty="0"/>
              <a:t> (</a:t>
            </a:r>
            <a:r>
              <a:rPr lang="en-US" b="1" dirty="0" smtClean="0"/>
              <a:t>CMOS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technology for </a:t>
            </a:r>
            <a:r>
              <a:rPr lang="en-US" dirty="0" smtClean="0"/>
              <a:t>constructing</a:t>
            </a:r>
            <a:r>
              <a:rPr lang="en-US" dirty="0"/>
              <a:t> integrated </a:t>
            </a:r>
            <a:r>
              <a:rPr lang="en-US" dirty="0" smtClean="0"/>
              <a:t>circuits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main </a:t>
            </a:r>
            <a:r>
              <a:rPr lang="en-US" dirty="0"/>
              <a:t>characteristics of CMOS devices </a:t>
            </a:r>
            <a:r>
              <a:rPr lang="en-US" dirty="0" smtClean="0"/>
              <a:t>is low </a:t>
            </a:r>
            <a:r>
              <a:rPr lang="en-US" dirty="0"/>
              <a:t>static power </a:t>
            </a:r>
            <a:r>
              <a:rPr lang="en-US" dirty="0" smtClean="0"/>
              <a:t>consumption</a:t>
            </a:r>
            <a:endParaRPr lang="en-US" dirty="0"/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There is no current in static state of the scheme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(i.e. the power supply is never connected to the ground)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CMOS schemes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dirty="0" smtClean="0"/>
              <a:t>contain two </a:t>
            </a:r>
            <a:r>
              <a:rPr lang="en-US" dirty="0"/>
              <a:t>complementary </a:t>
            </a:r>
            <a:r>
              <a:rPr lang="en-US" dirty="0" smtClean="0"/>
              <a:t>parts</a:t>
            </a:r>
            <a:endParaRPr lang="en-US" dirty="0"/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One </a:t>
            </a:r>
            <a:r>
              <a:rPr lang="en-US" dirty="0" smtClean="0"/>
              <a:t>part consists of P-type transistors and is </a:t>
            </a:r>
            <a:r>
              <a:rPr lang="en-US" dirty="0"/>
              <a:t>connected to the power supply and provides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to the output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The other </a:t>
            </a:r>
            <a:r>
              <a:rPr lang="en-US" dirty="0" smtClean="0"/>
              <a:t>consists of N-type transistors and is </a:t>
            </a:r>
            <a:r>
              <a:rPr lang="en-US" dirty="0"/>
              <a:t>connected to the ground and provides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to output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When one part is turned on the other part is disabled (provides Z)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58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654" y="161000"/>
            <a:ext cx="3780692" cy="889000"/>
          </a:xfrm>
        </p:spPr>
        <p:txBody>
          <a:bodyPr/>
          <a:lstStyle/>
          <a:p>
            <a:r>
              <a:rPr lang="en-US" dirty="0" smtClean="0"/>
              <a:t>CMOS Inverter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01989"/>
              </p:ext>
            </p:extLst>
          </p:nvPr>
        </p:nvGraphicFramePr>
        <p:xfrm>
          <a:off x="6517829" y="1015035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97611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7377" y="2795713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73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1352943" y="54582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1685950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300871" y="2363603"/>
            <a:ext cx="5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o Sans Intel" pitchFamily="34" charset="0"/>
              </a:rPr>
              <a:t>V</a:t>
            </a:r>
            <a:r>
              <a:rPr lang="en-US" sz="1600" dirty="0" err="1" smtClean="0">
                <a:latin typeface="Neo Sans Intel" pitchFamily="34" charset="0"/>
              </a:rPr>
              <a:t>cc</a:t>
            </a:r>
            <a:endParaRPr lang="en-US" sz="1600" dirty="0" smtClean="0">
              <a:latin typeface="Neo Sans Inte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6330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34684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28254"/>
              </p:ext>
            </p:extLst>
          </p:nvPr>
        </p:nvGraphicFramePr>
        <p:xfrm>
          <a:off x="669529" y="1003460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3003"/>
              </p:ext>
            </p:extLst>
          </p:nvPr>
        </p:nvGraphicFramePr>
        <p:xfrm>
          <a:off x="3610414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7185543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183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Neo Sans Intel" pitchFamily="34" charset="0"/>
                </a:rPr>
                <a:t>V</a:t>
              </a:r>
              <a:r>
                <a:rPr lang="en-US" sz="1600" dirty="0" err="1" smtClean="0">
                  <a:latin typeface="Neo Sans Intel" pitchFamily="34" charset="0"/>
                </a:rPr>
                <a:t>cc</a:t>
              </a:r>
              <a:endParaRPr lang="en-US" sz="1600" dirty="0" smtClean="0">
                <a:latin typeface="Neo Sans Inte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61888" y="3393978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795382" y="3883166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6151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Multiply 101"/>
          <p:cNvSpPr/>
          <p:nvPr/>
        </p:nvSpPr>
        <p:spPr bwMode="auto">
          <a:xfrm>
            <a:off x="7364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03182" y="43595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808822" y="39190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Freeform 104"/>
          <p:cNvSpPr/>
          <p:nvPr/>
        </p:nvSpPr>
        <p:spPr bwMode="auto">
          <a:xfrm>
            <a:off x="7796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7447811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5800" y="5936066"/>
            <a:ext cx="185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bottom </a:t>
            </a:r>
            <a:r>
              <a:rPr lang="en-US" dirty="0" smtClean="0">
                <a:latin typeface="Neo Sans Intel" pitchFamily="34" charset="0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90935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top </a:t>
            </a:r>
            <a:r>
              <a:rPr lang="en-US" dirty="0" smtClean="0">
                <a:latin typeface="Neo Sans Intel" pitchFamily="34" charset="0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57935" y="59360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full </a:t>
            </a:r>
            <a:r>
              <a:rPr lang="en-US" dirty="0" smtClean="0">
                <a:latin typeface="Neo Sans Intel" pitchFamily="34" charset="0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7574804" y="1816340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6293104" y="282776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Output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1460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0571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1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46863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itchFamily="34" charset="0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2903959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2404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itchFamily="34" charset="0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Neo Sans Intel" pitchFamily="34" charset="0"/>
                </a:rPr>
                <a:t>Input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/>
              <a:t>C</a:t>
            </a:r>
            <a:r>
              <a:rPr lang="en-US" dirty="0" smtClean="0"/>
              <a:t>onsumption in CMOS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2068702" y="4326970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25226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4506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4516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886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894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1763" y="288586"/>
            <a:ext cx="2245112" cy="2295324"/>
            <a:chOff x="7059717" y="-578060"/>
            <a:chExt cx="2723916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863948" cy="1530681"/>
              <a:chOff x="7183844" y="2428075"/>
              <a:chExt cx="863948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4862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Neo Sans Intel" pitchFamily="34" charset="0"/>
                  </a:rPr>
                  <a:t>V</a:t>
                </a:r>
                <a:r>
                  <a:rPr lang="en-US" sz="1400" dirty="0" err="1" smtClean="0">
                    <a:latin typeface="Neo Sans Intel" pitchFamily="34" charset="0"/>
                  </a:rPr>
                  <a:t>cc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112767" cy="3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8" y="562071"/>
              <a:ext cx="1062535" cy="407295"/>
              <a:chOff x="7795382" y="3883166"/>
              <a:chExt cx="1438803" cy="40729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074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Output</a:t>
                </a: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455613" y="919283"/>
            <a:ext cx="6100556" cy="1175321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 smtClean="0"/>
              <a:t>Current exists only at switch from one state to another to recharge the scheme</a:t>
            </a:r>
            <a:endParaRPr lang="en-US" sz="2200" dirty="0"/>
          </a:p>
        </p:txBody>
      </p:sp>
      <p:sp>
        <p:nvSpPr>
          <p:cNvPr id="141" name="Line Callout 2 (No Border) 140"/>
          <p:cNvSpPr/>
          <p:nvPr/>
        </p:nvSpPr>
        <p:spPr>
          <a:xfrm>
            <a:off x="12829" y="5223153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4151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0.00156 0.0426 L 0.21458 0.0426 L 0.21545 0.18079 L 0.21545 0.19329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-0.00243 0.04259 L -0.21163 0.04259 L -0.21233 0.18079 L -0.21233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0 L 0.08801 0 L 0.08888 0.11227 L 0.27499 0.11227 L 0.27777 0.0037 L 0.39548 0.0037 L 0.39635 0.32222 L 0.3769 0.33819 " pathEditMode="relative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61111E-6 1.11111E-6 L 0.08802 1.11111E-6 L 0.08889 0.11227 L 0.275 0.11227 L 0.27777 0.0037 L 0.39548 0.0037 L 0.39635 0.32222 L 0.4125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Circuit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14855"/>
              </p:ext>
            </p:extLst>
          </p:nvPr>
        </p:nvGraphicFramePr>
        <p:xfrm>
          <a:off x="4524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/>
                <a:gridCol w="662473"/>
                <a:gridCol w="933060"/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A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B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Output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46936" y="657816"/>
            <a:ext cx="2331175" cy="710719"/>
            <a:chOff x="526184" y="499320"/>
            <a:chExt cx="2331175" cy="710719"/>
          </a:xfrm>
        </p:grpSpPr>
        <p:grpSp>
          <p:nvGrpSpPr>
            <p:cNvPr id="3" name="Group 2"/>
            <p:cNvGrpSpPr/>
            <p:nvPr/>
          </p:nvGrpSpPr>
          <p:grpSpPr>
            <a:xfrm>
              <a:off x="526184" y="499320"/>
              <a:ext cx="637448" cy="369332"/>
              <a:chOff x="654200" y="718776"/>
              <a:chExt cx="637448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54200" y="718776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smtClean="0">
                    <a:latin typeface="Neo Sans Intel" pitchFamily="34" charset="0"/>
                  </a:rPr>
                  <a:t>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4198" y="840707"/>
              <a:ext cx="629434" cy="369332"/>
              <a:chOff x="662214" y="718776"/>
              <a:chExt cx="629434" cy="369332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662214" y="718776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Neo Sans Intel" pitchFamily="34" charset="0"/>
                  </a:rPr>
                  <a:t>B</a:t>
                </a:r>
                <a:endParaRPr lang="en-US" dirty="0" smtClean="0">
                  <a:latin typeface="Neo Sans Intel" pitchFamily="34" charset="0"/>
                </a:endParaRPr>
              </a:p>
            </p:txBody>
          </p:sp>
        </p:grpSp>
        <p:sp>
          <p:nvSpPr>
            <p:cNvPr id="21" name="Flowchart: Delay 20"/>
            <p:cNvSpPr/>
            <p:nvPr/>
          </p:nvSpPr>
          <p:spPr bwMode="auto">
            <a:xfrm>
              <a:off x="1163631" y="609131"/>
              <a:ext cx="503645" cy="518188"/>
            </a:xfrm>
            <a:prstGeom prst="flowChartDelay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642893" y="821588"/>
              <a:ext cx="98467" cy="9846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1739261" y="872559"/>
              <a:ext cx="26311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988210" y="68615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Output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95467" y="3549485"/>
            <a:ext cx="1257335" cy="2318018"/>
            <a:chOff x="895467" y="3549485"/>
            <a:chExt cx="1257335" cy="2318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431598" y="544606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895467" y="4231678"/>
              <a:ext cx="312908" cy="1229533"/>
              <a:chOff x="6326646" y="2986836"/>
              <a:chExt cx="666843" cy="147863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326648" y="2986836"/>
                <a:ext cx="666841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A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B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68476" y="3549485"/>
              <a:ext cx="684326" cy="387413"/>
              <a:chOff x="7461542" y="2683144"/>
              <a:chExt cx="1124283" cy="470035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7461542" y="2683144"/>
                <a:ext cx="107491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Output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3365755" y="1046890"/>
            <a:ext cx="2100872" cy="2125505"/>
            <a:chOff x="3365755" y="1046890"/>
            <a:chExt cx="2100872" cy="2125505"/>
          </a:xfrm>
        </p:grpSpPr>
        <p:grpSp>
          <p:nvGrpSpPr>
            <p:cNvPr id="36" name="Group 35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99566" y="1046890"/>
              <a:ext cx="400756" cy="27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Neo Sans Intel" pitchFamily="34" charset="0"/>
                </a:rPr>
                <a:t>V</a:t>
              </a:r>
              <a:r>
                <a:rPr lang="en-US" sz="1400" dirty="0" err="1" smtClean="0">
                  <a:latin typeface="Neo Sans Intel" pitchFamily="34" charset="0"/>
                </a:rPr>
                <a:t>cc</a:t>
              </a:r>
              <a:endParaRPr lang="en-US" sz="1400" dirty="0" smtClean="0">
                <a:latin typeface="Neo Sans Inte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971" y="1283650"/>
              <a:ext cx="244692" cy="27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365755" y="1923820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latin typeface="Neo Sans Intel" pitchFamily="34" charset="0"/>
                </a:rPr>
                <a:t>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05659" y="2875280"/>
              <a:ext cx="660968" cy="297115"/>
              <a:chOff x="8083195" y="3883166"/>
              <a:chExt cx="1085911" cy="360479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8094194" y="3905091"/>
                <a:ext cx="1074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Output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Neo Sans Intel" pitchFamily="34" charset="0"/>
                </a:rPr>
                <a:t>B</a:t>
              </a:r>
              <a:endParaRPr lang="en-US" sz="1600" dirty="0" smtClean="0">
                <a:latin typeface="Neo Sans Intel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8" name="Group 187"/>
          <p:cNvGrpSpPr/>
          <p:nvPr/>
        </p:nvGrpSpPr>
        <p:grpSpPr>
          <a:xfrm>
            <a:off x="6282575" y="1046890"/>
            <a:ext cx="2100872" cy="4755131"/>
            <a:chOff x="6282575" y="1046890"/>
            <a:chExt cx="2100872" cy="47551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6282575" y="1046890"/>
              <a:ext cx="2100872" cy="2796065"/>
              <a:chOff x="3365755" y="1046890"/>
              <a:chExt cx="2100872" cy="279606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4599566" y="1046890"/>
                <a:ext cx="400756" cy="279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Neo Sans Intel" pitchFamily="34" charset="0"/>
                  </a:rPr>
                  <a:t>V</a:t>
                </a:r>
                <a:r>
                  <a:rPr lang="en-US" sz="1400" dirty="0" err="1" smtClean="0">
                    <a:latin typeface="Neo Sans Intel" pitchFamily="34" charset="0"/>
                  </a:rPr>
                  <a:t>cc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23971" y="1283650"/>
                <a:ext cx="244692" cy="279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365755" y="1923820"/>
                <a:ext cx="312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>
                    <a:latin typeface="Neo Sans Intel" pitchFamily="34" charset="0"/>
                  </a:rPr>
                  <a:t>A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4805659" y="3545840"/>
                <a:ext cx="660968" cy="297115"/>
                <a:chOff x="8083195" y="4696726"/>
                <a:chExt cx="1085911" cy="360479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8094194" y="4718651"/>
                  <a:ext cx="10749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Neo Sans Intel" pitchFamily="34" charset="0"/>
                    </a:rPr>
                    <a:t>Output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Neo Sans Intel" pitchFamily="34" charset="0"/>
                  </a:rPr>
                  <a:t>B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6948531" y="3549486"/>
              <a:ext cx="879341" cy="2252535"/>
              <a:chOff x="895467" y="3614968"/>
              <a:chExt cx="879341" cy="225253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72" name="TextBox 171"/>
                <p:cNvSpPr txBox="1"/>
                <p:nvPr/>
              </p:nvSpPr>
              <p:spPr>
                <a:xfrm>
                  <a:off x="7431598" y="5446065"/>
                  <a:ext cx="2968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1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895467" y="4231678"/>
                <a:ext cx="312908" cy="1229533"/>
                <a:chOff x="6326646" y="2986836"/>
                <a:chExt cx="666843" cy="1478631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6326648" y="2986836"/>
                  <a:ext cx="666841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Neo Sans Intel" pitchFamily="34" charset="0"/>
                    </a:rPr>
                    <a:t>A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B</a:t>
                  </a:r>
                  <a:endParaRPr lang="en-US" sz="1600" dirty="0" smtClean="0">
                    <a:latin typeface="Neo Sans Intel" pitchFamily="34" charset="0"/>
                  </a:endParaRPr>
                </a:p>
              </p:txBody>
            </p:sp>
          </p:grpSp>
        </p:grpSp>
      </p:grpSp>
      <p:sp>
        <p:nvSpPr>
          <p:cNvPr id="185" name="TextBox 184"/>
          <p:cNvSpPr txBox="1"/>
          <p:nvPr/>
        </p:nvSpPr>
        <p:spPr>
          <a:xfrm>
            <a:off x="735115" y="5936066"/>
            <a:ext cx="185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bottom </a:t>
            </a:r>
            <a:r>
              <a:rPr lang="en-US" dirty="0" smtClean="0">
                <a:latin typeface="Neo Sans Intel" pitchFamily="34" charset="0"/>
              </a:rPr>
              <a:t>part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941955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top </a:t>
            </a:r>
            <a:r>
              <a:rPr lang="en-US" dirty="0" smtClean="0">
                <a:latin typeface="Neo Sans Intel" pitchFamily="34" charset="0"/>
              </a:rPr>
              <a:t>part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557935" y="59360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full </a:t>
            </a:r>
            <a:r>
              <a:rPr lang="en-US" dirty="0" smtClean="0">
                <a:latin typeface="Neo Sans Intel" pitchFamily="34" charset="0"/>
              </a:rPr>
              <a:t>scheme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880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1995605" y="964216"/>
            <a:ext cx="4736759" cy="3903189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867405"/>
            <a:ext cx="162046" cy="107064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508075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524723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Neo Sans Intel" pitchFamily="34" charset="0"/>
              </a:rPr>
              <a:t>Less</a:t>
            </a:r>
            <a:r>
              <a:rPr lang="en-US" sz="1700" dirty="0" smtClean="0">
                <a:latin typeface="Neo Sans Intel" pitchFamily="34" charset="0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Neo Sans Intel" pitchFamily="34" charset="0"/>
              </a:rPr>
              <a:t>More </a:t>
            </a:r>
            <a:r>
              <a:rPr lang="en-US" sz="1700" dirty="0" smtClean="0">
                <a:latin typeface="Neo Sans Intel" pitchFamily="34" charset="0"/>
              </a:rPr>
              <a:t>about voltages, </a:t>
            </a:r>
            <a:r>
              <a:rPr lang="en-US" sz="1700" dirty="0">
                <a:latin typeface="Neo Sans Intel" pitchFamily="34" charset="0"/>
              </a:rPr>
              <a:t>wires </a:t>
            </a:r>
            <a:r>
              <a:rPr lang="en-US" sz="1700" dirty="0" smtClean="0">
                <a:latin typeface="Neo Sans Intel" pitchFamily="34" charset="0"/>
              </a:rPr>
              <a:t>and </a:t>
            </a:r>
            <a:r>
              <a:rPr lang="en-US" sz="1700" dirty="0">
                <a:latin typeface="Neo Sans Intel" pitchFamily="34" charset="0"/>
              </a:rPr>
              <a:t>transistors…</a:t>
            </a:r>
          </a:p>
          <a:p>
            <a:endParaRPr lang="en-US" sz="1700" dirty="0"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Transistor?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ransistors are the </a:t>
            </a:r>
            <a:r>
              <a:rPr lang="en-US" dirty="0"/>
              <a:t>fundamental building blocks for all digital </a:t>
            </a:r>
            <a:r>
              <a:rPr lang="en-US" dirty="0" smtClean="0"/>
              <a:t>circuits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The main advantage of transistors over other devises (i.e., vacuum tubes) is that they are: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very small </a:t>
            </a:r>
            <a:r>
              <a:rPr lang="en-US" dirty="0" smtClean="0">
                <a:solidFill>
                  <a:schemeClr val="tx2"/>
                </a:solidFill>
              </a:rPr>
              <a:t>(&lt; 22nm)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/>
              <a:t>r</a:t>
            </a:r>
            <a:r>
              <a:rPr lang="en-US" sz="2200" dirty="0" smtClean="0"/>
              <a:t>eliable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(the </a:t>
            </a:r>
            <a:r>
              <a:rPr lang="en-US" dirty="0">
                <a:solidFill>
                  <a:schemeClr val="tx2"/>
                </a:solidFill>
              </a:rPr>
              <a:t>1946 </a:t>
            </a:r>
            <a:r>
              <a:rPr lang="en-US" dirty="0">
                <a:solidFill>
                  <a:schemeClr val="tx2"/>
                </a:solidFill>
                <a:hlinkClick r:id="rId3" tooltip="ENIAC"/>
              </a:rPr>
              <a:t>ENIAC</a:t>
            </a:r>
            <a:r>
              <a:rPr lang="en-US" dirty="0">
                <a:solidFill>
                  <a:schemeClr val="tx2"/>
                </a:solidFill>
              </a:rPr>
              <a:t>, with over 17,000 </a:t>
            </a:r>
            <a:r>
              <a:rPr lang="en-US" dirty="0" smtClean="0">
                <a:solidFill>
                  <a:schemeClr val="tx2"/>
                </a:solidFill>
              </a:rPr>
              <a:t>vacuum tubes</a:t>
            </a:r>
            <a:r>
              <a:rPr lang="en-US" dirty="0">
                <a:solidFill>
                  <a:schemeClr val="tx2"/>
                </a:solidFill>
              </a:rPr>
              <a:t>, had a tube failure </a:t>
            </a:r>
            <a:r>
              <a:rPr lang="en-US" dirty="0" smtClean="0">
                <a:solidFill>
                  <a:schemeClr val="tx2"/>
                </a:solidFill>
              </a:rPr>
              <a:t>on </a:t>
            </a:r>
            <a:r>
              <a:rPr lang="en-US" dirty="0">
                <a:solidFill>
                  <a:schemeClr val="tx2"/>
                </a:solidFill>
              </a:rPr>
              <a:t>average every two days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power efficient </a:t>
            </a:r>
            <a:r>
              <a:rPr lang="en-US" dirty="0">
                <a:solidFill>
                  <a:schemeClr val="tx2"/>
                </a:solidFill>
              </a:rPr>
              <a:t>(almost don’t </a:t>
            </a:r>
            <a:r>
              <a:rPr lang="en-US" dirty="0" smtClean="0">
                <a:solidFill>
                  <a:schemeClr val="tx2"/>
                </a:solidFill>
              </a:rPr>
              <a:t>consume energy </a:t>
            </a:r>
            <a:r>
              <a:rPr lang="en-US" dirty="0">
                <a:solidFill>
                  <a:schemeClr val="tx2"/>
                </a:solidFill>
              </a:rPr>
              <a:t>when the state is not changed)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heep </a:t>
            </a:r>
            <a:r>
              <a:rPr lang="en-US" dirty="0">
                <a:solidFill>
                  <a:schemeClr val="tx2"/>
                </a:solidFill>
              </a:rPr>
              <a:t>(production cost of a processor is about several dollars, but it contains billions of transistors)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647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44" y="144229"/>
            <a:ext cx="8229600" cy="889000"/>
          </a:xfrm>
        </p:spPr>
        <p:txBody>
          <a:bodyPr/>
          <a:lstStyle/>
          <a:p>
            <a:pPr algn="ctr"/>
            <a:r>
              <a:rPr lang="en-US" sz="3600" dirty="0" smtClean="0"/>
              <a:t>Silicon</a:t>
            </a:r>
            <a:endParaRPr lang="ru-RU" sz="3600" dirty="0"/>
          </a:p>
        </p:txBody>
      </p:sp>
      <p:grpSp>
        <p:nvGrpSpPr>
          <p:cNvPr id="62" name="Group 61"/>
          <p:cNvGrpSpPr/>
          <p:nvPr/>
        </p:nvGrpSpPr>
        <p:grpSpPr>
          <a:xfrm rot="17976105">
            <a:off x="5037537" y="3866298"/>
            <a:ext cx="1173203" cy="962893"/>
            <a:chOff x="3692236" y="2507670"/>
            <a:chExt cx="1173203" cy="962893"/>
          </a:xfrm>
        </p:grpSpPr>
        <p:cxnSp>
          <p:nvCxnSpPr>
            <p:cNvPr id="63" name="Straight Connector 6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rot="18036933">
            <a:off x="6419679" y="3872730"/>
            <a:ext cx="1173203" cy="962893"/>
            <a:chOff x="3692236" y="2507670"/>
            <a:chExt cx="1173203" cy="962893"/>
          </a:xfrm>
        </p:grpSpPr>
        <p:cxnSp>
          <p:nvCxnSpPr>
            <p:cNvPr id="68" name="Straight Connector 6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rot="17991915">
            <a:off x="5725047" y="2676910"/>
            <a:ext cx="1173203" cy="962893"/>
            <a:chOff x="3692236" y="2507670"/>
            <a:chExt cx="1173203" cy="962893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46620" y="3395958"/>
            <a:ext cx="1173203" cy="962893"/>
            <a:chOff x="3692236" y="2507670"/>
            <a:chExt cx="1173203" cy="962893"/>
          </a:xfrm>
        </p:grpSpPr>
        <p:cxnSp>
          <p:nvCxnSpPr>
            <p:cNvPr id="54" name="Straight Connector 53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 bwMode="auto">
          <a:xfrm flipV="1">
            <a:off x="5855970" y="408314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6429375" y="3353533"/>
            <a:ext cx="7621" cy="527683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6549391" y="4077431"/>
            <a:ext cx="462914" cy="27813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5" name="Group 94"/>
          <p:cNvGrpSpPr/>
          <p:nvPr/>
        </p:nvGrpSpPr>
        <p:grpSpPr>
          <a:xfrm rot="3608085" flipV="1">
            <a:off x="6413514" y="4799080"/>
            <a:ext cx="1173203" cy="962893"/>
            <a:chOff x="3692236" y="2507670"/>
            <a:chExt cx="1173203" cy="962893"/>
          </a:xfrm>
        </p:grpSpPr>
        <p:cxnSp>
          <p:nvCxnSpPr>
            <p:cNvPr id="96" name="Straight Connector 95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9" name="Oval 98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248986" y="3331306"/>
            <a:ext cx="1055806" cy="1151454"/>
            <a:chOff x="7248986" y="3073400"/>
            <a:chExt cx="1055806" cy="1151454"/>
          </a:xfrm>
        </p:grpSpPr>
        <p:cxnSp>
          <p:nvCxnSpPr>
            <p:cNvPr id="103" name="Straight Connector 102"/>
            <p:cNvCxnSpPr/>
            <p:nvPr/>
          </p:nvCxnSpPr>
          <p:spPr bwMode="auto">
            <a:xfrm rot="3657667" flipH="1">
              <a:off x="7500717" y="3702522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7818120" y="3073400"/>
              <a:ext cx="7620" cy="5816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rot="3657667" flipH="1">
              <a:off x="7910265" y="3830326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Oval 105"/>
            <p:cNvSpPr/>
            <p:nvPr/>
          </p:nvSpPr>
          <p:spPr bwMode="auto">
            <a:xfrm rot="3657667" flipV="1">
              <a:off x="7695632" y="3655111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 bwMode="auto">
          <a:xfrm flipV="1">
            <a:off x="7233920" y="4095846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56" name="Group 155"/>
          <p:cNvGrpSpPr/>
          <p:nvPr/>
        </p:nvGrpSpPr>
        <p:grpSpPr>
          <a:xfrm>
            <a:off x="5185163" y="4564519"/>
            <a:ext cx="1056144" cy="1079299"/>
            <a:chOff x="5185163" y="4306613"/>
            <a:chExt cx="1056144" cy="1079299"/>
          </a:xfrm>
        </p:grpSpPr>
        <p:cxnSp>
          <p:nvCxnSpPr>
            <p:cNvPr id="109" name="Straight Connector 108"/>
            <p:cNvCxnSpPr/>
            <p:nvPr/>
          </p:nvCxnSpPr>
          <p:spPr bwMode="auto">
            <a:xfrm rot="3564635" flipH="1">
              <a:off x="5436894" y="4881354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3564635" flipH="1" flipV="1">
              <a:off x="5501183" y="4410517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3564635" flipH="1">
              <a:off x="5846780" y="4991384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 rot="3564635" flipV="1">
              <a:off x="5626942" y="4825388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876355" y="5168598"/>
            <a:ext cx="1038266" cy="1065812"/>
            <a:chOff x="5868735" y="4913232"/>
            <a:chExt cx="1038266" cy="1065812"/>
          </a:xfrm>
        </p:grpSpPr>
        <p:cxnSp>
          <p:nvCxnSpPr>
            <p:cNvPr id="114" name="Straight Connector 113"/>
            <p:cNvCxnSpPr/>
            <p:nvPr/>
          </p:nvCxnSpPr>
          <p:spPr bwMode="auto">
            <a:xfrm rot="17991915" flipH="1" flipV="1">
              <a:off x="6120466" y="4902631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rot="17991915" flipH="1">
              <a:off x="6192026" y="5582299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7991915" flipH="1" flipV="1">
              <a:off x="6512474" y="5014918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7" name="Oval 116"/>
            <p:cNvSpPr/>
            <p:nvPr/>
          </p:nvSpPr>
          <p:spPr bwMode="auto">
            <a:xfrm rot="17991915">
              <a:off x="6312816" y="521091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 bwMode="auto">
          <a:xfrm flipV="1">
            <a:off x="7122795" y="4540346"/>
            <a:ext cx="0" cy="552451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32" name="Group 131"/>
          <p:cNvGrpSpPr/>
          <p:nvPr/>
        </p:nvGrpSpPr>
        <p:grpSpPr>
          <a:xfrm rot="3608085" flipV="1">
            <a:off x="6417324" y="2414020"/>
            <a:ext cx="1173203" cy="962893"/>
            <a:chOff x="3692236" y="2507670"/>
            <a:chExt cx="1173203" cy="962893"/>
          </a:xfrm>
        </p:grpSpPr>
        <p:cxnSp>
          <p:nvCxnSpPr>
            <p:cNvPr id="133" name="Straight Connector 13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Oval 13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 rot="17972080">
            <a:off x="7111575" y="2676389"/>
            <a:ext cx="1173203" cy="962893"/>
            <a:chOff x="3692236" y="2507670"/>
            <a:chExt cx="1173203" cy="962893"/>
          </a:xfrm>
        </p:grpSpPr>
        <p:cxnSp>
          <p:nvCxnSpPr>
            <p:cNvPr id="138" name="Straight Connector 13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 flipV="1">
              <a:off x="4369225" y="3177721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 bwMode="auto">
          <a:xfrm flipH="1" flipV="1">
            <a:off x="7231380" y="2894426"/>
            <a:ext cx="475615" cy="27178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7821295" y="3347818"/>
            <a:ext cx="0" cy="567688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V="1">
            <a:off x="6532880" y="2886806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5750560" y="4535266"/>
            <a:ext cx="0" cy="54864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 flipV="1">
            <a:off x="5854066" y="5263612"/>
            <a:ext cx="482622" cy="269874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6553200" y="527313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38" name="Group 237"/>
          <p:cNvGrpSpPr/>
          <p:nvPr/>
        </p:nvGrpSpPr>
        <p:grpSpPr>
          <a:xfrm>
            <a:off x="4500880" y="1802226"/>
            <a:ext cx="4226560" cy="4524772"/>
            <a:chOff x="4500880" y="1544320"/>
            <a:chExt cx="4226560" cy="4524772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4500880" y="15443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4589144" y="18834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177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9" name="Hexagon 15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0" name="Hexagon 15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Hexagon 16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Hexagon 16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4" name="Hexagon 16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5" name="Hexagon 16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Hexagon 16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79" name="Hexagon 17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0" name="Hexagon 17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1" name="Hexagon 18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Hexagon 18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3" name="Hexagon 18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Hexagon 18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Hexagon 18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87" name="Hexagon 18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8" name="Hexagon 18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Hexagon 18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Hexagon 18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Hexagon 19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Hexagon 19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Hexagon 19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195" name="Hexagon 19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Hexagon 19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Hexagon 19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Hexagon 20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03" name="Hexagon 202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Hexagon 203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Hexagon 204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Hexagon 205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Hexagon 206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Hexagon 207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Hexagon 20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1" name="Hexagon 210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Hexagon 211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Hexagon 212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Hexagon 213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Hexagon 214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Hexagon 215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Hexagon 216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9" name="Hexagon 21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Hexagon 21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Hexagon 22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Hexagon 22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Hexagon 22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Hexagon 22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Hexagon 22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5039360" y="569976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Planar structure of silicon crystal</a:t>
              </a:r>
              <a:endParaRPr lang="ru-RU" dirty="0" err="1" smtClean="0">
                <a:latin typeface="+mn-lt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995680" y="2707933"/>
            <a:ext cx="3484880" cy="3547945"/>
            <a:chOff x="995680" y="2450027"/>
            <a:chExt cx="3484880" cy="3547945"/>
          </a:xfrm>
        </p:grpSpPr>
        <p:grpSp>
          <p:nvGrpSpPr>
            <p:cNvPr id="231" name="Group 230"/>
            <p:cNvGrpSpPr/>
            <p:nvPr/>
          </p:nvGrpSpPr>
          <p:grpSpPr>
            <a:xfrm>
              <a:off x="1093284" y="2450027"/>
              <a:ext cx="2495740" cy="3002258"/>
              <a:chOff x="1225364" y="2521147"/>
              <a:chExt cx="2495740" cy="3002258"/>
            </a:xfrm>
          </p:grpSpPr>
          <p:grpSp>
            <p:nvGrpSpPr>
              <p:cNvPr id="33" name="Group 32"/>
              <p:cNvGrpSpPr/>
              <p:nvPr/>
            </p:nvGrpSpPr>
            <p:grpSpPr>
              <a:xfrm rot="9736035">
                <a:off x="2717057" y="3555715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6" name="Oval 35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Oval 37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7173963">
                <a:off x="1372369" y="3626858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" name="Oval 17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Oval 1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" name="Oval 3"/>
              <p:cNvSpPr/>
              <p:nvPr/>
            </p:nvSpPr>
            <p:spPr bwMode="auto">
              <a:xfrm>
                <a:off x="2247296" y="3653121"/>
                <a:ext cx="645458" cy="645458"/>
              </a:xfrm>
              <a:prstGeom prst="ellipse">
                <a:avLst/>
              </a:prstGeom>
              <a:solidFill>
                <a:srgbClr val="FF66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664321">
                <a:off x="2311591" y="4225347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7" name="Straight Connector 6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" name="Oval 10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 rot="18904787">
                  <a:off x="3504272" y="4087243"/>
                  <a:ext cx="120162" cy="129805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3471393">
                <a:off x="2123259" y="2521147"/>
                <a:ext cx="903368" cy="1179800"/>
                <a:chOff x="3059953" y="4087243"/>
                <a:chExt cx="1004047" cy="1298058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4" name="Oval 23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32" name="TextBox 231"/>
            <p:cNvSpPr txBox="1"/>
            <p:nvPr/>
          </p:nvSpPr>
          <p:spPr>
            <a:xfrm>
              <a:off x="995680" y="5628640"/>
              <a:ext cx="34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Stick model of a silicon atom</a:t>
              </a:r>
              <a:endParaRPr lang="ru-RU" dirty="0" err="1" smtClean="0">
                <a:latin typeface="+mn-lt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4439920" y="1436466"/>
            <a:ext cx="4460240" cy="4897120"/>
            <a:chOff x="4439920" y="1178560"/>
            <a:chExt cx="4460240" cy="4897120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4439920" y="1178560"/>
              <a:ext cx="4460240" cy="489712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2534" y="2286000"/>
              <a:ext cx="4400230" cy="305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" name="TextBox 235"/>
            <p:cNvSpPr txBox="1"/>
            <p:nvPr/>
          </p:nvSpPr>
          <p:spPr>
            <a:xfrm>
              <a:off x="4785360" y="5638800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</a:rPr>
                <a:t>Purified silicon</a:t>
              </a:r>
              <a:endParaRPr lang="ru-RU" dirty="0" err="1" smtClean="0">
                <a:latin typeface="+mn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253" y="826478"/>
            <a:ext cx="8464868" cy="963246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en-US" sz="2000" b="1" dirty="0" smtClean="0"/>
              <a:t>Silicon</a:t>
            </a:r>
            <a:r>
              <a:rPr lang="en-US" sz="2000" dirty="0" smtClean="0"/>
              <a:t> (Si) is a chemical element with atomic number 14</a:t>
            </a:r>
          </a:p>
          <a:p>
            <a:pPr marL="233363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t has four electrons in the outermost shell available for covalent chemical bonding:</a:t>
            </a:r>
            <a:endParaRPr lang="ru-RU" sz="2000" dirty="0" smtClean="0"/>
          </a:p>
          <a:p>
            <a:pPr indent="233363">
              <a:buFont typeface="Arial" pitchFamily="34" charset="0"/>
              <a:buChar char="•"/>
            </a:pPr>
            <a:endParaRPr lang="ru-RU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1650388" y="1631347"/>
            <a:ext cx="3789911" cy="657913"/>
            <a:chOff x="2767536" y="835151"/>
            <a:chExt cx="3789911" cy="657913"/>
          </a:xfrm>
        </p:grpSpPr>
        <p:grpSp>
          <p:nvGrpSpPr>
            <p:cNvPr id="158" name="Group 15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240" name="Rectangle 23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Group 167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233" name="Rectangle 23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3433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Group 168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Group 169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76" name="Rectangle 175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3636" t="-4444" r="-606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1" name="Group 170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72" name="Rectangle 171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3" name="TextBox 162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 (+14)</a:t>
              </a:r>
              <a:endParaRPr lang="ru-RU" sz="2000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5525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60" y="293032"/>
            <a:ext cx="8229600" cy="889000"/>
          </a:xfrm>
        </p:spPr>
        <p:txBody>
          <a:bodyPr/>
          <a:lstStyle/>
          <a:p>
            <a:pPr algn="ctr"/>
            <a:r>
              <a:rPr lang="en-US" dirty="0" smtClean="0"/>
              <a:t>Conduction properties</a:t>
            </a:r>
            <a:endParaRPr lang="ru-RU" dirty="0"/>
          </a:p>
        </p:txBody>
      </p:sp>
      <p:grpSp>
        <p:nvGrpSpPr>
          <p:cNvPr id="61" name="Group 60"/>
          <p:cNvGrpSpPr/>
          <p:nvPr/>
        </p:nvGrpSpPr>
        <p:grpSpPr>
          <a:xfrm>
            <a:off x="2326605" y="1502485"/>
            <a:ext cx="4226560" cy="4493994"/>
            <a:chOff x="3393440" y="1493520"/>
            <a:chExt cx="4226560" cy="4493994"/>
          </a:xfrm>
        </p:grpSpPr>
        <p:sp>
          <p:nvSpPr>
            <p:cNvPr id="5" name="Rectangle 4"/>
            <p:cNvSpPr/>
            <p:nvPr/>
          </p:nvSpPr>
          <p:spPr bwMode="auto">
            <a:xfrm>
              <a:off x="3393440" y="14935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" name="Group 225"/>
            <p:cNvGrpSpPr/>
            <p:nvPr/>
          </p:nvGrpSpPr>
          <p:grpSpPr>
            <a:xfrm>
              <a:off x="3481704" y="18326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8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54" name="Hexagon 53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Hexagon 54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Hexagon 55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Hexagon 56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Hexagon 57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Hexagon 58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Hexagon 59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7" name="Hexagon 4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Hexagon 4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Hexagon 4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Hexagon 4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Hexagon 5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Hexagon 5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Hexagon 5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0" name="Hexagon 39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Hexagon 40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Hexagon 41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Hexagon 42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Hexagon 4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Hexagon 4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Hexagon 4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36" name="Hexagon 35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Hexagon 36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Hexagon 3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Hexagon 3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9" name="Hexagon 2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Hexagon 2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Hexagon 3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Hexagon 3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Hexagon 3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Hexagon 3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Hexagon 3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2" name="Hexagon 21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Hexagon 22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Hexagon 23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Hexagon 24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Hexagon 25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Hexagon 26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Hexagon 27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" name="Hexagon 1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Hexagon 1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Hexagon 16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Hexagon 1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Hexagon 18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Hexagon 19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Hexagon 2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3514199" y="5648960"/>
              <a:ext cx="4034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itchFamily="34" charset="0"/>
                </a:rPr>
                <a:t>Spontaneous electron-ion par creation </a:t>
              </a:r>
              <a:endParaRPr lang="ru-RU" sz="1600" dirty="0" err="1" smtClean="0">
                <a:latin typeface="+mn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14385" y="3180080"/>
            <a:ext cx="347980" cy="214674"/>
            <a:chOff x="4681220" y="3180080"/>
            <a:chExt cx="347980" cy="214674"/>
          </a:xfrm>
        </p:grpSpPr>
        <p:sp>
          <p:nvSpPr>
            <p:cNvPr id="63" name="Rectangle 62"/>
            <p:cNvSpPr/>
            <p:nvPr/>
          </p:nvSpPr>
          <p:spPr bwMode="auto">
            <a:xfrm rot="19871626">
              <a:off x="4818380" y="3215641"/>
              <a:ext cx="210820" cy="457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4681220" y="3241040"/>
              <a:ext cx="165100" cy="153714"/>
            </a:xfrm>
            <a:prstGeom prst="ellipse">
              <a:avLst/>
            </a:prstGeom>
            <a:solidFill>
              <a:srgbClr val="FF33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H="1">
              <a:off x="4940300" y="3180080"/>
              <a:ext cx="78740" cy="5334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1" name="Oval 70"/>
          <p:cNvSpPr/>
          <p:nvPr/>
        </p:nvSpPr>
        <p:spPr bwMode="auto">
          <a:xfrm>
            <a:off x="3714080" y="3228625"/>
            <a:ext cx="86360" cy="8040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2" name="Explosion 2 71"/>
          <p:cNvSpPr/>
          <p:nvPr/>
        </p:nvSpPr>
        <p:spPr bwMode="auto">
          <a:xfrm>
            <a:off x="3518500" y="3103245"/>
            <a:ext cx="422910" cy="394335"/>
          </a:xfrm>
          <a:prstGeom prst="irregularSeal2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3" name="Explosion 2 72"/>
          <p:cNvSpPr/>
          <p:nvPr/>
        </p:nvSpPr>
        <p:spPr bwMode="auto">
          <a:xfrm>
            <a:off x="3520406" y="3112210"/>
            <a:ext cx="422910" cy="394335"/>
          </a:xfrm>
          <a:prstGeom prst="irregularSeal2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415571" y="1045022"/>
            <a:ext cx="8464868" cy="963246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en-US" sz="2000" b="1" dirty="0" smtClean="0"/>
              <a:t>Pure silicon is a semiconductor</a:t>
            </a:r>
            <a:r>
              <a:rPr lang="en-US" sz="2000" dirty="0" smtClean="0"/>
              <a:t>: is doesn’t conduct strong electrical current, because it has few free charge carriers</a:t>
            </a:r>
            <a:endParaRPr lang="ru-RU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984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0.01018 C 0.0073 -0.01551 0.00782 -0.01319 0.00695 -0.0169 C 0.0066 -0.01852 0.00469 -0.0213 0.00469 -0.02106 C 0.0033 -0.02731 -0.00191 -0.03495 -0.0059 -0.03843 C -0.01024 -0.04213 -0.00763 -0.04074 -0.01093 -0.04213 C -0.01197 -0.04259 -0.01423 -0.04352 -0.01423 -0.04329 C -0.01892 -0.05093 -0.03142 -0.04931 -0.03593 -0.04143 C -0.04027 -0.0338 -0.03628 -0.03935 -0.03923 -0.03542 C -0.04045 -0.03171 -0.04253 -0.02801 -0.04479 -0.025 C -0.04548 -0.02199 -0.04618 -0.01898 -0.04704 -0.0162 C -0.04774 -0.00532 -0.05225 0.01343 -0.04583 0.02083 C -0.04531 0.02431 -0.04513 0.02593 -0.04305 0.02824 C -0.04079 0.03796 -0.03368 0.04583 -0.02812 0.05185 C -0.02604 0.05394 -0.02447 0.05671 -0.02204 0.05787 C -0.02048 0.05972 -0.0184 0.06134 -0.01649 0.06227 C -0.01458 0.06482 -0.01215 0.06505 -0.00972 0.06597 C -0.00468 0.06782 -0.00052 0.07083 0.00469 0.07199 C 0.01511 0.07153 0.02553 0.07199 0.03525 0.06667 C 0.04011 0.06088 0.04584 0.05694 0.05018 0.05046 C 0.05035 0.04977 0.05053 0.04884 0.05087 0.04815 C 0.05122 0.04745 0.05209 0.04745 0.05243 0.04676 C 0.05521 0.04074 0.05469 0.03125 0.05921 0.02523 C 0.0599 0.02107 0.06059 0.0169 0.0625 0.01343 C 0.06389 -0.00301 0.06268 -0.01806 0.05921 -0.03333 C 0.05799 -0.03866 0.05487 -0.04398 0.05243 -0.04815 C 0.05122 -0.05023 0.04914 -0.05463 0.04914 -0.0544 C 0.04827 -0.0588 0.0474 -0.06412 0.04532 -0.06736 C 0.04323 -0.08079 0.04341 -0.10393 0.05573 -0.10949 C 0.05747 -0.11273 0.06112 -0.11389 0.06407 -0.11481 C 0.06598 -0.11551 0.06962 -0.1162 0.06962 -0.11597 C 0.07466 -0.11574 0.07691 -0.11505 0.08143 -0.11389 C 0.0849 -0.11088 0.08803 -0.10602 0.09184 -0.1044 C 0.09219 -0.10393 0.09254 -0.10324 0.09306 -0.10278 C 0.09358 -0.10231 0.09428 -0.10255 0.09462 -0.10208 C 0.09549 -0.10116 0.09688 -0.09838 0.09688 -0.09815 C 0.09705 -0.09768 0.09705 -0.09699 0.0974 -0.0963 C 0.09775 -0.0956 0.09844 -0.09537 0.09862 -0.09468 C 0.09983 -0.09167 0.10018 -0.08681 0.10087 -0.08356 C 0.10053 -0.0794 0.10122 -0.07477 0.09966 -0.07106 C 0.09601 -0.0625 0.08855 -0.06018 0.08195 -0.05833 C 0.07761 -0.05856 0.07344 -0.0588 0.0691 -0.05926 C 0.06094 -0.06018 0.05539 -0.07153 0.05018 -0.07847 C 0.04948 -0.08102 0.04879 -0.08194 0.0474 -0.08356 C 0.04653 -0.08704 0.04532 -0.08889 0.04306 -0.09097 C 0.04289 -0.09167 0.04289 -0.09282 0.04254 -0.09329 C 0.04219 -0.09375 0.04132 -0.09352 0.0408 -0.09398 C 0.03803 -0.09606 0.03542 -0.10023 0.03247 -0.10139 C 0.02848 -0.10671 0.02014 -0.1081 0.01476 -0.1088 C 0.00348 -0.11227 -0.00642 -0.1081 -0.01701 -0.10579 C -0.01979 -0.10463 -0.02257 -0.10324 -0.02534 -0.10208 C -0.02812 -0.09977 -0.03159 -0.09792 -0.03472 -0.09699 C -0.03715 -0.09375 -0.04079 -0.0919 -0.04357 -0.08889 C -0.04548 -0.08681 -0.04652 -0.0838 -0.04809 -0.08148 C -0.04947 -0.0794 -0.05121 -0.07801 -0.0526 -0.07616 C -0.05382 -0.0713 -0.05694 -0.06782 -0.0592 -0.06366 C -0.06024 -0.06181 -0.0625 -0.05833 -0.0625 -0.0581 C -0.06336 -0.05463 -0.06597 -0.05208 -0.06753 -0.04884 C -0.06944 -0.04051 -0.06632 -0.05278 -0.06927 -0.04444 C -0.07083 -0.03981 -0.07118 -0.03356 -0.07204 -0.0287 C -0.07291 -0.01366 -0.0743 0.00069 -0.07204 0.01574 C -0.07135 0.02083 -0.07118 0.02894 -0.06805 0.03264 C -0.06684 0.03958 -0.06458 0.04375 -0.06197 0.04977 C -0.06111 0.0544 -0.05902 0.05995 -0.05694 0.06389 C -0.05572 0.06898 -0.05277 0.07245 -0.05034 0.07639 C -0.0434 0.0875 -0.03507 0.09954 -0.02413 0.10301 C -0.02118 0.10602 -0.01736 0.10671 -0.01371 0.10741 C -0.00902 0.10995 -0.00364 0.11042 0.00139 0.11111 C 0.01094 0.11435 0.02066 0.11111 0.03021 0.10972 C 0.03247 0.10903 0.03473 0.10903 0.03698 0.10833 C 0.04202 0.10648 0.0474 0.10324 0.05243 0.10093 C 0.05608 0.09769 0.06615 0.0956 0.07084 0.09421 C 0.08195 0.09468 0.08577 0.09468 0.09462 0.0963 C 0.09688 0.09838 0.09566 0.09769 0.09809 0.09861 C 0.09914 0.09907 0.10139 0.1 0.10139 0.10023 C 0.10348 0.10208 0.10573 0.10278 0.10799 0.10463 C 0.1099 0.10625 0.10955 0.1081 0.11198 0.10903 C 0.11684 0.11343 0.12084 0.11944 0.12466 0.12523 C 0.12587 0.12708 0.12761 0.12847 0.12865 0.13056 C 0.13143 0.13588 0.13455 0.14167 0.13855 0.14537 C 0.14115 0.14769 0.14514 0.14884 0.14809 0.15046 C 0.15 0.15162 0.15417 0.15278 0.15417 0.15301 C 0.16684 0.15162 0.18039 0.14931 0.18803 0.13426 C 0.18907 0.13009 0.19011 0.12593 0.1908 0.12153 C 0.19046 0.10556 0.19254 0.1 0.1875 0.08982 C 0.18612 0.08357 0.17848 0.07477 0.17414 0.07199 C 0.17292 0.07014 0.17223 0.06921 0.17032 0.06829 C 0.16823 0.06551 0.16962 0.0669 0.1658 0.06528 C 0.16528 0.06505 0.16407 0.06458 0.16407 0.06482 C 0.16112 0.06019 0.15556 0.06065 0.15191 0.05787 C 0.14879 0.05532 0.14601 0.05139 0.14254 0.04977 C 0.14115 0.04722 0.14028 0.0463 0.13803 0.04537 C 0.13577 0.0419 0.13282 0.03912 0.13073 0.03565 C 0.12952 0.03357 0.12917 0.03102 0.12796 0.02894 C 0.12743 0.02523 0.12674 0.02153 0.12587 0.01782 C 0.12605 0.0125 0.125 -0.00255 0.12865 -0.00741 C 0.12934 -0.01273 0.13056 -0.01458 0.13299 -0.01921 C 0.13368 -0.0206 0.13577 -0.02222 0.13577 -0.02199 C 0.1375 -0.0294 0.13455 -0.01944 0.13803 -0.025 C 0.13855 -0.02569 0.1382 -0.02708 0.13855 -0.02801 C 0.13941 -0.03056 0.14497 -0.03472 0.14688 -0.03542 C 0.14896 -0.03819 0.15278 -0.03843 0.15573 -0.03912 C 0.15816 -0.03889 0.16059 -0.03889 0.16303 -0.03843 C 0.16459 -0.03819 0.16754 -0.03704 0.16754 -0.03681 C 0.1698 -0.03472 0.17205 -0.03495 0.17466 -0.03333 C 0.17657 -0.03218 0.17813 -0.03056 0.18021 -0.02963 C 0.18178 -0.02755 0.18421 -0.02523 0.18629 -0.02431 C 0.18959 -0.0206 0.19462 -0.01875 0.1974 -0.01389 C 0.19775 -0.01319 0.19827 -0.0125 0.19862 -0.01181 C 0.19896 -0.01111 0.19931 -0.01018 0.19966 -0.00949 C 0.20035 -0.0081 0.20191 -0.00579 0.20191 -0.00556 C 0.20243 -0.00347 0.20365 -0.00231 0.20417 -3.7037E-7 C 0.20452 0.00162 0.20521 0.00463 0.20521 0.00486 C 0.20504 0.01458 0.20591 0.02732 0.20139 0.03634 C 0.20053 0.04005 0.19827 0.04236 0.19636 0.04537 C 0.19566 0.04815 0.19462 0.04884 0.19254 0.04977 C 0.1908 0.05185 0.18855 0.05255 0.18629 0.05347 C 0.17362 0.06482 0.15608 0.05764 0.1408 0.05787 C 0.13612 0.05857 0.1316 0.06019 0.12691 0.06088 C 0.12431 0.06181 0.11598 0.06944 0.11407 0.07269 C 0.1132 0.07407 0.11285 0.07593 0.11198 0.07708 C 0.1099 0.07986 0.11094 0.07824 0.10851 0.0831 C 0.10816 0.0838 0.10747 0.08519 0.10747 0.08542 C 0.10643 0.08982 0.10556 0.09444 0.10365 0.09861 C 0.104 0.11921 0.1007 0.13403 0.11198 0.14676 C 0.1125 0.14931 0.12066 0.16019 0.1224 0.16088 C 0.12431 0.16435 0.12587 0.16736 0.12865 0.16968 C 0.13021 0.17292 0.13195 0.17755 0.13421 0.18009 C 0.13507 0.18519 0.13716 0.18982 0.13803 0.19491 C 0.1375 0.20579 0.13872 0.20579 0.13473 0.21204 C 0.13334 0.21736 0.12622 0.22269 0.1224 0.22384 C 0.11997 0.22454 0.11528 0.22593 0.11528 0.22616 C 0.10816 0.22546 0.10469 0.22546 0.09862 0.22384 C 0.09601 0.22315 0.09757 0.22315 0.09462 0.22153 C 0.09358 0.22107 0.09132 0.22014 0.09132 0.22037 C 0.09011 0.21829 0.08907 0.21713 0.0875 0.21574 C 0.08559 0.21204 0.08421 0.20833 0.08247 0.20463 C 0.08091 0.19583 0.08004 0.18426 0.08629 0.1787 C 0.08941 0.17292 0.09289 0.17153 0.09809 0.17037 C 0.13299 0.1713 0.13542 0.17199 0.16806 0.17037 C 0.17431 0.17014 0.18073 0.1669 0.18698 0.16597 C 0.19167 0.16273 0.19705 0.16204 0.20191 0.15857 C 0.20018 0.16111 0.2007 0.15995 0.20243 0.15926 C 0.20382 0.1588 0.20504 0.15833 0.20643 0.15787 C 0.20955 0.15324 0.21337 0.15046 0.21754 0.14815 C 0.21893 0.14537 0.22553 0.13935 0.22796 0.13704 C 0.229 0.13611 0.23056 0.13565 0.23143 0.13426 C 0.23473 0.12917 0.2375 0.12361 0.2408 0.11852 C 0.24219 0.11296 0.24028 0.11968 0.24254 0.11482 C 0.24375 0.11227 0.2441 0.1088 0.24532 0.10602 C 0.24601 0.1044 0.2474 0.10162 0.2474 0.10185 C 0.24827 0.09769 0.24966 0.09352 0.25087 0.08982 C 0.25139 0.07732 0.25296 0.06528 0.25417 0.05278 C 0.25382 0.04421 0.2533 0.03588 0.25191 0.02755 C 0.25139 0.01968 0.24914 0.00463 0.24584 -0.00208 C 0.24532 -0.00532 0.2441 -0.00926 0.24184 -0.01018 C 0.2408 -0.01481 0.23803 -0.01829 0.23577 -0.02222 C 0.23264 -0.02778 0.22969 -0.03565 0.22518 -0.03912 C 0.22362 -0.04282 0.21945 -0.04768 0.21632 -0.04884 C 0.21476 -0.05023 0.21389 -0.05324 0.21198 -0.05393 C 0.20782 -0.05556 0.20417 -0.0588 0.20018 -0.06065 C 0.19584 -0.06273 0.1908 -0.06319 0.18629 -0.06366 C 0.17657 -0.06319 0.17362 -0.06273 0.1658 -0.06134 C 0.16389 -0.06065 0.16303 -0.05949 0.16129 -0.05833 C 0.16025 -0.05764 0.15799 -0.05694 0.15799 -0.05671 C 0.15591 -0.05509 0.15382 -0.0544 0.15139 -0.05324 C 0.14983 -0.05139 0.14775 -0.04977 0.14584 -0.04884 C 0.14358 -0.04583 0.13941 -0.04028 0.13629 -0.03912 C 0.13316 -0.03495 0.129 -0.02893 0.12466 -0.02731 C 0.12292 -0.02477 0.12066 -0.02245 0.1191 -0.01991 C 0.11493 -0.01319 0.11164 -0.00579 0.10747 0.00093 C 0.104 0.00671 0.10018 0.0169 0.09584 0.02083 C 0.0948 0.02708 0.09028 0.0331 0.08698 0.03796 C 0.08542 0.04398 0.0823 0.04815 0.07917 0.05278 C 0.07796 0.05741 0.07518 0.06088 0.07362 0.06528 C 0.07223 0.06944 0.07136 0.07384 0.06962 0.07778 C 0.06893 0.08241 0.06823 0.08681 0.0658 0.09051 C 0.06476 0.09676 0.06077 0.11134 0.05747 0.11574 C 0.05678 0.11875 0.05625 0.1213 0.05469 0.12384 C 0.054 0.12824 0.05261 0.13102 0.05018 0.13426 C 0.04757 0.14444 0.03559 0.15648 0.02865 0.16088 C 0.02657 0.16227 0.02362 0.16482 0.02136 0.16528 C 0.01945 0.16574 0.0158 0.16667 0.0158 0.1669 C 0.00053 0.1662 -0.00225 0.1662 -0.01371 0.16157 C -0.01527 0.16019 -0.01684 0.15926 -0.01857 0.15857 C -0.02013 0.15694 -0.02222 0.15579 -0.02413 0.15486 C -0.02517 0.15417 -0.0276 0.15347 -0.0276 0.1537 C -0.02916 0.15116 -0.03107 0.14838 -0.03316 0.14676 C -0.03559 0.14167 -0.0342 0.14329 -0.03697 0.14074 C -0.03871 0.13727 -0.04079 0.13472 -0.04253 0.13125 C -0.0427 0.13056 -0.0427 0.12963 -0.04305 0.12894 C -0.0434 0.12824 -0.04444 0.12824 -0.04479 0.12755 C -0.04618 0.12431 -0.04566 0.12153 -0.04757 0.11782 C -0.04913 0.11134 -0.05069 0.1037 -0.05364 0.09792 C -0.05451 0.09375 -0.05572 0.08958 -0.05642 0.08519 C -0.05607 0.07662 -0.05694 0.05857 -0.05138 0.05116 C -0.05052 0.04745 -0.04791 0.04491 -0.04635 0.04167 C -0.04305 0.03495 -0.03836 0.02685 -0.03246 0.02454 C -0.02951 0.02199 -0.02673 0.02107 -0.02361 0.01944 C -0.02187 0.01852 -0.01857 0.01713 -0.01857 0.01736 C -0.01614 0.01505 -0.01267 0.01273 -0.00972 0.01273 " pathEditMode="relative" rAng="0" ptsTypes="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13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2" grpId="0" animBg="1"/>
      <p:bldP spid="73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538479"/>
            <a:ext cx="8056880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5"/>
          <p:cNvGrpSpPr/>
          <p:nvPr/>
        </p:nvGrpSpPr>
        <p:grpSpPr>
          <a:xfrm>
            <a:off x="441960" y="769620"/>
            <a:ext cx="8351520" cy="5097780"/>
            <a:chOff x="441960" y="769620"/>
            <a:chExt cx="8351520" cy="509778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441960" y="792480"/>
              <a:ext cx="6065520" cy="507492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461760" y="2522220"/>
              <a:ext cx="2331720" cy="334518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858000" y="769620"/>
              <a:ext cx="1935480" cy="17526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461760" y="784860"/>
              <a:ext cx="441960" cy="12725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76819" t="28993" r="17960" b="62179"/>
          <a:stretch/>
        </p:blipFill>
        <p:spPr bwMode="auto">
          <a:xfrm>
            <a:off x="6903720" y="2057400"/>
            <a:ext cx="420624" cy="4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524741" y="1021080"/>
            <a:ext cx="4608272" cy="477259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850264" y="153252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992543" y="5359637"/>
            <a:ext cx="403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N</a:t>
            </a:r>
            <a:r>
              <a:rPr lang="en-US" sz="1600" dirty="0" smtClean="0">
                <a:latin typeface="Neo Sans Intel" pitchFamily="34" charset="0"/>
              </a:rPr>
              <a:t>-type semiconductor (Si doped by P atoms)</a:t>
            </a:r>
            <a:endParaRPr lang="ru-RU" sz="1600" dirty="0" err="1" smtClean="0">
              <a:latin typeface="+mn-lt"/>
            </a:endParaRPr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1608213" y="380639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866195" y="243772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3667669" y="376040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2581457" y="26020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31916" y="35006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145971" y="391930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822534" y="2439095"/>
            <a:ext cx="602448" cy="597264"/>
            <a:chOff x="517258" y="1513617"/>
            <a:chExt cx="602448" cy="59726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14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4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3" name="Oval 112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 smtClean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" name="Oval 3"/>
          <p:cNvSpPr/>
          <p:nvPr/>
        </p:nvSpPr>
        <p:spPr bwMode="auto">
          <a:xfrm>
            <a:off x="2637333" y="2723381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219651" y="3447994"/>
            <a:ext cx="3759431" cy="657913"/>
            <a:chOff x="2798016" y="835151"/>
            <a:chExt cx="3759431" cy="657913"/>
          </a:xfrm>
        </p:grpSpPr>
        <p:grpSp>
          <p:nvGrpSpPr>
            <p:cNvPr id="118" name="Group 11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1940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5457444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Group 123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9" name="TextBox 118"/>
            <p:cNvSpPr txBox="1"/>
            <p:nvPr/>
          </p:nvSpPr>
          <p:spPr>
            <a:xfrm>
              <a:off x="2798016" y="1092954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 (+15)</a:t>
              </a:r>
              <a:endParaRPr lang="ru-RU" sz="2000" dirty="0" err="1" smtClean="0">
                <a:latin typeface="+mn-lt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169277" y="2788557"/>
            <a:ext cx="3789911" cy="657913"/>
            <a:chOff x="2767536" y="835151"/>
            <a:chExt cx="3789911" cy="657913"/>
          </a:xfrm>
        </p:grpSpPr>
        <p:grpSp>
          <p:nvGrpSpPr>
            <p:cNvPr id="141" name="Group 140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TextBox 1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58" name="Rectangle 157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9" name="TextBox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54" name="Rectangle 153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42" name="TextBox 141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 (+14)</a:t>
              </a:r>
              <a:endParaRPr lang="ru-RU" sz="2000" dirty="0" err="1" smtClean="0">
                <a:latin typeface="+mn-l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3848694" y="3333175"/>
            <a:ext cx="602448" cy="597264"/>
            <a:chOff x="517258" y="1513617"/>
            <a:chExt cx="602448" cy="597264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67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9" name="Straight Connector 168"/>
                <p:cNvCxnSpPr>
                  <a:stCxn id="168" idx="0"/>
                  <a:endCxn id="167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6" name="Oval 165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 smtClean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Oval 169"/>
          <p:cNvSpPr/>
          <p:nvPr/>
        </p:nvSpPr>
        <p:spPr bwMode="auto">
          <a:xfrm>
            <a:off x="3663493" y="3617461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 flipH="1">
            <a:off x="1623228" y="3791778"/>
            <a:ext cx="602448" cy="597264"/>
            <a:chOff x="517258" y="1513617"/>
            <a:chExt cx="602448" cy="59726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76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  <a:endCxn id="176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5" name="Oval 174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 smtClean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9" name="Oval 178"/>
          <p:cNvSpPr/>
          <p:nvPr/>
        </p:nvSpPr>
        <p:spPr bwMode="auto">
          <a:xfrm flipH="1">
            <a:off x="2371117" y="4152005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60388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-type Doping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596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00973 C -0.01041 -0.00347 0.00157 -0.00972 0.00729 -0.01759 C 0.01337 -0.02546 0.02101 -0.03842 0.02795 -0.03819 L 0.04497 -0.00833 C 0.05018 0.00047 0.06337 0.00024 0.05886 0.01598 C 0.0592 0.02524 0.05139 0.02963 0.04532 0.03727 C 0.03941 0.04514 0.03177 0.06922 0.02257 0.06297 C 0.01632 0.06551 0.0033 0.0669 -0.00173 0.05811 C -0.00659 0.05371 -0.01562 0.04375 -0.01649 0.03565 C -0.01771 0.02755 -0.01007 0.01852 -0.00764 0.00973 Z " pathEditMode="relative" rAng="16440000" ptsTypes="AAAAAAAA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3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5 0.00023 C -0.00313 -0.01297 0.00885 -0.01922 0.01458 -0.02709 C 0.02066 -0.03496 0.02829 -0.04792 0.03524 -0.04769 L 0.05225 -0.01783 C 0.05746 -0.00903 0.07066 -0.00926 0.06614 0.00648 C 0.06649 0.01574 0.05868 0.02014 0.0526 0.02778 C 0.0467 0.03565 0.03906 0.05972 0.02986 0.05347 C 0.02361 0.05602 0.01059 0.05741 0.00555 0.04861 C 0.00069 0.04421 -0.00834 0.03426 -0.00921 0.02616 C -0.01042 0.01805 -0.00278 0.00903 -0.00035 0.00023 Z " pathEditMode="relative" rAng="16440000" ptsTypes="AAAAAAAAAA">
                                      <p:cBhvr>
                                        <p:cTn id="8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3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88889E-6 1.48148E-6 C 0.00364 -0.01134 -0.00643 -0.01898 -0.01094 -0.02685 C -0.01546 -0.03472 -0.02118 -0.04746 -0.02743 -0.04861 L -0.04532 -0.025 C -0.05087 -0.01806 -0.06268 -0.02037 -0.06007 -0.00556 C -0.06129 0.00231 -0.05469 0.00764 -0.05 0.01528 C -0.04549 0.02338 -0.0408 0.04583 -0.03212 0.04167 C -0.02674 0.04514 -0.01511 0.04838 -0.0099 0.04143 C -0.00504 0.03842 0.00382 0.03125 0.00555 0.02407 C 0.00729 0.01736 0.00139 0.0081 3.88889E-6 1.48148E-6 Z " pathEditMode="relative" rAng="16440000" ptsTypes="AAAAAAAAAA">
                                      <p:cBhvr>
                                        <p:cTn id="8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06" grpId="0"/>
      <p:bldP spid="107" grpId="0"/>
      <p:bldP spid="108" grpId="0"/>
      <p:bldP spid="4" grpId="0" animBg="1"/>
      <p:bldP spid="4" grpId="1" animBg="1"/>
      <p:bldP spid="170" grpId="0" animBg="1"/>
      <p:bldP spid="170" grpId="1" animBg="1"/>
      <p:bldP spid="179" grpId="0" animBg="1"/>
      <p:bldP spid="179" grpId="1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538479"/>
            <a:ext cx="8056880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5"/>
          <p:cNvGrpSpPr/>
          <p:nvPr/>
        </p:nvGrpSpPr>
        <p:grpSpPr>
          <a:xfrm>
            <a:off x="441960" y="769620"/>
            <a:ext cx="8351520" cy="5097780"/>
            <a:chOff x="441960" y="769620"/>
            <a:chExt cx="8351520" cy="509778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441960" y="792480"/>
              <a:ext cx="6065520" cy="507492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461760" y="2522220"/>
              <a:ext cx="2331720" cy="334518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858000" y="769620"/>
              <a:ext cx="1935480" cy="17526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461760" y="784860"/>
              <a:ext cx="441960" cy="12725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5884" t="28992" r="28868" b="62202"/>
          <a:stretch/>
        </p:blipFill>
        <p:spPr bwMode="auto">
          <a:xfrm>
            <a:off x="6025700" y="2060104"/>
            <a:ext cx="422787" cy="4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555171" y="1013460"/>
            <a:ext cx="5120009" cy="477259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850264" y="153252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992543" y="5359637"/>
            <a:ext cx="403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Intel" pitchFamily="34" charset="0"/>
              </a:rPr>
              <a:t>P-type semiconductor (Si doped by Al atoms)</a:t>
            </a:r>
            <a:endParaRPr lang="ru-RU" sz="1600" dirty="0" err="1" smtClean="0">
              <a:latin typeface="+mn-lt"/>
            </a:endParaRPr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1608213" y="380639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866195" y="243772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3667669" y="376040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52" name="TextBox 2051"/>
          <p:cNvSpPr txBox="1"/>
          <p:nvPr/>
        </p:nvSpPr>
        <p:spPr>
          <a:xfrm>
            <a:off x="2510337" y="26020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35633" y="39334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28079" y="3486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169277" y="2788557"/>
            <a:ext cx="3789911" cy="657913"/>
            <a:chOff x="2767536" y="835151"/>
            <a:chExt cx="3789911" cy="657913"/>
          </a:xfrm>
        </p:grpSpPr>
        <p:grpSp>
          <p:nvGrpSpPr>
            <p:cNvPr id="110" name="Group 109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4" name="Group 113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5" name="Group 114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 115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1" name="TextBox 110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 (+14)</a:t>
              </a:r>
              <a:endParaRPr lang="ru-RU" sz="2000" dirty="0" err="1" smtClean="0">
                <a:latin typeface="+mn-lt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181454" y="3426801"/>
            <a:ext cx="3789911" cy="657913"/>
            <a:chOff x="2767536" y="835151"/>
            <a:chExt cx="3789911" cy="657913"/>
          </a:xfrm>
        </p:grpSpPr>
        <p:grpSp>
          <p:nvGrpSpPr>
            <p:cNvPr id="132" name="Group 131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5" name="Group 134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6" name="Group 135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9" name="Rectangle 13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3" name="TextBox 132"/>
            <p:cNvSpPr txBox="1"/>
            <p:nvPr/>
          </p:nvSpPr>
          <p:spPr>
            <a:xfrm>
              <a:off x="2767536" y="1092954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Al (+13)</a:t>
              </a:r>
              <a:endParaRPr lang="ru-RU" sz="2000" dirty="0" err="1" smtClean="0">
                <a:latin typeface="+mn-lt"/>
              </a:endParaRPr>
            </a:p>
          </p:txBody>
        </p:sp>
      </p:grpSp>
      <p:sp>
        <p:nvSpPr>
          <p:cNvPr id="153" name="Oval 152"/>
          <p:cNvSpPr/>
          <p:nvPr/>
        </p:nvSpPr>
        <p:spPr bwMode="auto">
          <a:xfrm>
            <a:off x="3590630" y="2364695"/>
            <a:ext cx="182880" cy="18288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rPr>
              <a:t>+</a:t>
            </a:r>
            <a:endParaRPr lang="ru-RU" sz="2000" b="1" dirty="0" smtClean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3588105" y="2539337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2826014" y="2812995"/>
            <a:ext cx="182880" cy="18288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3200" b="1" dirty="0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54" name="Straight Connector 2053"/>
          <p:cNvCxnSpPr>
            <a:stCxn id="95" idx="0"/>
            <a:endCxn id="155" idx="0"/>
          </p:cNvCxnSpPr>
          <p:nvPr/>
        </p:nvCxnSpPr>
        <p:spPr bwMode="auto">
          <a:xfrm>
            <a:off x="2915183" y="2583456"/>
            <a:ext cx="2271" cy="2295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60388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P-type Doping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93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04 0.01296 0.00069 0.00602 0.00069 0.02129 L -0.00191 0.03032 L -0.00799 0.03565 L -0.01598 0.03727 L -0.02535 0.03472 L -0.03264 0.02662 L -0.04132 0.0125 L -0.05608 -0.00162 L -0.06545 0.00278 L -0.06875 0.0081 L -0.07275 0.01435 L -0.07275 0.025 L -0.07604 0.03472 L -0.07865 0.04282 " pathEditMode="relative" ptsTypes="AAAAAAAAAAAAAAAA">
                                      <p:cBhvr>
                                        <p:cTn id="5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052" grpId="0"/>
      <p:bldP spid="107" grpId="0"/>
      <p:bldP spid="108" grpId="0"/>
      <p:bldP spid="153" grpId="0" animBg="1"/>
      <p:bldP spid="154" grpId="0" animBg="1"/>
      <p:bldP spid="154" grpId="1" animBg="1"/>
      <p:bldP spid="155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3993776" y="1793389"/>
            <a:ext cx="4213412" cy="41685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19" y="7171"/>
            <a:ext cx="8229600" cy="889000"/>
          </a:xfrm>
        </p:spPr>
        <p:txBody>
          <a:bodyPr/>
          <a:lstStyle/>
          <a:p>
            <a:pPr algn="ctr"/>
            <a:r>
              <a:rPr lang="en-US" sz="3600" dirty="0" smtClean="0"/>
              <a:t>“Holes” concepts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73" y="838520"/>
            <a:ext cx="8228012" cy="1531300"/>
          </a:xfrm>
        </p:spPr>
        <p:txBody>
          <a:bodyPr/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An </a:t>
            </a:r>
            <a:r>
              <a:rPr lang="en-US" sz="1800" b="1" dirty="0" smtClean="0"/>
              <a:t>electron hole</a:t>
            </a:r>
            <a:r>
              <a:rPr lang="en-US" sz="1800" dirty="0" smtClean="0"/>
              <a:t> is the conceptual and mathematical opposite of an electron. The concept describes the lack of an electron at a position where one could exist in an atom or atomic lattice.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>
                <a:latin typeface="Neo Sans Intel" pitchFamily="34" charset="0"/>
              </a:rPr>
              <a:t>Tag-game example:</a:t>
            </a:r>
            <a:endParaRPr lang="ru-RU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092388" y="1883036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1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14364" y="1874072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5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27375" y="1865108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12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92388" y="2896048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14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14364" y="2887084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9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27375" y="2878120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3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01352" y="3909060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11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23328" y="3900096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7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36339" y="3891132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8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158316" y="1856144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10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158316" y="2869156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15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167280" y="3882168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4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01352" y="4931036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13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23328" y="4922072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2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36339" y="4913108"/>
            <a:ext cx="941294" cy="9412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Neo Sans Intel" pitchFamily="34" charset="0"/>
                <a:cs typeface="Arial" pitchFamily="34" charset="0"/>
              </a:rPr>
              <a:t>6</a:t>
            </a:r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93776" y="1801009"/>
            <a:ext cx="4213412" cy="4168589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165936" y="4919384"/>
            <a:ext cx="941294" cy="94129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dirty="0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884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0.15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0.11284 -0.0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254 L 0.11233 -0.002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0.00018 0.145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11129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85 L -1.11111E-6 0.147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47 L 0.11076 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92 L 0.11215 -0.0009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C 0.00035 -0.04421 -0.00104 -0.09004 0.0007 -0.13449 C -0.00017 -0.15764 0.00365 -0.15393 -0.00677 -0.15116 C -0.0092 -0.15162 -0.0118 -0.15185 -0.01423 -0.15231 C -0.01927 -0.15301 -0.02916 -0.1544 -0.02916 -0.1544 C -0.05816 -0.15301 -0.08871 -0.15903 -0.11666 -0.15116 C -0.125 -0.15162 -0.13333 -0.15185 -0.14166 -0.15231 C -0.15121 -0.15278 -0.17014 -0.1544 -0.17014 -0.1544 C -0.18455 -0.15347 -0.2217 -0.14143 -0.225 -0.15787 C -0.22552 -0.17662 -0.2283 -0.19954 -0.22343 -0.21782 C -0.22482 -0.24421 -0.22534 -0.26319 -0.22587 -0.29236 C -0.22448 -0.30416 -0.22708 -0.29884 -0.22014 -0.29884 C -0.18559 -0.29884 -0.15121 -0.29954 -0.11666 -0.3 C -0.11041 -0.31389 -0.1158 -0.33125 -0.11337 -0.34676 C -0.11475 -0.37963 -0.1151 -0.41273 -0.11597 -0.4456 C -0.15816 -0.44514 -0.20034 -0.44259 -0.24253 -0.44444 C -0.26128 -0.44699 -0.27986 -0.44537 -0.29843 -0.44236 C -0.31232 -0.44329 -0.32118 -0.44444 -0.33593 -0.44444 " pathEditMode="relative" ptsTypes="fffffffffffffffffA">
                                      <p:cBhvr>
                                        <p:cTn id="39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24" grpId="0" animBg="1"/>
      <p:bldP spid="25" grpId="0" animBg="1"/>
      <p:bldP spid="25" grpId="1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307080" y="4464336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205251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Real physical </a:t>
            </a:r>
            <a:r>
              <a:rPr lang="en-US" dirty="0"/>
              <a:t>circuits deal with physical properties, such as </a:t>
            </a:r>
            <a:r>
              <a:rPr lang="en-US" i="1" dirty="0"/>
              <a:t>voltages</a:t>
            </a:r>
            <a:r>
              <a:rPr lang="en-US" dirty="0"/>
              <a:t> and </a:t>
            </a:r>
            <a:r>
              <a:rPr lang="en-US" i="1" dirty="0" smtClean="0"/>
              <a:t>currents</a:t>
            </a:r>
          </a:p>
          <a:p>
            <a:pPr marL="342900" indent="-3429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dirty="0"/>
              <a:t>Digital circuits use the abstractions of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to represent the presence or absence of these physical properties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07080" y="3703320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07080" y="5312664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07080" y="4457700"/>
            <a:ext cx="1844040" cy="4312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Neo Sans Intel" pitchFamily="34" charset="0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7080" y="4888992"/>
            <a:ext cx="1844040" cy="4297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Neo Sans Intel" pitchFamily="34" charset="0"/>
                <a:cs typeface="Arial" pitchFamily="34" charset="0"/>
              </a:rPr>
              <a:t>Weak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71247" y="4457700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7435" y="4661154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97" y="339267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9318" y="415113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2204" y="501038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2960" y="575867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745494" y="2936431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n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2773680" y="606704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5961529" y="3167264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It could not be a stable state: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should not occur in the circuit except during transitions from one state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to he other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73680" y="531266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773680" y="4464336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2771775" y="370332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595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9.7|13.6|3.1|1.8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7.6|1.3|5.4|41.9|4.8|51.1|41.7|80|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6.9|3.2|119|2.4|59.4|2.1|5.5|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3|101.1|7.1|15.6|32.9|2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8.8|165.8|118.4|5.6|61.1|3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3.5|12.9|25|7|2.3|1.6|7.7|12.1|3.6|13.3|16.7|1.6|11.7|11.7|19.6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64.8|2|64.1|31.9|0.6|80.8|245.6|5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.7|7.8|23.9|2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44.7|2.2|22.2|86|6.9|1.8|107.5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5.7|1.3|4.9|48.9|2.2|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7.5|1.6|47.6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1.3|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|25.9|2.4|0.7|2.1|12.2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7.4|117.6|1.8|1.7|20.1|5.1|6|5.2|3.8|44.9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Neo Sans Intel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6577</TotalTime>
  <Words>1187</Words>
  <Application>Microsoft Office PowerPoint</Application>
  <PresentationFormat>On-screen Show (4:3)</PresentationFormat>
  <Paragraphs>607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ＭＳ Ｐゴシック</vt:lpstr>
      <vt:lpstr>ＭＳ Ｐゴシック</vt:lpstr>
      <vt:lpstr>Arial</vt:lpstr>
      <vt:lpstr>Calibri</vt:lpstr>
      <vt:lpstr>Cambria Math</vt:lpstr>
      <vt:lpstr>Consolas</vt:lpstr>
      <vt:lpstr>Courier New</vt:lpstr>
      <vt:lpstr>Neo Sans Intel</vt:lpstr>
      <vt:lpstr>Neo Sans Intel Light</vt:lpstr>
      <vt:lpstr>Neo Sans Intel Medium</vt:lpstr>
      <vt:lpstr>Times</vt:lpstr>
      <vt:lpstr>Verdana</vt:lpstr>
      <vt:lpstr>mdsp_2011</vt:lpstr>
      <vt:lpstr> Integrated Circuits Basics</vt:lpstr>
      <vt:lpstr>Layers of Abstraction in Computes Science (CS)</vt:lpstr>
      <vt:lpstr>Why Transistor?</vt:lpstr>
      <vt:lpstr>Silicon</vt:lpstr>
      <vt:lpstr>Conduction properties</vt:lpstr>
      <vt:lpstr>N-type Doping</vt:lpstr>
      <vt:lpstr>P-type Doping</vt:lpstr>
      <vt:lpstr>“Holes” concepts</vt:lpstr>
      <vt:lpstr>Physical Abstraction</vt:lpstr>
      <vt:lpstr>MOSFET</vt:lpstr>
      <vt:lpstr>Diffusion process</vt:lpstr>
      <vt:lpstr>Closed State for N-type MOSFET</vt:lpstr>
      <vt:lpstr>Open State for N-type MOSFET</vt:lpstr>
      <vt:lpstr>N and P-type MOSFET</vt:lpstr>
      <vt:lpstr>Mix of States in Schemes with MOSFETs</vt:lpstr>
      <vt:lpstr>CMOS Circuits</vt:lpstr>
      <vt:lpstr>CMOS Inverter</vt:lpstr>
      <vt:lpstr>Power Consumption in CMOS</vt:lpstr>
      <vt:lpstr>CMOS NAND Circuit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346</cp:revision>
  <dcterms:created xsi:type="dcterms:W3CDTF">2011-10-24T08:13:52Z</dcterms:created>
  <dcterms:modified xsi:type="dcterms:W3CDTF">2014-10-27T11:41:08Z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