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83" r:id="rId5"/>
    <p:sldId id="346" r:id="rId6"/>
    <p:sldId id="362" r:id="rId7"/>
    <p:sldId id="363" r:id="rId8"/>
    <p:sldId id="364" r:id="rId9"/>
    <p:sldId id="366" r:id="rId10"/>
    <p:sldId id="365" r:id="rId11"/>
    <p:sldId id="367" r:id="rId12"/>
    <p:sldId id="372" r:id="rId13"/>
    <p:sldId id="371" r:id="rId14"/>
    <p:sldId id="374" r:id="rId15"/>
    <p:sldId id="376" r:id="rId16"/>
    <p:sldId id="369" r:id="rId17"/>
    <p:sldId id="375" r:id="rId18"/>
    <p:sldId id="377" r:id="rId19"/>
    <p:sldId id="378" r:id="rId20"/>
    <p:sldId id="379" r:id="rId21"/>
    <p:sldId id="380" r:id="rId22"/>
    <p:sldId id="288" r:id="rId23"/>
    <p:sldId id="287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761">
          <p15:clr>
            <a:srgbClr val="A4A3A4"/>
          </p15:clr>
        </p15:guide>
        <p15:guide id="2" pos="102">
          <p15:clr>
            <a:srgbClr val="A4A3A4"/>
          </p15:clr>
        </p15:guide>
        <p15:guide id="3" pos="56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CC99"/>
    <a:srgbClr val="9A4008"/>
    <a:srgbClr val="F37021"/>
    <a:srgbClr val="FFC000"/>
    <a:srgbClr val="061922"/>
    <a:srgbClr val="B4BABD"/>
    <a:srgbClr val="D7DF23"/>
    <a:srgbClr val="8DC63F"/>
    <a:srgbClr val="007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6" autoAdjust="0"/>
    <p:restoredTop sz="99226" autoAdjust="0"/>
  </p:normalViewPr>
  <p:slideViewPr>
    <p:cSldViewPr snapToGrid="0">
      <p:cViewPr varScale="1">
        <p:scale>
          <a:sx n="91" d="100"/>
          <a:sy n="91" d="100"/>
        </p:scale>
        <p:origin x="1411" y="67"/>
      </p:cViewPr>
      <p:guideLst>
        <p:guide orient="horz" pos="2761"/>
        <p:guide pos="102"/>
        <p:guide pos="564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1694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11/24/2014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11/24/2014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931"/>
            <a:ext cx="8228012" cy="51011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411480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9" name="Picture 8" descr="Intel_footer_121410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6596390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1050" b="1" i="0" smtClean="0">
                <a:solidFill>
                  <a:schemeClr val="bg1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1050" b="1" i="0" dirty="0">
              <a:solidFill>
                <a:schemeClr val="bg1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133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Intel Laboratory at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</a:t>
            </a:r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of Physics and Technology </a:t>
            </a:r>
            <a:endParaRPr lang="ru-RU" sz="1000" b="1" kern="900" spc="12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6099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kern="900" spc="120" smtClean="0">
                <a:solidFill>
                  <a:schemeClr val="bg1"/>
                </a:solidFill>
                <a:latin typeface="Neo Sans Intel" pitchFamily="34" charset="0"/>
              </a:rPr>
              <a:t>MIPT-MIPS</a:t>
            </a:r>
            <a:r>
              <a:rPr lang="en-US" sz="1000" b="1" kern="900" spc="120" baseline="0" smtClean="0">
                <a:solidFill>
                  <a:schemeClr val="bg1"/>
                </a:solidFill>
                <a:latin typeface="Neo Sans Intel" pitchFamily="34" charset="0"/>
              </a:rPr>
              <a:t> 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2014 Project</a:t>
            </a:r>
            <a:endParaRPr lang="ru-RU" sz="1000" b="1" kern="900" spc="120" dirty="0" smtClean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lang="en-US" altLang="ja-JP" sz="3000" b="0" i="0" dirty="0" smtClean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Courier New" panose="02070309020205020404" pitchFamily="49" charset="0"/>
        <a:buChar char="o"/>
        <a:defRPr sz="2400" b="0" i="0">
          <a:solidFill>
            <a:schemeClr val="tx1"/>
          </a:solidFill>
          <a:latin typeface="Neo Sans Intel"/>
          <a:cs typeface="Neo Sans Intel"/>
        </a:defRPr>
      </a:lvl2pPr>
      <a:lvl3pPr marL="684213" indent="-2921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3pPr>
      <a:lvl4pPr marL="1030288" indent="-28416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1314450" indent="-2301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cs.washington.edu/courses/cse378/09wi/lectures.html" TargetMode="External"/><Relationship Id="rId7" Type="http://schemas.openxmlformats.org/officeDocument/2006/relationships/hyperlink" Target="http://www.eecs.berkeley.edu/~krste" TargetMode="External"/><Relationship Id="rId2" Type="http://schemas.openxmlformats.org/officeDocument/2006/relationships/hyperlink" Target="http://www.cs.washington.edu/people/faculty/luisceze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courses.cs.washington.edu/courses/cse378/10sp/lectures/lec08-singlecyc.pdf" TargetMode="External"/><Relationship Id="rId5" Type="http://schemas.openxmlformats.org/officeDocument/2006/relationships/hyperlink" Target="http://courses.cs.washington.edu/courses/cse378/10sp/lectures/lec06.pdf" TargetMode="External"/><Relationship Id="rId4" Type="http://schemas.openxmlformats.org/officeDocument/2006/relationships/hyperlink" Target="http://courses.cs.washington.edu/courses/cse378/10sp/lectures/lec01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3755" y="2953244"/>
            <a:ext cx="6020027" cy="584775"/>
          </a:xfrm>
        </p:spPr>
        <p:txBody>
          <a:bodyPr/>
          <a:lstStyle/>
          <a:p>
            <a:r>
              <a:rPr lang="en-US" dirty="0" smtClean="0"/>
              <a:t>MIPS Single-Cycle Implementation</a:t>
            </a:r>
            <a:endParaRPr lang="en-US" sz="3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89964" y="4540954"/>
            <a:ext cx="4466738" cy="933589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Alexander Titov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22 November 2014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I-type </a:t>
            </a:r>
            <a:r>
              <a:rPr lang="en-US" dirty="0" smtClean="0"/>
              <a:t>Store </a:t>
            </a:r>
            <a:r>
              <a:rPr lang="en-US" dirty="0"/>
              <a:t>Instructions</a:t>
            </a:r>
          </a:p>
        </p:txBody>
      </p:sp>
      <p:grpSp>
        <p:nvGrpSpPr>
          <p:cNvPr id="224" name="Group 223"/>
          <p:cNvGrpSpPr/>
          <p:nvPr/>
        </p:nvGrpSpPr>
        <p:grpSpPr>
          <a:xfrm>
            <a:off x="154671" y="2631170"/>
            <a:ext cx="6027746" cy="2720835"/>
            <a:chOff x="154671" y="2631170"/>
            <a:chExt cx="6027746" cy="2720835"/>
          </a:xfrm>
        </p:grpSpPr>
        <p:grpSp>
          <p:nvGrpSpPr>
            <p:cNvPr id="5" name="Group 4"/>
            <p:cNvGrpSpPr/>
            <p:nvPr/>
          </p:nvGrpSpPr>
          <p:grpSpPr>
            <a:xfrm>
              <a:off x="154671" y="2994625"/>
              <a:ext cx="1622694" cy="1386326"/>
              <a:chOff x="1738845" y="3229513"/>
              <a:chExt cx="1622694" cy="1386326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1738845" y="3229513"/>
                <a:ext cx="1447262" cy="1386326"/>
                <a:chOff x="3124738" y="3598050"/>
                <a:chExt cx="1447262" cy="1386326"/>
              </a:xfrm>
            </p:grpSpPr>
            <p:sp>
              <p:nvSpPr>
                <p:cNvPr id="132" name="Rectangle 131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3124738" y="3598050"/>
                  <a:ext cx="65274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Read</a:t>
                  </a:r>
                </a:p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address</a:t>
                  </a: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 smtClean="0">
                      <a:latin typeface="Neo Sans Intel" panose="020B0504020202020204" pitchFamily="34" charset="0"/>
                    </a:rPr>
                    <a:t>Instruction [31-0]</a:t>
                  </a: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3430026" y="4147773"/>
                  <a:ext cx="8386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Neo Sans Intel Medium" panose="020B0604020202020204" pitchFamily="34" charset="0"/>
                    </a:rPr>
                    <a:t>Memory</a:t>
                  </a:r>
                </a:p>
              </p:txBody>
            </p:sp>
          </p:grpSp>
          <p:cxnSp>
            <p:nvCxnSpPr>
              <p:cNvPr id="131" name="Straight Arrow Connector 130"/>
              <p:cNvCxnSpPr>
                <a:stCxn id="134" idx="3"/>
              </p:cNvCxnSpPr>
              <p:nvPr/>
            </p:nvCxnSpPr>
            <p:spPr bwMode="auto">
              <a:xfrm>
                <a:off x="3186107" y="3448160"/>
                <a:ext cx="175432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2546317" y="3911755"/>
              <a:ext cx="180391" cy="643543"/>
              <a:chOff x="3390790" y="3616963"/>
              <a:chExt cx="180391" cy="643543"/>
            </a:xfrm>
          </p:grpSpPr>
          <p:sp>
            <p:nvSpPr>
              <p:cNvPr id="126" name="Trapezoid 125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127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128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29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107902" y="3005501"/>
              <a:ext cx="1552498" cy="1873251"/>
              <a:chOff x="4488424" y="3657632"/>
              <a:chExt cx="1552498" cy="1873251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4490028" y="3657632"/>
                <a:ext cx="1550894" cy="1870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490028" y="3657633"/>
                <a:ext cx="7713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>
                    <a:latin typeface="Neo Sans Intel" panose="020B0504020202020204" pitchFamily="34" charset="0"/>
                  </a:rPr>
                  <a:t>r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egister </a:t>
                </a:r>
                <a:r>
                  <a:rPr lang="en-US" sz="1100" b="1" dirty="0" smtClean="0"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142771" y="3660836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Neo Sans Intel" panose="020B0504020202020204" pitchFamily="34" charset="0"/>
                  </a:rPr>
                  <a:t>d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ata </a:t>
                </a:r>
                <a:r>
                  <a:rPr lang="en-US" sz="1100" b="1" dirty="0" smtClean="0"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088107" y="5220532"/>
                <a:ext cx="949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Registers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490028" y="4132149"/>
                <a:ext cx="77296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>
                    <a:latin typeface="Neo Sans Intel" panose="020B0504020202020204" pitchFamily="34" charset="0"/>
                  </a:rPr>
                  <a:t>r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egister </a:t>
                </a:r>
                <a:r>
                  <a:rPr lang="en-US" sz="1100" b="1" dirty="0" smtClean="0">
                    <a:latin typeface="Neo Sans Intel" panose="020B0504020202020204" pitchFamily="34" charset="0"/>
                  </a:rPr>
                  <a:t>2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142771" y="4285847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Neo Sans Intel" panose="020B0504020202020204" pitchFamily="34" charset="0"/>
                  </a:rPr>
                  <a:t>d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ata </a:t>
                </a:r>
                <a:r>
                  <a:rPr lang="en-US" sz="1100" b="1" dirty="0">
                    <a:latin typeface="Neo Sans Intel" panose="020B0504020202020204" pitchFamily="34" charset="0"/>
                  </a:rPr>
                  <a:t>2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488424" y="4669109"/>
                <a:ext cx="65434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register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490028" y="5099996"/>
                <a:ext cx="5068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data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5194990" y="3666551"/>
                <a:ext cx="133350" cy="1333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513352" y="2631170"/>
              <a:ext cx="739305" cy="393410"/>
              <a:chOff x="4262754" y="2858356"/>
              <a:chExt cx="739305" cy="39341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4262754" y="2858356"/>
                <a:ext cx="739305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RegWrite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116" name="Straight Connector 115"/>
              <p:cNvCxnSpPr>
                <a:stCxn id="115" idx="2"/>
                <a:endCxn id="125" idx="0"/>
              </p:cNvCxnSpPr>
              <p:nvPr/>
            </p:nvCxnSpPr>
            <p:spPr bwMode="auto">
              <a:xfrm flipH="1">
                <a:off x="4630545" y="3119966"/>
                <a:ext cx="1862" cy="13180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9" name="Straight Arrow Connector 8"/>
            <p:cNvCxnSpPr>
              <a:stCxn id="119" idx="3"/>
              <a:endCxn id="111" idx="1"/>
            </p:cNvCxnSpPr>
            <p:nvPr/>
          </p:nvCxnSpPr>
          <p:spPr bwMode="auto">
            <a:xfrm flipV="1">
              <a:off x="4660400" y="3223789"/>
              <a:ext cx="794482" cy="36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10" name="Group 9"/>
            <p:cNvGrpSpPr/>
            <p:nvPr/>
          </p:nvGrpSpPr>
          <p:grpSpPr>
            <a:xfrm>
              <a:off x="5454882" y="2909792"/>
              <a:ext cx="727535" cy="1439797"/>
              <a:chOff x="6728724" y="3121968"/>
              <a:chExt cx="727535" cy="1439797"/>
            </a:xfrm>
          </p:grpSpPr>
          <p:sp>
            <p:nvSpPr>
              <p:cNvPr id="109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728724" y="3392722"/>
                <a:ext cx="3637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Neo Sans Intel Medium" panose="020B0604020202020204" pitchFamily="34" charset="0"/>
                  </a:rPr>
                  <a:t>ALU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728724" y="3319972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6728724" y="4152246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969760" y="3801019"/>
                <a:ext cx="481419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" panose="020B0504020202020204" pitchFamily="34" charset="0"/>
                  </a:rPr>
                  <a:t>Result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</p:grpSp>
        <p:cxnSp>
          <p:nvCxnSpPr>
            <p:cNvPr id="11" name="Elbow Connector 10"/>
            <p:cNvCxnSpPr>
              <a:stCxn id="122" idx="3"/>
              <a:endCxn id="104" idx="3"/>
            </p:cNvCxnSpPr>
            <p:nvPr/>
          </p:nvCxnSpPr>
          <p:spPr bwMode="auto">
            <a:xfrm flipV="1">
              <a:off x="4660400" y="3848031"/>
              <a:ext cx="454431" cy="1129"/>
            </a:xfrm>
            <a:prstGeom prst="bentConnector3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2" name="Elbow Connector 11"/>
            <p:cNvCxnSpPr>
              <a:stCxn id="113" idx="3"/>
              <a:endCxn id="124" idx="1"/>
            </p:cNvCxnSpPr>
            <p:nvPr/>
          </p:nvCxnSpPr>
          <p:spPr bwMode="auto">
            <a:xfrm flipH="1">
              <a:off x="3109506" y="3719648"/>
              <a:ext cx="3067831" cy="943661"/>
            </a:xfrm>
            <a:prstGeom prst="bentConnector5">
              <a:avLst>
                <a:gd name="adj1" fmla="val -7976"/>
                <a:gd name="adj2" fmla="val 208952"/>
                <a:gd name="adj3" fmla="val 107452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1743407" y="3183822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13" idx="6"/>
              <a:endCxn id="118" idx="1"/>
            </p:cNvCxnSpPr>
            <p:nvPr/>
          </p:nvCxnSpPr>
          <p:spPr bwMode="auto">
            <a:xfrm>
              <a:off x="1815879" y="3220058"/>
              <a:ext cx="1293627" cy="8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5" name="Elbow Connector 14"/>
            <p:cNvCxnSpPr>
              <a:stCxn id="13" idx="4"/>
              <a:endCxn id="121" idx="1"/>
            </p:cNvCxnSpPr>
            <p:nvPr/>
          </p:nvCxnSpPr>
          <p:spPr bwMode="auto">
            <a:xfrm rot="16200000" flipH="1">
              <a:off x="2224990" y="2810946"/>
              <a:ext cx="439168" cy="13298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" name="Elbow Connector 15"/>
            <p:cNvCxnSpPr>
              <a:stCxn id="13" idx="4"/>
              <a:endCxn id="128" idx="3"/>
            </p:cNvCxnSpPr>
            <p:nvPr/>
          </p:nvCxnSpPr>
          <p:spPr bwMode="auto">
            <a:xfrm rot="16200000" flipH="1">
              <a:off x="1571505" y="3464431"/>
              <a:ext cx="1188038" cy="7717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1790302" y="2940272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[25-21]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82438" y="3413550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[20-16]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59821" y="4157483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[15-11]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542593" y="4068255"/>
              <a:ext cx="580608" cy="532039"/>
              <a:chOff x="6598319" y="4283249"/>
              <a:chExt cx="580608" cy="532039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6598319" y="4553678"/>
                <a:ext cx="5806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ALUop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 bwMode="auto">
              <a:xfrm flipH="1">
                <a:off x="6967969" y="4283249"/>
                <a:ext cx="32" cy="272672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1" name="Oval 20"/>
            <p:cNvSpPr/>
            <p:nvPr/>
          </p:nvSpPr>
          <p:spPr bwMode="auto">
            <a:xfrm>
              <a:off x="2289085" y="366242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22" name="Elbow Connector 21"/>
            <p:cNvCxnSpPr>
              <a:stCxn id="21" idx="4"/>
              <a:endCxn id="127" idx="3"/>
            </p:cNvCxnSpPr>
            <p:nvPr/>
          </p:nvCxnSpPr>
          <p:spPr bwMode="auto">
            <a:xfrm rot="16200000" flipH="1">
              <a:off x="2292337" y="3767885"/>
              <a:ext cx="292053" cy="226084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3" name="Straight Arrow Connector 22"/>
            <p:cNvCxnSpPr>
              <a:stCxn id="126" idx="0"/>
              <a:endCxn id="123" idx="1"/>
            </p:cNvCxnSpPr>
            <p:nvPr/>
          </p:nvCxnSpPr>
          <p:spPr bwMode="auto">
            <a:xfrm flipV="1">
              <a:off x="2726708" y="4232422"/>
              <a:ext cx="381194" cy="110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4" name="Rounded Rectangle 23"/>
            <p:cNvSpPr/>
            <p:nvPr/>
          </p:nvSpPr>
          <p:spPr bwMode="auto">
            <a:xfrm>
              <a:off x="3435075" y="5078121"/>
              <a:ext cx="953678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 smtClean="0">
                  <a:latin typeface="Neo Sans Intel Medium" panose="020B0604020202020204" pitchFamily="34" charset="0"/>
                  <a:cs typeface="Arial" pitchFamily="34" charset="0"/>
                </a:rPr>
                <a:t>Sign extend</a:t>
              </a:r>
              <a:endParaRPr lang="en-US" sz="1100" dirty="0"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cxnSp>
          <p:nvCxnSpPr>
            <p:cNvPr id="25" name="Elbow Connector 24"/>
            <p:cNvCxnSpPr>
              <a:stCxn id="13" idx="4"/>
              <a:endCxn id="24" idx="1"/>
            </p:cNvCxnSpPr>
            <p:nvPr/>
          </p:nvCxnSpPr>
          <p:spPr bwMode="auto">
            <a:xfrm rot="16200000" flipH="1">
              <a:off x="1627975" y="3407962"/>
              <a:ext cx="1958769" cy="165543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1782438" y="4940107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[15-0]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109743" y="3732832"/>
              <a:ext cx="180391" cy="643543"/>
              <a:chOff x="3390790" y="3616963"/>
              <a:chExt cx="180391" cy="643543"/>
            </a:xfrm>
          </p:grpSpPr>
          <p:sp>
            <p:nvSpPr>
              <p:cNvPr id="103" name="Trapezoid 102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104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105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06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28" name="Straight Arrow Connector 27"/>
            <p:cNvCxnSpPr>
              <a:stCxn id="103" idx="0"/>
              <a:endCxn id="112" idx="1"/>
            </p:cNvCxnSpPr>
            <p:nvPr/>
          </p:nvCxnSpPr>
          <p:spPr bwMode="auto">
            <a:xfrm>
              <a:off x="5290134" y="4054604"/>
              <a:ext cx="164748" cy="145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9" name="Elbow Connector 28"/>
            <p:cNvCxnSpPr>
              <a:stCxn id="24" idx="3"/>
              <a:endCxn id="105" idx="3"/>
            </p:cNvCxnSpPr>
            <p:nvPr/>
          </p:nvCxnSpPr>
          <p:spPr bwMode="auto">
            <a:xfrm flipV="1">
              <a:off x="4388753" y="4265409"/>
              <a:ext cx="726079" cy="949654"/>
            </a:xfrm>
            <a:prstGeom prst="bentConnector3">
              <a:avLst>
                <a:gd name="adj1" fmla="val 77706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5893636" y="4885769"/>
              <a:ext cx="95539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981746" y="4578269"/>
              <a:ext cx="6206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ALUSrc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76" name="Straight Connector 75"/>
            <p:cNvCxnSpPr>
              <a:stCxn id="103" idx="3"/>
            </p:cNvCxnSpPr>
            <p:nvPr/>
          </p:nvCxnSpPr>
          <p:spPr bwMode="auto">
            <a:xfrm>
              <a:off x="5199938" y="4328109"/>
              <a:ext cx="0" cy="227189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2230176" y="4670228"/>
              <a:ext cx="619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RegDst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70" name="Straight Connector 69"/>
            <p:cNvCxnSpPr>
              <a:stCxn id="126" idx="3"/>
            </p:cNvCxnSpPr>
            <p:nvPr/>
          </p:nvCxnSpPr>
          <p:spPr bwMode="auto">
            <a:xfrm flipH="1">
              <a:off x="2636402" y="4507032"/>
              <a:ext cx="110" cy="17471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0" name="Content Placeholder 2"/>
          <p:cNvSpPr>
            <a:spLocks noGrp="1"/>
          </p:cNvSpPr>
          <p:nvPr>
            <p:ph idx="1"/>
          </p:nvPr>
        </p:nvSpPr>
        <p:spPr>
          <a:xfrm>
            <a:off x="458788" y="808916"/>
            <a:ext cx="8502650" cy="1858131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Read </a:t>
            </a:r>
            <a:r>
              <a:rPr lang="en-US" sz="1600" dirty="0"/>
              <a:t>an instruction from the instruction </a:t>
            </a:r>
            <a:r>
              <a:rPr lang="en-US" sz="1600" dirty="0" smtClean="0"/>
              <a:t>memory by the address in PC</a:t>
            </a:r>
            <a:endParaRPr lang="en-US" sz="1600" dirty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The 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source register (base address), instruction field </a:t>
            </a:r>
            <a:r>
              <a:rPr lang="en-US" sz="1600" b="1" dirty="0" err="1" smtClean="0">
                <a:solidFill>
                  <a:schemeClr val="accent1"/>
                </a:solidFill>
              </a:rPr>
              <a:t>rs</a:t>
            </a:r>
            <a:r>
              <a:rPr lang="en-US" sz="1600" dirty="0" smtClean="0"/>
              <a:t>, is read </a:t>
            </a:r>
            <a:r>
              <a:rPr lang="en-US" sz="1600" dirty="0"/>
              <a:t>from the register </a:t>
            </a:r>
            <a:r>
              <a:rPr lang="en-US" sz="1600" dirty="0" smtClean="0"/>
              <a:t>file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The 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source register (written value), instruction filed </a:t>
            </a:r>
            <a:r>
              <a:rPr lang="en-US" sz="1600" b="1" dirty="0" err="1" smtClean="0">
                <a:solidFill>
                  <a:schemeClr val="accent1"/>
                </a:solidFill>
              </a:rPr>
              <a:t>rt</a:t>
            </a:r>
            <a:r>
              <a:rPr lang="en-US" sz="1600" dirty="0"/>
              <a:t>, is read from the register file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The signed displacement is extended (from 16 to 32 bits) and directly transferred to ALU</a:t>
            </a:r>
            <a:endParaRPr lang="en-US" sz="1600" dirty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ALU </a:t>
            </a:r>
            <a:r>
              <a:rPr lang="en-US" sz="1600" dirty="0" smtClean="0"/>
              <a:t>calculates the effective address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The value is written into the memory by the effective address</a:t>
            </a:r>
            <a:endParaRPr lang="en-US" sz="16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904306" y="6050197"/>
            <a:ext cx="6283894" cy="532893"/>
            <a:chOff x="904306" y="6050197"/>
            <a:chExt cx="6283894" cy="532893"/>
          </a:xfrm>
        </p:grpSpPr>
        <p:sp>
          <p:nvSpPr>
            <p:cNvPr id="195" name="Rounded Rectangle 194"/>
            <p:cNvSpPr/>
            <p:nvPr/>
          </p:nvSpPr>
          <p:spPr bwMode="auto">
            <a:xfrm>
              <a:off x="1356360" y="6237438"/>
              <a:ext cx="5831840" cy="264372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904306" y="6050197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Neo Sans Intel" panose="020B0504020202020204" pitchFamily="34" charset="0"/>
                </a:rPr>
                <a:t>R-type</a:t>
              </a: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2243755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606350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6832600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" pitchFamily="34" charset="0"/>
                  <a:cs typeface="Consolas" pitchFamily="49" charset="0"/>
                </a:rPr>
                <a:t>0</a:t>
              </a:r>
              <a:endParaRPr lang="en-US" sz="1000" dirty="0" smtClean="0">
                <a:latin typeface="Neo Sans Intel" pitchFamily="34" charset="0"/>
                <a:cs typeface="Consolas" pitchFamily="49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6133428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5935980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5248665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4979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4344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404947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34590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20</a:t>
              </a:r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1602205" y="6098574"/>
              <a:ext cx="5428324" cy="220144"/>
              <a:chOff x="1602205" y="6098574"/>
              <a:chExt cx="5428324" cy="220144"/>
            </a:xfrm>
          </p:grpSpPr>
          <p:sp>
            <p:nvSpPr>
              <p:cNvPr id="211" name="Rectangle 210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smtClean="0">
                    <a:latin typeface="Consolas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212" name="Rectangle 211"/>
              <p:cNvSpPr/>
              <p:nvPr/>
            </p:nvSpPr>
            <p:spPr bwMode="auto">
              <a:xfrm>
                <a:off x="612580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funct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 bwMode="auto">
              <a:xfrm>
                <a:off x="522108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shamt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 bwMode="auto">
              <a:xfrm>
                <a:off x="4316367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rd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rs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08" name="Rectangle 207"/>
            <p:cNvSpPr/>
            <p:nvPr/>
          </p:nvSpPr>
          <p:spPr bwMode="auto">
            <a:xfrm>
              <a:off x="31415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52944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960120" y="6088414"/>
              <a:ext cx="6116320" cy="241266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919546" y="5815654"/>
            <a:ext cx="6110984" cy="307777"/>
            <a:chOff x="919546" y="5815654"/>
            <a:chExt cx="6110984" cy="307777"/>
          </a:xfrm>
        </p:grpSpPr>
        <p:grpSp>
          <p:nvGrpSpPr>
            <p:cNvPr id="218" name="Group 217"/>
            <p:cNvGrpSpPr/>
            <p:nvPr/>
          </p:nvGrpSpPr>
          <p:grpSpPr>
            <a:xfrm>
              <a:off x="1602205" y="5874711"/>
              <a:ext cx="5428325" cy="220144"/>
              <a:chOff x="1602205" y="6098574"/>
              <a:chExt cx="5428325" cy="220144"/>
            </a:xfrm>
          </p:grpSpPr>
          <p:sp>
            <p:nvSpPr>
              <p:cNvPr id="220" name="Rectangle 219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smtClean="0">
                    <a:latin typeface="Consolas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4316368" y="6098574"/>
                <a:ext cx="2714162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displ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rs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19" name="TextBox 218"/>
            <p:cNvSpPr txBox="1"/>
            <p:nvPr/>
          </p:nvSpPr>
          <p:spPr>
            <a:xfrm>
              <a:off x="919546" y="5815654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Neo Sans Intel" panose="020B0504020202020204" pitchFamily="34" charset="0"/>
                </a:rPr>
                <a:t>I</a:t>
              </a:r>
              <a:r>
                <a:rPr lang="en-US" sz="1400" dirty="0" smtClean="0">
                  <a:latin typeface="Neo Sans Intel" panose="020B0504020202020204" pitchFamily="34" charset="0"/>
                </a:rPr>
                <a:t>-type</a:t>
              </a:r>
            </a:p>
          </p:txBody>
        </p:sp>
      </p:grpSp>
      <p:grpSp>
        <p:nvGrpSpPr>
          <p:cNvPr id="319" name="Group 318"/>
          <p:cNvGrpSpPr/>
          <p:nvPr/>
        </p:nvGrpSpPr>
        <p:grpSpPr>
          <a:xfrm>
            <a:off x="6385117" y="3028047"/>
            <a:ext cx="1816009" cy="1386326"/>
            <a:chOff x="6385117" y="3028047"/>
            <a:chExt cx="1816009" cy="1386326"/>
          </a:xfrm>
        </p:grpSpPr>
        <p:sp>
          <p:nvSpPr>
            <p:cNvPr id="305" name="Rectangle 304"/>
            <p:cNvSpPr/>
            <p:nvPr/>
          </p:nvSpPr>
          <p:spPr bwMode="auto">
            <a:xfrm>
              <a:off x="6755870" y="3028047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solidFill>
                  <a:srgbClr val="FF0000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7362434" y="4104172"/>
              <a:ext cx="8386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  <a:latin typeface="Neo Sans Intel Medium" panose="020B0604020202020204" pitchFamily="34" charset="0"/>
                </a:rPr>
                <a:t>Memory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6755870" y="3505305"/>
              <a:ext cx="6527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solidFill>
                    <a:srgbClr val="FF0000"/>
                  </a:solidFill>
                  <a:latin typeface="Neo Sans Intel" panose="020B0504020202020204" pitchFamily="34" charset="0"/>
                </a:rPr>
                <a:t>address</a:t>
              </a:r>
            </a:p>
          </p:txBody>
        </p:sp>
        <p:cxnSp>
          <p:nvCxnSpPr>
            <p:cNvPr id="309" name="Straight Arrow Connector 308"/>
            <p:cNvCxnSpPr>
              <a:stCxn id="313" idx="6"/>
              <a:endCxn id="307" idx="1"/>
            </p:cNvCxnSpPr>
            <p:nvPr/>
          </p:nvCxnSpPr>
          <p:spPr bwMode="auto">
            <a:xfrm flipV="1">
              <a:off x="6457589" y="3720749"/>
              <a:ext cx="298281" cy="1646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13" name="Oval 312"/>
            <p:cNvSpPr/>
            <p:nvPr/>
          </p:nvSpPr>
          <p:spPr bwMode="auto">
            <a:xfrm>
              <a:off x="6385117" y="3686159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314" name="Group 313"/>
          <p:cNvGrpSpPr/>
          <p:nvPr/>
        </p:nvGrpSpPr>
        <p:grpSpPr>
          <a:xfrm>
            <a:off x="7083302" y="2631170"/>
            <a:ext cx="792205" cy="407037"/>
            <a:chOff x="4234018" y="2858356"/>
            <a:chExt cx="792205" cy="407037"/>
          </a:xfrm>
        </p:grpSpPr>
        <p:sp>
          <p:nvSpPr>
            <p:cNvPr id="315" name="TextBox 314"/>
            <p:cNvSpPr txBox="1"/>
            <p:nvPr/>
          </p:nvSpPr>
          <p:spPr>
            <a:xfrm>
              <a:off x="4234018" y="2858356"/>
              <a:ext cx="7922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MemWrite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316" name="Straight Connector 315"/>
            <p:cNvCxnSpPr>
              <a:stCxn id="315" idx="2"/>
              <a:endCxn id="305" idx="0"/>
            </p:cNvCxnSpPr>
            <p:nvPr/>
          </p:nvCxnSpPr>
          <p:spPr bwMode="auto">
            <a:xfrm flipH="1">
              <a:off x="4629214" y="3119966"/>
              <a:ext cx="907" cy="14542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0" name="Group 319"/>
          <p:cNvGrpSpPr/>
          <p:nvPr/>
        </p:nvGrpSpPr>
        <p:grpSpPr>
          <a:xfrm>
            <a:off x="4762970" y="3815889"/>
            <a:ext cx="2497763" cy="1131436"/>
            <a:chOff x="4762970" y="3815889"/>
            <a:chExt cx="2497763" cy="1131436"/>
          </a:xfrm>
        </p:grpSpPr>
        <p:sp>
          <p:nvSpPr>
            <p:cNvPr id="310" name="Oval 309"/>
            <p:cNvSpPr/>
            <p:nvPr/>
          </p:nvSpPr>
          <p:spPr bwMode="auto">
            <a:xfrm>
              <a:off x="4762970" y="3815889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311" name="Elbow Connector 310"/>
            <p:cNvCxnSpPr>
              <a:stCxn id="310" idx="4"/>
            </p:cNvCxnSpPr>
            <p:nvPr/>
          </p:nvCxnSpPr>
          <p:spPr bwMode="auto">
            <a:xfrm rot="16200000" flipH="1">
              <a:off x="4816939" y="3870628"/>
              <a:ext cx="1058964" cy="1094430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12" name="Elbow Connector 311"/>
            <p:cNvCxnSpPr>
              <a:endCxn id="308" idx="1"/>
            </p:cNvCxnSpPr>
            <p:nvPr/>
          </p:nvCxnSpPr>
          <p:spPr bwMode="auto">
            <a:xfrm rot="10800000" flipH="1">
              <a:off x="5893635" y="4199047"/>
              <a:ext cx="860227" cy="748278"/>
            </a:xfrm>
            <a:prstGeom prst="bentConnector3">
              <a:avLst>
                <a:gd name="adj1" fmla="val 33661"/>
              </a:avLst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08" name="TextBox 307"/>
            <p:cNvSpPr txBox="1"/>
            <p:nvPr/>
          </p:nvSpPr>
          <p:spPr>
            <a:xfrm>
              <a:off x="6753863" y="3983603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solidFill>
                    <a:srgbClr val="FF0000"/>
                  </a:solidFill>
                  <a:latin typeface="Neo Sans Intel" panose="020B0504020202020204" pitchFamily="34" charset="0"/>
                </a:rPr>
                <a:t>data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86057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I-type Load Instructions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4671" y="2994625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30026" y="4147773"/>
                <a:ext cx="838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2546317" y="3911755"/>
            <a:ext cx="180391" cy="643543"/>
            <a:chOff x="3390790" y="3616963"/>
            <a:chExt cx="180391" cy="643543"/>
          </a:xfrm>
        </p:grpSpPr>
        <p:sp>
          <p:nvSpPr>
            <p:cNvPr id="126" name="Trapezoid 125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27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28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29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Neo Sans Intel Medium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07902" y="3005501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713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>
                  <a:latin typeface="Neo Sans Intel" panose="020B0504020202020204" pitchFamily="34" charset="0"/>
                </a:rPr>
                <a:t>r</a:t>
              </a:r>
              <a:r>
                <a:rPr lang="en-US" sz="1100" dirty="0" smtClean="0">
                  <a:latin typeface="Neo Sans Intel" panose="020B0504020202020204" pitchFamily="34" charset="0"/>
                </a:rPr>
                <a:t>egister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>
                  <a:latin typeface="Neo Sans Intel" panose="020B0504020202020204" pitchFamily="34" charset="0"/>
                </a:rPr>
                <a:t>d</a:t>
              </a:r>
              <a:r>
                <a:rPr lang="en-US" sz="1100" dirty="0" smtClean="0">
                  <a:latin typeface="Neo Sans Intel" panose="020B0504020202020204" pitchFamily="34" charset="0"/>
                </a:rPr>
                <a:t>ata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88107" y="5220532"/>
              <a:ext cx="949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729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>
                  <a:latin typeface="Neo Sans Intel" panose="020B0504020202020204" pitchFamily="34" charset="0"/>
                </a:rPr>
                <a:t>r</a:t>
              </a:r>
              <a:r>
                <a:rPr lang="en-US" sz="1100" dirty="0" smtClean="0">
                  <a:latin typeface="Neo Sans Intel" panose="020B0504020202020204" pitchFamily="34" charset="0"/>
                </a:rPr>
                <a:t>egister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>
                  <a:latin typeface="Neo Sans Intel" panose="020B0504020202020204" pitchFamily="34" charset="0"/>
                </a:rPr>
                <a:t>d</a:t>
              </a:r>
              <a:r>
                <a:rPr lang="en-US" sz="1100" dirty="0" smtClean="0">
                  <a:latin typeface="Neo Sans Intel" panose="020B0504020202020204" pitchFamily="34" charset="0"/>
                </a:rPr>
                <a:t>ata </a:t>
              </a:r>
              <a:r>
                <a:rPr lang="en-US" sz="1100" b="1" dirty="0">
                  <a:latin typeface="Neo Sans Intel" panose="020B0504020202020204" pitchFamily="34" charset="0"/>
                </a:rPr>
                <a:t>2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543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register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data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13352" y="2631170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16" name="Straight Connector 115"/>
            <p:cNvCxnSpPr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Arrow Connector 8"/>
          <p:cNvCxnSpPr>
            <a:stCxn id="119" idx="3"/>
            <a:endCxn id="111" idx="1"/>
          </p:cNvCxnSpPr>
          <p:nvPr/>
        </p:nvCxnSpPr>
        <p:spPr bwMode="auto">
          <a:xfrm flipV="1">
            <a:off x="4660400" y="3223789"/>
            <a:ext cx="794482" cy="36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5454882" y="2909792"/>
            <a:ext cx="727535" cy="1439797"/>
            <a:chOff x="6728724" y="3121968"/>
            <a:chExt cx="727535" cy="1439797"/>
          </a:xfrm>
        </p:grpSpPr>
        <p:sp>
          <p:nvSpPr>
            <p:cNvPr id="109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728724" y="3392722"/>
              <a:ext cx="36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>
                  <a:latin typeface="Neo Sans Intel Medium" panose="020B0604020202020204" pitchFamily="34" charset="0"/>
                </a:rPr>
                <a:t>ALU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969760" y="3801019"/>
              <a:ext cx="48141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 smtClean="0">
                  <a:latin typeface="Neo Sans Intel" panose="020B0504020202020204" pitchFamily="34" charset="0"/>
                </a:rPr>
                <a:t>Result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11" name="Elbow Connector 10"/>
          <p:cNvCxnSpPr>
            <a:stCxn id="122" idx="3"/>
            <a:endCxn id="104" idx="3"/>
          </p:cNvCxnSpPr>
          <p:nvPr/>
        </p:nvCxnSpPr>
        <p:spPr bwMode="auto">
          <a:xfrm flipV="1">
            <a:off x="4660400" y="3848031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1743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3" idx="6"/>
            <a:endCxn id="118" idx="1"/>
          </p:cNvCxnSpPr>
          <p:nvPr/>
        </p:nvCxnSpPr>
        <p:spPr bwMode="auto">
          <a:xfrm>
            <a:off x="1815879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5" name="Elbow Connector 14"/>
          <p:cNvCxnSpPr>
            <a:stCxn id="13" idx="4"/>
            <a:endCxn id="121" idx="1"/>
          </p:cNvCxnSpPr>
          <p:nvPr/>
        </p:nvCxnSpPr>
        <p:spPr bwMode="auto">
          <a:xfrm rot="16200000" flipH="1">
            <a:off x="2224990" y="2810946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6" name="Elbow Connector 15"/>
          <p:cNvCxnSpPr>
            <a:stCxn id="13" idx="4"/>
            <a:endCxn id="128" idx="3"/>
          </p:cNvCxnSpPr>
          <p:nvPr/>
        </p:nvCxnSpPr>
        <p:spPr bwMode="auto">
          <a:xfrm rot="16200000" flipH="1">
            <a:off x="1571505" y="3464431"/>
            <a:ext cx="1188038" cy="7717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790302" y="2940272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[25-21]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82438" y="3413550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[20-16]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59821" y="4157483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[15-11]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42593" y="4068255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Oval 20"/>
          <p:cNvSpPr/>
          <p:nvPr/>
        </p:nvSpPr>
        <p:spPr bwMode="auto">
          <a:xfrm>
            <a:off x="2289085" y="366242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2" name="Elbow Connector 21"/>
          <p:cNvCxnSpPr>
            <a:stCxn id="21" idx="4"/>
            <a:endCxn id="127" idx="3"/>
          </p:cNvCxnSpPr>
          <p:nvPr/>
        </p:nvCxnSpPr>
        <p:spPr bwMode="auto">
          <a:xfrm rot="16200000" flipH="1">
            <a:off x="2292337" y="3767885"/>
            <a:ext cx="292053" cy="226084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3" name="Straight Arrow Connector 22"/>
          <p:cNvCxnSpPr>
            <a:stCxn id="126" idx="0"/>
            <a:endCxn id="123" idx="1"/>
          </p:cNvCxnSpPr>
          <p:nvPr/>
        </p:nvCxnSpPr>
        <p:spPr bwMode="auto">
          <a:xfrm flipV="1">
            <a:off x="2726708" y="4232422"/>
            <a:ext cx="381194" cy="110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" name="Rounded Rectangle 23"/>
          <p:cNvSpPr/>
          <p:nvPr/>
        </p:nvSpPr>
        <p:spPr bwMode="auto">
          <a:xfrm>
            <a:off x="3435075" y="5078121"/>
            <a:ext cx="953678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 smtClean="0">
                <a:latin typeface="Neo Sans Intel Medium" panose="020B0604020202020204" pitchFamily="34" charset="0"/>
                <a:cs typeface="Arial" pitchFamily="34" charset="0"/>
              </a:rPr>
              <a:t>Sign extend</a:t>
            </a:r>
            <a:endParaRPr lang="en-US" sz="1100" dirty="0">
              <a:latin typeface="Neo Sans Intel Medium" panose="020B0604020202020204" pitchFamily="34" charset="0"/>
              <a:cs typeface="Arial" pitchFamily="34" charset="0"/>
            </a:endParaRPr>
          </a:p>
        </p:txBody>
      </p:sp>
      <p:cxnSp>
        <p:nvCxnSpPr>
          <p:cNvPr id="25" name="Elbow Connector 24"/>
          <p:cNvCxnSpPr>
            <a:stCxn id="13" idx="4"/>
            <a:endCxn id="24" idx="1"/>
          </p:cNvCxnSpPr>
          <p:nvPr/>
        </p:nvCxnSpPr>
        <p:spPr bwMode="auto">
          <a:xfrm rot="16200000" flipH="1">
            <a:off x="1627975" y="3407962"/>
            <a:ext cx="1958769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782438" y="4940107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[15-0]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109743" y="3732832"/>
            <a:ext cx="180391" cy="643543"/>
            <a:chOff x="3390790" y="3616963"/>
            <a:chExt cx="180391" cy="643543"/>
          </a:xfrm>
        </p:grpSpPr>
        <p:sp>
          <p:nvSpPr>
            <p:cNvPr id="103" name="Trapezoid 10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0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0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06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28" name="Straight Arrow Connector 27"/>
          <p:cNvCxnSpPr>
            <a:stCxn id="103" idx="0"/>
            <a:endCxn id="112" idx="1"/>
          </p:cNvCxnSpPr>
          <p:nvPr/>
        </p:nvCxnSpPr>
        <p:spPr bwMode="auto">
          <a:xfrm>
            <a:off x="5290134" y="4054604"/>
            <a:ext cx="164748" cy="145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" name="Elbow Connector 28"/>
          <p:cNvCxnSpPr>
            <a:stCxn id="24" idx="3"/>
            <a:endCxn id="105" idx="3"/>
          </p:cNvCxnSpPr>
          <p:nvPr/>
        </p:nvCxnSpPr>
        <p:spPr bwMode="auto">
          <a:xfrm flipV="1">
            <a:off x="4388753" y="4265409"/>
            <a:ext cx="726079" cy="949654"/>
          </a:xfrm>
          <a:prstGeom prst="bentConnector3">
            <a:avLst>
              <a:gd name="adj1" fmla="val 77986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6753863" y="3028047"/>
            <a:ext cx="1447263" cy="1386443"/>
            <a:chOff x="3124737" y="3598050"/>
            <a:chExt cx="1447263" cy="1386443"/>
          </a:xfrm>
        </p:grpSpPr>
        <p:sp>
          <p:nvSpPr>
            <p:cNvPr id="97" name="Rectangle 9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33308" y="4674175"/>
              <a:ext cx="8386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Memory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126744" y="4073403"/>
              <a:ext cx="6527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address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24737" y="455360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data</a:t>
              </a:r>
            </a:p>
          </p:txBody>
        </p:sp>
      </p:grpSp>
      <p:cxnSp>
        <p:nvCxnSpPr>
          <p:cNvPr id="33" name="Straight Arrow Connector 32"/>
          <p:cNvCxnSpPr>
            <a:stCxn id="113" idx="3"/>
            <a:endCxn id="101" idx="1"/>
          </p:cNvCxnSpPr>
          <p:nvPr/>
        </p:nvCxnSpPr>
        <p:spPr bwMode="auto">
          <a:xfrm flipV="1">
            <a:off x="6177337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4762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93636" y="4885769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 smtClean="0">
                <a:latin typeface="Neo Sans Intel" panose="020B0504020202020204" pitchFamily="34" charset="0"/>
              </a:rPr>
              <a:t> </a:t>
            </a:r>
          </a:p>
        </p:txBody>
      </p:sp>
      <p:cxnSp>
        <p:nvCxnSpPr>
          <p:cNvPr id="36" name="Elbow Connector 35"/>
          <p:cNvCxnSpPr>
            <a:stCxn id="34" idx="4"/>
            <a:endCxn id="35" idx="1"/>
          </p:cNvCxnSpPr>
          <p:nvPr/>
        </p:nvCxnSpPr>
        <p:spPr bwMode="auto">
          <a:xfrm rot="16200000" flipH="1">
            <a:off x="4816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37" name="Elbow Connector 36"/>
          <p:cNvCxnSpPr>
            <a:stCxn id="35" idx="1"/>
            <a:endCxn id="102" idx="1"/>
          </p:cNvCxnSpPr>
          <p:nvPr/>
        </p:nvCxnSpPr>
        <p:spPr bwMode="auto">
          <a:xfrm rot="10800000" flipH="1">
            <a:off x="5893635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6377497" y="368615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39" name="Elbow Connector 38"/>
          <p:cNvCxnSpPr>
            <a:stCxn id="38" idx="4"/>
            <a:endCxn id="124" idx="1"/>
          </p:cNvCxnSpPr>
          <p:nvPr/>
        </p:nvCxnSpPr>
        <p:spPr bwMode="auto">
          <a:xfrm rot="5400000">
            <a:off x="4309281" y="2558857"/>
            <a:ext cx="904678" cy="3304227"/>
          </a:xfrm>
          <a:prstGeom prst="bentConnector4">
            <a:avLst>
              <a:gd name="adj1" fmla="val 213289"/>
              <a:gd name="adj2" fmla="val 1069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4981746" y="4589699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ALUSrc</a:t>
            </a:r>
            <a:endParaRPr lang="en-US" sz="11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76" name="Straight Connector 75"/>
          <p:cNvCxnSpPr>
            <a:stCxn id="103" idx="3"/>
          </p:cNvCxnSpPr>
          <p:nvPr/>
        </p:nvCxnSpPr>
        <p:spPr bwMode="auto">
          <a:xfrm>
            <a:off x="5199938" y="4328109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3" name="Group 62"/>
          <p:cNvGrpSpPr/>
          <p:nvPr/>
        </p:nvGrpSpPr>
        <p:grpSpPr>
          <a:xfrm>
            <a:off x="7083302" y="2631170"/>
            <a:ext cx="792205" cy="407037"/>
            <a:chOff x="4234018" y="2858356"/>
            <a:chExt cx="792205" cy="407037"/>
          </a:xfrm>
        </p:grpSpPr>
        <p:sp>
          <p:nvSpPr>
            <p:cNvPr id="73" name="TextBox 72"/>
            <p:cNvSpPr txBox="1"/>
            <p:nvPr/>
          </p:nvSpPr>
          <p:spPr>
            <a:xfrm>
              <a:off x="4234018" y="2858356"/>
              <a:ext cx="7922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MemWrite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74" name="Straight Connector 73"/>
            <p:cNvCxnSpPr>
              <a:stCxn id="73" idx="2"/>
              <a:endCxn id="97" idx="0"/>
            </p:cNvCxnSpPr>
            <p:nvPr/>
          </p:nvCxnSpPr>
          <p:spPr bwMode="auto">
            <a:xfrm flipH="1">
              <a:off x="4629214" y="3119966"/>
              <a:ext cx="907" cy="14542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230176" y="4670228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RegDst</a:t>
            </a:r>
            <a:endParaRPr lang="en-US" sz="11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70" name="Straight Connector 69"/>
          <p:cNvCxnSpPr>
            <a:stCxn id="126" idx="3"/>
          </p:cNvCxnSpPr>
          <p:nvPr/>
        </p:nvCxnSpPr>
        <p:spPr bwMode="auto">
          <a:xfrm>
            <a:off x="2636512" y="4507032"/>
            <a:ext cx="0" cy="18307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Content Placeholder 2"/>
          <p:cNvSpPr>
            <a:spLocks noGrp="1"/>
          </p:cNvSpPr>
          <p:nvPr>
            <p:ph idx="1"/>
          </p:nvPr>
        </p:nvSpPr>
        <p:spPr>
          <a:xfrm>
            <a:off x="458788" y="808916"/>
            <a:ext cx="8502650" cy="1858131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Read </a:t>
            </a:r>
            <a:r>
              <a:rPr lang="en-US" sz="1600" dirty="0"/>
              <a:t>an instruction from the instruction </a:t>
            </a:r>
            <a:r>
              <a:rPr lang="en-US" sz="1600" dirty="0" smtClean="0"/>
              <a:t>memory by the address in PC</a:t>
            </a:r>
            <a:endParaRPr lang="en-US" sz="1600" dirty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The 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source register (base address), instruction field </a:t>
            </a:r>
            <a:r>
              <a:rPr lang="en-US" sz="1600" b="1" dirty="0" err="1" smtClean="0">
                <a:solidFill>
                  <a:schemeClr val="accent1"/>
                </a:solidFill>
              </a:rPr>
              <a:t>rs</a:t>
            </a:r>
            <a:r>
              <a:rPr lang="en-US" sz="1600" dirty="0" smtClean="0"/>
              <a:t>, is read </a:t>
            </a:r>
            <a:r>
              <a:rPr lang="en-US" sz="1600" dirty="0"/>
              <a:t>from the register </a:t>
            </a:r>
            <a:r>
              <a:rPr lang="en-US" sz="1600" dirty="0" smtClean="0"/>
              <a:t>file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The signed displacement is extended (from 16 to 32 bits) and directly transferred to ALU</a:t>
            </a:r>
            <a:endParaRPr lang="en-US" sz="1600" dirty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ALU </a:t>
            </a:r>
            <a:r>
              <a:rPr lang="en-US" sz="1600" dirty="0" smtClean="0"/>
              <a:t>calculates the effective address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The value is read from the memory by the effective address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The result is written </a:t>
            </a:r>
            <a:r>
              <a:rPr lang="en-US" sz="1600" dirty="0"/>
              <a:t>in the destination </a:t>
            </a:r>
            <a:r>
              <a:rPr lang="en-US" sz="1600" dirty="0" smtClean="0"/>
              <a:t>register specified </a:t>
            </a:r>
            <a:r>
              <a:rPr lang="en-US" sz="1600" dirty="0"/>
              <a:t>by field </a:t>
            </a:r>
            <a:r>
              <a:rPr lang="en-US" sz="1600" b="1" dirty="0" err="1" smtClean="0">
                <a:solidFill>
                  <a:schemeClr val="accent1"/>
                </a:solidFill>
              </a:rPr>
              <a:t>rt</a:t>
            </a:r>
            <a:endParaRPr lang="en-US" sz="1600" dirty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endParaRPr lang="en-US" sz="1600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904306" y="6050197"/>
            <a:ext cx="6283894" cy="532893"/>
            <a:chOff x="904306" y="6050197"/>
            <a:chExt cx="6283894" cy="532893"/>
          </a:xfrm>
        </p:grpSpPr>
        <p:sp>
          <p:nvSpPr>
            <p:cNvPr id="138" name="Rounded Rectangle 137"/>
            <p:cNvSpPr/>
            <p:nvPr/>
          </p:nvSpPr>
          <p:spPr bwMode="auto">
            <a:xfrm>
              <a:off x="1356360" y="6237438"/>
              <a:ext cx="5831840" cy="264372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904306" y="6050197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Neo Sans Intel" panose="020B0504020202020204" pitchFamily="34" charset="0"/>
                </a:rPr>
                <a:t>R-type</a:t>
              </a: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243755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1606350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6832600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" pitchFamily="34" charset="0"/>
                  <a:cs typeface="Consolas" pitchFamily="49" charset="0"/>
                </a:rPr>
                <a:t>0</a:t>
              </a:r>
              <a:endParaRPr lang="en-US" sz="1000" dirty="0" smtClean="0">
                <a:latin typeface="Neo Sans Intel" pitchFamily="34" charset="0"/>
                <a:cs typeface="Consolas" pitchFamily="49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6133428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5935980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5248665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4979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4344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404947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34590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20</a:t>
              </a: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1602205" y="6098574"/>
              <a:ext cx="5428324" cy="220144"/>
              <a:chOff x="1602205" y="6098574"/>
              <a:chExt cx="5428324" cy="220144"/>
            </a:xfrm>
          </p:grpSpPr>
          <p:sp>
            <p:nvSpPr>
              <p:cNvPr id="154" name="Rectangle 153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smtClean="0">
                    <a:latin typeface="Consolas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155" name="Rectangle 154"/>
              <p:cNvSpPr/>
              <p:nvPr/>
            </p:nvSpPr>
            <p:spPr bwMode="auto">
              <a:xfrm>
                <a:off x="612580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funct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 bwMode="auto">
              <a:xfrm>
                <a:off x="522108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shamt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 bwMode="auto">
              <a:xfrm>
                <a:off x="4316367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rd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rs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51" name="Rectangle 150"/>
            <p:cNvSpPr/>
            <p:nvPr/>
          </p:nvSpPr>
          <p:spPr bwMode="auto">
            <a:xfrm>
              <a:off x="31415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252944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960120" y="6088414"/>
              <a:ext cx="6116320" cy="241266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919546" y="5815654"/>
            <a:ext cx="6110984" cy="307777"/>
            <a:chOff x="919546" y="5815654"/>
            <a:chExt cx="6110984" cy="307777"/>
          </a:xfrm>
        </p:grpSpPr>
        <p:grpSp>
          <p:nvGrpSpPr>
            <p:cNvPr id="161" name="Group 160"/>
            <p:cNvGrpSpPr/>
            <p:nvPr/>
          </p:nvGrpSpPr>
          <p:grpSpPr>
            <a:xfrm>
              <a:off x="1602205" y="5874711"/>
              <a:ext cx="5428325" cy="220144"/>
              <a:chOff x="1602205" y="6098574"/>
              <a:chExt cx="5428325" cy="220144"/>
            </a:xfrm>
          </p:grpSpPr>
          <p:sp>
            <p:nvSpPr>
              <p:cNvPr id="163" name="Rectangle 162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smtClean="0">
                    <a:latin typeface="Consolas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164" name="Rectangle 163"/>
              <p:cNvSpPr/>
              <p:nvPr/>
            </p:nvSpPr>
            <p:spPr bwMode="auto">
              <a:xfrm>
                <a:off x="4316368" y="6098574"/>
                <a:ext cx="2714162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displ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rs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62" name="TextBox 161"/>
            <p:cNvSpPr txBox="1"/>
            <p:nvPr/>
          </p:nvSpPr>
          <p:spPr>
            <a:xfrm>
              <a:off x="919546" y="5815654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Neo Sans Intel" panose="020B0504020202020204" pitchFamily="34" charset="0"/>
                </a:rPr>
                <a:t>I</a:t>
              </a:r>
              <a:r>
                <a:rPr lang="en-US" sz="1400" dirty="0" smtClean="0">
                  <a:latin typeface="Neo Sans Intel" panose="020B0504020202020204" pitchFamily="34" charset="0"/>
                </a:rPr>
                <a:t>-type</a:t>
              </a:r>
            </a:p>
          </p:txBody>
        </p:sp>
      </p:grpSp>
      <p:sp>
        <p:nvSpPr>
          <p:cNvPr id="41" name="Rectangle 40"/>
          <p:cNvSpPr/>
          <p:nvPr/>
        </p:nvSpPr>
        <p:spPr bwMode="auto">
          <a:xfrm>
            <a:off x="71120" y="2550160"/>
            <a:ext cx="8890318" cy="326549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154671" y="2994625"/>
            <a:ext cx="1622694" cy="1386326"/>
            <a:chOff x="1738845" y="3229513"/>
            <a:chExt cx="1622694" cy="1386326"/>
          </a:xfrm>
        </p:grpSpPr>
        <p:grpSp>
          <p:nvGrpSpPr>
            <p:cNvPr id="168" name="Group 167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70" name="Rectangle 169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124738" y="3598050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address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Instruction [31-0]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3430026" y="4147773"/>
                <a:ext cx="838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Memory</a:t>
                </a:r>
              </a:p>
            </p:txBody>
          </p:sp>
        </p:grpSp>
        <p:cxnSp>
          <p:nvCxnSpPr>
            <p:cNvPr id="169" name="Straight Arrow Connector 168"/>
            <p:cNvCxnSpPr>
              <a:stCxn id="172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174" name="Group 173"/>
          <p:cNvGrpSpPr/>
          <p:nvPr/>
        </p:nvGrpSpPr>
        <p:grpSpPr>
          <a:xfrm>
            <a:off x="2546317" y="3911755"/>
            <a:ext cx="180391" cy="643543"/>
            <a:chOff x="3390790" y="3616963"/>
            <a:chExt cx="180391" cy="643543"/>
          </a:xfrm>
        </p:grpSpPr>
        <p:sp>
          <p:nvSpPr>
            <p:cNvPr id="175" name="Trapezoid 174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76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77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78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Neo Sans Intel Medium" panose="020B0604020202020204" pitchFamily="34" charset="0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3107902" y="3005501"/>
            <a:ext cx="1552498" cy="1873251"/>
            <a:chOff x="4488424" y="3657632"/>
            <a:chExt cx="1552498" cy="1873251"/>
          </a:xfrm>
        </p:grpSpPr>
        <p:sp>
          <p:nvSpPr>
            <p:cNvPr id="180" name="Rectangle 179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490028" y="3657633"/>
              <a:ext cx="7713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>
                  <a:latin typeface="Neo Sans Intel" panose="020B0504020202020204" pitchFamily="34" charset="0"/>
                </a:rPr>
                <a:t>r</a:t>
              </a:r>
              <a:r>
                <a:rPr lang="en-US" sz="1100" dirty="0" smtClean="0">
                  <a:latin typeface="Neo Sans Intel" panose="020B0504020202020204" pitchFamily="34" charset="0"/>
                </a:rPr>
                <a:t>egister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>
                  <a:latin typeface="Neo Sans Intel" panose="020B0504020202020204" pitchFamily="34" charset="0"/>
                </a:rPr>
                <a:t>d</a:t>
              </a:r>
              <a:r>
                <a:rPr lang="en-US" sz="1100" dirty="0" smtClean="0">
                  <a:latin typeface="Neo Sans Intel" panose="020B0504020202020204" pitchFamily="34" charset="0"/>
                </a:rPr>
                <a:t>ata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088107" y="5220532"/>
              <a:ext cx="949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Registers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490028" y="4132149"/>
              <a:ext cx="7729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>
                  <a:latin typeface="Neo Sans Intel" panose="020B0504020202020204" pitchFamily="34" charset="0"/>
                </a:rPr>
                <a:t>r</a:t>
              </a:r>
              <a:r>
                <a:rPr lang="en-US" sz="1100" dirty="0" smtClean="0">
                  <a:latin typeface="Neo Sans Intel" panose="020B0504020202020204" pitchFamily="34" charset="0"/>
                </a:rPr>
                <a:t>egister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2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>
                  <a:latin typeface="Neo Sans Intel" panose="020B0504020202020204" pitchFamily="34" charset="0"/>
                </a:rPr>
                <a:t>d</a:t>
              </a:r>
              <a:r>
                <a:rPr lang="en-US" sz="1100" dirty="0" smtClean="0">
                  <a:latin typeface="Neo Sans Intel" panose="020B0504020202020204" pitchFamily="34" charset="0"/>
                </a:rPr>
                <a:t>ata </a:t>
              </a:r>
              <a:r>
                <a:rPr lang="en-US" sz="1100" b="1" dirty="0">
                  <a:latin typeface="Neo Sans Intel" panose="020B0504020202020204" pitchFamily="34" charset="0"/>
                </a:rPr>
                <a:t>2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488424" y="4669109"/>
              <a:ext cx="6543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register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data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3513352" y="2631170"/>
            <a:ext cx="739305" cy="393410"/>
            <a:chOff x="4262754" y="2858356"/>
            <a:chExt cx="739305" cy="393410"/>
          </a:xfrm>
        </p:grpSpPr>
        <p:sp>
          <p:nvSpPr>
            <p:cNvPr id="190" name="TextBox 189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91" name="Straight Connector 190"/>
            <p:cNvCxnSpPr>
              <a:stCxn id="190" idx="2"/>
              <a:endCxn id="188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92" name="Straight Arrow Connector 191"/>
          <p:cNvCxnSpPr>
            <a:stCxn id="182" idx="3"/>
            <a:endCxn id="196" idx="1"/>
          </p:cNvCxnSpPr>
          <p:nvPr/>
        </p:nvCxnSpPr>
        <p:spPr bwMode="auto">
          <a:xfrm flipV="1">
            <a:off x="4660400" y="3223789"/>
            <a:ext cx="794482" cy="36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93" name="Group 192"/>
          <p:cNvGrpSpPr/>
          <p:nvPr/>
        </p:nvGrpSpPr>
        <p:grpSpPr>
          <a:xfrm>
            <a:off x="5454882" y="2909792"/>
            <a:ext cx="727535" cy="1439797"/>
            <a:chOff x="6728724" y="3121968"/>
            <a:chExt cx="727535" cy="1439797"/>
          </a:xfrm>
        </p:grpSpPr>
        <p:sp>
          <p:nvSpPr>
            <p:cNvPr id="194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728724" y="3392722"/>
              <a:ext cx="36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>
                  <a:latin typeface="Neo Sans Intel Medium" panose="020B0604020202020204" pitchFamily="34" charset="0"/>
                </a:rPr>
                <a:t>ALU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6969760" y="3801019"/>
              <a:ext cx="48141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 smtClean="0">
                  <a:latin typeface="Neo Sans Intel" panose="020B0504020202020204" pitchFamily="34" charset="0"/>
                </a:rPr>
                <a:t>Result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199" name="Elbow Connector 198"/>
          <p:cNvCxnSpPr>
            <a:stCxn id="185" idx="3"/>
            <a:endCxn id="219" idx="3"/>
          </p:cNvCxnSpPr>
          <p:nvPr/>
        </p:nvCxnSpPr>
        <p:spPr bwMode="auto">
          <a:xfrm flipV="1">
            <a:off x="4660400" y="3848031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1" name="Oval 200"/>
          <p:cNvSpPr/>
          <p:nvPr/>
        </p:nvSpPr>
        <p:spPr bwMode="auto">
          <a:xfrm>
            <a:off x="1743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02" name="Straight Arrow Connector 201"/>
          <p:cNvCxnSpPr>
            <a:stCxn id="201" idx="6"/>
            <a:endCxn id="181" idx="1"/>
          </p:cNvCxnSpPr>
          <p:nvPr/>
        </p:nvCxnSpPr>
        <p:spPr bwMode="auto">
          <a:xfrm>
            <a:off x="1815879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3" name="Elbow Connector 202"/>
          <p:cNvCxnSpPr>
            <a:stCxn id="201" idx="4"/>
            <a:endCxn id="184" idx="1"/>
          </p:cNvCxnSpPr>
          <p:nvPr/>
        </p:nvCxnSpPr>
        <p:spPr bwMode="auto">
          <a:xfrm rot="16200000" flipH="1">
            <a:off x="2224990" y="2810946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4" name="Elbow Connector 203"/>
          <p:cNvCxnSpPr>
            <a:stCxn id="201" idx="4"/>
            <a:endCxn id="177" idx="3"/>
          </p:cNvCxnSpPr>
          <p:nvPr/>
        </p:nvCxnSpPr>
        <p:spPr bwMode="auto">
          <a:xfrm rot="16200000" flipH="1">
            <a:off x="1571505" y="3464431"/>
            <a:ext cx="1188038" cy="7717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5" name="TextBox 204"/>
          <p:cNvSpPr txBox="1"/>
          <p:nvPr/>
        </p:nvSpPr>
        <p:spPr>
          <a:xfrm>
            <a:off x="1790302" y="2940272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[25-21]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782438" y="3413550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[20-16]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1759821" y="4157483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[15-11]</a:t>
            </a:r>
          </a:p>
        </p:txBody>
      </p:sp>
      <p:grpSp>
        <p:nvGrpSpPr>
          <p:cNvPr id="208" name="Group 207"/>
          <p:cNvGrpSpPr/>
          <p:nvPr/>
        </p:nvGrpSpPr>
        <p:grpSpPr>
          <a:xfrm>
            <a:off x="5542593" y="4068255"/>
            <a:ext cx="580608" cy="532039"/>
            <a:chOff x="6598319" y="4283249"/>
            <a:chExt cx="580608" cy="532039"/>
          </a:xfrm>
        </p:grpSpPr>
        <p:sp>
          <p:nvSpPr>
            <p:cNvPr id="209" name="TextBox 208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210" name="Straight Connector 209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1" name="Oval 210"/>
          <p:cNvSpPr/>
          <p:nvPr/>
        </p:nvSpPr>
        <p:spPr bwMode="auto">
          <a:xfrm>
            <a:off x="2289085" y="366242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12" name="Elbow Connector 211"/>
          <p:cNvCxnSpPr>
            <a:stCxn id="211" idx="4"/>
            <a:endCxn id="176" idx="3"/>
          </p:cNvCxnSpPr>
          <p:nvPr/>
        </p:nvCxnSpPr>
        <p:spPr bwMode="auto">
          <a:xfrm rot="16200000" flipH="1">
            <a:off x="2292337" y="3767885"/>
            <a:ext cx="292053" cy="226084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3" name="Straight Arrow Connector 212"/>
          <p:cNvCxnSpPr>
            <a:stCxn id="175" idx="0"/>
            <a:endCxn id="186" idx="1"/>
          </p:cNvCxnSpPr>
          <p:nvPr/>
        </p:nvCxnSpPr>
        <p:spPr bwMode="auto">
          <a:xfrm flipV="1">
            <a:off x="2726708" y="4232422"/>
            <a:ext cx="381194" cy="110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4" name="Rounded Rectangle 213"/>
          <p:cNvSpPr/>
          <p:nvPr/>
        </p:nvSpPr>
        <p:spPr bwMode="auto">
          <a:xfrm>
            <a:off x="3435075" y="5078121"/>
            <a:ext cx="953678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 smtClean="0">
                <a:latin typeface="Neo Sans Intel Medium" panose="020B0604020202020204" pitchFamily="34" charset="0"/>
                <a:cs typeface="Arial" pitchFamily="34" charset="0"/>
              </a:rPr>
              <a:t>Sign extend</a:t>
            </a:r>
            <a:endParaRPr lang="en-US" sz="1100" dirty="0">
              <a:latin typeface="Neo Sans Intel Medium" panose="020B0604020202020204" pitchFamily="34" charset="0"/>
              <a:cs typeface="Arial" pitchFamily="34" charset="0"/>
            </a:endParaRPr>
          </a:p>
        </p:txBody>
      </p:sp>
      <p:cxnSp>
        <p:nvCxnSpPr>
          <p:cNvPr id="215" name="Elbow Connector 214"/>
          <p:cNvCxnSpPr>
            <a:stCxn id="201" idx="4"/>
            <a:endCxn id="214" idx="1"/>
          </p:cNvCxnSpPr>
          <p:nvPr/>
        </p:nvCxnSpPr>
        <p:spPr bwMode="auto">
          <a:xfrm rot="16200000" flipH="1">
            <a:off x="1627975" y="3407962"/>
            <a:ext cx="1958769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6" name="TextBox 215"/>
          <p:cNvSpPr txBox="1"/>
          <p:nvPr/>
        </p:nvSpPr>
        <p:spPr>
          <a:xfrm>
            <a:off x="1782438" y="4940107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[15-0]</a:t>
            </a:r>
          </a:p>
        </p:txBody>
      </p:sp>
      <p:grpSp>
        <p:nvGrpSpPr>
          <p:cNvPr id="217" name="Group 216"/>
          <p:cNvGrpSpPr/>
          <p:nvPr/>
        </p:nvGrpSpPr>
        <p:grpSpPr>
          <a:xfrm>
            <a:off x="5109743" y="3732832"/>
            <a:ext cx="180391" cy="643543"/>
            <a:chOff x="3390790" y="3616963"/>
            <a:chExt cx="180391" cy="643543"/>
          </a:xfrm>
        </p:grpSpPr>
        <p:sp>
          <p:nvSpPr>
            <p:cNvPr id="218" name="Trapezoid 217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219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220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221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222" name="Straight Arrow Connector 221"/>
          <p:cNvCxnSpPr>
            <a:stCxn id="218" idx="0"/>
            <a:endCxn id="197" idx="1"/>
          </p:cNvCxnSpPr>
          <p:nvPr/>
        </p:nvCxnSpPr>
        <p:spPr bwMode="auto">
          <a:xfrm>
            <a:off x="5290134" y="4054604"/>
            <a:ext cx="164748" cy="145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3" name="Elbow Connector 222"/>
          <p:cNvCxnSpPr>
            <a:stCxn id="214" idx="3"/>
            <a:endCxn id="220" idx="3"/>
          </p:cNvCxnSpPr>
          <p:nvPr/>
        </p:nvCxnSpPr>
        <p:spPr bwMode="auto">
          <a:xfrm flipV="1">
            <a:off x="4388753" y="4265409"/>
            <a:ext cx="726079" cy="949654"/>
          </a:xfrm>
          <a:prstGeom prst="bentConnector3">
            <a:avLst>
              <a:gd name="adj1" fmla="val 77986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25" name="Rectangle 224"/>
          <p:cNvSpPr/>
          <p:nvPr/>
        </p:nvSpPr>
        <p:spPr bwMode="auto">
          <a:xfrm>
            <a:off x="6755870" y="3028047"/>
            <a:ext cx="1445256" cy="1386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7362434" y="4104172"/>
            <a:ext cx="838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Neo Sans Intel Medium" panose="020B0604020202020204" pitchFamily="34" charset="0"/>
              </a:rPr>
              <a:t>Memory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6755870" y="3503400"/>
            <a:ext cx="6527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Neo Sans Intel" panose="020B0504020202020204" pitchFamily="34" charset="0"/>
              </a:rPr>
              <a:t>Write</a:t>
            </a:r>
          </a:p>
          <a:p>
            <a:r>
              <a:rPr lang="en-US" sz="1100" dirty="0" smtClean="0">
                <a:latin typeface="Neo Sans Intel" panose="020B0504020202020204" pitchFamily="34" charset="0"/>
              </a:rPr>
              <a:t>address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6753863" y="3983603"/>
            <a:ext cx="5068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Neo Sans Intel" panose="020B0504020202020204" pitchFamily="34" charset="0"/>
              </a:rPr>
              <a:t>Write</a:t>
            </a:r>
          </a:p>
          <a:p>
            <a:r>
              <a:rPr lang="en-US" sz="1100" dirty="0" smtClean="0">
                <a:latin typeface="Neo Sans Intel" panose="020B0504020202020204" pitchFamily="34" charset="0"/>
              </a:rPr>
              <a:t>data</a:t>
            </a:r>
          </a:p>
        </p:txBody>
      </p:sp>
      <p:cxnSp>
        <p:nvCxnSpPr>
          <p:cNvPr id="237" name="Straight Arrow Connector 236"/>
          <p:cNvCxnSpPr>
            <a:stCxn id="198" idx="3"/>
            <a:endCxn id="229" idx="1"/>
          </p:cNvCxnSpPr>
          <p:nvPr/>
        </p:nvCxnSpPr>
        <p:spPr bwMode="auto">
          <a:xfrm flipV="1">
            <a:off x="6177337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38" name="Oval 237"/>
          <p:cNvSpPr/>
          <p:nvPr/>
        </p:nvSpPr>
        <p:spPr bwMode="auto">
          <a:xfrm>
            <a:off x="4762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5893636" y="4885769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 smtClean="0">
                <a:latin typeface="Neo Sans Intel" panose="020B0504020202020204" pitchFamily="34" charset="0"/>
              </a:rPr>
              <a:t> </a:t>
            </a:r>
          </a:p>
        </p:txBody>
      </p:sp>
      <p:cxnSp>
        <p:nvCxnSpPr>
          <p:cNvPr id="240" name="Elbow Connector 239"/>
          <p:cNvCxnSpPr>
            <a:stCxn id="238" idx="4"/>
            <a:endCxn id="239" idx="1"/>
          </p:cNvCxnSpPr>
          <p:nvPr/>
        </p:nvCxnSpPr>
        <p:spPr bwMode="auto">
          <a:xfrm rot="16200000" flipH="1">
            <a:off x="4816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41" name="Elbow Connector 240"/>
          <p:cNvCxnSpPr>
            <a:stCxn id="239" idx="1"/>
            <a:endCxn id="230" idx="1"/>
          </p:cNvCxnSpPr>
          <p:nvPr/>
        </p:nvCxnSpPr>
        <p:spPr bwMode="auto">
          <a:xfrm rot="10800000" flipH="1">
            <a:off x="5893635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42" name="Group 41"/>
          <p:cNvGrpSpPr/>
          <p:nvPr/>
        </p:nvGrpSpPr>
        <p:grpSpPr>
          <a:xfrm>
            <a:off x="6377497" y="3028047"/>
            <a:ext cx="1029110" cy="730584"/>
            <a:chOff x="6377497" y="3028047"/>
            <a:chExt cx="1029110" cy="730584"/>
          </a:xfrm>
        </p:grpSpPr>
        <p:sp>
          <p:nvSpPr>
            <p:cNvPr id="226" name="TextBox 225"/>
            <p:cNvSpPr txBox="1"/>
            <p:nvPr/>
          </p:nvSpPr>
          <p:spPr>
            <a:xfrm>
              <a:off x="6753864" y="3028047"/>
              <a:ext cx="6527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 smtClean="0">
                  <a:solidFill>
                    <a:srgbClr val="FF0000"/>
                  </a:solidFill>
                  <a:latin typeface="Neo Sans Intel" panose="020B0504020202020204" pitchFamily="34" charset="0"/>
                </a:rPr>
                <a:t>address</a:t>
              </a:r>
            </a:p>
          </p:txBody>
        </p:sp>
        <p:sp>
          <p:nvSpPr>
            <p:cNvPr id="242" name="Oval 241"/>
            <p:cNvSpPr/>
            <p:nvPr/>
          </p:nvSpPr>
          <p:spPr bwMode="auto">
            <a:xfrm>
              <a:off x="6377497" y="3686159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244" name="Elbow Connector 243"/>
            <p:cNvCxnSpPr>
              <a:stCxn id="242" idx="0"/>
              <a:endCxn id="226" idx="1"/>
            </p:cNvCxnSpPr>
            <p:nvPr/>
          </p:nvCxnSpPr>
          <p:spPr bwMode="auto">
            <a:xfrm rot="5400000" flipH="1" flipV="1">
              <a:off x="6362464" y="3294760"/>
              <a:ext cx="442668" cy="340131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245" name="TextBox 244"/>
          <p:cNvSpPr txBox="1"/>
          <p:nvPr/>
        </p:nvSpPr>
        <p:spPr>
          <a:xfrm>
            <a:off x="4981746" y="4589699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ALUSrc</a:t>
            </a:r>
            <a:endParaRPr lang="en-US" sz="11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46" name="Straight Connector 245"/>
          <p:cNvCxnSpPr>
            <a:stCxn id="218" idx="3"/>
          </p:cNvCxnSpPr>
          <p:nvPr/>
        </p:nvCxnSpPr>
        <p:spPr bwMode="auto">
          <a:xfrm>
            <a:off x="5199938" y="4328109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47" name="Group 246"/>
          <p:cNvGrpSpPr/>
          <p:nvPr/>
        </p:nvGrpSpPr>
        <p:grpSpPr>
          <a:xfrm>
            <a:off x="7083302" y="2631170"/>
            <a:ext cx="792205" cy="407037"/>
            <a:chOff x="4234018" y="2858356"/>
            <a:chExt cx="792205" cy="407037"/>
          </a:xfrm>
        </p:grpSpPr>
        <p:sp>
          <p:nvSpPr>
            <p:cNvPr id="248" name="TextBox 247"/>
            <p:cNvSpPr txBox="1"/>
            <p:nvPr/>
          </p:nvSpPr>
          <p:spPr>
            <a:xfrm>
              <a:off x="4234018" y="2858356"/>
              <a:ext cx="7922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MemWrite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249" name="Straight Connector 248"/>
            <p:cNvCxnSpPr>
              <a:stCxn id="248" idx="2"/>
              <a:endCxn id="225" idx="0"/>
            </p:cNvCxnSpPr>
            <p:nvPr/>
          </p:nvCxnSpPr>
          <p:spPr bwMode="auto">
            <a:xfrm flipH="1">
              <a:off x="4629214" y="3119966"/>
              <a:ext cx="907" cy="14542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0" name="TextBox 249"/>
          <p:cNvSpPr txBox="1"/>
          <p:nvPr/>
        </p:nvSpPr>
        <p:spPr>
          <a:xfrm>
            <a:off x="2230176" y="4670228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RegDst</a:t>
            </a:r>
            <a:endParaRPr lang="en-US" sz="11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51" name="Straight Connector 250"/>
          <p:cNvCxnSpPr>
            <a:stCxn id="175" idx="3"/>
          </p:cNvCxnSpPr>
          <p:nvPr/>
        </p:nvCxnSpPr>
        <p:spPr bwMode="auto">
          <a:xfrm>
            <a:off x="2636512" y="4507032"/>
            <a:ext cx="0" cy="18307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Group 43"/>
          <p:cNvGrpSpPr/>
          <p:nvPr/>
        </p:nvGrpSpPr>
        <p:grpSpPr>
          <a:xfrm>
            <a:off x="3109506" y="2621744"/>
            <a:ext cx="5956547" cy="2041565"/>
            <a:chOff x="3109506" y="2621744"/>
            <a:chExt cx="5956547" cy="2041565"/>
          </a:xfrm>
        </p:grpSpPr>
        <p:sp>
          <p:nvSpPr>
            <p:cNvPr id="227" name="TextBox 226"/>
            <p:cNvSpPr txBox="1"/>
            <p:nvPr/>
          </p:nvSpPr>
          <p:spPr>
            <a:xfrm>
              <a:off x="7302975" y="3031250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rgbClr val="FF0000"/>
                  </a:solidFill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 smtClean="0">
                  <a:solidFill>
                    <a:srgbClr val="FF0000"/>
                  </a:solidFill>
                  <a:latin typeface="Neo Sans Intel" panose="020B0504020202020204" pitchFamily="34" charset="0"/>
                </a:rPr>
                <a:t>data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109506" y="2621744"/>
              <a:ext cx="5956547" cy="2041565"/>
              <a:chOff x="3109506" y="2621744"/>
              <a:chExt cx="5956547" cy="2041565"/>
            </a:xfrm>
          </p:grpSpPr>
          <p:cxnSp>
            <p:nvCxnSpPr>
              <p:cNvPr id="200" name="Elbow Connector 199"/>
              <p:cNvCxnSpPr>
                <a:stCxn id="233" idx="0"/>
                <a:endCxn id="187" idx="1"/>
              </p:cNvCxnSpPr>
              <p:nvPr/>
            </p:nvCxnSpPr>
            <p:spPr bwMode="auto">
              <a:xfrm flipH="1">
                <a:off x="3109506" y="3453128"/>
                <a:ext cx="5615445" cy="1210181"/>
              </a:xfrm>
              <a:prstGeom prst="bentConnector5">
                <a:avLst>
                  <a:gd name="adj1" fmla="val -4071"/>
                  <a:gd name="adj2" fmla="val 184609"/>
                  <a:gd name="adj3" fmla="val 104071"/>
                </a:avLst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231" name="Straight Arrow Connector 230"/>
              <p:cNvCxnSpPr>
                <a:stCxn id="227" idx="3"/>
                <a:endCxn id="234" idx="3"/>
              </p:cNvCxnSpPr>
              <p:nvPr/>
            </p:nvCxnSpPr>
            <p:spPr bwMode="auto">
              <a:xfrm flipV="1">
                <a:off x="8201126" y="3246555"/>
                <a:ext cx="348522" cy="139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232" name="Group 231"/>
              <p:cNvGrpSpPr/>
              <p:nvPr/>
            </p:nvGrpSpPr>
            <p:grpSpPr>
              <a:xfrm>
                <a:off x="8544560" y="3131356"/>
                <a:ext cx="180391" cy="643543"/>
                <a:chOff x="3390790" y="3616963"/>
                <a:chExt cx="180391" cy="643543"/>
              </a:xfrm>
            </p:grpSpPr>
            <p:sp>
              <p:nvSpPr>
                <p:cNvPr id="233" name="Trapezoid 232"/>
                <p:cNvSpPr/>
                <p:nvPr/>
              </p:nvSpPr>
              <p:spPr bwMode="auto">
                <a:xfrm rot="5400000">
                  <a:off x="3159214" y="3848539"/>
                  <a:ext cx="643543" cy="180391"/>
                </a:xfrm>
                <a:prstGeom prst="trapezoid">
                  <a:avLst>
                    <a:gd name="adj" fmla="val 53513"/>
                  </a:avLst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FF0000"/>
                    </a:solidFill>
                    <a:latin typeface="Neo Sans Intel Medium" panose="020B0604020202020204" pitchFamily="34" charset="0"/>
                  </a:endParaRPr>
                </a:p>
              </p:txBody>
            </p:sp>
            <p:sp>
              <p:nvSpPr>
                <p:cNvPr id="234" name="Rectangle 158"/>
                <p:cNvSpPr>
                  <a:spLocks noChangeArrowheads="1"/>
                </p:cNvSpPr>
                <p:nvPr/>
              </p:nvSpPr>
              <p:spPr bwMode="auto">
                <a:xfrm flipH="1">
                  <a:off x="3395878" y="3678301"/>
                  <a:ext cx="85107" cy="10772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dirty="0" smtClean="0">
                      <a:solidFill>
                        <a:srgbClr val="FF0000"/>
                      </a:solidFill>
                      <a:latin typeface="Neo Sans Intel" panose="020B0504020202020204" pitchFamily="34" charset="0"/>
                    </a:rPr>
                    <a:t>1</a:t>
                  </a:r>
                  <a:endParaRPr lang="en-US" sz="700" dirty="0">
                    <a:solidFill>
                      <a:srgbClr val="FF0000"/>
                    </a:solidFill>
                    <a:latin typeface="Neo Sans Intel" panose="020B0504020202020204" pitchFamily="34" charset="0"/>
                  </a:endParaRPr>
                </a:p>
              </p:txBody>
            </p:sp>
            <p:sp>
              <p:nvSpPr>
                <p:cNvPr id="235" name="Rectangle 159"/>
                <p:cNvSpPr>
                  <a:spLocks noChangeArrowheads="1"/>
                </p:cNvSpPr>
                <p:nvPr/>
              </p:nvSpPr>
              <p:spPr bwMode="auto">
                <a:xfrm flipH="1">
                  <a:off x="3395879" y="4095679"/>
                  <a:ext cx="85106" cy="10772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FF0000"/>
                      </a:solidFill>
                      <a:latin typeface="Neo Sans Intel" panose="020B0504020202020204" pitchFamily="34" charset="0"/>
                    </a:rPr>
                    <a:t>0</a:t>
                  </a:r>
                </a:p>
              </p:txBody>
            </p:sp>
            <p:sp>
              <p:nvSpPr>
                <p:cNvPr id="236" name="Rectangle 160"/>
                <p:cNvSpPr>
                  <a:spLocks noChangeArrowheads="1"/>
                </p:cNvSpPr>
                <p:nvPr/>
              </p:nvSpPr>
              <p:spPr bwMode="auto">
                <a:xfrm flipH="1">
                  <a:off x="3450365" y="3821794"/>
                  <a:ext cx="84960" cy="25853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FF0000"/>
                      </a:solidFill>
                      <a:latin typeface="Neo Sans Intel Medium" panose="020B0604020202020204" pitchFamily="34" charset="0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FF0000"/>
                      </a:solidFill>
                      <a:latin typeface="Neo Sans Intel Medium" panose="020B0604020202020204" pitchFamily="34" charset="0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FF0000"/>
                      </a:solidFill>
                      <a:latin typeface="Neo Sans Intel Medium" panose="020B0604020202020204" pitchFamily="34" charset="0"/>
                    </a:rPr>
                    <a:t>x</a:t>
                  </a:r>
                  <a:endParaRPr lang="en-US" sz="500" dirty="0">
                    <a:solidFill>
                      <a:srgbClr val="FF0000"/>
                    </a:solidFill>
                    <a:latin typeface="Neo Sans Intel Medium" panose="020B0604020202020204" pitchFamily="34" charset="0"/>
                  </a:endParaRPr>
                </a:p>
              </p:txBody>
            </p:sp>
          </p:grpSp>
          <p:cxnSp>
            <p:nvCxnSpPr>
              <p:cNvPr id="243" name="Elbow Connector 242"/>
              <p:cNvCxnSpPr>
                <a:stCxn id="242" idx="4"/>
                <a:endCxn id="235" idx="3"/>
              </p:cNvCxnSpPr>
              <p:nvPr/>
            </p:nvCxnSpPr>
            <p:spPr bwMode="auto">
              <a:xfrm rot="5400000" flipH="1" flipV="1">
                <a:off x="7434342" y="2643324"/>
                <a:ext cx="94698" cy="2135916"/>
              </a:xfrm>
              <a:prstGeom prst="bentConnector4">
                <a:avLst>
                  <a:gd name="adj1" fmla="val -1239181"/>
                  <a:gd name="adj2" fmla="val 91518"/>
                </a:avLst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252" name="Group 251"/>
              <p:cNvGrpSpPr/>
              <p:nvPr/>
            </p:nvGrpSpPr>
            <p:grpSpPr>
              <a:xfrm>
                <a:off x="8208125" y="2621744"/>
                <a:ext cx="857928" cy="568038"/>
                <a:chOff x="4191631" y="2696431"/>
                <a:chExt cx="857928" cy="568038"/>
              </a:xfrm>
            </p:grpSpPr>
            <p:sp>
              <p:nvSpPr>
                <p:cNvPr id="253" name="TextBox 252"/>
                <p:cNvSpPr txBox="1"/>
                <p:nvPr/>
              </p:nvSpPr>
              <p:spPr>
                <a:xfrm>
                  <a:off x="4191631" y="2696431"/>
                  <a:ext cx="857928" cy="2616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100" dirty="0" err="1" smtClean="0">
                      <a:solidFill>
                        <a:schemeClr val="accent1"/>
                      </a:solidFill>
                      <a:latin typeface="Neo Sans Intel" panose="020B0504020202020204" pitchFamily="34" charset="0"/>
                    </a:rPr>
                    <a:t>MemToReg</a:t>
                  </a:r>
                  <a:endParaRPr lang="en-US" sz="1100" dirty="0" smtClean="0">
                    <a:solidFill>
                      <a:schemeClr val="accent1"/>
                    </a:solidFill>
                    <a:latin typeface="Neo Sans Intel" panose="020B0504020202020204" pitchFamily="34" charset="0"/>
                  </a:endParaRPr>
                </a:p>
              </p:txBody>
            </p:sp>
            <p:cxnSp>
              <p:nvCxnSpPr>
                <p:cNvPr id="254" name="Straight Connector 253"/>
                <p:cNvCxnSpPr>
                  <a:stCxn id="253" idx="2"/>
                  <a:endCxn id="233" idx="1"/>
                </p:cNvCxnSpPr>
                <p:nvPr/>
              </p:nvCxnSpPr>
              <p:spPr bwMode="auto">
                <a:xfrm flipH="1">
                  <a:off x="4618261" y="2958041"/>
                  <a:ext cx="2334" cy="306428"/>
                </a:xfrm>
                <a:prstGeom prst="line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028910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I-type Branch Instructions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8788" y="1024069"/>
            <a:ext cx="8502650" cy="2696284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Read </a:t>
            </a:r>
            <a:r>
              <a:rPr lang="en-US" sz="1600" dirty="0"/>
              <a:t>an instruction from the instruction </a:t>
            </a:r>
            <a:r>
              <a:rPr lang="en-US" sz="1600" dirty="0" smtClean="0"/>
              <a:t>memory by the address in PC</a:t>
            </a:r>
            <a:endParaRPr lang="en-US" sz="16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source registers, specified by </a:t>
            </a:r>
            <a:r>
              <a:rPr lang="en-US" sz="1600" dirty="0" smtClean="0"/>
              <a:t>fields </a:t>
            </a:r>
            <a:r>
              <a:rPr lang="en-US" sz="1600" b="1" dirty="0" err="1">
                <a:solidFill>
                  <a:schemeClr val="accent1"/>
                </a:solidFill>
              </a:rPr>
              <a:t>rs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and </a:t>
            </a:r>
            <a:r>
              <a:rPr lang="en-US" sz="1600" b="1" dirty="0" err="1">
                <a:solidFill>
                  <a:schemeClr val="accent1"/>
                </a:solidFill>
              </a:rPr>
              <a:t>rt</a:t>
            </a:r>
            <a:r>
              <a:rPr lang="en-US" sz="1600" dirty="0"/>
              <a:t>, </a:t>
            </a:r>
            <a:r>
              <a:rPr lang="en-US" sz="1600" dirty="0" smtClean="0"/>
              <a:t>are be </a:t>
            </a:r>
            <a:r>
              <a:rPr lang="en-US" sz="1600" dirty="0"/>
              <a:t>read from the register file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The signed offset is extended (from 16 to 32 bits) and shifted left by 2 (converted from words to bytes)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The address of the instruction after the branch is calculated (= PC + 4)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The target address of the branch is calculated as ((PC + 4) + (offset &lt;&lt; 2))</a:t>
            </a:r>
            <a:endParaRPr lang="en-US" sz="16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ALU </a:t>
            </a:r>
            <a:r>
              <a:rPr lang="en-US" sz="1600" dirty="0" smtClean="0"/>
              <a:t>compares the source operands (does subtraction) and generate the condition code (==, &gt;, &lt;, etc.)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The PC is update by the address of the instruction after the branch or by the target address depending on the branch </a:t>
            </a:r>
            <a:r>
              <a:rPr lang="en-US" sz="1600" dirty="0" err="1" smtClean="0"/>
              <a:t>opcode</a:t>
            </a:r>
            <a:r>
              <a:rPr lang="en-US" sz="1600" dirty="0" smtClean="0"/>
              <a:t> and the condition code</a:t>
            </a:r>
            <a:endParaRPr lang="en-US" sz="1600" dirty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73217" y="4605133"/>
            <a:ext cx="2541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$t2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-0x0040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PC =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38518" y="5474942"/>
            <a:ext cx="3074894" cy="507122"/>
            <a:chOff x="3991091" y="4363319"/>
            <a:chExt cx="1385936" cy="507122"/>
          </a:xfrm>
        </p:grpSpPr>
        <p:sp>
          <p:nvSpPr>
            <p:cNvPr id="8" name="TextBox 7"/>
            <p:cNvSpPr txBox="1"/>
            <p:nvPr/>
          </p:nvSpPr>
          <p:spPr>
            <a:xfrm>
              <a:off x="4458173" y="4531887"/>
              <a:ext cx="438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Neo Sans Intel" panose="020B0504020202020204" pitchFamily="34" charset="0"/>
                </a:rPr>
                <a:t>condition</a:t>
              </a:r>
            </a:p>
          </p:txBody>
        </p:sp>
        <p:sp>
          <p:nvSpPr>
            <p:cNvPr id="9" name="Left Brace 8"/>
            <p:cNvSpPr/>
            <p:nvPr/>
          </p:nvSpPr>
          <p:spPr bwMode="auto">
            <a:xfrm rot="16200000" flipV="1">
              <a:off x="4589929" y="3764481"/>
              <a:ext cx="188259" cy="1385936"/>
            </a:xfrm>
            <a:prstGeom prst="leftBrace">
              <a:avLst>
                <a:gd name="adj1" fmla="val 30595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18212" y="5474942"/>
            <a:ext cx="3074894" cy="507122"/>
            <a:chOff x="3991091" y="4363319"/>
            <a:chExt cx="1385936" cy="507122"/>
          </a:xfrm>
        </p:grpSpPr>
        <p:sp>
          <p:nvSpPr>
            <p:cNvPr id="11" name="TextBox 10"/>
            <p:cNvSpPr txBox="1"/>
            <p:nvPr/>
          </p:nvSpPr>
          <p:spPr>
            <a:xfrm>
              <a:off x="4352152" y="4531887"/>
              <a:ext cx="650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Neo Sans Intel" panose="020B0504020202020204" pitchFamily="34" charset="0"/>
                </a:rPr>
                <a:t>t</a:t>
              </a:r>
              <a:r>
                <a:rPr lang="en-US" sz="1600" dirty="0" smtClean="0">
                  <a:latin typeface="Neo Sans Intel" panose="020B0504020202020204" pitchFamily="34" charset="0"/>
                </a:rPr>
                <a:t>arget address</a:t>
              </a:r>
            </a:p>
          </p:txBody>
        </p:sp>
        <p:sp>
          <p:nvSpPr>
            <p:cNvPr id="12" name="Left Brace 11"/>
            <p:cNvSpPr/>
            <p:nvPr/>
          </p:nvSpPr>
          <p:spPr bwMode="auto">
            <a:xfrm rot="16200000" flipV="1">
              <a:off x="4589929" y="3764481"/>
              <a:ext cx="188259" cy="1385936"/>
            </a:xfrm>
            <a:prstGeom prst="leftBrace">
              <a:avLst>
                <a:gd name="adj1" fmla="val 30595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186141" y="4234677"/>
            <a:ext cx="1775297" cy="816436"/>
            <a:chOff x="3793818" y="4228219"/>
            <a:chExt cx="1775297" cy="816436"/>
          </a:xfrm>
        </p:grpSpPr>
        <p:sp>
          <p:nvSpPr>
            <p:cNvPr id="14" name="TextBox 13"/>
            <p:cNvSpPr txBox="1"/>
            <p:nvPr/>
          </p:nvSpPr>
          <p:spPr>
            <a:xfrm>
              <a:off x="3793818" y="4228219"/>
              <a:ext cx="17752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Neo Sans Intel" panose="020B0504020202020204" pitchFamily="34" charset="0"/>
                </a:rPr>
                <a:t>a</a:t>
              </a:r>
              <a:r>
                <a:rPr lang="en-US" sz="1600" dirty="0" smtClean="0">
                  <a:latin typeface="Neo Sans Intel" panose="020B0504020202020204" pitchFamily="34" charset="0"/>
                </a:rPr>
                <a:t>ddress of the next instruction</a:t>
              </a:r>
            </a:p>
          </p:txBody>
        </p:sp>
        <p:sp>
          <p:nvSpPr>
            <p:cNvPr id="15" name="Left Brace 14"/>
            <p:cNvSpPr/>
            <p:nvPr/>
          </p:nvSpPr>
          <p:spPr bwMode="auto">
            <a:xfrm rot="5400000">
              <a:off x="4857574" y="4525202"/>
              <a:ext cx="188260" cy="850646"/>
            </a:xfrm>
            <a:prstGeom prst="leftBrace">
              <a:avLst>
                <a:gd name="adj1" fmla="val 30595"/>
                <a:gd name="adj2" fmla="val 72086"/>
              </a:avLst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223570" y="5108183"/>
            <a:ext cx="35183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((PC + 4) + (-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0x0040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2</a:t>
            </a:r>
            <a:r>
              <a:rPr lang="en-US" sz="1600" dirty="0" smtClean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72785" y="5105908"/>
            <a:ext cx="13067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(PC + 4)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12687" y="5106099"/>
            <a:ext cx="33265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71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–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$t2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0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917148" y="4264131"/>
            <a:ext cx="2124281" cy="846129"/>
            <a:chOff x="3274916" y="4384297"/>
            <a:chExt cx="2124281" cy="846129"/>
          </a:xfrm>
        </p:grpSpPr>
        <p:sp>
          <p:nvSpPr>
            <p:cNvPr id="23" name="TextBox 22"/>
            <p:cNvSpPr txBox="1"/>
            <p:nvPr/>
          </p:nvSpPr>
          <p:spPr>
            <a:xfrm>
              <a:off x="3475782" y="4384297"/>
              <a:ext cx="19234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Neo Sans Intel" panose="020B0504020202020204" pitchFamily="34" charset="0"/>
                </a:rPr>
                <a:t>d</a:t>
              </a:r>
              <a:r>
                <a:rPr lang="en-US" sz="1600" dirty="0" smtClean="0">
                  <a:latin typeface="Neo Sans Intel" panose="020B0504020202020204" pitchFamily="34" charset="0"/>
                </a:rPr>
                <a:t>epends on the branch </a:t>
              </a:r>
              <a:r>
                <a:rPr lang="en-US" sz="1600" dirty="0" err="1" smtClean="0">
                  <a:latin typeface="Neo Sans Intel" panose="020B0504020202020204" pitchFamily="34" charset="0"/>
                </a:rPr>
                <a:t>opcode</a:t>
              </a:r>
              <a:endParaRPr lang="en-US" sz="1600" dirty="0" smtClean="0">
                <a:latin typeface="Neo Sans Intel" panose="020B0504020202020204" pitchFamily="34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flipH="1">
              <a:off x="3274916" y="4923871"/>
              <a:ext cx="237744" cy="30655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702204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I-type Branch Instructions (2)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4671" y="2994625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30026" y="4147773"/>
                <a:ext cx="838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2546317" y="3911755"/>
            <a:ext cx="180391" cy="643543"/>
            <a:chOff x="3390790" y="3616963"/>
            <a:chExt cx="180391" cy="643543"/>
          </a:xfrm>
        </p:grpSpPr>
        <p:sp>
          <p:nvSpPr>
            <p:cNvPr id="126" name="Trapezoid 125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27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28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29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Neo Sans Intel Medium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07902" y="3005501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713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>
                  <a:latin typeface="Neo Sans Intel" panose="020B0504020202020204" pitchFamily="34" charset="0"/>
                </a:rPr>
                <a:t>r</a:t>
              </a:r>
              <a:r>
                <a:rPr lang="en-US" sz="1100" dirty="0" smtClean="0">
                  <a:latin typeface="Neo Sans Intel" panose="020B0504020202020204" pitchFamily="34" charset="0"/>
                </a:rPr>
                <a:t>egister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>
                  <a:latin typeface="Neo Sans Intel" panose="020B0504020202020204" pitchFamily="34" charset="0"/>
                </a:rPr>
                <a:t>d</a:t>
              </a:r>
              <a:r>
                <a:rPr lang="en-US" sz="1100" dirty="0" smtClean="0">
                  <a:latin typeface="Neo Sans Intel" panose="020B0504020202020204" pitchFamily="34" charset="0"/>
                </a:rPr>
                <a:t>ata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88107" y="5220532"/>
              <a:ext cx="949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729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>
                  <a:latin typeface="Neo Sans Intel" panose="020B0504020202020204" pitchFamily="34" charset="0"/>
                </a:rPr>
                <a:t>r</a:t>
              </a:r>
              <a:r>
                <a:rPr lang="en-US" sz="1100" dirty="0" smtClean="0">
                  <a:latin typeface="Neo Sans Intel" panose="020B0504020202020204" pitchFamily="34" charset="0"/>
                </a:rPr>
                <a:t>egister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>
                  <a:latin typeface="Neo Sans Intel" panose="020B0504020202020204" pitchFamily="34" charset="0"/>
                </a:rPr>
                <a:t>d</a:t>
              </a:r>
              <a:r>
                <a:rPr lang="en-US" sz="1100" dirty="0" smtClean="0">
                  <a:latin typeface="Neo Sans Intel" panose="020B0504020202020204" pitchFamily="34" charset="0"/>
                </a:rPr>
                <a:t>ata </a:t>
              </a:r>
              <a:r>
                <a:rPr lang="en-US" sz="1100" b="1" dirty="0">
                  <a:latin typeface="Neo Sans Intel" panose="020B0504020202020204" pitchFamily="34" charset="0"/>
                </a:rPr>
                <a:t>2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543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register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data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13352" y="2631170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16" name="Straight Connector 115"/>
            <p:cNvCxnSpPr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Arrow Connector 8"/>
          <p:cNvCxnSpPr>
            <a:stCxn id="119" idx="3"/>
            <a:endCxn id="111" idx="1"/>
          </p:cNvCxnSpPr>
          <p:nvPr/>
        </p:nvCxnSpPr>
        <p:spPr bwMode="auto">
          <a:xfrm flipV="1">
            <a:off x="4660400" y="3223789"/>
            <a:ext cx="794482" cy="36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09" name="Freeform 127"/>
          <p:cNvSpPr>
            <a:spLocks/>
          </p:cNvSpPr>
          <p:nvPr/>
        </p:nvSpPr>
        <p:spPr bwMode="auto">
          <a:xfrm>
            <a:off x="5454882" y="2909792"/>
            <a:ext cx="727535" cy="1439797"/>
          </a:xfrm>
          <a:custGeom>
            <a:avLst/>
            <a:gdLst>
              <a:gd name="T0" fmla="*/ 0 w 210"/>
              <a:gd name="T1" fmla="*/ 0 h 413"/>
              <a:gd name="T2" fmla="*/ 0 w 210"/>
              <a:gd name="T3" fmla="*/ 167 h 413"/>
              <a:gd name="T4" fmla="*/ 91 w 210"/>
              <a:gd name="T5" fmla="*/ 207 h 413"/>
              <a:gd name="T6" fmla="*/ 0 w 210"/>
              <a:gd name="T7" fmla="*/ 245 h 413"/>
              <a:gd name="T8" fmla="*/ 0 w 210"/>
              <a:gd name="T9" fmla="*/ 412 h 413"/>
              <a:gd name="T10" fmla="*/ 284 w 210"/>
              <a:gd name="T11" fmla="*/ 286 h 413"/>
              <a:gd name="T12" fmla="*/ 284 w 210"/>
              <a:gd name="T13" fmla="*/ 127 h 413"/>
              <a:gd name="T14" fmla="*/ 0 w 210"/>
              <a:gd name="T15" fmla="*/ 0 h 413"/>
              <a:gd name="T16" fmla="*/ 0 w 210"/>
              <a:gd name="T17" fmla="*/ 0 h 4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"/>
              <a:gd name="T28" fmla="*/ 0 h 413"/>
              <a:gd name="T29" fmla="*/ 210 w 210"/>
              <a:gd name="T30" fmla="*/ 413 h 4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" h="413">
                <a:moveTo>
                  <a:pt x="0" y="0"/>
                </a:moveTo>
                <a:lnTo>
                  <a:pt x="0" y="167"/>
                </a:lnTo>
                <a:lnTo>
                  <a:pt x="67" y="207"/>
                </a:lnTo>
                <a:lnTo>
                  <a:pt x="0" y="245"/>
                </a:lnTo>
                <a:lnTo>
                  <a:pt x="0" y="412"/>
                </a:lnTo>
                <a:lnTo>
                  <a:pt x="209" y="286"/>
                </a:lnTo>
                <a:lnTo>
                  <a:pt x="209" y="127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454882" y="3180546"/>
            <a:ext cx="3637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latin typeface="Neo Sans Intel Medium" panose="020B0604020202020204" pitchFamily="34" charset="0"/>
              </a:rPr>
              <a:t>ALU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454882" y="3107796"/>
            <a:ext cx="155484" cy="231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latin typeface="Neo Sans Intel" panose="020B0504020202020204" pitchFamily="34" charset="0"/>
              </a:rPr>
              <a:t> 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454882" y="3940070"/>
            <a:ext cx="155484" cy="231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latin typeface="Neo Sans Intel" panose="020B0504020202020204" pitchFamily="34" charset="0"/>
              </a:rPr>
              <a:t>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695918" y="3588843"/>
            <a:ext cx="481419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latin typeface="Neo Sans Intel" panose="020B0504020202020204" pitchFamily="34" charset="0"/>
              </a:rPr>
              <a:t>Result</a:t>
            </a:r>
            <a:endParaRPr lang="en-US" sz="1100" b="1" dirty="0" smtClean="0">
              <a:latin typeface="Neo Sans Intel" panose="020B05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818649" y="3345072"/>
            <a:ext cx="358688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Neo Sans Intel" panose="020B0504020202020204" pitchFamily="34" charset="0"/>
              </a:rPr>
              <a:t>Zero</a:t>
            </a:r>
          </a:p>
        </p:txBody>
      </p:sp>
      <p:cxnSp>
        <p:nvCxnSpPr>
          <p:cNvPr id="11" name="Elbow Connector 10"/>
          <p:cNvCxnSpPr>
            <a:stCxn id="122" idx="3"/>
            <a:endCxn id="104" idx="3"/>
          </p:cNvCxnSpPr>
          <p:nvPr/>
        </p:nvCxnSpPr>
        <p:spPr bwMode="auto">
          <a:xfrm flipV="1">
            <a:off x="4660400" y="3848031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" name="Elbow Connector 11"/>
          <p:cNvCxnSpPr>
            <a:stCxn id="93" idx="0"/>
            <a:endCxn id="124" idx="1"/>
          </p:cNvCxnSpPr>
          <p:nvPr/>
        </p:nvCxnSpPr>
        <p:spPr bwMode="auto">
          <a:xfrm flipH="1">
            <a:off x="3109506" y="3453128"/>
            <a:ext cx="5615445" cy="1210181"/>
          </a:xfrm>
          <a:prstGeom prst="bentConnector5">
            <a:avLst>
              <a:gd name="adj1" fmla="val -4071"/>
              <a:gd name="adj2" fmla="val 184609"/>
              <a:gd name="adj3" fmla="val 10407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1743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3" idx="6"/>
            <a:endCxn id="118" idx="1"/>
          </p:cNvCxnSpPr>
          <p:nvPr/>
        </p:nvCxnSpPr>
        <p:spPr bwMode="auto">
          <a:xfrm>
            <a:off x="1815879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5" name="Elbow Connector 14"/>
          <p:cNvCxnSpPr>
            <a:stCxn id="13" idx="4"/>
            <a:endCxn id="121" idx="1"/>
          </p:cNvCxnSpPr>
          <p:nvPr/>
        </p:nvCxnSpPr>
        <p:spPr bwMode="auto">
          <a:xfrm rot="16200000" flipH="1">
            <a:off x="2224990" y="2810946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6" name="Elbow Connector 15"/>
          <p:cNvCxnSpPr>
            <a:stCxn id="13" idx="4"/>
            <a:endCxn id="128" idx="3"/>
          </p:cNvCxnSpPr>
          <p:nvPr/>
        </p:nvCxnSpPr>
        <p:spPr bwMode="auto">
          <a:xfrm rot="16200000" flipH="1">
            <a:off x="1571505" y="3464431"/>
            <a:ext cx="1188038" cy="7717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790302" y="2940272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[25-21]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82438" y="3413550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[20-16]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59821" y="4157483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[15-11]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42593" y="4068255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Oval 20"/>
          <p:cNvSpPr/>
          <p:nvPr/>
        </p:nvSpPr>
        <p:spPr bwMode="auto">
          <a:xfrm>
            <a:off x="2289085" y="366242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2" name="Elbow Connector 21"/>
          <p:cNvCxnSpPr>
            <a:stCxn id="21" idx="4"/>
            <a:endCxn id="127" idx="3"/>
          </p:cNvCxnSpPr>
          <p:nvPr/>
        </p:nvCxnSpPr>
        <p:spPr bwMode="auto">
          <a:xfrm rot="16200000" flipH="1">
            <a:off x="2292337" y="3767885"/>
            <a:ext cx="292053" cy="226084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3" name="Straight Arrow Connector 22"/>
          <p:cNvCxnSpPr>
            <a:stCxn id="126" idx="0"/>
            <a:endCxn id="123" idx="1"/>
          </p:cNvCxnSpPr>
          <p:nvPr/>
        </p:nvCxnSpPr>
        <p:spPr bwMode="auto">
          <a:xfrm flipV="1">
            <a:off x="2726708" y="4232422"/>
            <a:ext cx="381194" cy="110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" name="Rounded Rectangle 23"/>
          <p:cNvSpPr/>
          <p:nvPr/>
        </p:nvSpPr>
        <p:spPr bwMode="auto">
          <a:xfrm>
            <a:off x="3435075" y="5078121"/>
            <a:ext cx="953678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 smtClean="0">
                <a:latin typeface="Neo Sans Intel Medium" panose="020B0604020202020204" pitchFamily="34" charset="0"/>
                <a:cs typeface="Arial" pitchFamily="34" charset="0"/>
              </a:rPr>
              <a:t>Sign extend</a:t>
            </a:r>
            <a:endParaRPr lang="en-US" sz="1100" dirty="0">
              <a:latin typeface="Neo Sans Intel Medium" panose="020B0604020202020204" pitchFamily="34" charset="0"/>
              <a:cs typeface="Arial" pitchFamily="34" charset="0"/>
            </a:endParaRPr>
          </a:p>
        </p:txBody>
      </p:sp>
      <p:cxnSp>
        <p:nvCxnSpPr>
          <p:cNvPr id="25" name="Elbow Connector 24"/>
          <p:cNvCxnSpPr>
            <a:stCxn id="13" idx="4"/>
            <a:endCxn id="24" idx="1"/>
          </p:cNvCxnSpPr>
          <p:nvPr/>
        </p:nvCxnSpPr>
        <p:spPr bwMode="auto">
          <a:xfrm rot="16200000" flipH="1">
            <a:off x="1627975" y="3407962"/>
            <a:ext cx="1958769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782438" y="4940107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[15-0]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109743" y="3732832"/>
            <a:ext cx="180391" cy="643543"/>
            <a:chOff x="3390790" y="3616963"/>
            <a:chExt cx="180391" cy="643543"/>
          </a:xfrm>
        </p:grpSpPr>
        <p:sp>
          <p:nvSpPr>
            <p:cNvPr id="103" name="Trapezoid 10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0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0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06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28" name="Straight Arrow Connector 27"/>
          <p:cNvCxnSpPr>
            <a:stCxn id="103" idx="0"/>
            <a:endCxn id="112" idx="1"/>
          </p:cNvCxnSpPr>
          <p:nvPr/>
        </p:nvCxnSpPr>
        <p:spPr bwMode="auto">
          <a:xfrm>
            <a:off x="5290134" y="4054604"/>
            <a:ext cx="164748" cy="145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" name="Elbow Connector 28"/>
          <p:cNvCxnSpPr>
            <a:stCxn id="24" idx="3"/>
            <a:endCxn id="41" idx="4"/>
          </p:cNvCxnSpPr>
          <p:nvPr/>
        </p:nvCxnSpPr>
        <p:spPr bwMode="auto">
          <a:xfrm flipV="1">
            <a:off x="4388753" y="4300834"/>
            <a:ext cx="557649" cy="914229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6753863" y="3028047"/>
            <a:ext cx="1447263" cy="1386443"/>
            <a:chOff x="3124737" y="3598050"/>
            <a:chExt cx="1447263" cy="1386443"/>
          </a:xfrm>
        </p:grpSpPr>
        <p:sp>
          <p:nvSpPr>
            <p:cNvPr id="97" name="Rectangle 9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124738" y="3598050"/>
              <a:ext cx="6527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address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73849" y="3601253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data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33308" y="4674175"/>
              <a:ext cx="8386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Memory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126744" y="4073403"/>
              <a:ext cx="6527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address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24737" y="455360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data</a:t>
              </a:r>
            </a:p>
          </p:txBody>
        </p:sp>
      </p:grpSp>
      <p:cxnSp>
        <p:nvCxnSpPr>
          <p:cNvPr id="31" name="Straight Arrow Connector 30"/>
          <p:cNvCxnSpPr>
            <a:stCxn id="99" idx="3"/>
            <a:endCxn id="94" idx="3"/>
          </p:cNvCxnSpPr>
          <p:nvPr/>
        </p:nvCxnSpPr>
        <p:spPr bwMode="auto">
          <a:xfrm flipV="1">
            <a:off x="8201126" y="3246555"/>
            <a:ext cx="348522" cy="13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8544560" y="3131356"/>
            <a:ext cx="180391" cy="643543"/>
            <a:chOff x="3390790" y="3616963"/>
            <a:chExt cx="180391" cy="643543"/>
          </a:xfrm>
        </p:grpSpPr>
        <p:sp>
          <p:nvSpPr>
            <p:cNvPr id="93" name="Trapezoid 9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9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9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</a:p>
          </p:txBody>
        </p:sp>
        <p:sp>
          <p:nvSpPr>
            <p:cNvPr id="96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33" name="Straight Arrow Connector 32"/>
          <p:cNvCxnSpPr>
            <a:stCxn id="113" idx="3"/>
            <a:endCxn id="101" idx="1"/>
          </p:cNvCxnSpPr>
          <p:nvPr/>
        </p:nvCxnSpPr>
        <p:spPr bwMode="auto">
          <a:xfrm flipV="1">
            <a:off x="6177337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4762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93636" y="4885769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 smtClean="0">
                <a:latin typeface="Neo Sans Intel" panose="020B0504020202020204" pitchFamily="34" charset="0"/>
              </a:rPr>
              <a:t> </a:t>
            </a:r>
          </a:p>
        </p:txBody>
      </p:sp>
      <p:cxnSp>
        <p:nvCxnSpPr>
          <p:cNvPr id="36" name="Elbow Connector 35"/>
          <p:cNvCxnSpPr>
            <a:stCxn id="34" idx="4"/>
            <a:endCxn id="35" idx="1"/>
          </p:cNvCxnSpPr>
          <p:nvPr/>
        </p:nvCxnSpPr>
        <p:spPr bwMode="auto">
          <a:xfrm rot="16200000" flipH="1">
            <a:off x="4816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37" name="Elbow Connector 36"/>
          <p:cNvCxnSpPr>
            <a:stCxn id="35" idx="1"/>
            <a:endCxn id="102" idx="1"/>
          </p:cNvCxnSpPr>
          <p:nvPr/>
        </p:nvCxnSpPr>
        <p:spPr bwMode="auto">
          <a:xfrm rot="10800000" flipH="1">
            <a:off x="5893635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6377497" y="368615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39" name="Elbow Connector 38"/>
          <p:cNvCxnSpPr>
            <a:stCxn id="38" idx="4"/>
            <a:endCxn id="95" idx="3"/>
          </p:cNvCxnSpPr>
          <p:nvPr/>
        </p:nvCxnSpPr>
        <p:spPr bwMode="auto">
          <a:xfrm rot="5400000" flipH="1" flipV="1">
            <a:off x="7434342" y="2643324"/>
            <a:ext cx="94698" cy="2135916"/>
          </a:xfrm>
          <a:prstGeom prst="bentConnector4">
            <a:avLst>
              <a:gd name="adj1" fmla="val -1239181"/>
              <a:gd name="adj2" fmla="val 915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2" name="Straight Arrow Connector 41"/>
          <p:cNvCxnSpPr>
            <a:stCxn id="41" idx="6"/>
            <a:endCxn id="105" idx="3"/>
          </p:cNvCxnSpPr>
          <p:nvPr/>
        </p:nvCxnSpPr>
        <p:spPr bwMode="auto">
          <a:xfrm>
            <a:off x="4982638" y="4264598"/>
            <a:ext cx="132194" cy="81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52" name="Group 151"/>
          <p:cNvGrpSpPr/>
          <p:nvPr/>
        </p:nvGrpSpPr>
        <p:grpSpPr>
          <a:xfrm>
            <a:off x="4910166" y="2334921"/>
            <a:ext cx="947115" cy="1965913"/>
            <a:chOff x="4910166" y="2334921"/>
            <a:chExt cx="947115" cy="1965913"/>
          </a:xfrm>
        </p:grpSpPr>
        <p:sp>
          <p:nvSpPr>
            <p:cNvPr id="40" name="Rounded Rectangle 39"/>
            <p:cNvSpPr/>
            <p:nvPr/>
          </p:nvSpPr>
          <p:spPr bwMode="auto">
            <a:xfrm>
              <a:off x="5139129" y="2334921"/>
              <a:ext cx="476839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 smtClean="0">
                  <a:solidFill>
                    <a:srgbClr val="FF0000"/>
                  </a:solidFill>
                  <a:latin typeface="Neo Sans Intel Medium" panose="020B0604020202020204" pitchFamily="34" charset="0"/>
                  <a:cs typeface="Arial" pitchFamily="34" charset="0"/>
                </a:rPr>
                <a:t>&lt;&lt; 2</a:t>
              </a:r>
              <a:endParaRPr lang="en-US" sz="1100" dirty="0">
                <a:solidFill>
                  <a:srgbClr val="FF0000"/>
                </a:solidFill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910166" y="4228362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43" name="Elbow Connector 42"/>
            <p:cNvCxnSpPr>
              <a:stCxn id="41" idx="0"/>
              <a:endCxn id="40" idx="1"/>
            </p:cNvCxnSpPr>
            <p:nvPr/>
          </p:nvCxnSpPr>
          <p:spPr bwMode="auto">
            <a:xfrm rot="5400000" flipH="1" flipV="1">
              <a:off x="4164516" y="3253750"/>
              <a:ext cx="1756499" cy="192727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45" name="Straight Arrow Connector 44"/>
            <p:cNvCxnSpPr>
              <a:stCxn id="40" idx="3"/>
              <a:endCxn id="92" idx="1"/>
            </p:cNvCxnSpPr>
            <p:nvPr/>
          </p:nvCxnSpPr>
          <p:spPr bwMode="auto">
            <a:xfrm flipV="1">
              <a:off x="5615968" y="2471077"/>
              <a:ext cx="241313" cy="786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143" name="Elbow Connector 142"/>
          <p:cNvCxnSpPr>
            <a:stCxn id="86" idx="3"/>
            <a:endCxn id="83" idx="0"/>
          </p:cNvCxnSpPr>
          <p:nvPr/>
        </p:nvCxnSpPr>
        <p:spPr bwMode="auto">
          <a:xfrm flipH="1" flipV="1">
            <a:off x="483158" y="1892964"/>
            <a:ext cx="2183441" cy="118374"/>
          </a:xfrm>
          <a:prstGeom prst="bentConnector4">
            <a:avLst>
              <a:gd name="adj1" fmla="val -10470"/>
              <a:gd name="adj2" fmla="val 489452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1" name="Elbow Connector 60"/>
          <p:cNvCxnSpPr>
            <a:stCxn id="38" idx="0"/>
            <a:endCxn id="98" idx="1"/>
          </p:cNvCxnSpPr>
          <p:nvPr/>
        </p:nvCxnSpPr>
        <p:spPr bwMode="auto">
          <a:xfrm rot="5400000" flipH="1" flipV="1">
            <a:off x="6362464" y="3294760"/>
            <a:ext cx="442668" cy="3401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4981746" y="4589699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ALUSrc</a:t>
            </a:r>
            <a:endParaRPr lang="en-US" sz="11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76" name="Straight Connector 75"/>
          <p:cNvCxnSpPr>
            <a:stCxn id="103" idx="3"/>
          </p:cNvCxnSpPr>
          <p:nvPr/>
        </p:nvCxnSpPr>
        <p:spPr bwMode="auto">
          <a:xfrm>
            <a:off x="5199938" y="4328109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3" name="Group 62"/>
          <p:cNvGrpSpPr/>
          <p:nvPr/>
        </p:nvGrpSpPr>
        <p:grpSpPr>
          <a:xfrm>
            <a:off x="7083302" y="2631170"/>
            <a:ext cx="792205" cy="407037"/>
            <a:chOff x="4234018" y="2858356"/>
            <a:chExt cx="792205" cy="407037"/>
          </a:xfrm>
        </p:grpSpPr>
        <p:sp>
          <p:nvSpPr>
            <p:cNvPr id="73" name="TextBox 72"/>
            <p:cNvSpPr txBox="1"/>
            <p:nvPr/>
          </p:nvSpPr>
          <p:spPr>
            <a:xfrm>
              <a:off x="4234018" y="2858356"/>
              <a:ext cx="7922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MemWrite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74" name="Straight Connector 73"/>
            <p:cNvCxnSpPr>
              <a:stCxn id="73" idx="2"/>
              <a:endCxn id="97" idx="0"/>
            </p:cNvCxnSpPr>
            <p:nvPr/>
          </p:nvCxnSpPr>
          <p:spPr bwMode="auto">
            <a:xfrm flipH="1">
              <a:off x="4629214" y="3119966"/>
              <a:ext cx="907" cy="14542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230176" y="4670228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RegDst</a:t>
            </a:r>
            <a:endParaRPr lang="en-US" sz="11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70" name="Straight Connector 69"/>
          <p:cNvCxnSpPr>
            <a:stCxn id="126" idx="3"/>
          </p:cNvCxnSpPr>
          <p:nvPr/>
        </p:nvCxnSpPr>
        <p:spPr bwMode="auto">
          <a:xfrm>
            <a:off x="2636512" y="4507032"/>
            <a:ext cx="0" cy="18307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6" name="Group 65"/>
          <p:cNvGrpSpPr/>
          <p:nvPr/>
        </p:nvGrpSpPr>
        <p:grpSpPr>
          <a:xfrm>
            <a:off x="8208125" y="2621744"/>
            <a:ext cx="857928" cy="568038"/>
            <a:chOff x="4191631" y="2696431"/>
            <a:chExt cx="857928" cy="568038"/>
          </a:xfrm>
        </p:grpSpPr>
        <p:sp>
          <p:nvSpPr>
            <p:cNvPr id="67" name="TextBox 66"/>
            <p:cNvSpPr txBox="1"/>
            <p:nvPr/>
          </p:nvSpPr>
          <p:spPr>
            <a:xfrm>
              <a:off x="4191631" y="2696431"/>
              <a:ext cx="85792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MemToReg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68" name="Straight Connector 67"/>
            <p:cNvCxnSpPr>
              <a:stCxn id="67" idx="2"/>
              <a:endCxn id="93" idx="1"/>
            </p:cNvCxnSpPr>
            <p:nvPr/>
          </p:nvCxnSpPr>
          <p:spPr bwMode="auto">
            <a:xfrm flipH="1">
              <a:off x="4618261" y="2958041"/>
              <a:ext cx="2334" cy="306428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4" name="Group 153"/>
          <p:cNvGrpSpPr/>
          <p:nvPr/>
        </p:nvGrpSpPr>
        <p:grpSpPr>
          <a:xfrm>
            <a:off x="5336272" y="1632897"/>
            <a:ext cx="1610739" cy="1102374"/>
            <a:chOff x="5336272" y="1632897"/>
            <a:chExt cx="1610739" cy="1102374"/>
          </a:xfrm>
        </p:grpSpPr>
        <p:grpSp>
          <p:nvGrpSpPr>
            <p:cNvPr id="55" name="Group 54"/>
            <p:cNvGrpSpPr/>
            <p:nvPr/>
          </p:nvGrpSpPr>
          <p:grpSpPr>
            <a:xfrm>
              <a:off x="6570982" y="1632897"/>
              <a:ext cx="180391" cy="721202"/>
              <a:chOff x="3390790" y="3616963"/>
              <a:chExt cx="180391" cy="643543"/>
            </a:xfrm>
          </p:grpSpPr>
          <p:sp>
            <p:nvSpPr>
              <p:cNvPr id="77" name="Trapezoid 76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0000"/>
                  </a:solidFill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78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961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FF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79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961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80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306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FF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420905" y="2291615"/>
              <a:ext cx="526106" cy="443656"/>
              <a:chOff x="6705081" y="4283249"/>
              <a:chExt cx="526106" cy="443656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6705081" y="4465295"/>
                <a:ext cx="5261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PCSrc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 bwMode="auto">
              <a:xfrm>
                <a:off x="6968001" y="4283249"/>
                <a:ext cx="0" cy="179461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7" name="Oval 56"/>
            <p:cNvSpPr/>
            <p:nvPr/>
          </p:nvSpPr>
          <p:spPr bwMode="auto">
            <a:xfrm>
              <a:off x="5336272" y="1975645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59" name="Elbow Connector 58"/>
            <p:cNvCxnSpPr>
              <a:stCxn id="57" idx="0"/>
              <a:endCxn id="78" idx="3"/>
            </p:cNvCxnSpPr>
            <p:nvPr/>
          </p:nvCxnSpPr>
          <p:spPr bwMode="auto">
            <a:xfrm rot="5400000" flipH="1" flipV="1">
              <a:off x="5864216" y="1263791"/>
              <a:ext cx="220147" cy="1203562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149" name="Rectangle 148"/>
          <p:cNvSpPr/>
          <p:nvPr/>
        </p:nvSpPr>
        <p:spPr bwMode="auto">
          <a:xfrm>
            <a:off x="407391" y="1374377"/>
            <a:ext cx="2564516" cy="7101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281570" y="1620197"/>
            <a:ext cx="2387079" cy="1374428"/>
            <a:chOff x="281570" y="1620197"/>
            <a:chExt cx="2387079" cy="1374428"/>
          </a:xfrm>
        </p:grpSpPr>
        <p:grpSp>
          <p:nvGrpSpPr>
            <p:cNvPr id="46" name="Group 45"/>
            <p:cNvGrpSpPr/>
            <p:nvPr/>
          </p:nvGrpSpPr>
          <p:grpSpPr>
            <a:xfrm>
              <a:off x="2267241" y="1620197"/>
              <a:ext cx="401408" cy="794389"/>
              <a:chOff x="6728724" y="3121968"/>
              <a:chExt cx="727535" cy="1439797"/>
            </a:xfrm>
          </p:grpSpPr>
          <p:sp>
            <p:nvSpPr>
              <p:cNvPr id="85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955933" y="3710216"/>
                <a:ext cx="496610" cy="241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 Medium" panose="020B0604020202020204" pitchFamily="34" charset="0"/>
                  </a:rPr>
                  <a:t>Add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28724" y="3319972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728724" y="4152246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81570" y="1892964"/>
              <a:ext cx="379637" cy="625620"/>
              <a:chOff x="155044" y="1514471"/>
              <a:chExt cx="379637" cy="62562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78582" y="1514471"/>
                <a:ext cx="356099" cy="625620"/>
                <a:chOff x="2991378" y="2694759"/>
                <a:chExt cx="468998" cy="823968"/>
              </a:xfrm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3030150" y="2872568"/>
                  <a:ext cx="3914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Neo Sans Intel Medium" panose="020B0604020202020204" pitchFamily="34" charset="0"/>
                    </a:rPr>
                    <a:t>PC</a:t>
                  </a:r>
                </a:p>
              </p:txBody>
            </p:sp>
          </p:grpSp>
          <p:sp>
            <p:nvSpPr>
              <p:cNvPr id="82" name="Isosceles Triangle 81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48" name="Straight Arrow Connector 47"/>
            <p:cNvCxnSpPr>
              <a:stCxn id="83" idx="2"/>
              <a:endCxn id="49" idx="0"/>
            </p:cNvCxnSpPr>
            <p:nvPr/>
          </p:nvCxnSpPr>
          <p:spPr bwMode="auto">
            <a:xfrm flipH="1">
              <a:off x="482818" y="2518584"/>
              <a:ext cx="340" cy="1804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Oval 48"/>
            <p:cNvSpPr/>
            <p:nvPr/>
          </p:nvSpPr>
          <p:spPr bwMode="auto">
            <a:xfrm>
              <a:off x="446582" y="269903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50" name="Elbow Connector 49"/>
            <p:cNvCxnSpPr>
              <a:stCxn id="49" idx="6"/>
              <a:endCxn id="88" idx="1"/>
            </p:cNvCxnSpPr>
            <p:nvPr/>
          </p:nvCxnSpPr>
          <p:spPr bwMode="auto">
            <a:xfrm flipV="1">
              <a:off x="519054" y="2252637"/>
              <a:ext cx="1748187" cy="482634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>
              <a:stCxn id="49" idx="4"/>
              <a:endCxn id="133" idx="0"/>
            </p:cNvCxnSpPr>
            <p:nvPr/>
          </p:nvCxnSpPr>
          <p:spPr bwMode="auto">
            <a:xfrm flipH="1">
              <a:off x="481043" y="2771507"/>
              <a:ext cx="1775" cy="223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1743845" y="1640639"/>
              <a:ext cx="29046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b="1" dirty="0" smtClean="0">
                  <a:latin typeface="Neo Sans Intel" panose="020B0504020202020204" pitchFamily="34" charset="0"/>
                </a:rPr>
                <a:t>4</a:t>
              </a:r>
            </a:p>
          </p:txBody>
        </p:sp>
        <p:cxnSp>
          <p:nvCxnSpPr>
            <p:cNvPr id="53" name="Straight Arrow Connector 52"/>
            <p:cNvCxnSpPr>
              <a:stCxn id="52" idx="3"/>
              <a:endCxn id="87" idx="1"/>
            </p:cNvCxnSpPr>
            <p:nvPr/>
          </p:nvCxnSpPr>
          <p:spPr bwMode="auto">
            <a:xfrm flipV="1">
              <a:off x="2034309" y="1793441"/>
              <a:ext cx="232932" cy="108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153" name="Group 152"/>
          <p:cNvGrpSpPr/>
          <p:nvPr/>
        </p:nvGrpSpPr>
        <p:grpSpPr>
          <a:xfrm>
            <a:off x="2666599" y="1838637"/>
            <a:ext cx="3909472" cy="794389"/>
            <a:chOff x="2666599" y="1838637"/>
            <a:chExt cx="3909472" cy="794389"/>
          </a:xfrm>
        </p:grpSpPr>
        <p:grpSp>
          <p:nvGrpSpPr>
            <p:cNvPr id="44" name="Group 43"/>
            <p:cNvGrpSpPr/>
            <p:nvPr/>
          </p:nvGrpSpPr>
          <p:grpSpPr>
            <a:xfrm>
              <a:off x="5857281" y="1838637"/>
              <a:ext cx="401408" cy="794389"/>
              <a:chOff x="6728724" y="3121968"/>
              <a:chExt cx="727535" cy="1439797"/>
            </a:xfrm>
          </p:grpSpPr>
          <p:sp>
            <p:nvSpPr>
              <p:cNvPr id="89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955934" y="3665330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FF0000"/>
                    </a:solidFill>
                    <a:latin typeface="Neo Sans Intel Medium" panose="020B0604020202020204" pitchFamily="34" charset="0"/>
                  </a:rPr>
                  <a:t>Add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728724" y="3319972"/>
                <a:ext cx="155483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728724" y="4152245"/>
                <a:ext cx="155483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</p:grpSp>
        <p:cxnSp>
          <p:nvCxnSpPr>
            <p:cNvPr id="54" name="Straight Arrow Connector 53"/>
            <p:cNvCxnSpPr>
              <a:stCxn id="86" idx="3"/>
              <a:endCxn id="57" idx="2"/>
            </p:cNvCxnSpPr>
            <p:nvPr/>
          </p:nvCxnSpPr>
          <p:spPr bwMode="auto">
            <a:xfrm>
              <a:off x="2666599" y="2011338"/>
              <a:ext cx="2669673" cy="543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stCxn id="90" idx="3"/>
              <a:endCxn id="79" idx="3"/>
            </p:cNvCxnSpPr>
            <p:nvPr/>
          </p:nvCxnSpPr>
          <p:spPr bwMode="auto">
            <a:xfrm>
              <a:off x="6256639" y="2223069"/>
              <a:ext cx="319432" cy="17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8" name="Straight Arrow Connector 57"/>
            <p:cNvCxnSpPr>
              <a:stCxn id="57" idx="2"/>
              <a:endCxn id="91" idx="1"/>
            </p:cNvCxnSpPr>
            <p:nvPr/>
          </p:nvCxnSpPr>
          <p:spPr bwMode="auto">
            <a:xfrm>
              <a:off x="5336272" y="2011881"/>
              <a:ext cx="521009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60" name="Elbow Connector 59"/>
          <p:cNvCxnSpPr>
            <a:stCxn id="77" idx="0"/>
            <a:endCxn id="83" idx="0"/>
          </p:cNvCxnSpPr>
          <p:nvPr/>
        </p:nvCxnSpPr>
        <p:spPr bwMode="auto">
          <a:xfrm flipH="1" flipV="1">
            <a:off x="483158" y="1892964"/>
            <a:ext cx="6268216" cy="100535"/>
          </a:xfrm>
          <a:prstGeom prst="bentConnector4">
            <a:avLst>
              <a:gd name="adj1" fmla="val -4395"/>
              <a:gd name="adj2" fmla="val 559819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58" name="Group 157"/>
          <p:cNvGrpSpPr/>
          <p:nvPr/>
        </p:nvGrpSpPr>
        <p:grpSpPr>
          <a:xfrm>
            <a:off x="904306" y="6050197"/>
            <a:ext cx="6283894" cy="532893"/>
            <a:chOff x="904306" y="6050197"/>
            <a:chExt cx="6283894" cy="532893"/>
          </a:xfrm>
        </p:grpSpPr>
        <p:sp>
          <p:nvSpPr>
            <p:cNvPr id="159" name="Rounded Rectangle 158"/>
            <p:cNvSpPr/>
            <p:nvPr/>
          </p:nvSpPr>
          <p:spPr bwMode="auto">
            <a:xfrm>
              <a:off x="1356360" y="6237438"/>
              <a:ext cx="5831840" cy="264372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904306" y="6050197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Neo Sans Intel" panose="020B0504020202020204" pitchFamily="34" charset="0"/>
                </a:rPr>
                <a:t>R-type</a:t>
              </a: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243755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1606350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6832600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" pitchFamily="34" charset="0"/>
                  <a:cs typeface="Consolas" pitchFamily="49" charset="0"/>
                </a:rPr>
                <a:t>0</a:t>
              </a:r>
              <a:endParaRPr lang="en-US" sz="1000" dirty="0" smtClean="0">
                <a:latin typeface="Neo Sans Intel" pitchFamily="34" charset="0"/>
                <a:cs typeface="Consolas" pitchFamily="49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6133428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5935980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5248665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4979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4344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404947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34590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20</a:t>
              </a: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1602205" y="6098574"/>
              <a:ext cx="5428324" cy="220144"/>
              <a:chOff x="1602205" y="6098574"/>
              <a:chExt cx="5428324" cy="220144"/>
            </a:xfrm>
          </p:grpSpPr>
          <p:sp>
            <p:nvSpPr>
              <p:cNvPr id="175" name="Rectangle 174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smtClean="0">
                    <a:latin typeface="Consolas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176" name="Rectangle 175"/>
              <p:cNvSpPr/>
              <p:nvPr/>
            </p:nvSpPr>
            <p:spPr bwMode="auto">
              <a:xfrm>
                <a:off x="612580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funct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 bwMode="auto">
              <a:xfrm>
                <a:off x="522108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shamt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 bwMode="auto">
              <a:xfrm>
                <a:off x="4316367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rd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rs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72" name="Rectangle 171"/>
            <p:cNvSpPr/>
            <p:nvPr/>
          </p:nvSpPr>
          <p:spPr bwMode="auto">
            <a:xfrm>
              <a:off x="31415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52944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960120" y="6088414"/>
              <a:ext cx="6116320" cy="241266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919546" y="5815654"/>
            <a:ext cx="6110984" cy="307777"/>
            <a:chOff x="919546" y="5815654"/>
            <a:chExt cx="6110984" cy="30777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602205" y="5874711"/>
              <a:ext cx="5428325" cy="220144"/>
              <a:chOff x="1602205" y="6098574"/>
              <a:chExt cx="5428325" cy="220144"/>
            </a:xfrm>
          </p:grpSpPr>
          <p:sp>
            <p:nvSpPr>
              <p:cNvPr id="184" name="Rectangle 183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smtClean="0">
                    <a:latin typeface="Consolas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185" name="Rectangle 184"/>
              <p:cNvSpPr/>
              <p:nvPr/>
            </p:nvSpPr>
            <p:spPr bwMode="auto">
              <a:xfrm>
                <a:off x="4316368" y="6098574"/>
                <a:ext cx="2714162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smtClean="0">
                    <a:latin typeface="Consolas" pitchFamily="49" charset="0"/>
                    <a:cs typeface="Consolas" pitchFamily="49" charset="0"/>
                  </a:rPr>
                  <a:t>offset</a:t>
                </a:r>
              </a:p>
            </p:txBody>
          </p:sp>
          <p:sp>
            <p:nvSpPr>
              <p:cNvPr id="186" name="Rectangle 185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rs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83" name="TextBox 182"/>
            <p:cNvSpPr txBox="1"/>
            <p:nvPr/>
          </p:nvSpPr>
          <p:spPr>
            <a:xfrm>
              <a:off x="919546" y="5815654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Neo Sans Intel" panose="020B0504020202020204" pitchFamily="34" charset="0"/>
                </a:rPr>
                <a:t>I</a:t>
              </a:r>
              <a:r>
                <a:rPr lang="en-US" sz="1400" dirty="0" smtClean="0">
                  <a:latin typeface="Neo Sans Intel" panose="020B0504020202020204" pitchFamily="34" charset="0"/>
                </a:rPr>
                <a:t>-type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6950202" y="1165547"/>
            <a:ext cx="2011236" cy="1246702"/>
            <a:chOff x="3274917" y="3983724"/>
            <a:chExt cx="2011236" cy="1246702"/>
          </a:xfrm>
        </p:grpSpPr>
        <p:sp>
          <p:nvSpPr>
            <p:cNvPr id="189" name="TextBox 188"/>
            <p:cNvSpPr txBox="1"/>
            <p:nvPr/>
          </p:nvSpPr>
          <p:spPr>
            <a:xfrm>
              <a:off x="3512915" y="3983724"/>
              <a:ext cx="17732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  <a:latin typeface="Neo Sans Intel" panose="020B0504020202020204" pitchFamily="34" charset="0"/>
                </a:rPr>
                <a:t>The branch may </a:t>
              </a:r>
              <a:r>
                <a:rPr lang="en-US" sz="1200" dirty="0" smtClean="0">
                  <a:solidFill>
                    <a:schemeClr val="tx2">
                      <a:lumMod val="75000"/>
                    </a:schemeClr>
                  </a:solidFill>
                  <a:latin typeface="Neo Sans Intel" panose="020B0504020202020204" pitchFamily="34" charset="0"/>
                </a:rPr>
                <a:t>or </a:t>
              </a:r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  <a:latin typeface="Neo Sans Intel" panose="020B0504020202020204" pitchFamily="34" charset="0"/>
                </a:rPr>
                <a:t>may </a:t>
              </a:r>
              <a:r>
                <a:rPr lang="en-US" sz="1200" dirty="0" smtClean="0">
                  <a:solidFill>
                    <a:schemeClr val="tx2">
                      <a:lumMod val="75000"/>
                    </a:schemeClr>
                  </a:solidFill>
                  <a:latin typeface="Neo Sans Intel" panose="020B0504020202020204" pitchFamily="34" charset="0"/>
                </a:rPr>
                <a:t>not be taken</a:t>
              </a:r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  <a:latin typeface="Neo Sans Intel" panose="020B0504020202020204" pitchFamily="34" charset="0"/>
                </a:rPr>
                <a:t>, depending </a:t>
              </a:r>
              <a:r>
                <a:rPr lang="en-US" sz="1200" dirty="0" smtClean="0">
                  <a:solidFill>
                    <a:schemeClr val="tx2">
                      <a:lumMod val="75000"/>
                    </a:schemeClr>
                  </a:solidFill>
                  <a:latin typeface="Neo Sans Intel" panose="020B0504020202020204" pitchFamily="34" charset="0"/>
                </a:rPr>
                <a:t>on </a:t>
              </a:r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  <a:latin typeface="Neo Sans Intel" panose="020B0504020202020204" pitchFamily="34" charset="0"/>
                </a:rPr>
                <a:t>the ALU’s </a:t>
              </a:r>
              <a:r>
                <a:rPr lang="en-US" sz="1200" dirty="0" smtClean="0">
                  <a:solidFill>
                    <a:schemeClr val="tx2">
                      <a:lumMod val="75000"/>
                    </a:schemeClr>
                  </a:solidFill>
                  <a:latin typeface="Neo Sans Intel" panose="020B0504020202020204" pitchFamily="34" charset="0"/>
                </a:rPr>
                <a:t>Condition Code output (Zero here)</a:t>
              </a:r>
              <a:endParaRPr lang="en-US" sz="1200" dirty="0">
                <a:solidFill>
                  <a:schemeClr val="tx2">
                    <a:lumMod val="75000"/>
                  </a:schemeClr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90" name="Straight Arrow Connector 189"/>
            <p:cNvCxnSpPr/>
            <p:nvPr/>
          </p:nvCxnSpPr>
          <p:spPr bwMode="auto">
            <a:xfrm flipH="1">
              <a:off x="3274917" y="4830058"/>
              <a:ext cx="310531" cy="400368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381144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Final Single-Cycle Data Path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4671" y="1620197"/>
            <a:ext cx="8911382" cy="3731808"/>
            <a:chOff x="154671" y="1620197"/>
            <a:chExt cx="8911382" cy="3731808"/>
          </a:xfrm>
        </p:grpSpPr>
        <p:grpSp>
          <p:nvGrpSpPr>
            <p:cNvPr id="5" name="Group 4"/>
            <p:cNvGrpSpPr/>
            <p:nvPr/>
          </p:nvGrpSpPr>
          <p:grpSpPr>
            <a:xfrm>
              <a:off x="154671" y="2994625"/>
              <a:ext cx="1622694" cy="1386326"/>
              <a:chOff x="1738845" y="3229513"/>
              <a:chExt cx="1622694" cy="1386326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1738845" y="3229513"/>
                <a:ext cx="1447262" cy="1386326"/>
                <a:chOff x="3124738" y="3598050"/>
                <a:chExt cx="1447262" cy="1386326"/>
              </a:xfrm>
            </p:grpSpPr>
            <p:sp>
              <p:nvSpPr>
                <p:cNvPr id="132" name="Rectangle 131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3124738" y="3598050"/>
                  <a:ext cx="65274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Read</a:t>
                  </a:r>
                </a:p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address</a:t>
                  </a: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 smtClean="0">
                      <a:latin typeface="Neo Sans Intel" panose="020B0504020202020204" pitchFamily="34" charset="0"/>
                    </a:rPr>
                    <a:t>Instruction [31-0]</a:t>
                  </a: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3430026" y="4147773"/>
                  <a:ext cx="8386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Neo Sans Intel Medium" panose="020B0604020202020204" pitchFamily="34" charset="0"/>
                    </a:rPr>
                    <a:t>Memory</a:t>
                  </a:r>
                </a:p>
              </p:txBody>
            </p:sp>
          </p:grpSp>
          <p:cxnSp>
            <p:nvCxnSpPr>
              <p:cNvPr id="131" name="Straight Arrow Connector 130"/>
              <p:cNvCxnSpPr>
                <a:stCxn id="134" idx="3"/>
              </p:cNvCxnSpPr>
              <p:nvPr/>
            </p:nvCxnSpPr>
            <p:spPr bwMode="auto">
              <a:xfrm>
                <a:off x="3186107" y="3448160"/>
                <a:ext cx="175432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2546317" y="3911755"/>
              <a:ext cx="180391" cy="643543"/>
              <a:chOff x="3390790" y="3616963"/>
              <a:chExt cx="180391" cy="643543"/>
            </a:xfrm>
          </p:grpSpPr>
          <p:sp>
            <p:nvSpPr>
              <p:cNvPr id="126" name="Trapezoid 125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127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128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29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107902" y="3005501"/>
              <a:ext cx="1552498" cy="1873251"/>
              <a:chOff x="4488424" y="3657632"/>
              <a:chExt cx="1552498" cy="1873251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4490028" y="3657632"/>
                <a:ext cx="1550894" cy="1870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490028" y="3657633"/>
                <a:ext cx="7713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>
                    <a:latin typeface="Neo Sans Intel" panose="020B0504020202020204" pitchFamily="34" charset="0"/>
                  </a:rPr>
                  <a:t>r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egister </a:t>
                </a:r>
                <a:r>
                  <a:rPr lang="en-US" sz="1100" b="1" dirty="0" smtClean="0"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142771" y="3660836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Neo Sans Intel" panose="020B0504020202020204" pitchFamily="34" charset="0"/>
                  </a:rPr>
                  <a:t>d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ata </a:t>
                </a:r>
                <a:r>
                  <a:rPr lang="en-US" sz="1100" b="1" dirty="0" smtClean="0"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088107" y="5220532"/>
                <a:ext cx="949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Registers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490028" y="4132149"/>
                <a:ext cx="77296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>
                    <a:latin typeface="Neo Sans Intel" panose="020B0504020202020204" pitchFamily="34" charset="0"/>
                  </a:rPr>
                  <a:t>r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egister </a:t>
                </a:r>
                <a:r>
                  <a:rPr lang="en-US" sz="1100" b="1" dirty="0" smtClean="0">
                    <a:latin typeface="Neo Sans Intel" panose="020B0504020202020204" pitchFamily="34" charset="0"/>
                  </a:rPr>
                  <a:t>2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142771" y="4285847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Neo Sans Intel" panose="020B0504020202020204" pitchFamily="34" charset="0"/>
                  </a:rPr>
                  <a:t>d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ata </a:t>
                </a:r>
                <a:r>
                  <a:rPr lang="en-US" sz="1100" b="1" dirty="0">
                    <a:latin typeface="Neo Sans Intel" panose="020B0504020202020204" pitchFamily="34" charset="0"/>
                  </a:rPr>
                  <a:t>2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488424" y="4669109"/>
                <a:ext cx="65434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register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490028" y="5099996"/>
                <a:ext cx="5068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data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5194990" y="3666551"/>
                <a:ext cx="133350" cy="1333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513352" y="2631170"/>
              <a:ext cx="739305" cy="393410"/>
              <a:chOff x="4262754" y="2858356"/>
              <a:chExt cx="739305" cy="39341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4262754" y="2858356"/>
                <a:ext cx="739305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RegWrite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116" name="Straight Connector 115"/>
              <p:cNvCxnSpPr>
                <a:stCxn id="115" idx="2"/>
                <a:endCxn id="125" idx="0"/>
              </p:cNvCxnSpPr>
              <p:nvPr/>
            </p:nvCxnSpPr>
            <p:spPr bwMode="auto">
              <a:xfrm flipH="1">
                <a:off x="4630545" y="3119966"/>
                <a:ext cx="1862" cy="13180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9" name="Straight Arrow Connector 8"/>
            <p:cNvCxnSpPr>
              <a:stCxn id="119" idx="3"/>
              <a:endCxn id="111" idx="1"/>
            </p:cNvCxnSpPr>
            <p:nvPr/>
          </p:nvCxnSpPr>
          <p:spPr bwMode="auto">
            <a:xfrm flipV="1">
              <a:off x="4660400" y="3223789"/>
              <a:ext cx="794482" cy="36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10" name="Group 9"/>
            <p:cNvGrpSpPr/>
            <p:nvPr/>
          </p:nvGrpSpPr>
          <p:grpSpPr>
            <a:xfrm>
              <a:off x="5454882" y="2909792"/>
              <a:ext cx="727535" cy="1439797"/>
              <a:chOff x="6728724" y="3121968"/>
              <a:chExt cx="727535" cy="1439797"/>
            </a:xfrm>
          </p:grpSpPr>
          <p:sp>
            <p:nvSpPr>
              <p:cNvPr id="109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728724" y="3392722"/>
                <a:ext cx="3637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Neo Sans Intel Medium" panose="020B0604020202020204" pitchFamily="34" charset="0"/>
                  </a:rPr>
                  <a:t>ALU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728724" y="3319972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6728724" y="4152246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969760" y="3801019"/>
                <a:ext cx="481419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" panose="020B0504020202020204" pitchFamily="34" charset="0"/>
                  </a:rPr>
                  <a:t>Result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7092491" y="3557248"/>
                <a:ext cx="358688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Neo Sans Intel" panose="020B0504020202020204" pitchFamily="34" charset="0"/>
                  </a:rPr>
                  <a:t>Zero</a:t>
                </a:r>
                <a:endParaRPr lang="en-US" sz="1000" b="1" dirty="0" smtClean="0">
                  <a:latin typeface="Neo Sans Intel" panose="020B0504020202020204" pitchFamily="34" charset="0"/>
                </a:endParaRPr>
              </a:p>
            </p:txBody>
          </p:sp>
        </p:grpSp>
        <p:cxnSp>
          <p:nvCxnSpPr>
            <p:cNvPr id="11" name="Elbow Connector 10"/>
            <p:cNvCxnSpPr>
              <a:stCxn id="122" idx="3"/>
              <a:endCxn id="104" idx="3"/>
            </p:cNvCxnSpPr>
            <p:nvPr/>
          </p:nvCxnSpPr>
          <p:spPr bwMode="auto">
            <a:xfrm flipV="1">
              <a:off x="4660400" y="3848031"/>
              <a:ext cx="454431" cy="1129"/>
            </a:xfrm>
            <a:prstGeom prst="bentConnector3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2" name="Elbow Connector 11"/>
            <p:cNvCxnSpPr>
              <a:stCxn id="93" idx="0"/>
              <a:endCxn id="124" idx="1"/>
            </p:cNvCxnSpPr>
            <p:nvPr/>
          </p:nvCxnSpPr>
          <p:spPr bwMode="auto">
            <a:xfrm flipH="1">
              <a:off x="3109506" y="3453128"/>
              <a:ext cx="5615445" cy="1210181"/>
            </a:xfrm>
            <a:prstGeom prst="bentConnector5">
              <a:avLst>
                <a:gd name="adj1" fmla="val -4071"/>
                <a:gd name="adj2" fmla="val 184609"/>
                <a:gd name="adj3" fmla="val 104071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1743407" y="3183822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13" idx="6"/>
              <a:endCxn id="118" idx="1"/>
            </p:cNvCxnSpPr>
            <p:nvPr/>
          </p:nvCxnSpPr>
          <p:spPr bwMode="auto">
            <a:xfrm>
              <a:off x="1815879" y="3220058"/>
              <a:ext cx="1293627" cy="8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5" name="Elbow Connector 14"/>
            <p:cNvCxnSpPr>
              <a:stCxn id="13" idx="4"/>
              <a:endCxn id="121" idx="1"/>
            </p:cNvCxnSpPr>
            <p:nvPr/>
          </p:nvCxnSpPr>
          <p:spPr bwMode="auto">
            <a:xfrm rot="16200000" flipH="1">
              <a:off x="2224990" y="2810946"/>
              <a:ext cx="439168" cy="13298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" name="Elbow Connector 15"/>
            <p:cNvCxnSpPr>
              <a:stCxn id="13" idx="4"/>
              <a:endCxn id="128" idx="3"/>
            </p:cNvCxnSpPr>
            <p:nvPr/>
          </p:nvCxnSpPr>
          <p:spPr bwMode="auto">
            <a:xfrm rot="16200000" flipH="1">
              <a:off x="1571505" y="3464431"/>
              <a:ext cx="1188038" cy="7717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1790302" y="2940272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[25-21]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82438" y="3413550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[20-16]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59821" y="4157483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[15-11]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542593" y="4068255"/>
              <a:ext cx="580608" cy="532039"/>
              <a:chOff x="6598319" y="4283249"/>
              <a:chExt cx="580608" cy="532039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6598319" y="4553678"/>
                <a:ext cx="5806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ALUop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 bwMode="auto">
              <a:xfrm flipH="1">
                <a:off x="6967969" y="4283249"/>
                <a:ext cx="32" cy="272672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1" name="Oval 20"/>
            <p:cNvSpPr/>
            <p:nvPr/>
          </p:nvSpPr>
          <p:spPr bwMode="auto">
            <a:xfrm>
              <a:off x="2289085" y="366242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22" name="Elbow Connector 21"/>
            <p:cNvCxnSpPr>
              <a:stCxn id="21" idx="4"/>
              <a:endCxn id="127" idx="3"/>
            </p:cNvCxnSpPr>
            <p:nvPr/>
          </p:nvCxnSpPr>
          <p:spPr bwMode="auto">
            <a:xfrm rot="16200000" flipH="1">
              <a:off x="2292337" y="3767885"/>
              <a:ext cx="292053" cy="226084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3" name="Straight Arrow Connector 22"/>
            <p:cNvCxnSpPr>
              <a:stCxn id="126" idx="0"/>
              <a:endCxn id="123" idx="1"/>
            </p:cNvCxnSpPr>
            <p:nvPr/>
          </p:nvCxnSpPr>
          <p:spPr bwMode="auto">
            <a:xfrm flipV="1">
              <a:off x="2726708" y="4232422"/>
              <a:ext cx="381194" cy="110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4" name="Rounded Rectangle 23"/>
            <p:cNvSpPr/>
            <p:nvPr/>
          </p:nvSpPr>
          <p:spPr bwMode="auto">
            <a:xfrm>
              <a:off x="3435075" y="5078121"/>
              <a:ext cx="953678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 smtClean="0">
                  <a:latin typeface="Neo Sans Intel Medium" panose="020B0604020202020204" pitchFamily="34" charset="0"/>
                  <a:cs typeface="Arial" pitchFamily="34" charset="0"/>
                </a:rPr>
                <a:t>Sign extend</a:t>
              </a:r>
              <a:endParaRPr lang="en-US" sz="1100" dirty="0"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cxnSp>
          <p:nvCxnSpPr>
            <p:cNvPr id="25" name="Elbow Connector 24"/>
            <p:cNvCxnSpPr>
              <a:stCxn id="13" idx="4"/>
              <a:endCxn id="24" idx="1"/>
            </p:cNvCxnSpPr>
            <p:nvPr/>
          </p:nvCxnSpPr>
          <p:spPr bwMode="auto">
            <a:xfrm rot="16200000" flipH="1">
              <a:off x="1627975" y="3407962"/>
              <a:ext cx="1958769" cy="165543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1782438" y="4940107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[15-0]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109743" y="3732832"/>
              <a:ext cx="180391" cy="643543"/>
              <a:chOff x="3390790" y="3616963"/>
              <a:chExt cx="180391" cy="643543"/>
            </a:xfrm>
          </p:grpSpPr>
          <p:sp>
            <p:nvSpPr>
              <p:cNvPr id="103" name="Trapezoid 102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104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105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06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28" name="Straight Arrow Connector 27"/>
            <p:cNvCxnSpPr>
              <a:stCxn id="103" idx="0"/>
              <a:endCxn id="112" idx="1"/>
            </p:cNvCxnSpPr>
            <p:nvPr/>
          </p:nvCxnSpPr>
          <p:spPr bwMode="auto">
            <a:xfrm>
              <a:off x="5290134" y="4054604"/>
              <a:ext cx="164748" cy="145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9" name="Elbow Connector 28"/>
            <p:cNvCxnSpPr>
              <a:stCxn id="24" idx="3"/>
              <a:endCxn id="41" idx="4"/>
            </p:cNvCxnSpPr>
            <p:nvPr/>
          </p:nvCxnSpPr>
          <p:spPr bwMode="auto">
            <a:xfrm flipV="1">
              <a:off x="4388753" y="4300834"/>
              <a:ext cx="557649" cy="914229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0" name="Group 29"/>
            <p:cNvGrpSpPr/>
            <p:nvPr/>
          </p:nvGrpSpPr>
          <p:grpSpPr>
            <a:xfrm>
              <a:off x="6753863" y="3028047"/>
              <a:ext cx="1447263" cy="1386443"/>
              <a:chOff x="3124737" y="3598050"/>
              <a:chExt cx="1447263" cy="1386443"/>
            </a:xfrm>
          </p:grpSpPr>
          <p:sp>
            <p:nvSpPr>
              <p:cNvPr id="97" name="Rectangle 96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124738" y="3598050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address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data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733308" y="4674175"/>
                <a:ext cx="838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Memory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126744" y="4073403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address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124737" y="4553606"/>
                <a:ext cx="5068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data</a:t>
                </a:r>
              </a:p>
            </p:txBody>
          </p:sp>
        </p:grpSp>
        <p:cxnSp>
          <p:nvCxnSpPr>
            <p:cNvPr id="31" name="Straight Arrow Connector 30"/>
            <p:cNvCxnSpPr>
              <a:stCxn id="99" idx="3"/>
              <a:endCxn id="94" idx="3"/>
            </p:cNvCxnSpPr>
            <p:nvPr/>
          </p:nvCxnSpPr>
          <p:spPr bwMode="auto">
            <a:xfrm flipV="1">
              <a:off x="8201126" y="3246555"/>
              <a:ext cx="348522" cy="13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32" name="Group 31"/>
            <p:cNvGrpSpPr/>
            <p:nvPr/>
          </p:nvGrpSpPr>
          <p:grpSpPr>
            <a:xfrm>
              <a:off x="8544560" y="3131356"/>
              <a:ext cx="180391" cy="643543"/>
              <a:chOff x="3390790" y="3616963"/>
              <a:chExt cx="180391" cy="643543"/>
            </a:xfrm>
          </p:grpSpPr>
          <p:sp>
            <p:nvSpPr>
              <p:cNvPr id="93" name="Trapezoid 92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94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95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</a:p>
            </p:txBody>
          </p:sp>
          <p:sp>
            <p:nvSpPr>
              <p:cNvPr id="96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33" name="Straight Arrow Connector 32"/>
            <p:cNvCxnSpPr>
              <a:stCxn id="113" idx="3"/>
              <a:endCxn id="101" idx="1"/>
            </p:cNvCxnSpPr>
            <p:nvPr/>
          </p:nvCxnSpPr>
          <p:spPr bwMode="auto">
            <a:xfrm flipV="1">
              <a:off x="6177337" y="3718844"/>
              <a:ext cx="578533" cy="80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4" name="Oval 33"/>
            <p:cNvSpPr/>
            <p:nvPr/>
          </p:nvSpPr>
          <p:spPr bwMode="auto">
            <a:xfrm>
              <a:off x="4762970" y="381588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93636" y="4885769"/>
              <a:ext cx="95539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cxnSp>
          <p:nvCxnSpPr>
            <p:cNvPr id="36" name="Elbow Connector 35"/>
            <p:cNvCxnSpPr>
              <a:stCxn id="34" idx="4"/>
              <a:endCxn id="35" idx="1"/>
            </p:cNvCxnSpPr>
            <p:nvPr/>
          </p:nvCxnSpPr>
          <p:spPr bwMode="auto">
            <a:xfrm rot="16200000" flipH="1">
              <a:off x="4816939" y="3870628"/>
              <a:ext cx="1058964" cy="1094430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7" name="Elbow Connector 36"/>
            <p:cNvCxnSpPr>
              <a:stCxn id="35" idx="1"/>
              <a:endCxn id="102" idx="1"/>
            </p:cNvCxnSpPr>
            <p:nvPr/>
          </p:nvCxnSpPr>
          <p:spPr bwMode="auto">
            <a:xfrm rot="10800000" flipH="1">
              <a:off x="5893635" y="4199047"/>
              <a:ext cx="860227" cy="748278"/>
            </a:xfrm>
            <a:prstGeom prst="bentConnector3">
              <a:avLst>
                <a:gd name="adj1" fmla="val 33661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8" name="Oval 37"/>
            <p:cNvSpPr/>
            <p:nvPr/>
          </p:nvSpPr>
          <p:spPr bwMode="auto">
            <a:xfrm>
              <a:off x="6377497" y="368615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39" name="Elbow Connector 38"/>
            <p:cNvCxnSpPr>
              <a:stCxn id="38" idx="4"/>
              <a:endCxn id="95" idx="3"/>
            </p:cNvCxnSpPr>
            <p:nvPr/>
          </p:nvCxnSpPr>
          <p:spPr bwMode="auto">
            <a:xfrm rot="5400000" flipH="1" flipV="1">
              <a:off x="7434342" y="2643324"/>
              <a:ext cx="94698" cy="2135916"/>
            </a:xfrm>
            <a:prstGeom prst="bentConnector4">
              <a:avLst>
                <a:gd name="adj1" fmla="val -1239181"/>
                <a:gd name="adj2" fmla="val 9151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40" name="Rounded Rectangle 39"/>
            <p:cNvSpPr/>
            <p:nvPr/>
          </p:nvSpPr>
          <p:spPr bwMode="auto">
            <a:xfrm>
              <a:off x="5139129" y="2334921"/>
              <a:ext cx="476839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 smtClean="0">
                  <a:latin typeface="Neo Sans Intel Medium" panose="020B0604020202020204" pitchFamily="34" charset="0"/>
                  <a:cs typeface="Arial" pitchFamily="34" charset="0"/>
                </a:rPr>
                <a:t>&lt;&lt; 2</a:t>
              </a:r>
              <a:endParaRPr lang="en-US" sz="1100" dirty="0"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910166" y="4228362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42" name="Straight Arrow Connector 41"/>
            <p:cNvCxnSpPr>
              <a:stCxn id="41" idx="6"/>
              <a:endCxn id="105" idx="3"/>
            </p:cNvCxnSpPr>
            <p:nvPr/>
          </p:nvCxnSpPr>
          <p:spPr bwMode="auto">
            <a:xfrm>
              <a:off x="4982638" y="4264598"/>
              <a:ext cx="132194" cy="81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43" name="Elbow Connector 42"/>
            <p:cNvCxnSpPr>
              <a:stCxn id="41" idx="0"/>
              <a:endCxn id="40" idx="1"/>
            </p:cNvCxnSpPr>
            <p:nvPr/>
          </p:nvCxnSpPr>
          <p:spPr bwMode="auto">
            <a:xfrm rot="5400000" flipH="1" flipV="1">
              <a:off x="4164516" y="3253750"/>
              <a:ext cx="1756499" cy="192727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44" name="Group 43"/>
            <p:cNvGrpSpPr/>
            <p:nvPr/>
          </p:nvGrpSpPr>
          <p:grpSpPr>
            <a:xfrm>
              <a:off x="5857281" y="1838637"/>
              <a:ext cx="401408" cy="794389"/>
              <a:chOff x="6728724" y="3121968"/>
              <a:chExt cx="727535" cy="1439797"/>
            </a:xfrm>
          </p:grpSpPr>
          <p:sp>
            <p:nvSpPr>
              <p:cNvPr id="89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955933" y="3710216"/>
                <a:ext cx="496610" cy="241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 Medium" panose="020B0604020202020204" pitchFamily="34" charset="0"/>
                  </a:rPr>
                  <a:t>Add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728724" y="3319972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728724" y="4152246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</p:grpSp>
        <p:cxnSp>
          <p:nvCxnSpPr>
            <p:cNvPr id="45" name="Straight Arrow Connector 44"/>
            <p:cNvCxnSpPr>
              <a:stCxn id="40" idx="3"/>
              <a:endCxn id="92" idx="1"/>
            </p:cNvCxnSpPr>
            <p:nvPr/>
          </p:nvCxnSpPr>
          <p:spPr bwMode="auto">
            <a:xfrm flipV="1">
              <a:off x="5615968" y="2471077"/>
              <a:ext cx="241313" cy="786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46" name="Group 45"/>
            <p:cNvGrpSpPr/>
            <p:nvPr/>
          </p:nvGrpSpPr>
          <p:grpSpPr>
            <a:xfrm>
              <a:off x="2267241" y="1620197"/>
              <a:ext cx="401408" cy="794389"/>
              <a:chOff x="6728724" y="3121968"/>
              <a:chExt cx="727535" cy="1439797"/>
            </a:xfrm>
          </p:grpSpPr>
          <p:sp>
            <p:nvSpPr>
              <p:cNvPr id="85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955933" y="3710216"/>
                <a:ext cx="496610" cy="241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 Medium" panose="020B0604020202020204" pitchFamily="34" charset="0"/>
                  </a:rPr>
                  <a:t>Add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28724" y="3319972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728724" y="4152246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81570" y="1892964"/>
              <a:ext cx="379637" cy="625620"/>
              <a:chOff x="155044" y="1514471"/>
              <a:chExt cx="379637" cy="62562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78582" y="1514471"/>
                <a:ext cx="356099" cy="625620"/>
                <a:chOff x="2991378" y="2694759"/>
                <a:chExt cx="468998" cy="823968"/>
              </a:xfrm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3030150" y="2872568"/>
                  <a:ext cx="3914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Neo Sans Intel Medium" panose="020B0604020202020204" pitchFamily="34" charset="0"/>
                    </a:rPr>
                    <a:t>PC</a:t>
                  </a:r>
                </a:p>
              </p:txBody>
            </p:sp>
          </p:grpSp>
          <p:sp>
            <p:nvSpPr>
              <p:cNvPr id="82" name="Isosceles Triangle 81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48" name="Straight Arrow Connector 47"/>
            <p:cNvCxnSpPr>
              <a:stCxn id="83" idx="2"/>
              <a:endCxn id="49" idx="0"/>
            </p:cNvCxnSpPr>
            <p:nvPr/>
          </p:nvCxnSpPr>
          <p:spPr bwMode="auto">
            <a:xfrm flipH="1">
              <a:off x="482818" y="2518584"/>
              <a:ext cx="340" cy="1804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Oval 48"/>
            <p:cNvSpPr/>
            <p:nvPr/>
          </p:nvSpPr>
          <p:spPr bwMode="auto">
            <a:xfrm>
              <a:off x="446582" y="269903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50" name="Elbow Connector 49"/>
            <p:cNvCxnSpPr>
              <a:stCxn id="49" idx="6"/>
              <a:endCxn id="88" idx="1"/>
            </p:cNvCxnSpPr>
            <p:nvPr/>
          </p:nvCxnSpPr>
          <p:spPr bwMode="auto">
            <a:xfrm flipV="1">
              <a:off x="519054" y="2252637"/>
              <a:ext cx="1748187" cy="482634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>
              <a:stCxn id="49" idx="4"/>
              <a:endCxn id="133" idx="0"/>
            </p:cNvCxnSpPr>
            <p:nvPr/>
          </p:nvCxnSpPr>
          <p:spPr bwMode="auto">
            <a:xfrm flipH="1">
              <a:off x="481043" y="2771507"/>
              <a:ext cx="1775" cy="223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1743845" y="1640639"/>
              <a:ext cx="29046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b="1" dirty="0" smtClean="0">
                  <a:latin typeface="Neo Sans Intel" panose="020B0504020202020204" pitchFamily="34" charset="0"/>
                </a:rPr>
                <a:t>4</a:t>
              </a:r>
            </a:p>
          </p:txBody>
        </p:sp>
        <p:cxnSp>
          <p:nvCxnSpPr>
            <p:cNvPr id="53" name="Straight Arrow Connector 52"/>
            <p:cNvCxnSpPr>
              <a:stCxn id="52" idx="3"/>
              <a:endCxn id="87" idx="1"/>
            </p:cNvCxnSpPr>
            <p:nvPr/>
          </p:nvCxnSpPr>
          <p:spPr bwMode="auto">
            <a:xfrm flipV="1">
              <a:off x="2034309" y="1793441"/>
              <a:ext cx="232932" cy="108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4" name="Straight Arrow Connector 53"/>
            <p:cNvCxnSpPr>
              <a:stCxn id="86" idx="3"/>
              <a:endCxn id="57" idx="2"/>
            </p:cNvCxnSpPr>
            <p:nvPr/>
          </p:nvCxnSpPr>
          <p:spPr bwMode="auto">
            <a:xfrm>
              <a:off x="2666599" y="2011338"/>
              <a:ext cx="2669673" cy="543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5" name="Group 54"/>
            <p:cNvGrpSpPr/>
            <p:nvPr/>
          </p:nvGrpSpPr>
          <p:grpSpPr>
            <a:xfrm>
              <a:off x="6570982" y="1632897"/>
              <a:ext cx="180391" cy="721202"/>
              <a:chOff x="3390790" y="3616963"/>
              <a:chExt cx="180391" cy="643543"/>
            </a:xfrm>
          </p:grpSpPr>
          <p:sp>
            <p:nvSpPr>
              <p:cNvPr id="77" name="Trapezoid 76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78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79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80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56" name="Straight Arrow Connector 55"/>
            <p:cNvCxnSpPr>
              <a:stCxn id="90" idx="3"/>
              <a:endCxn id="79" idx="3"/>
            </p:cNvCxnSpPr>
            <p:nvPr/>
          </p:nvCxnSpPr>
          <p:spPr bwMode="auto">
            <a:xfrm flipV="1">
              <a:off x="6256639" y="2229743"/>
              <a:ext cx="319432" cy="35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7" name="Oval 56"/>
            <p:cNvSpPr/>
            <p:nvPr/>
          </p:nvSpPr>
          <p:spPr bwMode="auto">
            <a:xfrm>
              <a:off x="5336272" y="197564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58" name="Straight Arrow Connector 57"/>
            <p:cNvCxnSpPr>
              <a:stCxn id="57" idx="6"/>
              <a:endCxn id="91" idx="1"/>
            </p:cNvCxnSpPr>
            <p:nvPr/>
          </p:nvCxnSpPr>
          <p:spPr bwMode="auto">
            <a:xfrm>
              <a:off x="5408744" y="2011881"/>
              <a:ext cx="448537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Elbow Connector 58"/>
            <p:cNvCxnSpPr>
              <a:stCxn id="57" idx="0"/>
              <a:endCxn id="78" idx="3"/>
            </p:cNvCxnSpPr>
            <p:nvPr/>
          </p:nvCxnSpPr>
          <p:spPr bwMode="auto">
            <a:xfrm rot="5400000" flipH="1" flipV="1">
              <a:off x="5867466" y="1267041"/>
              <a:ext cx="213647" cy="1203562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0" name="Elbow Connector 59"/>
            <p:cNvCxnSpPr>
              <a:stCxn id="77" idx="0"/>
              <a:endCxn id="83" idx="0"/>
            </p:cNvCxnSpPr>
            <p:nvPr/>
          </p:nvCxnSpPr>
          <p:spPr bwMode="auto">
            <a:xfrm flipH="1" flipV="1">
              <a:off x="483158" y="1892964"/>
              <a:ext cx="6268216" cy="100535"/>
            </a:xfrm>
            <a:prstGeom prst="bentConnector4">
              <a:avLst>
                <a:gd name="adj1" fmla="val -4395"/>
                <a:gd name="adj2" fmla="val 559819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1" name="Elbow Connector 60"/>
            <p:cNvCxnSpPr>
              <a:stCxn id="38" idx="0"/>
              <a:endCxn id="98" idx="1"/>
            </p:cNvCxnSpPr>
            <p:nvPr/>
          </p:nvCxnSpPr>
          <p:spPr bwMode="auto">
            <a:xfrm rot="5400000" flipH="1" flipV="1">
              <a:off x="6362464" y="3294760"/>
              <a:ext cx="442668" cy="340131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62" name="Group 61"/>
            <p:cNvGrpSpPr/>
            <p:nvPr/>
          </p:nvGrpSpPr>
          <p:grpSpPr>
            <a:xfrm>
              <a:off x="4981746" y="4328109"/>
              <a:ext cx="620683" cy="523200"/>
              <a:chOff x="6744623" y="4292088"/>
              <a:chExt cx="620683" cy="523200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6744623" y="4553678"/>
                <a:ext cx="6206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ALUSrc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76" name="Straight Connector 75"/>
              <p:cNvCxnSpPr>
                <a:stCxn id="103" idx="3"/>
              </p:cNvCxnSpPr>
              <p:nvPr/>
            </p:nvCxnSpPr>
            <p:spPr bwMode="auto">
              <a:xfrm>
                <a:off x="6962815" y="4292088"/>
                <a:ext cx="0" cy="26159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7083302" y="2631170"/>
              <a:ext cx="792205" cy="407037"/>
              <a:chOff x="4234018" y="2858356"/>
              <a:chExt cx="792205" cy="407037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234018" y="2858356"/>
                <a:ext cx="792205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MemWrite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74" name="Straight Connector 73"/>
              <p:cNvCxnSpPr>
                <a:stCxn id="73" idx="2"/>
                <a:endCxn id="97" idx="0"/>
              </p:cNvCxnSpPr>
              <p:nvPr/>
            </p:nvCxnSpPr>
            <p:spPr bwMode="auto">
              <a:xfrm flipH="1">
                <a:off x="4629214" y="3119966"/>
                <a:ext cx="907" cy="145427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420905" y="2291615"/>
              <a:ext cx="526106" cy="443656"/>
              <a:chOff x="6705081" y="4283249"/>
              <a:chExt cx="526106" cy="443656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6705081" y="4465295"/>
                <a:ext cx="5261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PCSrc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 bwMode="auto">
              <a:xfrm>
                <a:off x="6968001" y="4283249"/>
                <a:ext cx="0" cy="179461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5" name="Group 64"/>
            <p:cNvGrpSpPr/>
            <p:nvPr/>
          </p:nvGrpSpPr>
          <p:grpSpPr>
            <a:xfrm>
              <a:off x="2230176" y="4507032"/>
              <a:ext cx="619080" cy="424806"/>
              <a:chOff x="6561743" y="4287612"/>
              <a:chExt cx="619080" cy="424806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6561743" y="4450808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RegDst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70" name="Straight Connector 69"/>
              <p:cNvCxnSpPr>
                <a:stCxn id="126" idx="3"/>
              </p:cNvCxnSpPr>
              <p:nvPr/>
            </p:nvCxnSpPr>
            <p:spPr bwMode="auto">
              <a:xfrm>
                <a:off x="6968079" y="4287612"/>
                <a:ext cx="0" cy="215257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6" name="Group 65"/>
            <p:cNvGrpSpPr/>
            <p:nvPr/>
          </p:nvGrpSpPr>
          <p:grpSpPr>
            <a:xfrm>
              <a:off x="8208125" y="2621744"/>
              <a:ext cx="857928" cy="568038"/>
              <a:chOff x="4191631" y="2696431"/>
              <a:chExt cx="857928" cy="568038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191631" y="2696431"/>
                <a:ext cx="857928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MemToReg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68" name="Straight Connector 67"/>
              <p:cNvCxnSpPr>
                <a:stCxn id="67" idx="2"/>
                <a:endCxn id="93" idx="1"/>
              </p:cNvCxnSpPr>
              <p:nvPr/>
            </p:nvCxnSpPr>
            <p:spPr bwMode="auto">
              <a:xfrm flipH="1">
                <a:off x="4618261" y="2958041"/>
                <a:ext cx="2334" cy="306428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42994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877051"/>
            <a:ext cx="8228012" cy="5101172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control unit is responsible for setting all the control signals so that </a:t>
            </a:r>
            <a:r>
              <a:rPr lang="en-US" sz="2000" dirty="0" smtClean="0"/>
              <a:t>each </a:t>
            </a:r>
            <a:r>
              <a:rPr lang="en-US" sz="2000" dirty="0"/>
              <a:t>instruction is executed </a:t>
            </a:r>
            <a:r>
              <a:rPr lang="en-US" sz="2000" dirty="0" smtClean="0"/>
              <a:t>properly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control unit needs </a:t>
            </a:r>
            <a:r>
              <a:rPr lang="en-US" sz="2000" dirty="0" smtClean="0"/>
              <a:t>12 </a:t>
            </a:r>
            <a:r>
              <a:rPr lang="en-US" sz="2000" dirty="0"/>
              <a:t>bits </a:t>
            </a:r>
            <a:r>
              <a:rPr lang="en-US" sz="2000" dirty="0" smtClean="0"/>
              <a:t>of an instruction</a:t>
            </a:r>
            <a:endParaRPr lang="en-US" sz="2000" dirty="0"/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Six </a:t>
            </a:r>
            <a:r>
              <a:rPr lang="en-US" sz="1800" dirty="0"/>
              <a:t>bits make up the </a:t>
            </a:r>
            <a:r>
              <a:rPr lang="en-US" sz="1800" dirty="0" smtClean="0"/>
              <a:t>instruction </a:t>
            </a:r>
            <a:r>
              <a:rPr lang="en-US" sz="1800" dirty="0" err="1" smtClean="0">
                <a:solidFill>
                  <a:schemeClr val="accent1"/>
                </a:solidFill>
              </a:rPr>
              <a:t>opcode</a:t>
            </a:r>
            <a:endParaRPr lang="en-US" sz="1800" dirty="0">
              <a:solidFill>
                <a:schemeClr val="accent1"/>
              </a:solidFill>
            </a:endParaRP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Six </a:t>
            </a:r>
            <a:r>
              <a:rPr lang="en-US" sz="1800" dirty="0"/>
              <a:t>bits come from the </a:t>
            </a:r>
            <a:r>
              <a:rPr lang="en-US" sz="1800" dirty="0" smtClean="0"/>
              <a:t>instruction </a:t>
            </a:r>
            <a:r>
              <a:rPr lang="en-US" sz="1800" dirty="0" err="1">
                <a:solidFill>
                  <a:schemeClr val="accent1"/>
                </a:solidFill>
              </a:rPr>
              <a:t>func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smtClean="0"/>
              <a:t>field</a:t>
            </a:r>
            <a:endParaRPr lang="en-US" sz="1800" dirty="0"/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/>
              <a:t>It </a:t>
            </a:r>
            <a:r>
              <a:rPr lang="en-US" sz="2000" dirty="0"/>
              <a:t>also needs the </a:t>
            </a:r>
            <a:r>
              <a:rPr lang="en-US" sz="2000" dirty="0" smtClean="0"/>
              <a:t>Conditional Code </a:t>
            </a:r>
            <a:r>
              <a:rPr lang="en-US" sz="2000" dirty="0"/>
              <a:t>output of the </a:t>
            </a:r>
            <a:r>
              <a:rPr lang="en-US" sz="2000" dirty="0" smtClean="0"/>
              <a:t>ALU</a:t>
            </a:r>
            <a:endParaRPr lang="en-US" sz="2000" dirty="0"/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/>
              <a:t>The </a:t>
            </a:r>
            <a:r>
              <a:rPr lang="en-US" sz="2000" dirty="0"/>
              <a:t>control unit generates 7</a:t>
            </a:r>
            <a:r>
              <a:rPr lang="en-US" sz="2000" dirty="0" smtClean="0"/>
              <a:t> </a:t>
            </a:r>
            <a:r>
              <a:rPr lang="en-US" sz="2000" dirty="0"/>
              <a:t>of output, corresponding </a:t>
            </a:r>
            <a:r>
              <a:rPr lang="en-US" sz="2000" dirty="0" smtClean="0"/>
              <a:t>to the </a:t>
            </a:r>
            <a:r>
              <a:rPr lang="en-US" sz="2000" dirty="0"/>
              <a:t>signals </a:t>
            </a:r>
            <a:r>
              <a:rPr lang="en-US" sz="2000" dirty="0" smtClean="0"/>
              <a:t>mentioned </a:t>
            </a:r>
            <a:r>
              <a:rPr lang="en-US" sz="2000" dirty="0"/>
              <a:t>on the </a:t>
            </a:r>
            <a:r>
              <a:rPr lang="en-US" sz="2000" dirty="0" smtClean="0"/>
              <a:t>data path</a:t>
            </a:r>
            <a:endParaRPr lang="en-US" sz="2000" dirty="0"/>
          </a:p>
          <a:p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2254256" y="4161648"/>
            <a:ext cx="4764078" cy="2008766"/>
            <a:chOff x="826676" y="4077074"/>
            <a:chExt cx="4764078" cy="2008766"/>
          </a:xfrm>
        </p:grpSpPr>
        <p:grpSp>
          <p:nvGrpSpPr>
            <p:cNvPr id="6" name="Group 5"/>
            <p:cNvGrpSpPr/>
            <p:nvPr/>
          </p:nvGrpSpPr>
          <p:grpSpPr>
            <a:xfrm>
              <a:off x="826676" y="4161648"/>
              <a:ext cx="1622694" cy="1386326"/>
              <a:chOff x="1738845" y="3229513"/>
              <a:chExt cx="1622694" cy="138632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738845" y="3229513"/>
                <a:ext cx="1447262" cy="1386326"/>
                <a:chOff x="3124738" y="3598050"/>
                <a:chExt cx="1447262" cy="1386326"/>
              </a:xfrm>
            </p:grpSpPr>
            <p:sp>
              <p:nvSpPr>
                <p:cNvPr id="9" name="Rectangle 8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3124738" y="3598050"/>
                  <a:ext cx="65274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Read</a:t>
                  </a:r>
                </a:p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address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 smtClean="0">
                      <a:latin typeface="Neo Sans Intel" panose="020B0504020202020204" pitchFamily="34" charset="0"/>
                    </a:rPr>
                    <a:t>Instruction [31-0]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430026" y="4147773"/>
                  <a:ext cx="8386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Neo Sans Intel Medium" panose="020B0604020202020204" pitchFamily="34" charset="0"/>
                    </a:rPr>
                    <a:t>Memory</a:t>
                  </a:r>
                </a:p>
              </p:txBody>
            </p:sp>
          </p:grpSp>
          <p:cxnSp>
            <p:nvCxnSpPr>
              <p:cNvPr id="8" name="Straight Arrow Connector 7"/>
              <p:cNvCxnSpPr>
                <a:stCxn id="11" idx="3"/>
              </p:cNvCxnSpPr>
              <p:nvPr/>
            </p:nvCxnSpPr>
            <p:spPr bwMode="auto">
              <a:xfrm>
                <a:off x="3186107" y="3448160"/>
                <a:ext cx="175432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sp>
          <p:nvSpPr>
            <p:cNvPr id="13" name="Oval 12"/>
            <p:cNvSpPr/>
            <p:nvPr/>
          </p:nvSpPr>
          <p:spPr bwMode="auto">
            <a:xfrm>
              <a:off x="2415412" y="435084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26676" y="4161648"/>
              <a:ext cx="1622694" cy="1386326"/>
              <a:chOff x="1738845" y="3229513"/>
              <a:chExt cx="1622694" cy="1386326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738845" y="3229513"/>
                <a:ext cx="1447262" cy="1386326"/>
                <a:chOff x="3124738" y="3598050"/>
                <a:chExt cx="1447262" cy="1386326"/>
              </a:xfrm>
            </p:grpSpPr>
            <p:sp>
              <p:nvSpPr>
                <p:cNvPr id="17" name="Rectangle 16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124738" y="3598050"/>
                  <a:ext cx="65274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Read</a:t>
                  </a:r>
                </a:p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address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 smtClean="0">
                      <a:latin typeface="Neo Sans Intel" panose="020B0504020202020204" pitchFamily="34" charset="0"/>
                    </a:rPr>
                    <a:t>Instruction [31-0]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430026" y="4147773"/>
                  <a:ext cx="8386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Neo Sans Intel Medium" panose="020B0604020202020204" pitchFamily="34" charset="0"/>
                    </a:rPr>
                    <a:t>Memory</a:t>
                  </a:r>
                </a:p>
              </p:txBody>
            </p:sp>
          </p:grpSp>
          <p:cxnSp>
            <p:nvCxnSpPr>
              <p:cNvPr id="16" name="Straight Arrow Connector 15"/>
              <p:cNvCxnSpPr>
                <a:stCxn id="19" idx="3"/>
              </p:cNvCxnSpPr>
              <p:nvPr/>
            </p:nvCxnSpPr>
            <p:spPr bwMode="auto">
              <a:xfrm>
                <a:off x="3186107" y="3448160"/>
                <a:ext cx="175432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sp>
          <p:nvSpPr>
            <p:cNvPr id="21" name="Oval 20"/>
            <p:cNvSpPr/>
            <p:nvPr/>
          </p:nvSpPr>
          <p:spPr bwMode="auto">
            <a:xfrm>
              <a:off x="2415412" y="435084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32826" y="4077074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32826" y="4950653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32826" y="4368267"/>
              <a:ext cx="6206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ALUSrc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32826" y="5533039"/>
              <a:ext cx="7922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MemWrite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32826" y="5241846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PCSrc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32826" y="4659460"/>
              <a:ext cx="619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RegDst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32826" y="5824230"/>
              <a:ext cx="85792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MemToReg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flipH="1">
              <a:off x="4259580" y="4207879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25" idx="1"/>
            </p:cNvCxnSpPr>
            <p:nvPr/>
          </p:nvCxnSpPr>
          <p:spPr bwMode="auto">
            <a:xfrm flipH="1" flipV="1">
              <a:off x="4259580" y="4498922"/>
              <a:ext cx="473246" cy="15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28" idx="1"/>
            </p:cNvCxnSpPr>
            <p:nvPr/>
          </p:nvCxnSpPr>
          <p:spPr bwMode="auto">
            <a:xfrm flipH="1">
              <a:off x="4259580" y="4790265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24" idx="1"/>
            </p:cNvCxnSpPr>
            <p:nvPr/>
          </p:nvCxnSpPr>
          <p:spPr bwMode="auto">
            <a:xfrm flipH="1">
              <a:off x="4259580" y="5081458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27" idx="1"/>
            </p:cNvCxnSpPr>
            <p:nvPr/>
          </p:nvCxnSpPr>
          <p:spPr bwMode="auto">
            <a:xfrm flipH="1">
              <a:off x="4259580" y="5372651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26" idx="1"/>
            </p:cNvCxnSpPr>
            <p:nvPr/>
          </p:nvCxnSpPr>
          <p:spPr bwMode="auto">
            <a:xfrm flipH="1">
              <a:off x="4259580" y="5663844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29" idx="1"/>
            </p:cNvCxnSpPr>
            <p:nvPr/>
          </p:nvCxnSpPr>
          <p:spPr bwMode="auto">
            <a:xfrm flipH="1">
              <a:off x="4259580" y="5955035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Oval 21"/>
            <p:cNvSpPr/>
            <p:nvPr/>
          </p:nvSpPr>
          <p:spPr bwMode="auto">
            <a:xfrm>
              <a:off x="3493541" y="4095938"/>
              <a:ext cx="1046480" cy="197104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>
                  <a:latin typeface="Neo Sans Intel Medium" panose="020B0604020202020204" pitchFamily="34" charset="0"/>
                  <a:cs typeface="Arial" pitchFamily="34" charset="0"/>
                </a:rPr>
                <a:t>Control</a:t>
              </a:r>
            </a:p>
          </p:txBody>
        </p:sp>
        <p:cxnSp>
          <p:nvCxnSpPr>
            <p:cNvPr id="57" name="Elbow Connector 56"/>
            <p:cNvCxnSpPr>
              <a:stCxn id="13" idx="4"/>
              <a:endCxn id="22" idx="2"/>
            </p:cNvCxnSpPr>
            <p:nvPr/>
          </p:nvCxnSpPr>
          <p:spPr bwMode="auto">
            <a:xfrm rot="16200000" flipH="1">
              <a:off x="2643524" y="4231440"/>
              <a:ext cx="658141" cy="104189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Straight Arrow Connector 58"/>
            <p:cNvCxnSpPr>
              <a:stCxn id="21" idx="6"/>
              <a:endCxn id="22" idx="1"/>
            </p:cNvCxnSpPr>
            <p:nvPr/>
          </p:nvCxnSpPr>
          <p:spPr bwMode="auto">
            <a:xfrm flipV="1">
              <a:off x="2487884" y="4384590"/>
              <a:ext cx="1158910" cy="2491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2472098" y="4111210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[31-26]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51648" y="4800836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[5-0]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72098" y="5642712"/>
              <a:ext cx="825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Neo Sans Intel" panose="020B0504020202020204" pitchFamily="34" charset="0"/>
                </a:rPr>
                <a:t>CondCode</a:t>
              </a:r>
              <a:endParaRPr lang="en-US" sz="1200" dirty="0" smtClean="0">
                <a:latin typeface="Neo Sans Intel" panose="020B0504020202020204" pitchFamily="34" charset="0"/>
              </a:endParaRPr>
            </a:p>
          </p:txBody>
        </p:sp>
        <p:cxnSp>
          <p:nvCxnSpPr>
            <p:cNvPr id="72" name="Straight Arrow Connector 71"/>
            <p:cNvCxnSpPr>
              <a:stCxn id="64" idx="3"/>
              <a:endCxn id="22" idx="3"/>
            </p:cNvCxnSpPr>
            <p:nvPr/>
          </p:nvCxnSpPr>
          <p:spPr bwMode="auto">
            <a:xfrm flipV="1">
              <a:off x="3297132" y="5778326"/>
              <a:ext cx="349662" cy="2886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51235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signal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97204" y="4122480"/>
            <a:ext cx="80981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Neo Sans Intel" panose="020B0504020202020204" pitchFamily="34" charset="0"/>
              </a:rPr>
              <a:t>sw</a:t>
            </a:r>
            <a:r>
              <a:rPr lang="en-US" sz="1600" dirty="0">
                <a:latin typeface="Neo Sans Intel" panose="020B0504020202020204" pitchFamily="34" charset="0"/>
              </a:rPr>
              <a:t> and </a:t>
            </a:r>
            <a:r>
              <a:rPr lang="en-US" sz="1600" dirty="0" err="1">
                <a:latin typeface="Neo Sans Intel" panose="020B0504020202020204" pitchFamily="34" charset="0"/>
              </a:rPr>
              <a:t>beq</a:t>
            </a:r>
            <a:r>
              <a:rPr lang="en-US" sz="1600" dirty="0">
                <a:latin typeface="Neo Sans Intel" panose="020B0504020202020204" pitchFamily="34" charset="0"/>
              </a:rPr>
              <a:t> are the only instructions that do not write any </a:t>
            </a:r>
            <a:r>
              <a:rPr lang="en-US" sz="1600" dirty="0" smtClean="0">
                <a:latin typeface="Neo Sans Intel" panose="020B0504020202020204" pitchFamily="34" charset="0"/>
              </a:rPr>
              <a:t>registers</a:t>
            </a:r>
            <a:endParaRPr lang="en-US" sz="1600" dirty="0">
              <a:latin typeface="Neo Sans Intel" panose="020B0504020202020204" pitchFamily="34" charset="0"/>
            </a:endParaRP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600" dirty="0" err="1" smtClean="0">
                <a:latin typeface="Neo Sans Intel" panose="020B0504020202020204" pitchFamily="34" charset="0"/>
              </a:rPr>
              <a:t>lw</a:t>
            </a:r>
            <a:r>
              <a:rPr lang="en-US" sz="1600" dirty="0" smtClean="0">
                <a:latin typeface="Neo Sans Intel" panose="020B0504020202020204" pitchFamily="34" charset="0"/>
              </a:rPr>
              <a:t> </a:t>
            </a:r>
            <a:r>
              <a:rPr lang="en-US" sz="1600" dirty="0">
                <a:latin typeface="Neo Sans Intel" panose="020B0504020202020204" pitchFamily="34" charset="0"/>
              </a:rPr>
              <a:t>and </a:t>
            </a:r>
            <a:r>
              <a:rPr lang="en-US" sz="1600" dirty="0" err="1">
                <a:latin typeface="Neo Sans Intel" panose="020B0504020202020204" pitchFamily="34" charset="0"/>
              </a:rPr>
              <a:t>sw</a:t>
            </a:r>
            <a:r>
              <a:rPr lang="en-US" sz="1600" dirty="0">
                <a:latin typeface="Neo Sans Intel" panose="020B0504020202020204" pitchFamily="34" charset="0"/>
              </a:rPr>
              <a:t> are the only instructions that use the constant field. They </a:t>
            </a:r>
            <a:r>
              <a:rPr lang="en-US" sz="1600" dirty="0" smtClean="0">
                <a:latin typeface="Neo Sans Intel" panose="020B0504020202020204" pitchFamily="34" charset="0"/>
              </a:rPr>
              <a:t>also depend </a:t>
            </a:r>
            <a:r>
              <a:rPr lang="en-US" sz="1600" dirty="0">
                <a:latin typeface="Neo Sans Intel" panose="020B0504020202020204" pitchFamily="34" charset="0"/>
              </a:rPr>
              <a:t>on the ALU to compute the effective memory </a:t>
            </a:r>
            <a:r>
              <a:rPr lang="en-US" sz="1600" dirty="0" smtClean="0">
                <a:latin typeface="Neo Sans Intel" panose="020B0504020202020204" pitchFamily="34" charset="0"/>
              </a:rPr>
              <a:t>address</a:t>
            </a:r>
            <a:endParaRPr lang="en-US" sz="1600" dirty="0">
              <a:latin typeface="Neo Sans Intel" panose="020B0504020202020204" pitchFamily="34" charset="0"/>
            </a:endParaRP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600" dirty="0" err="1" smtClean="0">
                <a:latin typeface="Neo Sans Intel" panose="020B0504020202020204" pitchFamily="34" charset="0"/>
              </a:rPr>
              <a:t>ALUOp</a:t>
            </a:r>
            <a:r>
              <a:rPr lang="en-US" sz="1600" dirty="0" smtClean="0">
                <a:latin typeface="Neo Sans Intel" panose="020B0504020202020204" pitchFamily="34" charset="0"/>
              </a:rPr>
              <a:t> </a:t>
            </a:r>
            <a:r>
              <a:rPr lang="en-US" sz="1600" dirty="0">
                <a:latin typeface="Neo Sans Intel" panose="020B0504020202020204" pitchFamily="34" charset="0"/>
              </a:rPr>
              <a:t>for R-type instructions depends on the instructions’ </a:t>
            </a:r>
            <a:r>
              <a:rPr lang="en-US" sz="1600" dirty="0" err="1">
                <a:latin typeface="Neo Sans Intel" panose="020B0504020202020204" pitchFamily="34" charset="0"/>
              </a:rPr>
              <a:t>func</a:t>
            </a:r>
            <a:r>
              <a:rPr lang="en-US" sz="1600" dirty="0">
                <a:latin typeface="Neo Sans Intel" panose="020B0504020202020204" pitchFamily="34" charset="0"/>
              </a:rPr>
              <a:t> </a:t>
            </a:r>
            <a:r>
              <a:rPr lang="en-US" sz="1600" dirty="0" smtClean="0">
                <a:latin typeface="Neo Sans Intel" panose="020B0504020202020204" pitchFamily="34" charset="0"/>
              </a:rPr>
              <a:t>field</a:t>
            </a:r>
            <a:endParaRPr lang="en-US" sz="1600" dirty="0">
              <a:latin typeface="Neo Sans Intel" panose="020B0504020202020204" pitchFamily="34" charset="0"/>
            </a:endParaRP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Neo Sans Intel" panose="020B0504020202020204" pitchFamily="34" charset="0"/>
              </a:rPr>
              <a:t>The </a:t>
            </a:r>
            <a:r>
              <a:rPr lang="en-US" sz="1600" dirty="0" err="1">
                <a:latin typeface="Neo Sans Intel" panose="020B0504020202020204" pitchFamily="34" charset="0"/>
              </a:rPr>
              <a:t>PCSrc</a:t>
            </a:r>
            <a:r>
              <a:rPr lang="en-US" sz="1600" dirty="0">
                <a:latin typeface="Neo Sans Intel" panose="020B0504020202020204" pitchFamily="34" charset="0"/>
              </a:rPr>
              <a:t> control signal (not </a:t>
            </a:r>
            <a:r>
              <a:rPr lang="en-US" sz="1600" dirty="0" smtClean="0">
                <a:latin typeface="Neo Sans Intel" panose="020B0504020202020204" pitchFamily="34" charset="0"/>
              </a:rPr>
              <a:t>listed in the table) </a:t>
            </a:r>
            <a:r>
              <a:rPr lang="en-US" sz="1600" dirty="0">
                <a:latin typeface="Neo Sans Intel" panose="020B0504020202020204" pitchFamily="34" charset="0"/>
              </a:rPr>
              <a:t>should </a:t>
            </a:r>
            <a:r>
              <a:rPr lang="en-US" sz="1600" dirty="0" smtClean="0">
                <a:latin typeface="Neo Sans Intel" panose="020B0504020202020204" pitchFamily="34" charset="0"/>
              </a:rPr>
              <a:t>if instruction is branch and it is taken (the ALU’s conditional code is </a:t>
            </a:r>
            <a:r>
              <a:rPr lang="en-US" sz="1600" dirty="0" err="1" smtClean="0">
                <a:latin typeface="Neo Sans Intel" panose="020B0504020202020204" pitchFamily="34" charset="0"/>
              </a:rPr>
              <a:t>analysed</a:t>
            </a:r>
            <a:r>
              <a:rPr lang="en-US" sz="1600" dirty="0">
                <a:latin typeface="Neo Sans Intel" panose="020B0504020202020204" pitchFamily="34" charset="0"/>
              </a:rPr>
              <a:t>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58" y="833776"/>
            <a:ext cx="7337742" cy="319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372892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 </a:t>
            </a:r>
            <a:r>
              <a:rPr lang="en-US" dirty="0" err="1">
                <a:solidFill>
                  <a:schemeClr val="accent1"/>
                </a:solidFill>
              </a:rPr>
              <a:t>datapath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contains all the functional units and connections necessary to </a:t>
            </a:r>
            <a:r>
              <a:rPr lang="en-US" dirty="0" smtClean="0"/>
              <a:t>implement </a:t>
            </a:r>
            <a:r>
              <a:rPr lang="en-US" dirty="0"/>
              <a:t>an instruction set architecture.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For </a:t>
            </a:r>
            <a:r>
              <a:rPr lang="en-US" sz="1800" dirty="0"/>
              <a:t>our </a:t>
            </a:r>
            <a:r>
              <a:rPr lang="en-US" sz="1800" dirty="0">
                <a:solidFill>
                  <a:schemeClr val="accent1"/>
                </a:solidFill>
              </a:rPr>
              <a:t>single-cycle implementation</a:t>
            </a:r>
            <a:r>
              <a:rPr lang="en-US" sz="1800" dirty="0"/>
              <a:t>, we </a:t>
            </a:r>
            <a:r>
              <a:rPr lang="en-US" sz="1800" dirty="0" smtClean="0"/>
              <a:t>use two-ported memory, register file, an </a:t>
            </a:r>
            <a:r>
              <a:rPr lang="en-US" sz="1800" dirty="0"/>
              <a:t>ALU, some extra adders, and lots of multiplexers.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MIPS </a:t>
            </a:r>
            <a:r>
              <a:rPr lang="en-US" sz="1800" dirty="0"/>
              <a:t>is a 32-bit machine, so most of the buses are 32-bits </a:t>
            </a:r>
            <a:r>
              <a:rPr lang="en-US" sz="1800" dirty="0" smtClean="0"/>
              <a:t>wide</a:t>
            </a:r>
            <a:endParaRPr lang="en-US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1"/>
                </a:solidFill>
              </a:rPr>
              <a:t>control unit </a:t>
            </a:r>
            <a:r>
              <a:rPr lang="en-US" dirty="0"/>
              <a:t>tells the </a:t>
            </a:r>
            <a:r>
              <a:rPr lang="en-US" dirty="0" err="1"/>
              <a:t>datapath</a:t>
            </a:r>
            <a:r>
              <a:rPr lang="en-US" dirty="0"/>
              <a:t> what to do, based on the instruction </a:t>
            </a:r>
            <a:r>
              <a:rPr lang="en-US" dirty="0" smtClean="0"/>
              <a:t>that’s </a:t>
            </a:r>
            <a:r>
              <a:rPr lang="en-US" dirty="0"/>
              <a:t>currently being </a:t>
            </a:r>
            <a:r>
              <a:rPr lang="en-US" dirty="0" smtClean="0"/>
              <a:t>executed</a:t>
            </a:r>
            <a:endParaRPr lang="en-US" dirty="0"/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discussed </a:t>
            </a:r>
            <a:r>
              <a:rPr lang="en-US" sz="1800" dirty="0"/>
              <a:t>processor has </a:t>
            </a:r>
            <a:r>
              <a:rPr lang="en-US" sz="1800" dirty="0" smtClean="0"/>
              <a:t>seven </a:t>
            </a:r>
            <a:r>
              <a:rPr lang="en-US" sz="1800" dirty="0"/>
              <a:t>control signals that regulate the </a:t>
            </a:r>
            <a:r>
              <a:rPr lang="en-US" sz="1800" dirty="0" err="1" smtClean="0"/>
              <a:t>datapath</a:t>
            </a:r>
            <a:endParaRPr lang="en-US" sz="1800" dirty="0"/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/>
              <a:t>control signals can be generated by a combinational circuit with </a:t>
            </a:r>
            <a:r>
              <a:rPr lang="en-US" sz="1800" dirty="0" smtClean="0"/>
              <a:t>the instruction’s </a:t>
            </a:r>
            <a:r>
              <a:rPr lang="en-US" sz="1800" dirty="0" err="1" smtClean="0"/>
              <a:t>opcode</a:t>
            </a:r>
            <a:r>
              <a:rPr lang="en-US" sz="1800" dirty="0" smtClean="0"/>
              <a:t> and </a:t>
            </a:r>
            <a:r>
              <a:rPr lang="en-US" sz="1800" dirty="0" err="1" smtClean="0"/>
              <a:t>func</a:t>
            </a:r>
            <a:r>
              <a:rPr lang="en-US" sz="1800" dirty="0" smtClean="0"/>
              <a:t> fields as the input</a:t>
            </a:r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76035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contain material developed </a:t>
            </a:r>
            <a:r>
              <a:rPr lang="en-US" dirty="0" smtClean="0"/>
              <a:t>and copyright </a:t>
            </a:r>
            <a:r>
              <a:rPr lang="en-US" dirty="0"/>
              <a:t>by</a:t>
            </a:r>
            <a:r>
              <a:rPr lang="en-US" dirty="0" smtClean="0"/>
              <a:t>:</a:t>
            </a:r>
          </a:p>
          <a:p>
            <a:pPr marL="574675" indent="-342900"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Luis </a:t>
            </a:r>
            <a:r>
              <a:rPr lang="en-US" dirty="0" err="1" smtClean="0">
                <a:hlinkClick r:id="rId2"/>
              </a:rPr>
              <a:t>Ceze</a:t>
            </a:r>
            <a:r>
              <a:rPr lang="en-US" dirty="0" smtClean="0"/>
              <a:t> (UW), </a:t>
            </a:r>
            <a:r>
              <a:rPr lang="en-US" dirty="0" smtClean="0">
                <a:hlinkClick r:id="rId3"/>
              </a:rPr>
              <a:t>CS378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L1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L6</a:t>
            </a:r>
            <a:r>
              <a:rPr lang="en-US" dirty="0" smtClean="0"/>
              <a:t> and </a:t>
            </a:r>
            <a:r>
              <a:rPr lang="en-US" dirty="0" smtClean="0">
                <a:hlinkClick r:id="rId6"/>
              </a:rPr>
              <a:t>L8</a:t>
            </a:r>
            <a:r>
              <a:rPr lang="en-US" dirty="0" smtClean="0"/>
              <a:t> </a:t>
            </a:r>
            <a:endParaRPr lang="en-US" dirty="0" smtClean="0">
              <a:hlinkClick r:id="rId7"/>
            </a:endParaRPr>
          </a:p>
        </p:txBody>
      </p:sp>
    </p:spTree>
    <p:extLst>
      <p:ext uri="{BB962C8B-B14F-4D97-AF65-F5344CB8AC3E}">
        <p14:creationId xmlns:p14="http://schemas.microsoft.com/office/powerpoint/2010/main" val="4288866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2727961"/>
            <a:ext cx="64770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Q/A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141"/>
            <a:ext cx="8229600" cy="384718"/>
          </a:xfrm>
        </p:spPr>
        <p:txBody>
          <a:bodyPr/>
          <a:lstStyle/>
          <a:p>
            <a:r>
              <a:rPr lang="en-US" dirty="0" smtClean="0"/>
              <a:t>Layers of Abstraction in Computes Science (CS)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85375" y="1039903"/>
            <a:ext cx="4632576" cy="3257794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85375" y="4320619"/>
            <a:ext cx="4632576" cy="1617435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2040550" y="1039903"/>
            <a:ext cx="4736759" cy="2726148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294" y="3660906"/>
            <a:ext cx="176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Neo Sans Intel" pitchFamily="34" charset="0"/>
              </a:rPr>
              <a:t>Topic of </a:t>
            </a:r>
          </a:p>
          <a:p>
            <a:pPr algn="r"/>
            <a:r>
              <a:rPr lang="en-US" sz="2000" dirty="0" smtClean="0">
                <a:latin typeface="Neo Sans Intel" pitchFamily="34" charset="0"/>
              </a:rPr>
              <a:t>this lecture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040550" y="4309969"/>
            <a:ext cx="4736759" cy="1875678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6721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1" grpId="0" animBg="1"/>
    </p:bld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the </a:t>
            </a:r>
            <a:r>
              <a:rPr lang="en-US" dirty="0"/>
              <a:t>P</a:t>
            </a:r>
            <a:r>
              <a:rPr lang="en-US" dirty="0" smtClean="0"/>
              <a:t>revious </a:t>
            </a:r>
            <a:r>
              <a:rPr lang="en-US" dirty="0"/>
              <a:t>L</a:t>
            </a:r>
            <a:r>
              <a:rPr lang="en-US" dirty="0" smtClean="0"/>
              <a:t>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862701"/>
            <a:ext cx="8228012" cy="5101172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/>
              <a:t>Assembly language is machine language expressed in </a:t>
            </a:r>
            <a:r>
              <a:rPr lang="en-US" sz="1800" dirty="0" smtClean="0"/>
              <a:t>symbolic </a:t>
            </a:r>
            <a:r>
              <a:rPr lang="en-US" sz="1800" dirty="0"/>
              <a:t>form, using decimal and naming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/>
              <a:t>Register-to-register arithmetic instructions are </a:t>
            </a:r>
            <a:r>
              <a:rPr lang="en-US" sz="1800" dirty="0" smtClean="0">
                <a:solidFill>
                  <a:schemeClr val="accent1"/>
                </a:solidFill>
              </a:rPr>
              <a:t>R-type</a:t>
            </a:r>
          </a:p>
          <a:p>
            <a:pPr marL="457200" indent="-457200">
              <a:spcBef>
                <a:spcPts val="1200"/>
              </a:spcBef>
              <a:buFont typeface="Courier New" panose="02070309020205020404" pitchFamily="49" charset="0"/>
              <a:buChar char="o"/>
            </a:pPr>
            <a:endParaRPr lang="en-US" sz="3200" dirty="0"/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/>
              <a:t>Load, store, branch, &amp; immediate instructions are </a:t>
            </a:r>
            <a:r>
              <a:rPr lang="en-US" sz="1800" dirty="0" smtClean="0">
                <a:solidFill>
                  <a:schemeClr val="accent1"/>
                </a:solidFill>
              </a:rPr>
              <a:t>I-type</a:t>
            </a:r>
          </a:p>
          <a:p>
            <a:pPr marL="457200" indent="-457200">
              <a:spcBef>
                <a:spcPts val="1200"/>
              </a:spcBef>
              <a:buFont typeface="Courier New" panose="02070309020205020404" pitchFamily="49" charset="0"/>
              <a:buChar char="o"/>
            </a:pPr>
            <a:endParaRPr lang="en-US" sz="3200" dirty="0" smtClean="0"/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/>
              <a:t>The jump instruction uses the </a:t>
            </a:r>
            <a:r>
              <a:rPr lang="en-US" sz="1800" dirty="0">
                <a:solidFill>
                  <a:schemeClr val="accent1"/>
                </a:solidFill>
              </a:rPr>
              <a:t>J-type </a:t>
            </a:r>
            <a:r>
              <a:rPr lang="en-US" sz="1800" dirty="0"/>
              <a:t>instruction </a:t>
            </a:r>
            <a:r>
              <a:rPr lang="en-US" sz="1800" dirty="0" smtClean="0"/>
              <a:t>format</a:t>
            </a:r>
          </a:p>
          <a:p>
            <a:pPr marL="457200" indent="-457200">
              <a:spcBef>
                <a:spcPts val="1200"/>
              </a:spcBef>
              <a:buFont typeface="Courier New" panose="02070309020205020404" pitchFamily="49" charset="0"/>
              <a:buChar char="o"/>
            </a:pPr>
            <a:endParaRPr lang="en-US" sz="3200" dirty="0" smtClean="0"/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 smtClean="0"/>
              <a:t>Moving </a:t>
            </a:r>
            <a:r>
              <a:rPr lang="en-US" sz="1800" dirty="0"/>
              <a:t>data to/from memory uses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imm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 smtClean="0"/>
              <a:t> for </a:t>
            </a:r>
            <a:r>
              <a:rPr lang="en-US" sz="1800" dirty="0"/>
              <a:t>the </a:t>
            </a:r>
            <a:r>
              <a:rPr lang="en-US" sz="1800" dirty="0" smtClean="0"/>
              <a:t>effective </a:t>
            </a:r>
            <a:r>
              <a:rPr lang="en-US" sz="1800" dirty="0"/>
              <a:t>address,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imm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$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sz="1800" dirty="0"/>
              <a:t>, to reference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 smtClean="0"/>
              <a:t>Branch </a:t>
            </a:r>
            <a:r>
              <a:rPr lang="en-US" sz="1800" dirty="0"/>
              <a:t>and Jump </a:t>
            </a:r>
            <a:r>
              <a:rPr lang="en-US" sz="1800" dirty="0" smtClean="0"/>
              <a:t>destinations  refer </a:t>
            </a:r>
            <a:r>
              <a:rPr lang="en-US" sz="1800" dirty="0"/>
              <a:t>to </a:t>
            </a:r>
            <a:r>
              <a:rPr lang="en-US" sz="1800" dirty="0" smtClean="0"/>
              <a:t>words </a:t>
            </a:r>
            <a:r>
              <a:rPr lang="en-US" sz="1800" dirty="0"/>
              <a:t>(instructions) not bytes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 smtClean="0"/>
              <a:t>Branch </a:t>
            </a:r>
            <a:r>
              <a:rPr lang="en-US" sz="1800" dirty="0"/>
              <a:t>offsets are relative to PC+4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51685" y="1948448"/>
            <a:ext cx="5428324" cy="687240"/>
            <a:chOff x="1422400" y="1959838"/>
            <a:chExt cx="6339840" cy="802640"/>
          </a:xfrm>
        </p:grpSpPr>
        <p:sp>
          <p:nvSpPr>
            <p:cNvPr id="5" name="Rectangle 4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47904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rs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53568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rt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59232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rd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64896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shamt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7056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funct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47904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53568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59232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64896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7056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51685" y="2989373"/>
            <a:ext cx="5428324" cy="687240"/>
            <a:chOff x="1422400" y="1959838"/>
            <a:chExt cx="6339840" cy="80264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47904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rs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53568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rt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592320" y="1959838"/>
              <a:ext cx="316992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mm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47904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53568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64896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16 bits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251685" y="4080383"/>
            <a:ext cx="5428324" cy="687240"/>
            <a:chOff x="1422400" y="1959838"/>
            <a:chExt cx="6339840" cy="80264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479040" y="1959838"/>
              <a:ext cx="5283200" cy="40131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offset in words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48725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26 bits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945381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Single-Cycle Implementation Of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Any </a:t>
            </a:r>
            <a:r>
              <a:rPr lang="en-US" dirty="0" smtClean="0"/>
              <a:t>ISA can </a:t>
            </a:r>
            <a:r>
              <a:rPr lang="en-US" dirty="0"/>
              <a:t>be implemented in many different </a:t>
            </a:r>
            <a:r>
              <a:rPr lang="en-US" dirty="0" smtClean="0"/>
              <a:t>ways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The simplest one is </a:t>
            </a:r>
            <a:r>
              <a:rPr lang="en-US" dirty="0" smtClean="0">
                <a:solidFill>
                  <a:schemeClr val="accent1"/>
                </a:solidFill>
              </a:rPr>
              <a:t>single-cycle implementation</a:t>
            </a:r>
            <a:r>
              <a:rPr lang="en-US" dirty="0" smtClean="0"/>
              <a:t>:</a:t>
            </a:r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All operations are executed strongly sequentially</a:t>
            </a:r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Execution of an instruction is not started until the previous one is completely executed (no overlapping)</a:t>
            </a:r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All instructions take the same amount of time – a single cycle</a:t>
            </a:r>
          </a:p>
          <a:p>
            <a:pPr marL="341313" indent="-341313">
              <a:buFont typeface="Courier New" panose="02070309020205020404" pitchFamily="49" charset="0"/>
              <a:buChar char="o"/>
            </a:pPr>
            <a:r>
              <a:rPr lang="en-US" dirty="0" smtClean="0"/>
              <a:t>For simplicity, only the following instructions will be considered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619535"/>
              </p:ext>
            </p:extLst>
          </p:nvPr>
        </p:nvGraphicFramePr>
        <p:xfrm>
          <a:off x="1640540" y="4884270"/>
          <a:ext cx="4993341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48119"/>
                <a:gridCol w="32452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add,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sub, or, and,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slt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transfer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lw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sw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beq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472709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as a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A </a:t>
            </a:r>
            <a:r>
              <a:rPr lang="en-US" dirty="0"/>
              <a:t>computer is just a big fancy state </a:t>
            </a:r>
            <a:r>
              <a:rPr lang="en-US" dirty="0" smtClean="0"/>
              <a:t>machine</a:t>
            </a:r>
            <a:endParaRPr lang="en-US" dirty="0"/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Registers</a:t>
            </a:r>
            <a:r>
              <a:rPr lang="en-US" sz="2000" dirty="0"/>
              <a:t>, memory, hard disks and other storage form the </a:t>
            </a:r>
            <a:r>
              <a:rPr lang="en-US" sz="2000" dirty="0" smtClean="0"/>
              <a:t>state</a:t>
            </a:r>
            <a:endParaRPr lang="en-US" sz="2000" dirty="0"/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processor keeps reading and updating the state, according to the </a:t>
            </a:r>
            <a:r>
              <a:rPr lang="en-US" sz="2000" dirty="0" smtClean="0"/>
              <a:t>instructions </a:t>
            </a:r>
            <a:r>
              <a:rPr lang="en-US" sz="2000" dirty="0"/>
              <a:t>in some </a:t>
            </a:r>
            <a:r>
              <a:rPr lang="en-US" sz="2000" dirty="0" smtClean="0"/>
              <a:t>program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886635" y="4715435"/>
            <a:ext cx="2599765" cy="119230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tx1"/>
                </a:solidFill>
                <a:latin typeface="Neo Sans Intel" pitchFamily="34" charset="0"/>
                <a:cs typeface="Arial" pitchFamily="34" charset="0"/>
              </a:rPr>
              <a:t>State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3290046" y="2922490"/>
            <a:ext cx="1792942" cy="119230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 b="1" dirty="0" smtClean="0">
                <a:latin typeface="Neo Sans Intel" pitchFamily="34" charset="0"/>
                <a:cs typeface="Arial" pitchFamily="34" charset="0"/>
              </a:rPr>
              <a:t>CPU</a:t>
            </a:r>
          </a:p>
        </p:txBody>
      </p:sp>
      <p:sp>
        <p:nvSpPr>
          <p:cNvPr id="6" name="Arc 5"/>
          <p:cNvSpPr/>
          <p:nvPr/>
        </p:nvSpPr>
        <p:spPr bwMode="auto">
          <a:xfrm>
            <a:off x="4347879" y="3836894"/>
            <a:ext cx="762000" cy="1757082"/>
          </a:xfrm>
          <a:prstGeom prst="arc">
            <a:avLst>
              <a:gd name="adj1" fmla="val 16863385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Arc 6"/>
          <p:cNvSpPr/>
          <p:nvPr/>
        </p:nvSpPr>
        <p:spPr bwMode="auto">
          <a:xfrm flipH="1">
            <a:off x="3162150" y="3889777"/>
            <a:ext cx="472142" cy="825658"/>
          </a:xfrm>
          <a:custGeom>
            <a:avLst/>
            <a:gdLst>
              <a:gd name="connsiteX0" fmla="*/ 633477 w 944283"/>
              <a:gd name="connsiteY0" fmla="*/ 52883 h 1757082"/>
              <a:gd name="connsiteX1" fmla="*/ 944284 w 944283"/>
              <a:gd name="connsiteY1" fmla="*/ 878541 h 1757082"/>
              <a:gd name="connsiteX2" fmla="*/ 472142 w 944283"/>
              <a:gd name="connsiteY2" fmla="*/ 878541 h 1757082"/>
              <a:gd name="connsiteX3" fmla="*/ 633477 w 944283"/>
              <a:gd name="connsiteY3" fmla="*/ 52883 h 1757082"/>
              <a:gd name="connsiteX0" fmla="*/ 633477 w 944283"/>
              <a:gd name="connsiteY0" fmla="*/ 52883 h 1757082"/>
              <a:gd name="connsiteX1" fmla="*/ 944284 w 944283"/>
              <a:gd name="connsiteY1" fmla="*/ 878541 h 1757082"/>
              <a:gd name="connsiteX0" fmla="*/ 161335 w 472142"/>
              <a:gd name="connsiteY0" fmla="*/ 0 h 825658"/>
              <a:gd name="connsiteX1" fmla="*/ 472142 w 472142"/>
              <a:gd name="connsiteY1" fmla="*/ 825658 h 825658"/>
              <a:gd name="connsiteX2" fmla="*/ 0 w 472142"/>
              <a:gd name="connsiteY2" fmla="*/ 825658 h 825658"/>
              <a:gd name="connsiteX3" fmla="*/ 161335 w 472142"/>
              <a:gd name="connsiteY3" fmla="*/ 0 h 825658"/>
              <a:gd name="connsiteX0" fmla="*/ 161335 w 472142"/>
              <a:gd name="connsiteY0" fmla="*/ 0 h 825658"/>
              <a:gd name="connsiteX1" fmla="*/ 472142 w 472142"/>
              <a:gd name="connsiteY1" fmla="*/ 825658 h 825658"/>
              <a:gd name="connsiteX0" fmla="*/ 161335 w 472142"/>
              <a:gd name="connsiteY0" fmla="*/ 0 h 825658"/>
              <a:gd name="connsiteX1" fmla="*/ 472142 w 472142"/>
              <a:gd name="connsiteY1" fmla="*/ 825658 h 825658"/>
              <a:gd name="connsiteX2" fmla="*/ 0 w 472142"/>
              <a:gd name="connsiteY2" fmla="*/ 825658 h 825658"/>
              <a:gd name="connsiteX3" fmla="*/ 161335 w 472142"/>
              <a:gd name="connsiteY3" fmla="*/ 0 h 825658"/>
              <a:gd name="connsiteX0" fmla="*/ 161335 w 472142"/>
              <a:gd name="connsiteY0" fmla="*/ 0 h 825658"/>
              <a:gd name="connsiteX1" fmla="*/ 472142 w 472142"/>
              <a:gd name="connsiteY1" fmla="*/ 825658 h 82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2142" h="825658" stroke="0" extrusionOk="0">
                <a:moveTo>
                  <a:pt x="161335" y="0"/>
                </a:moveTo>
                <a:cubicBezTo>
                  <a:pt x="246329" y="100842"/>
                  <a:pt x="472142" y="456214"/>
                  <a:pt x="472142" y="825658"/>
                </a:cubicBezTo>
                <a:lnTo>
                  <a:pt x="0" y="825658"/>
                </a:lnTo>
                <a:lnTo>
                  <a:pt x="161335" y="0"/>
                </a:lnTo>
                <a:close/>
              </a:path>
              <a:path w="472142" h="825658" fill="none">
                <a:moveTo>
                  <a:pt x="161335" y="0"/>
                </a:moveTo>
                <a:cubicBezTo>
                  <a:pt x="347929" y="126242"/>
                  <a:pt x="472142" y="456214"/>
                  <a:pt x="472142" y="825658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lg" len="lg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2940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Instruction Execution Cycle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599440" y="1021052"/>
            <a:ext cx="2316480" cy="85349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Fetch Instruction by PC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99440" y="1879290"/>
            <a:ext cx="2316480" cy="85349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Neo Sans Intel" pitchFamily="34" charset="0"/>
                <a:cs typeface="Arial" pitchFamily="34" charset="0"/>
              </a:rPr>
              <a:t>Read registers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99440" y="2732786"/>
            <a:ext cx="2316480" cy="85349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Process Calculations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99440" y="3586283"/>
            <a:ext cx="2316480" cy="85349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Read</a:t>
            </a:r>
            <a:r>
              <a:rPr lang="ru-RU" sz="2000" b="1" dirty="0" smtClean="0">
                <a:latin typeface="Neo Sans Intel" pitchFamily="34" charset="0"/>
                <a:cs typeface="Arial" pitchFamily="34" charset="0"/>
              </a:rPr>
              <a:t>/</a:t>
            </a:r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Write</a:t>
            </a:r>
          </a:p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Memory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99440" y="4439779"/>
            <a:ext cx="2316480" cy="85349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Write registers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99440" y="5293276"/>
            <a:ext cx="2316480" cy="85349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Update PC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9600" y="1031212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Download instruction from the memory using value stored in the program counter (PC) register as an address.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49600" y="1879290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Read values of registers which are pointed by the instruction as their source operands.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732786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Execute an action encoded in the instruction (e.g. addition, subtraction, address calculation, etc.).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49600" y="3586283"/>
            <a:ext cx="590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Write the result of the calculation into the memory or read the value using the address calculated on the previous step.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49600" y="4439779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Write the result of the calculation or the value read on the previous step into the memory.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49600" y="5211995"/>
            <a:ext cx="5537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Update the program counter to the next instruction: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PC = PC + </a:t>
            </a:r>
            <a:r>
              <a:rPr lang="en-US" sz="16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InstructionLength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+mn-lt"/>
              </a:rPr>
              <a:t>Or it is a taken branch then: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PC = PC 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InstructionLength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16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BranchOffset</a:t>
            </a:r>
            <a:endParaRPr lang="en-US" sz="1600" dirty="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Elbow Connector 17"/>
          <p:cNvCxnSpPr>
            <a:stCxn id="9" idx="2"/>
            <a:endCxn id="4" idx="0"/>
          </p:cNvCxnSpPr>
          <p:nvPr/>
        </p:nvCxnSpPr>
        <p:spPr bwMode="auto">
          <a:xfrm rot="5400000" flipH="1">
            <a:off x="-805180" y="3583912"/>
            <a:ext cx="5125720" cy="12700"/>
          </a:xfrm>
          <a:prstGeom prst="bentConnector5">
            <a:avLst>
              <a:gd name="adj1" fmla="val -2676"/>
              <a:gd name="adj2" fmla="val 10920000"/>
              <a:gd name="adj3" fmla="val 105253"/>
            </a:avLst>
          </a:prstGeom>
          <a:solidFill>
            <a:schemeClr val="bg1"/>
          </a:solidFill>
          <a:ln w="28575" cap="rnd" cmpd="sng" algn="ctr">
            <a:solidFill>
              <a:srgbClr val="C00000"/>
            </a:solidFill>
            <a:prstDash val="solid"/>
            <a:round/>
            <a:headEnd type="oval" w="lg" len="lg"/>
            <a:tailEnd type="arrow" w="lg" len="lg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6155165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/>
      <p:bldP spid="12" grpId="0"/>
      <p:bldP spid="13" grpId="0"/>
      <p:bldP spid="14" grpId="0"/>
      <p:bldP spid="15" grpId="0"/>
      <p:bldP spid="16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Fetch</a:t>
            </a:r>
            <a:endParaRPr lang="en-US" dirty="0"/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455613" y="1059931"/>
            <a:ext cx="5587047" cy="5101172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CPU is always in an infinite loop, fetching </a:t>
            </a:r>
            <a:r>
              <a:rPr lang="en-US" sz="2000" dirty="0" smtClean="0"/>
              <a:t>instructions </a:t>
            </a:r>
            <a:r>
              <a:rPr lang="en-US" sz="2000" dirty="0"/>
              <a:t>from memory and executing </a:t>
            </a:r>
            <a:r>
              <a:rPr lang="en-US" sz="2000" dirty="0" smtClean="0"/>
              <a:t>them</a:t>
            </a:r>
            <a:endParaRPr lang="en-US" sz="2000" dirty="0"/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/>
              <a:t>The </a:t>
            </a:r>
            <a:r>
              <a:rPr lang="en-US" sz="2000" dirty="0">
                <a:solidFill>
                  <a:schemeClr val="accent1"/>
                </a:solidFill>
              </a:rPr>
              <a:t>program counter </a:t>
            </a:r>
            <a:r>
              <a:rPr lang="en-US" sz="2000" dirty="0"/>
              <a:t>or </a:t>
            </a:r>
            <a:r>
              <a:rPr lang="en-US" sz="2000" dirty="0">
                <a:solidFill>
                  <a:schemeClr val="accent1"/>
                </a:solidFill>
              </a:rPr>
              <a:t>PC</a:t>
            </a:r>
            <a:r>
              <a:rPr lang="en-US" sz="2000" dirty="0"/>
              <a:t> register holds the </a:t>
            </a:r>
            <a:r>
              <a:rPr lang="en-US" sz="2000" dirty="0" smtClean="0"/>
              <a:t>address </a:t>
            </a:r>
            <a:r>
              <a:rPr lang="en-US" sz="2000" dirty="0"/>
              <a:t>of the current </a:t>
            </a:r>
            <a:r>
              <a:rPr lang="en-US" sz="2000" dirty="0" smtClean="0"/>
              <a:t>instruction</a:t>
            </a:r>
            <a:endParaRPr lang="en-US" sz="2000" dirty="0"/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/>
              <a:t>MIPS </a:t>
            </a:r>
            <a:r>
              <a:rPr lang="en-US" sz="2000" dirty="0"/>
              <a:t>instructions are each four bytes long, so </a:t>
            </a:r>
            <a:r>
              <a:rPr lang="en-US" sz="2000" dirty="0" smtClean="0"/>
              <a:t>the </a:t>
            </a:r>
            <a:r>
              <a:rPr lang="en-US" sz="2000" dirty="0"/>
              <a:t>PC should be incremented by four to read </a:t>
            </a:r>
            <a:r>
              <a:rPr lang="en-US" sz="2000" dirty="0" smtClean="0"/>
              <a:t>the </a:t>
            </a:r>
            <a:r>
              <a:rPr lang="en-US" sz="2000" dirty="0"/>
              <a:t>next instruction in </a:t>
            </a:r>
            <a:r>
              <a:rPr lang="en-US" sz="2000" dirty="0" smtClean="0"/>
              <a:t>sequence</a:t>
            </a:r>
            <a:endParaRPr lang="en-US" sz="2000" dirty="0"/>
          </a:p>
          <a:p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6695101" y="1397086"/>
            <a:ext cx="1923305" cy="1574605"/>
            <a:chOff x="6695101" y="1397086"/>
            <a:chExt cx="1923305" cy="1574605"/>
          </a:xfrm>
        </p:grpSpPr>
        <p:cxnSp>
          <p:nvCxnSpPr>
            <p:cNvPr id="19" name="Elbow Connector 18"/>
            <p:cNvCxnSpPr>
              <a:stCxn id="12" idx="3"/>
              <a:endCxn id="34" idx="0"/>
            </p:cNvCxnSpPr>
            <p:nvPr/>
          </p:nvCxnSpPr>
          <p:spPr bwMode="auto">
            <a:xfrm flipH="1">
              <a:off x="6731675" y="1916860"/>
              <a:ext cx="1881453" cy="218017"/>
            </a:xfrm>
            <a:prstGeom prst="bentConnector4">
              <a:avLst>
                <a:gd name="adj1" fmla="val -12150"/>
                <a:gd name="adj2" fmla="val -341617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6" name="Oval 25"/>
            <p:cNvSpPr/>
            <p:nvPr/>
          </p:nvSpPr>
          <p:spPr bwMode="auto">
            <a:xfrm>
              <a:off x="6695101" y="289921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28" name="Elbow Connector 27"/>
            <p:cNvCxnSpPr>
              <a:stCxn id="26" idx="6"/>
              <a:endCxn id="29" idx="1"/>
            </p:cNvCxnSpPr>
            <p:nvPr/>
          </p:nvCxnSpPr>
          <p:spPr bwMode="auto">
            <a:xfrm flipV="1">
              <a:off x="6767573" y="1626206"/>
              <a:ext cx="1319960" cy="1309249"/>
            </a:xfrm>
            <a:prstGeom prst="bentConnector3">
              <a:avLst>
                <a:gd name="adj1" fmla="val 38839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30" name="Group 29"/>
            <p:cNvGrpSpPr/>
            <p:nvPr/>
          </p:nvGrpSpPr>
          <p:grpSpPr>
            <a:xfrm>
              <a:off x="8087533" y="1397086"/>
              <a:ext cx="530873" cy="1050601"/>
              <a:chOff x="5030045" y="2169459"/>
              <a:chExt cx="530873" cy="1050601"/>
            </a:xfrm>
          </p:grpSpPr>
          <p:sp>
            <p:nvSpPr>
              <p:cNvPr id="11" name="Freeform 127"/>
              <p:cNvSpPr>
                <a:spLocks/>
              </p:cNvSpPr>
              <p:nvPr/>
            </p:nvSpPr>
            <p:spPr bwMode="auto">
              <a:xfrm>
                <a:off x="5030045" y="2169459"/>
                <a:ext cx="530873" cy="1050601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189220" y="2604594"/>
                <a:ext cx="36642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 Medium" panose="020B0604020202020204" pitchFamily="34" charset="0"/>
                  </a:rPr>
                  <a:t>Add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030045" y="2313940"/>
                <a:ext cx="11345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030045" y="2921239"/>
                <a:ext cx="11345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7546420" y="2064078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Neo Sans Intel" panose="020B0504020202020204" pitchFamily="34" charset="0"/>
                </a:rPr>
                <a:t>4</a:t>
              </a:r>
            </a:p>
          </p:txBody>
        </p:sp>
        <p:cxnSp>
          <p:nvCxnSpPr>
            <p:cNvPr id="35" name="Straight Arrow Connector 34"/>
            <p:cNvCxnSpPr>
              <a:stCxn id="33" idx="3"/>
              <a:endCxn id="32" idx="1"/>
            </p:cNvCxnSpPr>
            <p:nvPr/>
          </p:nvCxnSpPr>
          <p:spPr bwMode="auto">
            <a:xfrm>
              <a:off x="7851312" y="2233355"/>
              <a:ext cx="236221" cy="15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6404965" y="3417338"/>
            <a:ext cx="2024953" cy="1386326"/>
            <a:chOff x="6404965" y="3417338"/>
            <a:chExt cx="2024953" cy="1386326"/>
          </a:xfrm>
        </p:grpSpPr>
        <p:grpSp>
          <p:nvGrpSpPr>
            <p:cNvPr id="6" name="Group 5"/>
            <p:cNvGrpSpPr/>
            <p:nvPr/>
          </p:nvGrpSpPr>
          <p:grpSpPr>
            <a:xfrm>
              <a:off x="6404965" y="3417338"/>
              <a:ext cx="1550894" cy="1386326"/>
              <a:chOff x="3021106" y="3598050"/>
              <a:chExt cx="1550894" cy="1386326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3021106" y="3598050"/>
                <a:ext cx="1550894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021106" y="3598050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address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Instruction [31-0]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377209" y="4147773"/>
                <a:ext cx="838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Memory</a:t>
                </a:r>
              </a:p>
            </p:txBody>
          </p:sp>
        </p:grpSp>
        <p:cxnSp>
          <p:nvCxnSpPr>
            <p:cNvPr id="40" name="Straight Arrow Connector 39"/>
            <p:cNvCxnSpPr>
              <a:stCxn id="7" idx="3"/>
            </p:cNvCxnSpPr>
            <p:nvPr/>
          </p:nvCxnSpPr>
          <p:spPr bwMode="auto">
            <a:xfrm>
              <a:off x="7955859" y="3635985"/>
              <a:ext cx="474059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6530087" y="2134877"/>
            <a:ext cx="379637" cy="1282461"/>
            <a:chOff x="6530087" y="2134877"/>
            <a:chExt cx="379637" cy="1282461"/>
          </a:xfrm>
        </p:grpSpPr>
        <p:cxnSp>
          <p:nvCxnSpPr>
            <p:cNvPr id="17" name="Straight Arrow Connector 16"/>
            <p:cNvCxnSpPr>
              <a:stCxn id="34" idx="2"/>
              <a:endCxn id="26" idx="4"/>
            </p:cNvCxnSpPr>
            <p:nvPr/>
          </p:nvCxnSpPr>
          <p:spPr bwMode="auto">
            <a:xfrm flipH="1">
              <a:off x="6731337" y="2760497"/>
              <a:ext cx="338" cy="21119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5" name="Group 24"/>
            <p:cNvGrpSpPr/>
            <p:nvPr/>
          </p:nvGrpSpPr>
          <p:grpSpPr>
            <a:xfrm>
              <a:off x="6530087" y="2134877"/>
              <a:ext cx="379637" cy="625620"/>
              <a:chOff x="155044" y="1514471"/>
              <a:chExt cx="379637" cy="625620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78582" y="1514471"/>
                <a:ext cx="356099" cy="625620"/>
                <a:chOff x="2991378" y="2694759"/>
                <a:chExt cx="468998" cy="823968"/>
              </a:xfrm>
            </p:grpSpPr>
            <p:sp>
              <p:nvSpPr>
                <p:cNvPr id="34" name="Rectangle 33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030150" y="2872568"/>
                  <a:ext cx="3914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Neo Sans Intel Medium" panose="020B0604020202020204" pitchFamily="34" charset="0"/>
                    </a:rPr>
                    <a:t>PC</a:t>
                  </a:r>
                </a:p>
              </p:txBody>
            </p:sp>
          </p:grpSp>
          <p:sp>
            <p:nvSpPr>
              <p:cNvPr id="31" name="Isosceles Triangle 30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0" name="Straight Arrow Connector 19"/>
            <p:cNvCxnSpPr>
              <a:stCxn id="26" idx="4"/>
              <a:endCxn id="5" idx="0"/>
            </p:cNvCxnSpPr>
            <p:nvPr/>
          </p:nvCxnSpPr>
          <p:spPr bwMode="auto">
            <a:xfrm>
              <a:off x="6731337" y="2971691"/>
              <a:ext cx="0" cy="44564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682595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602205" y="5907024"/>
            <a:ext cx="904721" cy="484516"/>
            <a:chOff x="1602205" y="5907024"/>
            <a:chExt cx="904721" cy="484516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602205" y="5907024"/>
              <a:ext cx="904721" cy="22014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9050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243755" y="604792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1606350" y="604792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31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R-Type Arithmetic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907531"/>
            <a:ext cx="8228012" cy="1858131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Read </a:t>
            </a:r>
            <a:r>
              <a:rPr lang="en-US" sz="1600" dirty="0"/>
              <a:t>an instruction from the instruction </a:t>
            </a:r>
            <a:r>
              <a:rPr lang="en-US" sz="1600" dirty="0" smtClean="0"/>
              <a:t>memory by the address in PC</a:t>
            </a:r>
            <a:endParaRPr lang="en-US" sz="16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source registers, specified by instruction fields </a:t>
            </a:r>
            <a:r>
              <a:rPr lang="en-US" sz="1600" b="1" dirty="0" err="1" smtClean="0">
                <a:solidFill>
                  <a:schemeClr val="accent1"/>
                </a:solidFill>
              </a:rPr>
              <a:t>rs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smtClean="0"/>
              <a:t>and </a:t>
            </a:r>
            <a:r>
              <a:rPr lang="en-US" sz="1600" b="1" dirty="0" err="1">
                <a:solidFill>
                  <a:schemeClr val="accent1"/>
                </a:solidFill>
              </a:rPr>
              <a:t>rt</a:t>
            </a:r>
            <a:r>
              <a:rPr lang="en-US" sz="1600" dirty="0"/>
              <a:t>, should be read from the register </a:t>
            </a:r>
            <a:r>
              <a:rPr lang="en-US" sz="1600" dirty="0" smtClean="0"/>
              <a:t>file</a:t>
            </a:r>
            <a:endParaRPr lang="en-US" sz="16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ALU performs the desired </a:t>
            </a:r>
            <a:r>
              <a:rPr lang="en-US" sz="1600" dirty="0" smtClean="0"/>
              <a:t>operation</a:t>
            </a:r>
            <a:endParaRPr lang="en-US" sz="16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Its </a:t>
            </a:r>
            <a:r>
              <a:rPr lang="en-US" sz="1600" dirty="0"/>
              <a:t>result is stored in the destination register, which is specified by field </a:t>
            </a:r>
            <a:r>
              <a:rPr lang="en-US" sz="1600" b="1" dirty="0" err="1">
                <a:solidFill>
                  <a:schemeClr val="accent1"/>
                </a:solidFill>
              </a:rPr>
              <a:t>rd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of the instruction </a:t>
            </a:r>
            <a:r>
              <a:rPr lang="en-US" sz="1600" dirty="0" smtClean="0"/>
              <a:t>word</a:t>
            </a:r>
            <a:endParaRPr lang="en-US" sz="16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6125808" y="5907024"/>
            <a:ext cx="904721" cy="484516"/>
            <a:chOff x="6125808" y="5907024"/>
            <a:chExt cx="904721" cy="484516"/>
          </a:xfrm>
        </p:grpSpPr>
        <p:sp>
          <p:nvSpPr>
            <p:cNvPr id="36" name="Rectangle 35"/>
            <p:cNvSpPr/>
            <p:nvPr/>
          </p:nvSpPr>
          <p:spPr bwMode="auto">
            <a:xfrm>
              <a:off x="6125808" y="5907024"/>
              <a:ext cx="904721" cy="22014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9050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err="1" smtClean="0">
                  <a:latin typeface="Consolas" pitchFamily="49" charset="0"/>
                  <a:cs typeface="Consolas" pitchFamily="49" charset="0"/>
                </a:rPr>
                <a:t>funct</a:t>
              </a:r>
              <a:endParaRPr lang="en-US" sz="12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832600" y="604792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" pitchFamily="34" charset="0"/>
                  <a:cs typeface="Consolas" pitchFamily="49" charset="0"/>
                </a:rPr>
                <a:t>0</a:t>
              </a:r>
              <a:endParaRPr lang="en-US" sz="1000" dirty="0" smtClean="0">
                <a:latin typeface="Neo Sans Intel" pitchFamily="34" charset="0"/>
                <a:cs typeface="Consolas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133428" y="604792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5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221088" y="5907024"/>
            <a:ext cx="904721" cy="484516"/>
            <a:chOff x="5221088" y="5907024"/>
            <a:chExt cx="904721" cy="48451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5221088" y="5907024"/>
              <a:ext cx="904721" cy="22014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9050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err="1" smtClean="0">
                  <a:latin typeface="Consolas" pitchFamily="49" charset="0"/>
                  <a:cs typeface="Consolas" pitchFamily="49" charset="0"/>
                </a:rPr>
                <a:t>shamt</a:t>
              </a:r>
              <a:endParaRPr lang="en-US" sz="12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935980" y="604792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5248665" y="604792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16367" y="5907024"/>
            <a:ext cx="904721" cy="484516"/>
            <a:chOff x="4316367" y="5907024"/>
            <a:chExt cx="904721" cy="484516"/>
          </a:xfrm>
        </p:grpSpPr>
        <p:sp>
          <p:nvSpPr>
            <p:cNvPr id="34" name="Rectangle 33"/>
            <p:cNvSpPr/>
            <p:nvPr/>
          </p:nvSpPr>
          <p:spPr bwMode="auto">
            <a:xfrm>
              <a:off x="4316367" y="5907024"/>
              <a:ext cx="904721" cy="22014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9050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err="1" smtClean="0">
                  <a:latin typeface="Consolas" pitchFamily="49" charset="0"/>
                  <a:cs typeface="Consolas" pitchFamily="49" charset="0"/>
                </a:rPr>
                <a:t>rd</a:t>
              </a:r>
              <a:endParaRPr lang="en-US" sz="12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979118" y="604792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344118" y="604792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15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4671" y="2994625"/>
            <a:ext cx="1622694" cy="1386326"/>
            <a:chOff x="1738845" y="3229513"/>
            <a:chExt cx="1622694" cy="1386326"/>
          </a:xfrm>
        </p:grpSpPr>
        <p:grpSp>
          <p:nvGrpSpPr>
            <p:cNvPr id="66" name="Group 65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69" name="Rectangle 68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124738" y="3598050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address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Instruction [31-0]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430026" y="4147773"/>
                <a:ext cx="838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Memory</a:t>
                </a:r>
              </a:p>
            </p:txBody>
          </p:sp>
        </p:grpSp>
        <p:cxnSp>
          <p:nvCxnSpPr>
            <p:cNvPr id="68" name="Straight Arrow Connector 67"/>
            <p:cNvCxnSpPr>
              <a:stCxn id="72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75" name="Group 74"/>
          <p:cNvGrpSpPr/>
          <p:nvPr/>
        </p:nvGrpSpPr>
        <p:grpSpPr>
          <a:xfrm>
            <a:off x="3107902" y="3005501"/>
            <a:ext cx="1552498" cy="1873251"/>
            <a:chOff x="4488424" y="3657632"/>
            <a:chExt cx="1552498" cy="1873251"/>
          </a:xfrm>
        </p:grpSpPr>
        <p:sp>
          <p:nvSpPr>
            <p:cNvPr id="77" name="Rectangle 7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90028" y="3657633"/>
              <a:ext cx="7713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>
                  <a:latin typeface="Neo Sans Intel" panose="020B0504020202020204" pitchFamily="34" charset="0"/>
                </a:rPr>
                <a:t>r</a:t>
              </a:r>
              <a:r>
                <a:rPr lang="en-US" sz="1100" dirty="0" smtClean="0">
                  <a:latin typeface="Neo Sans Intel" panose="020B0504020202020204" pitchFamily="34" charset="0"/>
                </a:rPr>
                <a:t>egister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>
                  <a:latin typeface="Neo Sans Intel" panose="020B0504020202020204" pitchFamily="34" charset="0"/>
                </a:rPr>
                <a:t>d</a:t>
              </a:r>
              <a:r>
                <a:rPr lang="en-US" sz="1100" dirty="0" smtClean="0">
                  <a:latin typeface="Neo Sans Intel" panose="020B0504020202020204" pitchFamily="34" charset="0"/>
                </a:rPr>
                <a:t>ata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088107" y="5220532"/>
              <a:ext cx="949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Registers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490028" y="4132149"/>
              <a:ext cx="7729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>
                  <a:latin typeface="Neo Sans Intel" panose="020B0504020202020204" pitchFamily="34" charset="0"/>
                </a:rPr>
                <a:t>r</a:t>
              </a:r>
              <a:r>
                <a:rPr lang="en-US" sz="1100" dirty="0" smtClean="0">
                  <a:latin typeface="Neo Sans Intel" panose="020B0504020202020204" pitchFamily="34" charset="0"/>
                </a:rPr>
                <a:t>egister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2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>
                  <a:latin typeface="Neo Sans Intel" panose="020B0504020202020204" pitchFamily="34" charset="0"/>
                </a:rPr>
                <a:t>d</a:t>
              </a:r>
              <a:r>
                <a:rPr lang="en-US" sz="1100" dirty="0" smtClean="0">
                  <a:latin typeface="Neo Sans Intel" panose="020B0504020202020204" pitchFamily="34" charset="0"/>
                </a:rPr>
                <a:t>ata </a:t>
              </a:r>
              <a:r>
                <a:rPr lang="en-US" sz="1100" b="1" dirty="0">
                  <a:latin typeface="Neo Sans Intel" panose="020B0504020202020204" pitchFamily="34" charset="0"/>
                </a:rPr>
                <a:t>2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488424" y="4669109"/>
              <a:ext cx="6543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register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data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513352" y="2631170"/>
            <a:ext cx="739305" cy="393410"/>
            <a:chOff x="4262754" y="2858356"/>
            <a:chExt cx="739305" cy="393410"/>
          </a:xfrm>
        </p:grpSpPr>
        <p:sp>
          <p:nvSpPr>
            <p:cNvPr id="96" name="TextBox 95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97" name="Straight Connector 96"/>
            <p:cNvCxnSpPr>
              <a:stCxn id="96" idx="2"/>
              <a:endCxn id="94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8" name="Straight Arrow Connector 97"/>
          <p:cNvCxnSpPr>
            <a:stCxn id="85" idx="3"/>
            <a:endCxn id="102" idx="1"/>
          </p:cNvCxnSpPr>
          <p:nvPr/>
        </p:nvCxnSpPr>
        <p:spPr bwMode="auto">
          <a:xfrm flipV="1">
            <a:off x="4660400" y="3223789"/>
            <a:ext cx="794482" cy="36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99" name="Group 98"/>
          <p:cNvGrpSpPr/>
          <p:nvPr/>
        </p:nvGrpSpPr>
        <p:grpSpPr>
          <a:xfrm>
            <a:off x="5454882" y="2909792"/>
            <a:ext cx="727535" cy="1439797"/>
            <a:chOff x="6728724" y="3121968"/>
            <a:chExt cx="727535" cy="1439797"/>
          </a:xfrm>
        </p:grpSpPr>
        <p:sp>
          <p:nvSpPr>
            <p:cNvPr id="100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728724" y="3392722"/>
              <a:ext cx="36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>
                  <a:latin typeface="Neo Sans Intel Medium" panose="020B0604020202020204" pitchFamily="34" charset="0"/>
                </a:rPr>
                <a:t>ALU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969760" y="3801019"/>
              <a:ext cx="48141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 smtClean="0">
                  <a:latin typeface="Neo Sans Intel" panose="020B0504020202020204" pitchFamily="34" charset="0"/>
                </a:rPr>
                <a:t>Result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105" name="Elbow Connector 104"/>
          <p:cNvCxnSpPr>
            <a:stCxn id="104" idx="3"/>
            <a:endCxn id="93" idx="1"/>
          </p:cNvCxnSpPr>
          <p:nvPr/>
        </p:nvCxnSpPr>
        <p:spPr bwMode="auto">
          <a:xfrm flipH="1">
            <a:off x="3109506" y="3719648"/>
            <a:ext cx="3067831" cy="943661"/>
          </a:xfrm>
          <a:prstGeom prst="bentConnector5">
            <a:avLst>
              <a:gd name="adj1" fmla="val -7055"/>
              <a:gd name="adj2" fmla="val 208952"/>
              <a:gd name="adj3" fmla="val 107452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06" name="Oval 105"/>
          <p:cNvSpPr/>
          <p:nvPr/>
        </p:nvSpPr>
        <p:spPr bwMode="auto">
          <a:xfrm>
            <a:off x="1743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07" name="Straight Arrow Connector 106"/>
          <p:cNvCxnSpPr>
            <a:stCxn id="106" idx="6"/>
            <a:endCxn id="82" idx="1"/>
          </p:cNvCxnSpPr>
          <p:nvPr/>
        </p:nvCxnSpPr>
        <p:spPr bwMode="auto">
          <a:xfrm>
            <a:off x="1815879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08" name="Elbow Connector 107"/>
          <p:cNvCxnSpPr>
            <a:stCxn id="106" idx="4"/>
            <a:endCxn id="90" idx="1"/>
          </p:cNvCxnSpPr>
          <p:nvPr/>
        </p:nvCxnSpPr>
        <p:spPr bwMode="auto">
          <a:xfrm rot="16200000" flipH="1">
            <a:off x="2224990" y="2810946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09" name="Elbow Connector 108"/>
          <p:cNvCxnSpPr>
            <a:stCxn id="106" idx="4"/>
            <a:endCxn id="92" idx="1"/>
          </p:cNvCxnSpPr>
          <p:nvPr/>
        </p:nvCxnSpPr>
        <p:spPr bwMode="auto">
          <a:xfrm rot="16200000" flipH="1">
            <a:off x="1955708" y="3080228"/>
            <a:ext cx="976128" cy="132825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1790302" y="2940272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[25-21]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782438" y="3413550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[20-16]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759821" y="3944123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[15-11]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5542593" y="4068255"/>
            <a:ext cx="580608" cy="532039"/>
            <a:chOff x="6598319" y="4283249"/>
            <a:chExt cx="580608" cy="532039"/>
          </a:xfrm>
        </p:grpSpPr>
        <p:sp>
          <p:nvSpPr>
            <p:cNvPr id="114" name="TextBox 113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6" name="TextBox 115"/>
          <p:cNvSpPr txBox="1"/>
          <p:nvPr/>
        </p:nvSpPr>
        <p:spPr>
          <a:xfrm>
            <a:off x="5893636" y="4885769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 smtClean="0">
                <a:latin typeface="Neo Sans Intel" panose="020B0504020202020204" pitchFamily="34" charset="0"/>
              </a:rPr>
              <a:t> </a:t>
            </a:r>
          </a:p>
        </p:txBody>
      </p:sp>
      <p:cxnSp>
        <p:nvCxnSpPr>
          <p:cNvPr id="117" name="Elbow Connector 116"/>
          <p:cNvCxnSpPr>
            <a:stCxn id="91" idx="3"/>
            <a:endCxn id="103" idx="1"/>
          </p:cNvCxnSpPr>
          <p:nvPr/>
        </p:nvCxnSpPr>
        <p:spPr bwMode="auto">
          <a:xfrm>
            <a:off x="4660400" y="3849160"/>
            <a:ext cx="794482" cy="206903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8" name="Group 27"/>
          <p:cNvGrpSpPr/>
          <p:nvPr/>
        </p:nvGrpSpPr>
        <p:grpSpPr>
          <a:xfrm>
            <a:off x="2506926" y="5907024"/>
            <a:ext cx="1809441" cy="484516"/>
            <a:chOff x="2506926" y="5907024"/>
            <a:chExt cx="1809441" cy="484516"/>
          </a:xfrm>
        </p:grpSpPr>
        <p:grpSp>
          <p:nvGrpSpPr>
            <p:cNvPr id="20" name="Group 19"/>
            <p:cNvGrpSpPr/>
            <p:nvPr/>
          </p:nvGrpSpPr>
          <p:grpSpPr>
            <a:xfrm>
              <a:off x="3411646" y="5907024"/>
              <a:ext cx="904721" cy="484516"/>
              <a:chOff x="3411646" y="5907024"/>
              <a:chExt cx="904721" cy="484516"/>
            </a:xfrm>
          </p:grpSpPr>
          <p:sp>
            <p:nvSpPr>
              <p:cNvPr id="46" name="Rectangle 45"/>
              <p:cNvSpPr/>
              <p:nvPr/>
            </p:nvSpPr>
            <p:spPr bwMode="auto">
              <a:xfrm>
                <a:off x="4049478" y="6047920"/>
                <a:ext cx="224190" cy="343620"/>
              </a:xfrm>
              <a:prstGeom prst="rect">
                <a:avLst/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000" dirty="0" smtClean="0">
                    <a:latin typeface="Neo Sans Intel" pitchFamily="34" charset="0"/>
                    <a:cs typeface="Consolas" pitchFamily="49" charset="0"/>
                  </a:rPr>
                  <a:t>16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3459087" y="6047920"/>
                <a:ext cx="224190" cy="343620"/>
              </a:xfrm>
              <a:prstGeom prst="rect">
                <a:avLst/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000" dirty="0" smtClean="0">
                    <a:latin typeface="Neo Sans Intel" pitchFamily="34" charset="0"/>
                    <a:cs typeface="Consolas" pitchFamily="49" charset="0"/>
                  </a:rPr>
                  <a:t>20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3411646" y="590702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506926" y="5907024"/>
              <a:ext cx="904721" cy="484516"/>
              <a:chOff x="2506926" y="5907024"/>
              <a:chExt cx="904721" cy="484516"/>
            </a:xfrm>
          </p:grpSpPr>
          <p:sp>
            <p:nvSpPr>
              <p:cNvPr id="32" name="Rectangle 31"/>
              <p:cNvSpPr/>
              <p:nvPr/>
            </p:nvSpPr>
            <p:spPr bwMode="auto">
              <a:xfrm>
                <a:off x="2506926" y="590702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rs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3141587" y="6047920"/>
                <a:ext cx="224190" cy="343620"/>
              </a:xfrm>
              <a:prstGeom prst="rect">
                <a:avLst/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000" dirty="0" smtClean="0">
                    <a:latin typeface="Neo Sans Intel" pitchFamily="34" charset="0"/>
                    <a:cs typeface="Consolas" pitchFamily="49" charset="0"/>
                  </a:rPr>
                  <a:t>21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2529447" y="6047920"/>
                <a:ext cx="224190" cy="343620"/>
              </a:xfrm>
              <a:prstGeom prst="rect">
                <a:avLst/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000" dirty="0" smtClean="0">
                    <a:latin typeface="Neo Sans Intel" pitchFamily="34" charset="0"/>
                    <a:cs typeface="Consolas" pitchFamily="49" charset="0"/>
                  </a:rPr>
                  <a:t>25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8871316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3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10" grpId="0"/>
      <p:bldP spid="111" grpId="0"/>
      <p:bldP spid="112" grpId="0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759821" y="3256294"/>
            <a:ext cx="1348080" cy="976128"/>
            <a:chOff x="1759821" y="3256294"/>
            <a:chExt cx="1348080" cy="976128"/>
          </a:xfrm>
        </p:grpSpPr>
        <p:cxnSp>
          <p:nvCxnSpPr>
            <p:cNvPr id="16" name="Elbow Connector 15"/>
            <p:cNvCxnSpPr>
              <a:stCxn id="13" idx="4"/>
              <a:endCxn id="123" idx="1"/>
            </p:cNvCxnSpPr>
            <p:nvPr/>
          </p:nvCxnSpPr>
          <p:spPr bwMode="auto">
            <a:xfrm rot="16200000" flipH="1">
              <a:off x="1955708" y="3080228"/>
              <a:ext cx="976128" cy="1328259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782438" y="3413550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[20-16]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59821" y="3944123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[15-11]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I-type Arithmetic Instructions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4671" y="2994625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30026" y="4147773"/>
                <a:ext cx="838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3107902" y="3005501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713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>
                  <a:latin typeface="Neo Sans Intel" panose="020B0504020202020204" pitchFamily="34" charset="0"/>
                </a:rPr>
                <a:t>r</a:t>
              </a:r>
              <a:r>
                <a:rPr lang="en-US" sz="1100" dirty="0" smtClean="0">
                  <a:latin typeface="Neo Sans Intel" panose="020B0504020202020204" pitchFamily="34" charset="0"/>
                </a:rPr>
                <a:t>egister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>
                  <a:latin typeface="Neo Sans Intel" panose="020B0504020202020204" pitchFamily="34" charset="0"/>
                </a:rPr>
                <a:t>d</a:t>
              </a:r>
              <a:r>
                <a:rPr lang="en-US" sz="1100" dirty="0" smtClean="0">
                  <a:latin typeface="Neo Sans Intel" panose="020B0504020202020204" pitchFamily="34" charset="0"/>
                </a:rPr>
                <a:t>ata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88107" y="5220532"/>
              <a:ext cx="949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729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>
                  <a:latin typeface="Neo Sans Intel" panose="020B0504020202020204" pitchFamily="34" charset="0"/>
                </a:rPr>
                <a:t>r</a:t>
              </a:r>
              <a:r>
                <a:rPr lang="en-US" sz="1100" dirty="0" smtClean="0">
                  <a:latin typeface="Neo Sans Intel" panose="020B0504020202020204" pitchFamily="34" charset="0"/>
                </a:rPr>
                <a:t>egister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>
                  <a:latin typeface="Neo Sans Intel" panose="020B0504020202020204" pitchFamily="34" charset="0"/>
                </a:rPr>
                <a:t>d</a:t>
              </a:r>
              <a:r>
                <a:rPr lang="en-US" sz="1100" dirty="0" smtClean="0">
                  <a:latin typeface="Neo Sans Intel" panose="020B0504020202020204" pitchFamily="34" charset="0"/>
                </a:rPr>
                <a:t>ata </a:t>
              </a:r>
              <a:r>
                <a:rPr lang="en-US" sz="1100" b="1" dirty="0">
                  <a:latin typeface="Neo Sans Intel" panose="020B0504020202020204" pitchFamily="34" charset="0"/>
                </a:rPr>
                <a:t>2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543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register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data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13352" y="2631170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16" name="Straight Connector 115"/>
            <p:cNvCxnSpPr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Arrow Connector 8"/>
          <p:cNvCxnSpPr>
            <a:stCxn id="119" idx="3"/>
            <a:endCxn id="111" idx="1"/>
          </p:cNvCxnSpPr>
          <p:nvPr/>
        </p:nvCxnSpPr>
        <p:spPr bwMode="auto">
          <a:xfrm flipV="1">
            <a:off x="4660400" y="3223789"/>
            <a:ext cx="794482" cy="36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5454882" y="2909792"/>
            <a:ext cx="727535" cy="1439797"/>
            <a:chOff x="6728724" y="3121968"/>
            <a:chExt cx="727535" cy="1439797"/>
          </a:xfrm>
        </p:grpSpPr>
        <p:sp>
          <p:nvSpPr>
            <p:cNvPr id="109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728724" y="3392722"/>
              <a:ext cx="36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>
                  <a:latin typeface="Neo Sans Intel Medium" panose="020B0604020202020204" pitchFamily="34" charset="0"/>
                </a:rPr>
                <a:t>ALU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969760" y="3801019"/>
              <a:ext cx="48141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 smtClean="0">
                  <a:latin typeface="Neo Sans Intel" panose="020B0504020202020204" pitchFamily="34" charset="0"/>
                </a:rPr>
                <a:t>Result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12" name="Elbow Connector 11"/>
          <p:cNvCxnSpPr>
            <a:stCxn id="113" idx="3"/>
            <a:endCxn id="124" idx="1"/>
          </p:cNvCxnSpPr>
          <p:nvPr/>
        </p:nvCxnSpPr>
        <p:spPr bwMode="auto">
          <a:xfrm flipH="1">
            <a:off x="3109506" y="3719648"/>
            <a:ext cx="3067831" cy="943661"/>
          </a:xfrm>
          <a:prstGeom prst="bentConnector5">
            <a:avLst>
              <a:gd name="adj1" fmla="val -7055"/>
              <a:gd name="adj2" fmla="val 208952"/>
              <a:gd name="adj3" fmla="val 107452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1743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3" idx="6"/>
            <a:endCxn id="118" idx="1"/>
          </p:cNvCxnSpPr>
          <p:nvPr/>
        </p:nvCxnSpPr>
        <p:spPr bwMode="auto">
          <a:xfrm>
            <a:off x="1815879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5" name="Elbow Connector 14"/>
          <p:cNvCxnSpPr>
            <a:stCxn id="13" idx="4"/>
            <a:endCxn id="121" idx="1"/>
          </p:cNvCxnSpPr>
          <p:nvPr/>
        </p:nvCxnSpPr>
        <p:spPr bwMode="auto">
          <a:xfrm rot="16200000" flipH="1">
            <a:off x="2224990" y="2810946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790302" y="2940272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[25-21]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42593" y="4068255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TextBox 34"/>
          <p:cNvSpPr txBox="1"/>
          <p:nvPr/>
        </p:nvSpPr>
        <p:spPr>
          <a:xfrm>
            <a:off x="5893636" y="4885769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 smtClean="0">
                <a:latin typeface="Neo Sans Intel" panose="020B0504020202020204" pitchFamily="34" charset="0"/>
              </a:rPr>
              <a:t> </a:t>
            </a:r>
          </a:p>
        </p:txBody>
      </p:sp>
      <p:cxnSp>
        <p:nvCxnSpPr>
          <p:cNvPr id="32" name="sr2 -&gt; ALU"/>
          <p:cNvCxnSpPr>
            <a:stCxn id="122" idx="3"/>
            <a:endCxn id="112" idx="1"/>
          </p:cNvCxnSpPr>
          <p:nvPr/>
        </p:nvCxnSpPr>
        <p:spPr bwMode="auto">
          <a:xfrm>
            <a:off x="4660400" y="3849160"/>
            <a:ext cx="794482" cy="206903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71718" y="2631170"/>
            <a:ext cx="6553200" cy="316899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54671" y="2994625"/>
            <a:ext cx="1622694" cy="1386326"/>
            <a:chOff x="1738845" y="3229513"/>
            <a:chExt cx="1622694" cy="1386326"/>
          </a:xfrm>
        </p:grpSpPr>
        <p:grpSp>
          <p:nvGrpSpPr>
            <p:cNvPr id="78" name="Group 77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80" name="Rectangle 79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124738" y="3598050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address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Instruction [31-0]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430026" y="4147773"/>
                <a:ext cx="838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Memory</a:t>
                </a:r>
              </a:p>
            </p:txBody>
          </p:sp>
        </p:grpSp>
        <p:cxnSp>
          <p:nvCxnSpPr>
            <p:cNvPr id="79" name="Straight Arrow Connector 78"/>
            <p:cNvCxnSpPr>
              <a:stCxn id="82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90" name="Rectangle 89"/>
          <p:cNvSpPr/>
          <p:nvPr/>
        </p:nvSpPr>
        <p:spPr bwMode="auto">
          <a:xfrm>
            <a:off x="3109506" y="3005501"/>
            <a:ext cx="1550894" cy="18706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109506" y="3005502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Neo Sans Intel" panose="020B0504020202020204" pitchFamily="34" charset="0"/>
              </a:rPr>
              <a:t>Read</a:t>
            </a:r>
          </a:p>
          <a:p>
            <a:r>
              <a:rPr lang="en-US" sz="1100" dirty="0">
                <a:latin typeface="Neo Sans Intel" panose="020B0504020202020204" pitchFamily="34" charset="0"/>
              </a:rPr>
              <a:t>r</a:t>
            </a:r>
            <a:r>
              <a:rPr lang="en-US" sz="1100" dirty="0" smtClean="0">
                <a:latin typeface="Neo Sans Intel" panose="020B0504020202020204" pitchFamily="34" charset="0"/>
              </a:rPr>
              <a:t>egister </a:t>
            </a:r>
            <a:r>
              <a:rPr lang="en-US" sz="1100" b="1" dirty="0" smtClean="0">
                <a:latin typeface="Neo Sans Intel" panose="020B0504020202020204" pitchFamily="34" charset="0"/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762249" y="3008705"/>
            <a:ext cx="89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Neo Sans Intel" panose="020B0504020202020204" pitchFamily="34" charset="0"/>
              </a:rPr>
              <a:t>Read</a:t>
            </a:r>
          </a:p>
          <a:p>
            <a:pPr algn="r"/>
            <a:r>
              <a:rPr lang="en-US" sz="1100" dirty="0">
                <a:latin typeface="Neo Sans Intel" panose="020B0504020202020204" pitchFamily="34" charset="0"/>
              </a:rPr>
              <a:t>d</a:t>
            </a:r>
            <a:r>
              <a:rPr lang="en-US" sz="1100" dirty="0" smtClean="0">
                <a:latin typeface="Neo Sans Intel" panose="020B0504020202020204" pitchFamily="34" charset="0"/>
              </a:rPr>
              <a:t>ata </a:t>
            </a:r>
            <a:r>
              <a:rPr lang="en-US" sz="1100" b="1" dirty="0" smtClean="0">
                <a:latin typeface="Neo Sans Intel" panose="020B0504020202020204" pitchFamily="34" charset="0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707585" y="4568401"/>
            <a:ext cx="949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Neo Sans Intel Medium" panose="020B0604020202020204" pitchFamily="34" charset="0"/>
              </a:rPr>
              <a:t>Registers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109506" y="3480018"/>
            <a:ext cx="7729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Neo Sans Intel" panose="020B0504020202020204" pitchFamily="34" charset="0"/>
              </a:rPr>
              <a:t>Read</a:t>
            </a:r>
          </a:p>
          <a:p>
            <a:r>
              <a:rPr lang="en-US" sz="1100" dirty="0">
                <a:latin typeface="Neo Sans Intel" panose="020B0504020202020204" pitchFamily="34" charset="0"/>
              </a:rPr>
              <a:t>r</a:t>
            </a:r>
            <a:r>
              <a:rPr lang="en-US" sz="1100" dirty="0" smtClean="0">
                <a:latin typeface="Neo Sans Intel" panose="020B0504020202020204" pitchFamily="34" charset="0"/>
              </a:rPr>
              <a:t>egister </a:t>
            </a:r>
            <a:r>
              <a:rPr lang="en-US" sz="1100" b="1" dirty="0" smtClean="0">
                <a:latin typeface="Neo Sans Intel" panose="020B0504020202020204" pitchFamily="34" charset="0"/>
              </a:rPr>
              <a:t>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62249" y="3633716"/>
            <a:ext cx="89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Neo Sans Intel" panose="020B0504020202020204" pitchFamily="34" charset="0"/>
              </a:rPr>
              <a:t>Read</a:t>
            </a:r>
          </a:p>
          <a:p>
            <a:pPr algn="r"/>
            <a:r>
              <a:rPr lang="en-US" sz="1100" dirty="0">
                <a:latin typeface="Neo Sans Intel" panose="020B0504020202020204" pitchFamily="34" charset="0"/>
              </a:rPr>
              <a:t>d</a:t>
            </a:r>
            <a:r>
              <a:rPr lang="en-US" sz="1100" dirty="0" smtClean="0">
                <a:latin typeface="Neo Sans Intel" panose="020B0504020202020204" pitchFamily="34" charset="0"/>
              </a:rPr>
              <a:t>ata </a:t>
            </a:r>
            <a:r>
              <a:rPr lang="en-US" sz="1100" b="1" dirty="0">
                <a:latin typeface="Neo Sans Intel" panose="020B0504020202020204" pitchFamily="34" charset="0"/>
              </a:rPr>
              <a:t>2</a:t>
            </a:r>
            <a:endParaRPr lang="en-US" sz="1100" b="1" dirty="0" smtClean="0">
              <a:latin typeface="Neo Sans Intel" panose="020B05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107902" y="4016978"/>
            <a:ext cx="654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Neo Sans Intel" panose="020B0504020202020204" pitchFamily="34" charset="0"/>
              </a:rPr>
              <a:t>Write</a:t>
            </a:r>
          </a:p>
          <a:p>
            <a:r>
              <a:rPr lang="en-US" sz="1100" dirty="0" smtClean="0">
                <a:latin typeface="Neo Sans Intel" panose="020B0504020202020204" pitchFamily="34" charset="0"/>
              </a:rPr>
              <a:t>register</a:t>
            </a:r>
            <a:endParaRPr lang="en-US" sz="1100" b="1" dirty="0" smtClean="0">
              <a:latin typeface="Neo Sans Intel" panose="020B05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109506" y="4447865"/>
            <a:ext cx="5068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Neo Sans Intel" panose="020B0504020202020204" pitchFamily="34" charset="0"/>
              </a:rPr>
              <a:t>Write</a:t>
            </a:r>
          </a:p>
          <a:p>
            <a:r>
              <a:rPr lang="en-US" sz="1100" dirty="0" smtClean="0">
                <a:latin typeface="Neo Sans Intel" panose="020B0504020202020204" pitchFamily="34" charset="0"/>
              </a:rPr>
              <a:t>data</a:t>
            </a:r>
            <a:endParaRPr lang="en-US" sz="1100" b="1" dirty="0" smtClean="0">
              <a:latin typeface="Neo Sans Intel" panose="020B0504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3814468" y="3014420"/>
            <a:ext cx="133350" cy="133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3513352" y="2631170"/>
            <a:ext cx="739305" cy="393410"/>
            <a:chOff x="4262754" y="2858356"/>
            <a:chExt cx="739305" cy="393410"/>
          </a:xfrm>
        </p:grpSpPr>
        <p:sp>
          <p:nvSpPr>
            <p:cNvPr id="100" name="TextBox 99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01" name="Straight Connector 100"/>
            <p:cNvCxnSpPr>
              <a:stCxn id="100" idx="2"/>
              <a:endCxn id="98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02" name="Straight Arrow Connector 101"/>
          <p:cNvCxnSpPr>
            <a:stCxn id="92" idx="3"/>
            <a:endCxn id="139" idx="1"/>
          </p:cNvCxnSpPr>
          <p:nvPr/>
        </p:nvCxnSpPr>
        <p:spPr bwMode="auto">
          <a:xfrm flipV="1">
            <a:off x="4660400" y="3223789"/>
            <a:ext cx="794482" cy="36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36" name="Group 135"/>
          <p:cNvGrpSpPr/>
          <p:nvPr/>
        </p:nvGrpSpPr>
        <p:grpSpPr>
          <a:xfrm>
            <a:off x="5454882" y="2909792"/>
            <a:ext cx="727535" cy="1439797"/>
            <a:chOff x="6728724" y="3121968"/>
            <a:chExt cx="727535" cy="1439797"/>
          </a:xfrm>
        </p:grpSpPr>
        <p:sp>
          <p:nvSpPr>
            <p:cNvPr id="137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728724" y="3392722"/>
              <a:ext cx="36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>
                  <a:latin typeface="Neo Sans Intel Medium" panose="020B0604020202020204" pitchFamily="34" charset="0"/>
                </a:rPr>
                <a:t>ALU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969760" y="3801019"/>
              <a:ext cx="48141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 smtClean="0">
                  <a:latin typeface="Neo Sans Intel" panose="020B0504020202020204" pitchFamily="34" charset="0"/>
                </a:rPr>
                <a:t>Result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143" name="Elbow Connector 142"/>
          <p:cNvCxnSpPr>
            <a:stCxn id="141" idx="3"/>
            <a:endCxn id="97" idx="1"/>
          </p:cNvCxnSpPr>
          <p:nvPr/>
        </p:nvCxnSpPr>
        <p:spPr bwMode="auto">
          <a:xfrm flipH="1">
            <a:off x="3109506" y="3719648"/>
            <a:ext cx="3067831" cy="943661"/>
          </a:xfrm>
          <a:prstGeom prst="bentConnector5">
            <a:avLst>
              <a:gd name="adj1" fmla="val -7055"/>
              <a:gd name="adj2" fmla="val 208952"/>
              <a:gd name="adj3" fmla="val 107452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44" name="Oval 143"/>
          <p:cNvSpPr/>
          <p:nvPr/>
        </p:nvSpPr>
        <p:spPr bwMode="auto">
          <a:xfrm>
            <a:off x="1743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45" name="Straight Arrow Connector 144"/>
          <p:cNvCxnSpPr>
            <a:stCxn id="144" idx="6"/>
            <a:endCxn id="91" idx="1"/>
          </p:cNvCxnSpPr>
          <p:nvPr/>
        </p:nvCxnSpPr>
        <p:spPr bwMode="auto">
          <a:xfrm>
            <a:off x="1815879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46" name="Elbow Connector 145"/>
          <p:cNvCxnSpPr>
            <a:stCxn id="144" idx="4"/>
            <a:endCxn id="94" idx="1"/>
          </p:cNvCxnSpPr>
          <p:nvPr/>
        </p:nvCxnSpPr>
        <p:spPr bwMode="auto">
          <a:xfrm rot="16200000" flipH="1">
            <a:off x="2224990" y="2810946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48" name="TextBox 147"/>
          <p:cNvSpPr txBox="1"/>
          <p:nvPr/>
        </p:nvSpPr>
        <p:spPr>
          <a:xfrm>
            <a:off x="1790302" y="2940272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[25-21]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5542593" y="4068255"/>
            <a:ext cx="580608" cy="532039"/>
            <a:chOff x="6598319" y="4283249"/>
            <a:chExt cx="580608" cy="532039"/>
          </a:xfrm>
        </p:grpSpPr>
        <p:sp>
          <p:nvSpPr>
            <p:cNvPr id="152" name="TextBox 151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7" name="TextBox 166"/>
          <p:cNvSpPr txBox="1"/>
          <p:nvPr/>
        </p:nvSpPr>
        <p:spPr>
          <a:xfrm>
            <a:off x="5893636" y="4885769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 smtClean="0">
                <a:latin typeface="Neo Sans Intel" panose="020B0504020202020204" pitchFamily="34" charset="0"/>
              </a:rPr>
              <a:t>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779644" y="3256293"/>
            <a:ext cx="3822785" cy="2095712"/>
            <a:chOff x="1779644" y="3256293"/>
            <a:chExt cx="3822785" cy="2095712"/>
          </a:xfrm>
        </p:grpSpPr>
        <p:cxnSp>
          <p:nvCxnSpPr>
            <p:cNvPr id="142" name="Elbow Connector 141"/>
            <p:cNvCxnSpPr>
              <a:stCxn id="95" idx="3"/>
              <a:endCxn id="162" idx="3"/>
            </p:cNvCxnSpPr>
            <p:nvPr/>
          </p:nvCxnSpPr>
          <p:spPr bwMode="auto">
            <a:xfrm flipV="1">
              <a:off x="4660400" y="3848031"/>
              <a:ext cx="454431" cy="1129"/>
            </a:xfrm>
            <a:prstGeom prst="bentConnector3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57" name="Rounded Rectangle 156"/>
            <p:cNvSpPr/>
            <p:nvPr/>
          </p:nvSpPr>
          <p:spPr bwMode="auto">
            <a:xfrm>
              <a:off x="3435075" y="5078121"/>
              <a:ext cx="953678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 smtClean="0">
                  <a:solidFill>
                    <a:srgbClr val="FF0000"/>
                  </a:solidFill>
                  <a:latin typeface="Neo Sans Intel Medium" panose="020B0604020202020204" pitchFamily="34" charset="0"/>
                  <a:cs typeface="Arial" pitchFamily="34" charset="0"/>
                </a:rPr>
                <a:t>Sign extend</a:t>
              </a:r>
              <a:endParaRPr lang="en-US" sz="1100" dirty="0">
                <a:solidFill>
                  <a:srgbClr val="FF0000"/>
                </a:solidFill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cxnSp>
          <p:nvCxnSpPr>
            <p:cNvPr id="158" name="Elbow Connector 157"/>
            <p:cNvCxnSpPr>
              <a:stCxn id="144" idx="4"/>
              <a:endCxn id="157" idx="1"/>
            </p:cNvCxnSpPr>
            <p:nvPr/>
          </p:nvCxnSpPr>
          <p:spPr bwMode="auto">
            <a:xfrm rot="16200000" flipH="1">
              <a:off x="1627975" y="3407962"/>
              <a:ext cx="1958769" cy="165543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59" name="TextBox 158"/>
            <p:cNvSpPr txBox="1"/>
            <p:nvPr/>
          </p:nvSpPr>
          <p:spPr>
            <a:xfrm>
              <a:off x="1782438" y="4940107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Neo Sans Intel" panose="020B0504020202020204" pitchFamily="34" charset="0"/>
                </a:rPr>
                <a:t>I [15-0]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5109743" y="3732832"/>
              <a:ext cx="180391" cy="643543"/>
              <a:chOff x="3390790" y="3616963"/>
              <a:chExt cx="180391" cy="643543"/>
            </a:xfrm>
          </p:grpSpPr>
          <p:sp>
            <p:nvSpPr>
              <p:cNvPr id="161" name="Trapezoid 160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0000"/>
                  </a:solidFill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162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FF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163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64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FF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165" name="Straight Arrow Connector 164"/>
            <p:cNvCxnSpPr>
              <a:stCxn id="161" idx="0"/>
              <a:endCxn id="140" idx="1"/>
            </p:cNvCxnSpPr>
            <p:nvPr/>
          </p:nvCxnSpPr>
          <p:spPr bwMode="auto">
            <a:xfrm>
              <a:off x="5290134" y="4054604"/>
              <a:ext cx="164748" cy="145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6" name="Elbow Connector 165"/>
            <p:cNvCxnSpPr>
              <a:stCxn id="157" idx="3"/>
              <a:endCxn id="163" idx="3"/>
            </p:cNvCxnSpPr>
            <p:nvPr/>
          </p:nvCxnSpPr>
          <p:spPr bwMode="auto">
            <a:xfrm flipV="1">
              <a:off x="4388753" y="4265409"/>
              <a:ext cx="726079" cy="949654"/>
            </a:xfrm>
            <a:prstGeom prst="bentConnector3">
              <a:avLst>
                <a:gd name="adj1" fmla="val 77706"/>
              </a:avLst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68" name="TextBox 167"/>
            <p:cNvSpPr txBox="1"/>
            <p:nvPr/>
          </p:nvSpPr>
          <p:spPr>
            <a:xfrm>
              <a:off x="4981746" y="4578269"/>
              <a:ext cx="6206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ALUSrc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69" name="Straight Connector 168"/>
            <p:cNvCxnSpPr>
              <a:stCxn id="161" idx="3"/>
            </p:cNvCxnSpPr>
            <p:nvPr/>
          </p:nvCxnSpPr>
          <p:spPr bwMode="auto">
            <a:xfrm>
              <a:off x="5199938" y="4328109"/>
              <a:ext cx="0" cy="227189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1" name="Group 50"/>
          <p:cNvGrpSpPr/>
          <p:nvPr/>
        </p:nvGrpSpPr>
        <p:grpSpPr>
          <a:xfrm>
            <a:off x="904306" y="6050197"/>
            <a:ext cx="6283894" cy="532893"/>
            <a:chOff x="904306" y="6050197"/>
            <a:chExt cx="6283894" cy="532893"/>
          </a:xfrm>
        </p:grpSpPr>
        <p:sp>
          <p:nvSpPr>
            <p:cNvPr id="37" name="Rounded Rectangle 36"/>
            <p:cNvSpPr/>
            <p:nvPr/>
          </p:nvSpPr>
          <p:spPr bwMode="auto">
            <a:xfrm>
              <a:off x="1356360" y="6237438"/>
              <a:ext cx="5831840" cy="264372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04306" y="6050197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Neo Sans Intel" panose="020B0504020202020204" pitchFamily="34" charset="0"/>
                </a:rPr>
                <a:t>R-type</a:t>
              </a: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243755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1606350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6832600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" pitchFamily="34" charset="0"/>
                  <a:cs typeface="Consolas" pitchFamily="49" charset="0"/>
                </a:rPr>
                <a:t>0</a:t>
              </a:r>
              <a:endParaRPr lang="en-US" sz="1000" dirty="0" smtClean="0">
                <a:latin typeface="Neo Sans Intel" pitchFamily="34" charset="0"/>
                <a:cs typeface="Consolas" pitchFamily="49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6133428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5935980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5248665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4979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4344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404947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34590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20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602205" y="6098574"/>
              <a:ext cx="5428324" cy="220144"/>
              <a:chOff x="1602205" y="6098574"/>
              <a:chExt cx="5428324" cy="220144"/>
            </a:xfrm>
          </p:grpSpPr>
          <p:sp>
            <p:nvSpPr>
              <p:cNvPr id="173" name="Rectangle 172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smtClean="0">
                    <a:latin typeface="Consolas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177" name="Rectangle 176"/>
              <p:cNvSpPr/>
              <p:nvPr/>
            </p:nvSpPr>
            <p:spPr bwMode="auto">
              <a:xfrm>
                <a:off x="612580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funct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 bwMode="auto">
              <a:xfrm>
                <a:off x="522108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shamt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 bwMode="auto">
              <a:xfrm>
                <a:off x="4316367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rd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rs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92" name="Rectangle 191"/>
            <p:cNvSpPr/>
            <p:nvPr/>
          </p:nvSpPr>
          <p:spPr bwMode="auto">
            <a:xfrm>
              <a:off x="31415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52944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960120" y="6088414"/>
              <a:ext cx="6116320" cy="241266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19546" y="5815654"/>
            <a:ext cx="6110984" cy="307777"/>
            <a:chOff x="919546" y="5815654"/>
            <a:chExt cx="6110984" cy="307777"/>
          </a:xfrm>
        </p:grpSpPr>
        <p:grpSp>
          <p:nvGrpSpPr>
            <p:cNvPr id="197" name="Group 196"/>
            <p:cNvGrpSpPr/>
            <p:nvPr/>
          </p:nvGrpSpPr>
          <p:grpSpPr>
            <a:xfrm>
              <a:off x="1602205" y="5874711"/>
              <a:ext cx="5428325" cy="220144"/>
              <a:chOff x="1602205" y="6098574"/>
              <a:chExt cx="5428325" cy="220144"/>
            </a:xfrm>
          </p:grpSpPr>
          <p:sp>
            <p:nvSpPr>
              <p:cNvPr id="198" name="Rectangle 197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smtClean="0">
                    <a:latin typeface="Consolas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199" name="Rectangle 198"/>
              <p:cNvSpPr/>
              <p:nvPr/>
            </p:nvSpPr>
            <p:spPr bwMode="auto">
              <a:xfrm>
                <a:off x="4316368" y="6098574"/>
                <a:ext cx="2714162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imm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rs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04" name="TextBox 203"/>
            <p:cNvSpPr txBox="1"/>
            <p:nvPr/>
          </p:nvSpPr>
          <p:spPr>
            <a:xfrm>
              <a:off x="919546" y="5815654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Neo Sans Intel" panose="020B0504020202020204" pitchFamily="34" charset="0"/>
                </a:rPr>
                <a:t>I</a:t>
              </a:r>
              <a:r>
                <a:rPr lang="en-US" sz="1400" dirty="0" smtClean="0">
                  <a:latin typeface="Neo Sans Intel" panose="020B0504020202020204" pitchFamily="34" charset="0"/>
                </a:rPr>
                <a:t>-type</a:t>
              </a:r>
            </a:p>
          </p:txBody>
        </p:sp>
      </p:grpSp>
      <p:sp>
        <p:nvSpPr>
          <p:cNvPr id="205" name="Content Placeholder 2"/>
          <p:cNvSpPr>
            <a:spLocks noGrp="1"/>
          </p:cNvSpPr>
          <p:nvPr>
            <p:ph idx="1"/>
          </p:nvPr>
        </p:nvSpPr>
        <p:spPr>
          <a:xfrm>
            <a:off x="458788" y="907531"/>
            <a:ext cx="8502650" cy="1858131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Read </a:t>
            </a:r>
            <a:r>
              <a:rPr lang="en-US" sz="1600" dirty="0"/>
              <a:t>an instruction from the instruction </a:t>
            </a:r>
            <a:r>
              <a:rPr lang="en-US" sz="1600" dirty="0" smtClean="0"/>
              <a:t>memory by the address in PC</a:t>
            </a:r>
            <a:endParaRPr lang="en-US" sz="16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The 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source register, </a:t>
            </a:r>
            <a:r>
              <a:rPr lang="en-US" sz="1600" dirty="0"/>
              <a:t>specified by instruction </a:t>
            </a:r>
            <a:r>
              <a:rPr lang="en-US" sz="1600" dirty="0" smtClean="0"/>
              <a:t>field </a:t>
            </a:r>
            <a:r>
              <a:rPr lang="en-US" sz="1600" b="1" dirty="0" err="1" smtClean="0">
                <a:solidFill>
                  <a:schemeClr val="accent1"/>
                </a:solidFill>
              </a:rPr>
              <a:t>rs</a:t>
            </a:r>
            <a:r>
              <a:rPr lang="en-US" sz="1600" dirty="0" smtClean="0"/>
              <a:t>, </a:t>
            </a:r>
            <a:r>
              <a:rPr lang="en-US" sz="1600" dirty="0"/>
              <a:t>should be read from the register </a:t>
            </a:r>
            <a:r>
              <a:rPr lang="en-US" sz="1600" dirty="0" smtClean="0"/>
              <a:t>file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The signed immediate is extended (from 16 to 32 bits) and directly transferred to ALU</a:t>
            </a:r>
            <a:endParaRPr lang="en-US" sz="16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ALU performs the desired </a:t>
            </a:r>
            <a:r>
              <a:rPr lang="en-US" sz="1600" dirty="0" smtClean="0"/>
              <a:t>operation</a:t>
            </a:r>
            <a:endParaRPr lang="en-US" sz="16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Its </a:t>
            </a:r>
            <a:r>
              <a:rPr lang="en-US" sz="1600" dirty="0"/>
              <a:t>result is stored in the destination register, which is specified by field </a:t>
            </a:r>
            <a:r>
              <a:rPr lang="en-US" sz="1600" b="1" dirty="0" err="1" smtClean="0">
                <a:solidFill>
                  <a:schemeClr val="accent1"/>
                </a:solidFill>
              </a:rPr>
              <a:t>rt</a:t>
            </a:r>
            <a:r>
              <a:rPr lang="en-US" sz="1600" dirty="0" smtClean="0">
                <a:solidFill>
                  <a:schemeClr val="accent1"/>
                </a:solidFill>
              </a:rPr>
              <a:t>  </a:t>
            </a:r>
            <a:r>
              <a:rPr lang="en-US" sz="1600" dirty="0" smtClean="0"/>
              <a:t>of </a:t>
            </a:r>
            <a:r>
              <a:rPr lang="en-US" sz="1600" dirty="0"/>
              <a:t>the instruction </a:t>
            </a:r>
            <a:r>
              <a:rPr lang="en-US" sz="1600" dirty="0" smtClean="0"/>
              <a:t>word</a:t>
            </a:r>
            <a:endParaRPr lang="en-US" sz="16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1759821" y="3256294"/>
            <a:ext cx="2003485" cy="1675544"/>
            <a:chOff x="1759821" y="3256294"/>
            <a:chExt cx="2003485" cy="1675544"/>
          </a:xfrm>
        </p:grpSpPr>
        <p:grpSp>
          <p:nvGrpSpPr>
            <p:cNvPr id="84" name="Group 83"/>
            <p:cNvGrpSpPr/>
            <p:nvPr/>
          </p:nvGrpSpPr>
          <p:grpSpPr>
            <a:xfrm>
              <a:off x="2546317" y="3911755"/>
              <a:ext cx="180391" cy="643543"/>
              <a:chOff x="3390790" y="3616963"/>
              <a:chExt cx="180391" cy="643543"/>
            </a:xfrm>
          </p:grpSpPr>
          <p:sp>
            <p:nvSpPr>
              <p:cNvPr id="85" name="Trapezoid 84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0000"/>
                  </a:solidFill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86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FF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87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88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FF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147" name="Elbow Connector 146"/>
            <p:cNvCxnSpPr>
              <a:stCxn id="144" idx="4"/>
              <a:endCxn id="87" idx="3"/>
            </p:cNvCxnSpPr>
            <p:nvPr/>
          </p:nvCxnSpPr>
          <p:spPr bwMode="auto">
            <a:xfrm rot="16200000" flipH="1">
              <a:off x="1571505" y="3464431"/>
              <a:ext cx="1188038" cy="7717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49" name="TextBox 148"/>
            <p:cNvSpPr txBox="1"/>
            <p:nvPr/>
          </p:nvSpPr>
          <p:spPr>
            <a:xfrm>
              <a:off x="1782438" y="3413550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Neo Sans Intel" panose="020B0504020202020204" pitchFamily="34" charset="0"/>
                </a:rPr>
                <a:t>I [20-16]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759821" y="4157483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Neo Sans Intel" panose="020B0504020202020204" pitchFamily="34" charset="0"/>
                </a:rPr>
                <a:t>I [15-11]</a:t>
              </a:r>
            </a:p>
          </p:txBody>
        </p:sp>
        <p:sp>
          <p:nvSpPr>
            <p:cNvPr id="154" name="Oval 153"/>
            <p:cNvSpPr/>
            <p:nvPr/>
          </p:nvSpPr>
          <p:spPr bwMode="auto">
            <a:xfrm>
              <a:off x="2289085" y="3662429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55" name="Elbow Connector 154"/>
            <p:cNvCxnSpPr>
              <a:stCxn id="154" idx="4"/>
              <a:endCxn id="86" idx="3"/>
            </p:cNvCxnSpPr>
            <p:nvPr/>
          </p:nvCxnSpPr>
          <p:spPr bwMode="auto">
            <a:xfrm rot="16200000" flipH="1">
              <a:off x="2292337" y="3767885"/>
              <a:ext cx="292053" cy="226084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56" name="Straight Arrow Connector 155"/>
            <p:cNvCxnSpPr>
              <a:stCxn id="85" idx="0"/>
              <a:endCxn id="96" idx="1"/>
            </p:cNvCxnSpPr>
            <p:nvPr/>
          </p:nvCxnSpPr>
          <p:spPr bwMode="auto">
            <a:xfrm flipV="1">
              <a:off x="2726708" y="4232422"/>
              <a:ext cx="381194" cy="110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70" name="TextBox 169"/>
            <p:cNvSpPr txBox="1"/>
            <p:nvPr/>
          </p:nvSpPr>
          <p:spPr>
            <a:xfrm>
              <a:off x="2230176" y="4670228"/>
              <a:ext cx="619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RegDst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71" name="Straight Connector 170"/>
            <p:cNvCxnSpPr>
              <a:stCxn id="85" idx="3"/>
            </p:cNvCxnSpPr>
            <p:nvPr/>
          </p:nvCxnSpPr>
          <p:spPr bwMode="auto">
            <a:xfrm flipH="1">
              <a:off x="2636402" y="4507032"/>
              <a:ext cx="110" cy="17471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6" name="TextBox 205"/>
            <p:cNvSpPr txBox="1"/>
            <p:nvPr/>
          </p:nvSpPr>
          <p:spPr>
            <a:xfrm>
              <a:off x="3108960" y="4014216"/>
              <a:ext cx="6543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solidFill>
                    <a:srgbClr val="FF0000"/>
                  </a:solidFill>
                  <a:latin typeface="Neo Sans Intel" panose="020B0504020202020204" pitchFamily="34" charset="0"/>
                </a:rPr>
                <a:t>register</a:t>
              </a:r>
              <a:endParaRPr lang="en-US" sz="1100" b="1" dirty="0" smtClean="0">
                <a:solidFill>
                  <a:srgbClr val="FF0000"/>
                </a:solidFill>
                <a:latin typeface="Neo Sans Intel" panose="020B05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240100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4|21.4|10.9|12.6|2|1.1|47.6|1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6|44.2|43.8|42.4|26.2|41.1|20.1|19.1|138|14|12.4|17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1.9|101.1|17.6|69.4|89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0.9|16.3|2.2|1.4|29.5|15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51.8|1.7|1.1|1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1.2|6.5|4.4|54.7|8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5|2.4|0.7|192|2.3|154.6|9.6|32.5|2.3|5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5.3|25.5|15.9|28.9|11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3.9|2|27.8|2.2|2|1.3|2.7|1.3|27.4|1.1|0.5|0.7|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2|47.7|18.3|16.6|1.8|5.2|19|6.4|9.6|23|2.5|8.3|6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89.2|106.2|1.3|22.6|5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9|4.8|18.3|3.5|33.6|20.4|4.7|25.8|35.7|80.2|1.8|13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|5.2|15.3|34.1|6.8|2.1|131.5|11.2|17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|12.7|271.1|1.3|10.1|11.2|6.1|30.3|1.1"/>
</p:tagLst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Neo Sans Intel" panose="020B0504020202020204" pitchFamily="34" charset="0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A94C8E-3E2B-4AD9-8D67-7815198BE08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2491</TotalTime>
  <Words>2007</Words>
  <Application>Microsoft Office PowerPoint</Application>
  <PresentationFormat>On-screen Show (4:3)</PresentationFormat>
  <Paragraphs>697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MS PGothic</vt:lpstr>
      <vt:lpstr>MS PGothic</vt:lpstr>
      <vt:lpstr>Arial</vt:lpstr>
      <vt:lpstr>Calibri</vt:lpstr>
      <vt:lpstr>Consolas</vt:lpstr>
      <vt:lpstr>Courier New</vt:lpstr>
      <vt:lpstr>Neo Sans Intel</vt:lpstr>
      <vt:lpstr>Neo Sans Intel Light</vt:lpstr>
      <vt:lpstr>Neo Sans Intel Medium</vt:lpstr>
      <vt:lpstr>Verdana</vt:lpstr>
      <vt:lpstr>Wingdings</vt:lpstr>
      <vt:lpstr>mdsp_2011</vt:lpstr>
      <vt:lpstr>MIPS Single-Cycle Implementation</vt:lpstr>
      <vt:lpstr>Layers of Abstraction in Computes Science (CS)</vt:lpstr>
      <vt:lpstr>Review of the Previous Lecture</vt:lpstr>
      <vt:lpstr>Single-Cycle Implementation Of MIPS</vt:lpstr>
      <vt:lpstr>Computer as a State Machine</vt:lpstr>
      <vt:lpstr>Refresher: Instruction Execution Cycle</vt:lpstr>
      <vt:lpstr>Instruction Fetch</vt:lpstr>
      <vt:lpstr>Executing R-Type Arithmetic Instructions</vt:lpstr>
      <vt:lpstr>Executing I-type Arithmetic Instructions</vt:lpstr>
      <vt:lpstr>Executing I-type Store Instructions</vt:lpstr>
      <vt:lpstr>Executing I-type Load Instructions</vt:lpstr>
      <vt:lpstr>Executing I-type Branch Instructions (1)</vt:lpstr>
      <vt:lpstr>Executing I-type Branch Instructions (2)</vt:lpstr>
      <vt:lpstr>The Final Single-Cycle Data Path</vt:lpstr>
      <vt:lpstr>Control Unit</vt:lpstr>
      <vt:lpstr>Control signal table</vt:lpstr>
      <vt:lpstr>Summary</vt:lpstr>
      <vt:lpstr>Acknowledgements</vt:lpstr>
      <vt:lpstr>Thank You Q/A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Titov, Alexandr</cp:lastModifiedBy>
  <cp:revision>281</cp:revision>
  <dcterms:created xsi:type="dcterms:W3CDTF">2011-10-24T08:13:52Z</dcterms:created>
  <dcterms:modified xsi:type="dcterms:W3CDTF">2014-11-24T10:38:30Z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