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6" r:id="rId11"/>
    <p:sldId id="265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1" y="202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10/6/2015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90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Integrated Circuits Design: Introduction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6"/>
            <a:ext cx="10515600" cy="483429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power important?</a:t>
            </a:r>
          </a:p>
          <a:p>
            <a:pPr lvl="1"/>
            <a:r>
              <a:rPr lang="en-US" sz="2400" dirty="0" smtClean="0">
                <a:latin typeface="+mj-lt"/>
              </a:rPr>
              <a:t>Less power -&gt; smaller battery -&gt; smaller/cheaper devices</a:t>
            </a:r>
          </a:p>
          <a:p>
            <a:pPr lvl="1"/>
            <a:r>
              <a:rPr lang="en-US" sz="2400" dirty="0" smtClean="0">
                <a:latin typeface="+mj-lt"/>
              </a:rPr>
              <a:t>Less power -&gt; less money for electricity</a:t>
            </a:r>
            <a:endParaRPr lang="en-US" sz="2400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is reached</a:t>
            </a:r>
          </a:p>
          <a:p>
            <a:pPr lvl="1"/>
            <a:r>
              <a:rPr lang="en-US" sz="2400" dirty="0" smtClean="0">
                <a:latin typeface="+mj-lt"/>
              </a:rPr>
              <a:t>The maximum power dissipation that cooling systems can handle is reached</a:t>
            </a:r>
          </a:p>
          <a:p>
            <a:pPr lvl="1"/>
            <a:r>
              <a:rPr lang="en-US" sz="2400" dirty="0" smtClean="0">
                <a:latin typeface="+mj-lt"/>
              </a:rPr>
              <a:t>We cannot spend more power even</a:t>
            </a:r>
          </a:p>
          <a:p>
            <a:pPr marL="798513" lvl="1" indent="0">
              <a:buNone/>
            </a:pPr>
            <a:r>
              <a:rPr lang="en-US" sz="2400" dirty="0" smtClean="0">
                <a:latin typeface="+mj-lt"/>
              </a:rPr>
              <a:t>if we want</a:t>
            </a:r>
          </a:p>
          <a:p>
            <a:pPr lvl="1"/>
            <a:endParaRPr lang="ru-RU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9307443" y="1326892"/>
            <a:ext cx="2465457" cy="1664047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9180121" y="243974"/>
            <a:ext cx="2884557" cy="601398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3622875"/>
            <a:ext cx="5169622" cy="255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738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components: active (or dynamic) + static</a:t>
            </a:r>
          </a:p>
          <a:p>
            <a:r>
              <a:rPr lang="en-US" dirty="0" smtClean="0">
                <a:latin typeface="+mj-lt"/>
              </a:rPr>
              <a:t>Dynamic power is caused by switching transistors</a:t>
            </a:r>
          </a:p>
          <a:p>
            <a:pPr lvl="1"/>
            <a:r>
              <a:rPr lang="en-US" sz="2400" dirty="0" smtClean="0">
                <a:latin typeface="+mj-lt"/>
              </a:rPr>
              <a:t>It looks like we repeatedly recharge capacitors</a:t>
            </a:r>
          </a:p>
          <a:p>
            <a:r>
              <a:rPr lang="en-US" dirty="0" smtClean="0">
                <a:latin typeface="+mj-lt"/>
              </a:rPr>
              <a:t>How to decrease it?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10/6/2015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1 (No Border) 7"/>
          <p:cNvSpPr/>
          <p:nvPr/>
        </p:nvSpPr>
        <p:spPr>
          <a:xfrm>
            <a:off x="845009" y="4444817"/>
            <a:ext cx="4716925" cy="1288394"/>
          </a:xfrm>
          <a:prstGeom prst="callout1">
            <a:avLst>
              <a:gd name="adj1" fmla="val 16182"/>
              <a:gd name="adj2" fmla="val 59872"/>
              <a:gd name="adj3" fmla="val -35151"/>
              <a:gd name="adj4" fmla="val 9138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uArch and CD: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decreasing number of transistor switching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7309527" y="2463533"/>
            <a:ext cx="4119026" cy="1288394"/>
          </a:xfrm>
          <a:prstGeom prst="callout1">
            <a:avLst>
              <a:gd name="adj1" fmla="val 66491"/>
              <a:gd name="adj2" fmla="val 8246"/>
              <a:gd name="adj3" fmla="val 93317"/>
              <a:gd name="adj4" fmla="val -699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frequency…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6209932" y="4546568"/>
            <a:ext cx="4172559" cy="1360170"/>
          </a:xfrm>
          <a:prstGeom prst="callout1">
            <a:avLst>
              <a:gd name="adj1" fmla="val 4599"/>
              <a:gd name="adj2" fmla="val 14295"/>
              <a:gd name="adj3" fmla="val -38174"/>
              <a:gd name="adj4" fmla="val 168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voltage…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transistor switching speed -&gt; makes us decrease frequency -&gt; decrease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7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components: static + active (or dynamic)</a:t>
            </a:r>
          </a:p>
          <a:p>
            <a:r>
              <a:rPr lang="en-US" dirty="0" smtClean="0">
                <a:latin typeface="+mj-lt"/>
              </a:rPr>
              <a:t>Static power is caused by leakage current in transistors</a:t>
            </a:r>
          </a:p>
          <a:p>
            <a:pPr lvl="1"/>
            <a:r>
              <a:rPr lang="en-US" sz="2400" dirty="0" smtClean="0">
                <a:latin typeface="+mj-lt"/>
              </a:rPr>
              <a:t>The smaller transistor the larger leakage</a:t>
            </a:r>
          </a:p>
          <a:p>
            <a:pPr lvl="1"/>
            <a:r>
              <a:rPr lang="en-US" sz="2400" dirty="0" smtClean="0">
                <a:latin typeface="+mj-lt"/>
              </a:rPr>
              <a:t>It is roughly proportional to chip area</a:t>
            </a:r>
          </a:p>
          <a:p>
            <a:r>
              <a:rPr lang="en-US" dirty="0" smtClean="0">
                <a:latin typeface="+mj-lt"/>
              </a:rPr>
              <a:t>How to decrease static power?</a:t>
            </a:r>
          </a:p>
          <a:p>
            <a:pPr lvl="1"/>
            <a:r>
              <a:rPr lang="en-US" sz="2400" dirty="0" smtClean="0">
                <a:latin typeface="+mj-lt"/>
              </a:rPr>
              <a:t>Switch off unused transistors (power gating)</a:t>
            </a:r>
          </a:p>
          <a:p>
            <a:pPr lvl="1"/>
            <a:r>
              <a:rPr lang="en-US" sz="2400" dirty="0" smtClean="0">
                <a:latin typeface="+mj-lt"/>
              </a:rPr>
              <a:t>New types of transistors (e.g., Intel’s 3d transistor)</a:t>
            </a:r>
          </a:p>
          <a:p>
            <a:pPr lvl="1"/>
            <a:r>
              <a:rPr lang="en-US" sz="2400" dirty="0" smtClean="0">
                <a:latin typeface="+mj-lt"/>
              </a:rPr>
              <a:t>New types of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00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618"/>
            <a:ext cx="9602165" cy="48500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Fixed Cost (</a:t>
            </a:r>
            <a:r>
              <a:rPr lang="en-US" dirty="0" err="1" smtClean="0">
                <a:latin typeface="+mj-lt"/>
              </a:rPr>
              <a:t>RnD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r>
              <a:rPr lang="en-US" sz="2400" dirty="0" smtClean="0">
                <a:latin typeface="+mj-lt"/>
              </a:rPr>
              <a:t>Independent of volume (i.e., number of units made/sold)</a:t>
            </a:r>
          </a:p>
          <a:p>
            <a:pPr lvl="1"/>
            <a:r>
              <a:rPr lang="en-US" sz="2400" dirty="0" smtClean="0">
                <a:latin typeface="+mj-lt"/>
              </a:rPr>
              <a:t>Examples: design time and effort, mask generation, etc.</a:t>
            </a:r>
          </a:p>
          <a:p>
            <a:r>
              <a:rPr lang="en-US" dirty="0" smtClean="0">
                <a:latin typeface="+mj-lt"/>
              </a:rPr>
              <a:t>Variable Cost (manufacturing/production)</a:t>
            </a:r>
          </a:p>
          <a:p>
            <a:pPr lvl="1"/>
            <a:r>
              <a:rPr lang="en-US" sz="2400" dirty="0" smtClean="0">
                <a:latin typeface="+mj-lt"/>
              </a:rPr>
              <a:t>proportional to volume</a:t>
            </a:r>
          </a:p>
          <a:p>
            <a:pPr lvl="1"/>
            <a:r>
              <a:rPr lang="en-US" sz="2400" dirty="0" smtClean="0">
                <a:latin typeface="+mj-lt"/>
              </a:rPr>
              <a:t>Examples: silicon processing, packaging, test</a:t>
            </a:r>
          </a:p>
          <a:p>
            <a:pPr lvl="1"/>
            <a:r>
              <a:rPr lang="en-US" sz="2400" dirty="0" smtClean="0">
                <a:latin typeface="+mj-lt"/>
              </a:rPr>
              <a:t>Most of these related to chip area</a:t>
            </a:r>
          </a:p>
          <a:p>
            <a:r>
              <a:rPr lang="en-US" dirty="0" smtClean="0">
                <a:latin typeface="+mj-lt"/>
              </a:rPr>
              <a:t>The larger chip size the large production cost</a:t>
            </a:r>
          </a:p>
          <a:p>
            <a:pPr lvl="1"/>
            <a:r>
              <a:rPr lang="en-US" sz="2400" dirty="0">
                <a:latin typeface="+mj-lt"/>
              </a:rPr>
              <a:t>Less chips on one wafer</a:t>
            </a:r>
          </a:p>
          <a:p>
            <a:pPr lvl="1"/>
            <a:r>
              <a:rPr lang="en-US" sz="2400" dirty="0">
                <a:latin typeface="+mj-lt"/>
              </a:rPr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3" y="629263"/>
            <a:ext cx="2067727" cy="22025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9094470" y="3187207"/>
            <a:ext cx="2893934" cy="1224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304" y="4815457"/>
            <a:ext cx="4992100" cy="1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0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7710"/>
            <a:ext cx="10678611" cy="5198640"/>
          </a:xfrm>
        </p:spPr>
        <p:txBody>
          <a:bodyPr>
            <a:normAutofit lnSpcReduction="10000"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Who am I?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Hardware Architect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8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in hardware industry (mostly </a:t>
            </a:r>
            <a:r>
              <a:rPr lang="en-US" sz="2400" dirty="0" err="1">
                <a:solidFill>
                  <a:prstClr val="black"/>
                </a:solidFill>
                <a:latin typeface="+mj-lt"/>
              </a:rPr>
              <a:t>RnD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5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of teaching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experience (mostly microarchitecture)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Why are we here?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study key concepts in the circuit design (</a:t>
            </a:r>
            <a:r>
              <a:rPr lang="en-US" sz="2400" b="1" dirty="0" smtClean="0">
                <a:solidFill>
                  <a:prstClr val="black"/>
                </a:solidFill>
                <a:latin typeface="+mj-lt"/>
              </a:rPr>
              <a:t>CD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better understand modern design tradeoffs and limitation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Useful even for “SW persons”: it is always good to see “the whole picture”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BTW, it is about how Intel makes money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7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742895" y="570050"/>
            <a:ext cx="8706231" cy="5562600"/>
            <a:chOff x="201415" y="609600"/>
            <a:chExt cx="8706231" cy="5562600"/>
          </a:xfrm>
        </p:grpSpPr>
        <p:sp>
          <p:nvSpPr>
            <p:cNvPr id="9" name="Rectangle 8"/>
            <p:cNvSpPr/>
            <p:nvPr/>
          </p:nvSpPr>
          <p:spPr>
            <a:xfrm>
              <a:off x="1516631" y="609600"/>
              <a:ext cx="607576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ONE DOES NOT SIMPLY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415" y="5341203"/>
              <a:ext cx="870623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STUDY COMPUTER</a:t>
              </a:r>
              <a:r>
                <a:rPr kumimoji="0" lang="en-US" sz="4800" b="1" i="0" u="none" strike="noStrike" kern="0" cap="none" spc="0" normalizeH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 ENGINEERING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480" y="1791752"/>
              <a:ext cx="5794233" cy="32592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572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7552432" y="3956183"/>
            <a:ext cx="2429768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92" y="1330"/>
            <a:ext cx="11026816" cy="1077568"/>
          </a:xfrm>
        </p:spPr>
        <p:txBody>
          <a:bodyPr/>
          <a:lstStyle/>
          <a:p>
            <a:r>
              <a:rPr lang="en-US" dirty="0" smtClean="0"/>
              <a:t>Layers of Abstractions in Computer Engineering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sp>
        <p:nvSpPr>
          <p:cNvPr id="16" name="Right Brace 15"/>
          <p:cNvSpPr/>
          <p:nvPr/>
        </p:nvSpPr>
        <p:spPr bwMode="auto">
          <a:xfrm>
            <a:off x="7566505" y="3496406"/>
            <a:ext cx="321860" cy="2859943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66505" y="1113730"/>
            <a:ext cx="304800" cy="1902112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5285" y="4642350"/>
            <a:ext cx="1452282" cy="5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+mj-lt"/>
                <a:cs typeface="Arial" charset="0"/>
              </a:rPr>
              <a:t>Hardware</a:t>
            </a:r>
            <a:r>
              <a:rPr lang="en-US" sz="1600" dirty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r>
              <a:rPr lang="en-US" sz="1600" dirty="0">
                <a:solidFill>
                  <a:srgbClr val="061922"/>
                </a:solidFill>
                <a:latin typeface="+mj-lt"/>
                <a:cs typeface="Arial" charset="0"/>
              </a:rPr>
              <a:t>(HW)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64250" y="1825950"/>
            <a:ext cx="1434353" cy="59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Software </a:t>
            </a: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(SW)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08217" y="1091390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08217" y="1571955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Algorithms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08217" y="2052519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Programming Language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8217" y="2533084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Operating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08217" y="3015842"/>
            <a:ext cx="4632576" cy="460419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Instruction Set Architecture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08217" y="349576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08217" y="3976329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8217" y="4456893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08217" y="541902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08217" y="4937457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808217" y="5899588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38745" y="2809668"/>
            <a:ext cx="1685362" cy="892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Interface between HW and SW</a:t>
            </a:r>
            <a:endParaRPr lang="en-US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7566505" y="3255996"/>
            <a:ext cx="486069" cy="2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>
            <a:off x="10047386" y="1113731"/>
            <a:ext cx="296149" cy="2760180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43535" y="2030957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(CS)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47" name="Right Brace 46"/>
          <p:cNvSpPr/>
          <p:nvPr/>
        </p:nvSpPr>
        <p:spPr bwMode="auto">
          <a:xfrm>
            <a:off x="10047386" y="4011506"/>
            <a:ext cx="321860" cy="234484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9246" y="4691485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cs typeface="Arial" charset="0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(EE)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53" name="Right Brace 52"/>
          <p:cNvSpPr/>
          <p:nvPr/>
        </p:nvSpPr>
        <p:spPr bwMode="auto">
          <a:xfrm flipH="1">
            <a:off x="2304675" y="3051660"/>
            <a:ext cx="280263" cy="849202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flipH="1">
            <a:off x="2304674" y="4010043"/>
            <a:ext cx="280263" cy="2290986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536" y="3128142"/>
            <a:ext cx="195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Alexander Butuzov</a:t>
            </a:r>
            <a:endParaRPr lang="ru-RU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500" y="1939253"/>
            <a:ext cx="228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Andrey Dobrov</a:t>
            </a:r>
          </a:p>
          <a:p>
            <a:pPr algn="ctr"/>
            <a:r>
              <a:rPr lang="en-US" sz="2000" dirty="0" smtClean="0">
                <a:latin typeface="+mj-lt"/>
              </a:rPr>
              <a:t>Kirill Yukhin</a:t>
            </a:r>
            <a:endParaRPr lang="ru-RU" sz="20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5500" y="1020064"/>
            <a:ext cx="222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Your courses this year:</a:t>
            </a:r>
            <a:endParaRPr lang="ru-RU" sz="2400" dirty="0">
              <a:latin typeface="Calibri" panose="020F050202020403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22940" y="2288197"/>
            <a:ext cx="495539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51536" y="4948859"/>
            <a:ext cx="195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This course</a:t>
            </a:r>
            <a:endParaRPr lang="ru-RU" sz="2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66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5" grpId="0" animBg="1"/>
      <p:bldP spid="30" grpId="0" animBg="1"/>
      <p:bldP spid="46" grpId="0" animBg="1"/>
      <p:bldP spid="31" grpId="0"/>
      <p:bldP spid="42" grpId="0" animBg="1"/>
      <p:bldP spid="43" grpId="0"/>
      <p:bldP spid="47" grpId="0" animBg="1"/>
      <p:bldP spid="48" grpId="0"/>
      <p:bldP spid="53" grpId="0" animBg="1"/>
      <p:bldP spid="54" grpId="0" animBg="1"/>
      <p:bldP spid="55" grpId="0"/>
      <p:bldP spid="57" grpId="0"/>
      <p:bldP spid="58" grpId="0"/>
      <p:bldP spid="68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7" y="933921"/>
            <a:ext cx="4114102" cy="1698161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focus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51" y="4831714"/>
            <a:ext cx="3326477" cy="152463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82229" y="2468244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282229" y="298924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2229" y="4031253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282229" y="3510250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2229" y="455225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1" y="4076171"/>
            <a:ext cx="3150498" cy="21210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745157"/>
            <a:ext cx="2133785" cy="284707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189" y="3187408"/>
            <a:ext cx="1507178" cy="1462075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H="1" flipV="1">
            <a:off x="3904122" y="2379558"/>
            <a:ext cx="495548" cy="252525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785049" y="4793341"/>
            <a:ext cx="614620" cy="169133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777619" y="2759670"/>
            <a:ext cx="1459588" cy="42773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126321" y="3797380"/>
            <a:ext cx="1565761" cy="2209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7937" y="4315061"/>
            <a:ext cx="977538" cy="48664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2257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Reminder: Perf, Power, Cost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9973"/>
            <a:ext cx="10515600" cy="1684866"/>
          </a:xfrm>
        </p:spPr>
        <p:txBody>
          <a:bodyPr>
            <a:normAutofit fontScale="92500"/>
          </a:bodyPr>
          <a:lstStyle/>
          <a:p>
            <a:r>
              <a:rPr lang="en-US" sz="3000" dirty="0" smtClean="0">
                <a:latin typeface="+mj-lt"/>
              </a:rPr>
              <a:t>All three are very important</a:t>
            </a:r>
          </a:p>
          <a:p>
            <a:r>
              <a:rPr lang="en-US" sz="3000" dirty="0" smtClean="0">
                <a:latin typeface="+mj-lt"/>
              </a:rPr>
              <a:t>It is extremely hard to create a feature that improves all factors</a:t>
            </a:r>
          </a:p>
          <a:p>
            <a:r>
              <a:rPr lang="en-US" sz="3000" dirty="0" smtClean="0">
                <a:latin typeface="+mj-lt"/>
              </a:rPr>
              <a:t>Different products (mobile, desktop, etc</a:t>
            </a:r>
            <a:r>
              <a:rPr lang="en-US" sz="3000" dirty="0">
                <a:latin typeface="+mj-lt"/>
              </a:rPr>
              <a:t>.</a:t>
            </a:r>
            <a:r>
              <a:rPr lang="en-US" sz="3000" dirty="0" smtClean="0">
                <a:latin typeface="+mj-lt"/>
              </a:rPr>
              <a:t>) require different balance</a:t>
            </a:r>
            <a:endParaRPr lang="ru-RU" sz="30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1581" y="1157466"/>
            <a:ext cx="23088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Performance</a:t>
            </a:r>
          </a:p>
          <a:p>
            <a:pPr algn="ctr"/>
            <a:r>
              <a:rPr lang="en-US" sz="2400" dirty="0" smtClean="0">
                <a:latin typeface="+mj-lt"/>
              </a:rPr>
              <a:t>(speed)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2177" y="3180448"/>
            <a:ext cx="29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Cost</a:t>
            </a:r>
          </a:p>
          <a:p>
            <a:pPr algn="ctr"/>
            <a:r>
              <a:rPr lang="en-US" sz="2400" dirty="0" smtClean="0">
                <a:latin typeface="+mj-lt"/>
              </a:rPr>
              <a:t>(complexity,</a:t>
            </a:r>
            <a:r>
              <a:rPr lang="ru-RU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area)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4280" y="3180448"/>
            <a:ext cx="2998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Power</a:t>
            </a:r>
          </a:p>
          <a:p>
            <a:pPr algn="ctr"/>
            <a:r>
              <a:rPr lang="en-US" sz="2400" dirty="0" smtClean="0">
                <a:latin typeface="+mj-lt"/>
              </a:rPr>
              <a:t>(energy consumption and dissipation)</a:t>
            </a:r>
            <a:endParaRPr lang="ru-RU" sz="2400" dirty="0">
              <a:latin typeface="+mj-lt"/>
            </a:endParaRPr>
          </a:p>
        </p:txBody>
      </p:sp>
      <p:sp>
        <p:nvSpPr>
          <p:cNvPr id="20" name="Up-Down Arrow 19"/>
          <p:cNvSpPr/>
          <p:nvPr/>
        </p:nvSpPr>
        <p:spPr>
          <a:xfrm rot="19153632">
            <a:off x="6935827" y="2022226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/>
          <p:cNvSpPr/>
          <p:nvPr/>
        </p:nvSpPr>
        <p:spPr>
          <a:xfrm rot="2446368" flipH="1">
            <a:off x="4847890" y="1984809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/>
          <p:cNvSpPr/>
          <p:nvPr/>
        </p:nvSpPr>
        <p:spPr>
          <a:xfrm rot="5400000" flipH="1">
            <a:off x="5913120" y="3046385"/>
            <a:ext cx="365760" cy="1377372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6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693"/>
            <a:ext cx="2280102" cy="1225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97" y="2315937"/>
            <a:ext cx="3151905" cy="1621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10/6/2015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8327020" y="4352821"/>
            <a:ext cx="2714263" cy="601398"/>
          </a:xfrm>
          <a:prstGeom prst="callout1">
            <a:avLst>
              <a:gd name="adj1" fmla="val 136"/>
              <a:gd name="adj2" fmla="val 29689"/>
              <a:gd name="adj3" fmla="val -99708"/>
              <a:gd name="adj4" fmla="val 112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  <a:latin typeface="+mj-lt"/>
              </a:rPr>
              <a:t>Golden rule of CS</a:t>
            </a:r>
            <a:endParaRPr lang="ru-RU" sz="2800" dirty="0">
              <a:solidFill>
                <a:schemeClr val="accent5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4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88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10/6/2015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66890" y="3042785"/>
                <a:ext cx="4621073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0" y="3042785"/>
                <a:ext cx="4621073" cy="8486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1759353" y="2170486"/>
            <a:ext cx="3706310" cy="601398"/>
          </a:xfrm>
          <a:prstGeom prst="callout1">
            <a:avLst>
              <a:gd name="adj1" fmla="val 123312"/>
              <a:gd name="adj2" fmla="val 64602"/>
              <a:gd name="adj3" fmla="val 183213"/>
              <a:gd name="adj4" fmla="val 8573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SW: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6558987" y="2170486"/>
            <a:ext cx="3706310" cy="601398"/>
          </a:xfrm>
          <a:prstGeom prst="callout1">
            <a:avLst>
              <a:gd name="adj1" fmla="val 125237"/>
              <a:gd name="adj2" fmla="val 40243"/>
              <a:gd name="adj3" fmla="val 188986"/>
              <a:gd name="adj4" fmla="val 2140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CD: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faster circuits, smaller transistors, etc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3831222" y="4399588"/>
            <a:ext cx="3706310" cy="601398"/>
          </a:xfrm>
          <a:prstGeom prst="callout1">
            <a:avLst>
              <a:gd name="adj1" fmla="val -15261"/>
              <a:gd name="adj2" fmla="val 60854"/>
              <a:gd name="adj3" fmla="val -103556"/>
              <a:gd name="adj4" fmla="val 6731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uArch: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5669" y="5093660"/>
            <a:ext cx="4064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But, need better CD to enable these approaches</a:t>
            </a:r>
          </a:p>
          <a:p>
            <a:pPr algn="ctr"/>
            <a:r>
              <a:rPr lang="en-US" sz="2400" dirty="0" smtClean="0">
                <a:latin typeface="+mj-lt"/>
              </a:rPr>
              <a:t>(e.g., more transistors)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84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  <p:bldP spid="7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|18.6|54|64.6|2|53|34.3|3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69.2|132.6|4.7|68.1|44.2|6.1|55.1|8.6|16.6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3|52.1|13.7|97.5|11.4|69.8|11.8|43.8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5|81.8|24.6|54.5|1|92.9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6|32.9|60.5|120.8|2.1|60.1|2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703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Digital Integrated Circuits Design: Introduction</vt:lpstr>
      <vt:lpstr>Intro</vt:lpstr>
      <vt:lpstr>PowerPoint Presentation</vt:lpstr>
      <vt:lpstr>Layers of Abstractions in Computer Engineering</vt:lpstr>
      <vt:lpstr>This course focus</vt:lpstr>
      <vt:lpstr>Reminder: Perf, Power, Cost</vt:lpstr>
      <vt:lpstr>Basic Design Tradeoffs</vt:lpstr>
      <vt:lpstr>Performance</vt:lpstr>
      <vt:lpstr>Increasing Performance</vt:lpstr>
      <vt:lpstr>Power</vt:lpstr>
      <vt:lpstr>Dynamic Power</vt:lpstr>
      <vt:lpstr>Static Power</vt:lpstr>
      <vt:lpstr>Cost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lastModifiedBy>Titov, Alexandr</cp:lastModifiedBy>
  <cp:revision>34</cp:revision>
  <dcterms:created xsi:type="dcterms:W3CDTF">2015-09-06T19:48:52Z</dcterms:created>
  <dcterms:modified xsi:type="dcterms:W3CDTF">2015-09-07T09:25:47Z</dcterms:modified>
</cp:coreProperties>
</file>