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79" r:id="rId12"/>
    <p:sldId id="285" r:id="rId13"/>
    <p:sldId id="278" r:id="rId14"/>
    <p:sldId id="280" r:id="rId15"/>
    <p:sldId id="281" r:id="rId16"/>
    <p:sldId id="282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1" y="202"/>
      </p:cViewPr>
      <p:guideLst>
        <p:guide orient="horz" pos="81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6 Oct 2015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Boolean Algebra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(CNDF)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127760"/>
            <a:ext cx="10515600" cy="1719099"/>
          </a:xfrm>
        </p:spPr>
        <p:txBody>
          <a:bodyPr/>
          <a:lstStyle/>
          <a:p>
            <a:r>
              <a:rPr lang="en-US" sz="2800" dirty="0"/>
              <a:t>CDNF is an algorithm of reconstructing a </a:t>
            </a:r>
            <a:r>
              <a:rPr lang="en-US" sz="2800" dirty="0" smtClean="0"/>
              <a:t>function </a:t>
            </a:r>
            <a:r>
              <a:rPr lang="en-US" sz="2800" dirty="0"/>
              <a:t>from its truth table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Take lines with ‘1’ only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Conjunct all variables in line with correct sign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Make disjunction on expressions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2882"/>
              </p:ext>
            </p:extLst>
          </p:nvPr>
        </p:nvGraphicFramePr>
        <p:xfrm>
          <a:off x="1650860" y="2898775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54240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44956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36908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60024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43405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46350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31840" y="3230240"/>
            <a:ext cx="226060" cy="2784480"/>
          </a:xfrm>
          <a:prstGeom prst="rightBrace">
            <a:avLst>
              <a:gd name="adj1" fmla="val 2855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127760"/>
            <a:ext cx="10515600" cy="1719099"/>
          </a:xfrm>
        </p:spPr>
        <p:txBody>
          <a:bodyPr/>
          <a:lstStyle/>
          <a:p>
            <a:r>
              <a:rPr lang="en-US" sz="2800" dirty="0" smtClean="0"/>
              <a:t>CCNF </a:t>
            </a:r>
            <a:r>
              <a:rPr lang="en-US" sz="2800" dirty="0"/>
              <a:t>is an algorithm of reconstructing a </a:t>
            </a:r>
            <a:r>
              <a:rPr lang="en-US" sz="2800" dirty="0" smtClean="0"/>
              <a:t>function </a:t>
            </a:r>
            <a:r>
              <a:rPr lang="en-US" sz="2800" dirty="0"/>
              <a:t>from its truth table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Take lines with </a:t>
            </a:r>
            <a:r>
              <a:rPr lang="en-US" sz="2400" dirty="0" smtClean="0"/>
              <a:t>‘0’ </a:t>
            </a:r>
            <a:r>
              <a:rPr lang="en-US" sz="2400" dirty="0"/>
              <a:t>only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Make disjunction of all </a:t>
            </a:r>
            <a:r>
              <a:rPr lang="en-US" sz="2400" dirty="0"/>
              <a:t>variables in line with correct sign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Make </a:t>
            </a:r>
            <a:r>
              <a:rPr lang="en-US" sz="2400" dirty="0" smtClean="0"/>
              <a:t>conjunction of the expressions</a:t>
            </a:r>
            <a:endParaRPr lang="en-US" sz="2400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50860" y="2898775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029075" y="363585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029075" y="403538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029075" y="511555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029075" y="5817880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5020" y="3642523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+ y +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5020" y="4024550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+ !y + 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5020" y="5104720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+ y +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020" y="5814665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+ !y +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1719" y="4527694"/>
            <a:ext cx="537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eo Sans Intel" panose="020B0504020202020204" pitchFamily="34" charset="0"/>
              </a:rPr>
              <a:t>F = (x + y + !z)(x + !y + z)(!x + y + !z)(!x  + !y  + !z</a:t>
            </a:r>
            <a:r>
              <a:rPr lang="en-US" sz="2000" dirty="0" smtClean="0">
                <a:latin typeface="Neo Sans Intel" panose="020B0504020202020204" pitchFamily="34" charset="0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944869" y="3245058"/>
            <a:ext cx="250825" cy="2938582"/>
          </a:xfrm>
          <a:prstGeom prst="rightBrace">
            <a:avLst>
              <a:gd name="adj1" fmla="val 2855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topic was presented on the whiteboard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5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output of a function is completely defined by the current input then the function is called </a:t>
            </a:r>
            <a:r>
              <a:rPr lang="en-US" dirty="0" smtClean="0">
                <a:latin typeface="+mn-lt"/>
              </a:rPr>
              <a:t>combinational</a:t>
            </a:r>
            <a:r>
              <a:rPr lang="en-US" dirty="0" smtClean="0"/>
              <a:t>: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61922"/>
                </a:solidFill>
                <a:cs typeface="Arial" charset="0"/>
              </a:rPr>
              <a:t>Q = F(x, y, z, </a:t>
            </a:r>
            <a:r>
              <a:rPr lang="en-US" sz="3200" dirty="0">
                <a:solidFill>
                  <a:srgbClr val="061922"/>
                </a:solidFill>
                <a:cs typeface="Arial" charset="0"/>
              </a:rPr>
              <a:t>…</a:t>
            </a:r>
            <a:r>
              <a:rPr lang="en-US" sz="32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Combinational circuit (scheme) is an implementation of a combinational function</a:t>
            </a:r>
          </a:p>
          <a:p>
            <a:r>
              <a:rPr lang="en-US" dirty="0" smtClean="0"/>
              <a:t>Such circuit does not depend on its previous output</a:t>
            </a:r>
          </a:p>
          <a:p>
            <a:pPr lvl="1"/>
            <a:r>
              <a:rPr lang="en-US" dirty="0" smtClean="0"/>
              <a:t>Has no state</a:t>
            </a:r>
          </a:p>
          <a:p>
            <a:pPr lvl="1"/>
            <a:r>
              <a:rPr lang="en-US" dirty="0" smtClean="0"/>
              <a:t>Cannot remember data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1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4189"/>
              </p:ext>
            </p:extLst>
          </p:nvPr>
        </p:nvGraphicFramePr>
        <p:xfrm>
          <a:off x="1163895" y="2529701"/>
          <a:ext cx="28747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1600" dirty="0" smtClean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1600" dirty="0" smtClean="0"/>
                        <a:t>1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y</a:t>
                      </a:r>
                      <a:r>
                        <a:rPr lang="en-US" sz="1600" dirty="0" smtClean="0"/>
                        <a:t>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y</a:t>
                      </a:r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</a:rPr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248" y="2661677"/>
            <a:ext cx="7096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Q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+ (x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+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+</a:t>
            </a:r>
          </a:p>
          <a:p>
            <a:pPr marL="230188" lvl="0" indent="231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(x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5247" y="3456229"/>
            <a:ext cx="7096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!(x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cs typeface="Arial" charset="0"/>
              </a:rPr>
              <a:t> </a:t>
            </a:r>
            <a:r>
              <a:rPr lang="en-US" b="1" dirty="0" smtClean="0">
                <a:sym typeface="Symbol"/>
              </a:rPr>
              <a:t>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*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!(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</a:t>
            </a:r>
            <a:r>
              <a:rPr lang="en-US" sz="2800" kern="0" dirty="0" smtClean="0">
                <a:cs typeface="Arial" charset="0"/>
              </a:rPr>
              <a:t> </a:t>
            </a:r>
            <a:endParaRPr lang="en-US" sz="2000" kern="0" dirty="0" smtClean="0"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9896"/>
              </p:ext>
            </p:extLst>
          </p:nvPr>
        </p:nvGraphicFramePr>
        <p:xfrm>
          <a:off x="9933492" y="485243"/>
          <a:ext cx="19454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/>
                <a:gridCol w="589353"/>
                <a:gridCol w="766764"/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!(x </a:t>
                      </a:r>
                      <a:r>
                        <a:rPr lang="en-US" sz="1400" dirty="0" smtClean="0">
                          <a:latin typeface="+mn-lt"/>
                          <a:sym typeface="Symbol"/>
                        </a:rPr>
                        <a:t></a:t>
                      </a:r>
                      <a:r>
                        <a:rPr lang="en-US" sz="120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y)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027804"/>
            <a:ext cx="2009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Fig.: </a:t>
            </a:r>
            <a:r>
              <a:rPr lang="en-US" sz="1600" dirty="0" smtClean="0"/>
              <a:t>XNOR truth table</a:t>
            </a:r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40883" y="4267944"/>
            <a:ext cx="1584630" cy="854640"/>
            <a:chOff x="4840883" y="4267944"/>
            <a:chExt cx="1584630" cy="854640"/>
          </a:xfrm>
        </p:grpSpPr>
        <p:sp>
          <p:nvSpPr>
            <p:cNvPr id="14" name="Rectangle 13"/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0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" name="Arc 20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849121" y="5297674"/>
            <a:ext cx="1584630" cy="854640"/>
            <a:chOff x="4840883" y="4267944"/>
            <a:chExt cx="1584630" cy="854640"/>
          </a:xfrm>
        </p:grpSpPr>
        <p:sp>
          <p:nvSpPr>
            <p:cNvPr id="25" name="Rectangle 24"/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2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sp>
        <p:nvSpPr>
          <p:cNvPr id="34" name="Flowchart: Delay 10"/>
          <p:cNvSpPr/>
          <p:nvPr/>
        </p:nvSpPr>
        <p:spPr bwMode="auto">
          <a:xfrm>
            <a:off x="6866858" y="4823256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cxnSp>
        <p:nvCxnSpPr>
          <p:cNvPr id="36" name="Elbow Connector 35"/>
          <p:cNvCxnSpPr>
            <a:endCxn id="34" idx="6"/>
          </p:cNvCxnSpPr>
          <p:nvPr/>
        </p:nvCxnSpPr>
        <p:spPr>
          <a:xfrm>
            <a:off x="6425513" y="4715797"/>
            <a:ext cx="445154" cy="307446"/>
          </a:xfrm>
          <a:prstGeom prst="bentConnector3">
            <a:avLst>
              <a:gd name="adj1" fmla="val 5362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39" name="Elbow Connector 38"/>
          <p:cNvCxnSpPr>
            <a:endCxn id="34" idx="5"/>
          </p:cNvCxnSpPr>
          <p:nvPr/>
        </p:nvCxnSpPr>
        <p:spPr>
          <a:xfrm flipV="1">
            <a:off x="6433751" y="5476633"/>
            <a:ext cx="433107" cy="268894"/>
          </a:xfrm>
          <a:prstGeom prst="bentConnector3">
            <a:avLst>
              <a:gd name="adj1" fmla="val -1859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 flipH="1">
            <a:off x="7530600" y="5229656"/>
            <a:ext cx="39420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7942097" y="4977235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4998623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Fig.: </a:t>
            </a:r>
            <a:r>
              <a:rPr lang="en-US" sz="1600" dirty="0" smtClean="0"/>
              <a:t>2-bit digits comparator truth table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4" grpId="0" animBg="1"/>
      <p:bldP spid="43" grpId="0"/>
      <p:bldP spid="44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Multiplexor (mux) transfers one of the data input to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sp>
        <p:nvSpPr>
          <p:cNvPr id="7" name="Flowchart: Manual Operation 6"/>
          <p:cNvSpPr/>
          <p:nvPr/>
        </p:nvSpPr>
        <p:spPr>
          <a:xfrm rot="16200000">
            <a:off x="1376570" y="3135701"/>
            <a:ext cx="1550504" cy="437322"/>
          </a:xfrm>
          <a:prstGeom prst="flowChartManualOperation">
            <a:avLst/>
          </a:pr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 ker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9456" y="2753566"/>
            <a:ext cx="3064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061922"/>
                </a:solidFill>
                <a:cs typeface="Arial" charset="0"/>
              </a:rPr>
              <a:t>x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567821" y="2969010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1209456" y="3493410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y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567821" y="3708854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" name="Rectangle 12"/>
          <p:cNvSpPr/>
          <p:nvPr/>
        </p:nvSpPr>
        <p:spPr>
          <a:xfrm flipH="1">
            <a:off x="2781282" y="3136972"/>
            <a:ext cx="373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Q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370483" y="3352416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1998801" y="4129613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026426" y="4258022"/>
            <a:ext cx="3032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c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5556"/>
              </p:ext>
            </p:extLst>
          </p:nvPr>
        </p:nvGraphicFramePr>
        <p:xfrm>
          <a:off x="3671187" y="2379139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y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/>
                        </a:rPr>
                        <a:t>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</a:rPr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248400" y="235926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= x !y !c + !x y c + x y !c + x y c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48400" y="28745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cs typeface="Arial" charset="0"/>
              </a:rPr>
              <a:t>Q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= x !c (!y + y) + y c (!x + x)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3811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cs typeface="Arial" charset="0"/>
              </a:rPr>
              <a:t>Q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4" name="Flowchart: Delay 23"/>
          <p:cNvSpPr/>
          <p:nvPr/>
        </p:nvSpPr>
        <p:spPr bwMode="auto">
          <a:xfrm>
            <a:off x="7119974" y="5525649"/>
            <a:ext cx="526921" cy="649932"/>
          </a:xfrm>
          <a:prstGeom prst="flowChartDelay">
            <a:avLst/>
          </a:pr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2479" y="5459712"/>
            <a:ext cx="312906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y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 bwMode="auto">
          <a:xfrm>
            <a:off x="6815385" y="5675156"/>
            <a:ext cx="290087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502479" y="5807384"/>
            <a:ext cx="303288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c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 bwMode="auto">
          <a:xfrm>
            <a:off x="6805767" y="6022828"/>
            <a:ext cx="29970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6495305" y="4484880"/>
            <a:ext cx="2201602" cy="786850"/>
            <a:chOff x="8797078" y="5183538"/>
            <a:chExt cx="2201602" cy="786850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10185662" y="5248194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04252" y="5183538"/>
              <a:ext cx="306494" cy="43088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 bwMode="auto">
            <a:xfrm>
              <a:off x="9110746" y="5398982"/>
              <a:ext cx="106036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9881073" y="5745372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10727134" y="5569973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9108818" y="5520356"/>
              <a:ext cx="772255" cy="450032"/>
              <a:chOff x="6453858" y="5552985"/>
              <a:chExt cx="1184525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917806" y="5552985"/>
                <a:ext cx="720577" cy="690282"/>
                <a:chOff x="1607464" y="2009795"/>
                <a:chExt cx="720577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559859" y="2057400"/>
                  <a:ext cx="690282" cy="595071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193570" y="2287699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/>
              <p:nvPr/>
            </p:nvCxnSpPr>
            <p:spPr bwMode="auto">
              <a:xfrm>
                <a:off x="6453858" y="5898126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8797078" y="5495639"/>
              <a:ext cx="303288" cy="43088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296400" y="4936140"/>
            <a:ext cx="998177" cy="820453"/>
            <a:chOff x="1451254" y="1719213"/>
            <a:chExt cx="998177" cy="820453"/>
          </a:xfrm>
        </p:grpSpPr>
        <p:sp>
          <p:nvSpPr>
            <p:cNvPr id="67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cxnSp>
        <p:nvCxnSpPr>
          <p:cNvPr id="74" name="Elbow Connector 73"/>
          <p:cNvCxnSpPr/>
          <p:nvPr/>
        </p:nvCxnSpPr>
        <p:spPr>
          <a:xfrm>
            <a:off x="8490217" y="4871315"/>
            <a:ext cx="951957" cy="328153"/>
          </a:xfrm>
          <a:prstGeom prst="bentConnector3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78" name="Elbow Connector 77"/>
          <p:cNvCxnSpPr>
            <a:stCxn id="24" idx="3"/>
          </p:cNvCxnSpPr>
          <p:nvPr/>
        </p:nvCxnSpPr>
        <p:spPr>
          <a:xfrm flipV="1">
            <a:off x="7646895" y="5525649"/>
            <a:ext cx="1795279" cy="324966"/>
          </a:xfrm>
          <a:prstGeom prst="bentConnector3">
            <a:avLst>
              <a:gd name="adj1" fmla="val 73806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0315776" y="5111724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3" grpId="0"/>
      <p:bldP spid="16" grpId="0"/>
      <p:bldP spid="20" grpId="0"/>
      <p:bldP spid="21" grpId="0"/>
      <p:bldP spid="22" grpId="0"/>
      <p:bldP spid="24" grpId="0" animBg="1"/>
      <p:bldP spid="25" grpId="0"/>
      <p:bldP spid="27" grpId="0"/>
      <p:bldP spid="80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4-</a:t>
            </a:r>
            <a:r>
              <a:rPr lang="en-US" dirty="0" smtClean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7" name="Picture 3" descr="C:\Users\pikryuko\AppData\Local\Temp\1bit_multiplexer_4_in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/>
          <a:stretch/>
        </p:blipFill>
        <p:spPr bwMode="auto">
          <a:xfrm>
            <a:off x="2209800" y="1122737"/>
            <a:ext cx="3727038" cy="5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Integrated Circuits Design -- Lecture #2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944130" y="5593492"/>
            <a:ext cx="1637270" cy="103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53333"/>
              </p:ext>
            </p:extLst>
          </p:nvPr>
        </p:nvGraphicFramePr>
        <p:xfrm>
          <a:off x="7598379" y="1432895"/>
          <a:ext cx="19454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/>
                <a:gridCol w="589353"/>
                <a:gridCol w="766764"/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</a:t>
                      </a:r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</a:t>
                      </a:r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Out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8025" y="10517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8238" y="10517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1341" y="3879721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60340" y="3388022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2720" y="2898947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 smtClean="0"/>
              <a:t>2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1341" y="2422800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 smtClean="0"/>
              <a:t>3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7788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0994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73267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28266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 smtClean="0"/>
              <a:t>3</a:t>
            </a:r>
            <a:endParaRPr lang="ru-RU" sz="1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4577"/>
              </p:ext>
            </p:extLst>
          </p:nvPr>
        </p:nvGraphicFramePr>
        <p:xfrm>
          <a:off x="433067" y="4622802"/>
          <a:ext cx="2320296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/>
                <a:gridCol w="386716"/>
                <a:gridCol w="386716"/>
                <a:gridCol w="386716"/>
                <a:gridCol w="386716"/>
                <a:gridCol w="386716"/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7214" y="4315025"/>
            <a:ext cx="220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Truth table of the </a:t>
            </a:r>
            <a:r>
              <a:rPr lang="en-US" sz="1400" dirty="0" smtClean="0"/>
              <a:t>Decoder</a:t>
            </a:r>
            <a:endParaRPr lang="ru-RU" sz="1400" dirty="0"/>
          </a:p>
        </p:txBody>
      </p:sp>
      <p:sp>
        <p:nvSpPr>
          <p:cNvPr id="23" name="Arc 22"/>
          <p:cNvSpPr/>
          <p:nvPr/>
        </p:nvSpPr>
        <p:spPr>
          <a:xfrm flipV="1">
            <a:off x="2048755" y="3731850"/>
            <a:ext cx="1840300" cy="156938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506056" y="1113339"/>
            <a:ext cx="299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Truth table of the </a:t>
            </a:r>
            <a:r>
              <a:rPr lang="en-US" sz="1600" dirty="0" smtClean="0"/>
              <a:t>Multiplexer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98881"/>
            <a:ext cx="10515600" cy="597117"/>
          </a:xfrm>
        </p:spPr>
        <p:txBody>
          <a:bodyPr>
            <a:normAutofit/>
          </a:bodyPr>
          <a:lstStyle/>
          <a:p>
            <a:r>
              <a:rPr lang="en-US" sz="2800" dirty="0"/>
              <a:t>It is an </a:t>
            </a:r>
            <a:r>
              <a:rPr lang="en-US" sz="2800" dirty="0" smtClean="0"/>
              <a:t>half adder, </a:t>
            </a:r>
            <a:r>
              <a:rPr lang="en-US" sz="2800" dirty="0"/>
              <a:t>because it does not have input carry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grpSp>
        <p:nvGrpSpPr>
          <p:cNvPr id="34" name="Group 33"/>
          <p:cNvGrpSpPr/>
          <p:nvPr/>
        </p:nvGrpSpPr>
        <p:grpSpPr>
          <a:xfrm>
            <a:off x="1730728" y="2400162"/>
            <a:ext cx="3197655" cy="1093694"/>
            <a:chOff x="1245030" y="4455457"/>
            <a:chExt cx="3197655" cy="109369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half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sum</a:t>
              </a:r>
            </a:p>
          </p:txBody>
        </p:sp>
        <p:cxnSp>
          <p:nvCxnSpPr>
            <p:cNvPr id="39" name="Straight Connector 38"/>
            <p:cNvCxnSpPr>
              <a:stCxn id="37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carry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79612"/>
              </p:ext>
            </p:extLst>
          </p:nvPr>
        </p:nvGraphicFramePr>
        <p:xfrm>
          <a:off x="7399214" y="1896727"/>
          <a:ext cx="2466148" cy="1854200"/>
        </p:xfrm>
        <a:graphic>
          <a:graphicData uri="http://schemas.openxmlformats.org/drawingml/2006/table">
            <a:tbl>
              <a:tblPr firstRow="1" bandRow="1"/>
              <a:tblGrid>
                <a:gridCol w="616537"/>
                <a:gridCol w="616537"/>
                <a:gridCol w="616537"/>
                <a:gridCol w="616537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829973" y="224790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29973" y="261663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29973" y="298536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9973" y="33540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50834" y="224790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50834" y="261663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50834" y="298536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50834" y="33540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995153" y="4244704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</a:rPr>
              <a:t>Calculations: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8742" y="4761027"/>
            <a:ext cx="55911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Sum = !x * y + x </a:t>
            </a:r>
            <a:r>
              <a:rPr lang="en-US" sz="2400" dirty="0">
                <a:solidFill>
                  <a:srgbClr val="061922"/>
                </a:solidFill>
                <a:latin typeface="+mj-lt"/>
                <a:cs typeface="Arial" charset="0"/>
              </a:rPr>
              <a:t>* </a:t>
            </a: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!y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         = x </a:t>
            </a: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  <a:sym typeface="Symbol"/>
              </a:rPr>
              <a:t> y</a:t>
            </a:r>
            <a:endParaRPr lang="en-US" sz="2400" dirty="0" smtClean="0">
              <a:solidFill>
                <a:srgbClr val="061922"/>
              </a:solidFill>
              <a:latin typeface="+mj-lt"/>
              <a:cs typeface="Arial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Carry = x * y  </a:t>
            </a:r>
            <a:endParaRPr lang="ru-RU" sz="2400" dirty="0" err="1" smtClean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193800" y="1826498"/>
            <a:ext cx="4649165" cy="229811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08696" y="1888316"/>
            <a:ext cx="2984873" cy="2326720"/>
            <a:chOff x="1715793" y="2662878"/>
            <a:chExt cx="3590314" cy="2798665"/>
          </a:xfrm>
        </p:grpSpPr>
        <p:sp>
          <p:nvSpPr>
            <p:cNvPr id="5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x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47084" y="2869536"/>
              <a:ext cx="359023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7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69" name="Elbow Connector 25"/>
              <p:cNvCxnSpPr>
                <a:endCxn id="58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70" name="Straight Connector 69"/>
              <p:cNvCxnSpPr>
                <a:endCxn id="59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67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64" name="Straight Connector 63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5" name="Rectangle 6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c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cs typeface="Arial" charset="0"/>
              </a:endParaRPr>
            </a:p>
          </p:txBody>
        </p:sp>
        <p:cxnSp>
          <p:nvCxnSpPr>
            <p:cNvPr id="66" name="Straight Connector 65"/>
            <p:cNvCxnSpPr>
              <a:endCxn id="5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883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434608" y="907325"/>
            <a:ext cx="4575913" cy="3466613"/>
            <a:chOff x="941157" y="1011218"/>
            <a:chExt cx="5928152" cy="4313120"/>
          </a:xfrm>
        </p:grpSpPr>
        <p:sp>
          <p:nvSpPr>
            <p:cNvPr id="8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half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157" y="2658037"/>
              <a:ext cx="544514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1157" y="2098533"/>
              <a:ext cx="536207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07535" y="1011218"/>
              <a:ext cx="704421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n-1</a:t>
              </a:r>
            </a:p>
          </p:txBody>
        </p:sp>
        <p:cxnSp>
          <p:nvCxnSpPr>
            <p:cNvPr id="12" name="Straight Connector 11"/>
            <p:cNvCxnSpPr>
              <a:stCxn id="10" idx="3"/>
            </p:cNvCxnSpPr>
            <p:nvPr/>
          </p:nvCxnSpPr>
          <p:spPr bwMode="auto">
            <a:xfrm flipV="1">
              <a:off x="1477363" y="2351453"/>
              <a:ext cx="333185" cy="15133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>
              <a:stCxn id="9" idx="3"/>
            </p:cNvCxnSpPr>
            <p:nvPr/>
          </p:nvCxnSpPr>
          <p:spPr bwMode="auto">
            <a:xfrm flipV="1">
              <a:off x="1485673" y="2904558"/>
              <a:ext cx="322729" cy="2153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half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+</a:t>
              </a:r>
            </a:p>
          </p:txBody>
        </p:sp>
        <p:cxnSp>
          <p:nvCxnSpPr>
            <p:cNvPr id="15" name="Straight Connector 14"/>
            <p:cNvCxnSpPr>
              <a:stCxn id="8" idx="2"/>
              <a:endCxn id="14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6" name="Elbow Connector 15"/>
            <p:cNvCxnSpPr/>
            <p:nvPr/>
          </p:nvCxnSpPr>
          <p:spPr bwMode="auto">
            <a:xfrm rot="16200000" flipH="1">
              <a:off x="4214407" y="1592660"/>
              <a:ext cx="549232" cy="458557"/>
            </a:xfrm>
            <a:prstGeom prst="bentConnector4">
              <a:avLst>
                <a:gd name="adj1" fmla="val 23665"/>
                <a:gd name="adj2" fmla="val -180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27" name="Straight Connector 26"/>
              <p:cNvCxnSpPr>
                <a:stCxn id="8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>
                <a:stCxn id="19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47640" y="2114192"/>
              <a:ext cx="521669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3611745" y="4903113"/>
              <a:ext cx="519594" cy="421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Cn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3" name="Straight Connector 22"/>
            <p:cNvCxnSpPr>
              <a:endCxn id="19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Neo Sans Intel" pitchFamily="34" charset="0"/>
                    <a:ea typeface="+mn-ea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4"/>
          <p:cNvSpPr/>
          <p:nvPr/>
        </p:nvSpPr>
        <p:spPr bwMode="auto">
          <a:xfrm>
            <a:off x="9212927" y="17938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525586" y="236387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y</a:t>
            </a:r>
            <a:r>
              <a:rPr lang="en-US" sz="16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25586" y="185338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x</a:t>
            </a:r>
            <a:r>
              <a:rPr lang="en-US" sz="16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 bwMode="auto">
          <a:xfrm>
            <a:off x="8939368" y="2057858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5" name="Straight Connector 54"/>
          <p:cNvCxnSpPr>
            <a:stCxn id="52" idx="3"/>
          </p:cNvCxnSpPr>
          <p:nvPr/>
        </p:nvCxnSpPr>
        <p:spPr bwMode="auto">
          <a:xfrm>
            <a:off x="8939368" y="2568347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56" name="Rectangle 4"/>
          <p:cNvSpPr/>
          <p:nvPr/>
        </p:nvSpPr>
        <p:spPr bwMode="auto">
          <a:xfrm>
            <a:off x="9212928" y="337116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18300" y="392262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y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18300" y="342310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x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 bwMode="auto">
          <a:xfrm>
            <a:off x="8939369" y="3638549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60" name="Straight Connector 59"/>
          <p:cNvCxnSpPr>
            <a:stCxn id="57" idx="3"/>
          </p:cNvCxnSpPr>
          <p:nvPr/>
        </p:nvCxnSpPr>
        <p:spPr bwMode="auto">
          <a:xfrm flipV="1">
            <a:off x="8939369" y="4127095"/>
            <a:ext cx="273560" cy="10972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9868807" y="130964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n-1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68807" y="288711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876429" y="451766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r>
              <a: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+</a:t>
            </a:r>
            <a:r>
              <a:rPr lang="en-US" sz="14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9801247" y="1397586"/>
            <a:ext cx="0" cy="39624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65" name="Straight Connector 64"/>
          <p:cNvCxnSpPr>
            <a:stCxn id="51" idx="2"/>
          </p:cNvCxnSpPr>
          <p:nvPr/>
        </p:nvCxnSpPr>
        <p:spPr bwMode="auto">
          <a:xfrm flipV="1">
            <a:off x="10382396" y="2314525"/>
            <a:ext cx="419084" cy="289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9801247" y="2835225"/>
            <a:ext cx="0" cy="53594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9806854" y="4412608"/>
            <a:ext cx="0" cy="53594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10389566" y="3902024"/>
            <a:ext cx="419084" cy="289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0808650" y="211294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</a:t>
            </a:r>
            <a:r>
              <a:rPr lang="en-US" sz="16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22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01480" y="370044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22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Circuits without memory: their output is defined </a:t>
            </a:r>
            <a:r>
              <a:rPr lang="en-US" dirty="0"/>
              <a:t>by the </a:t>
            </a:r>
            <a:r>
              <a:rPr lang="en-US" dirty="0" smtClean="0"/>
              <a:t>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 smtClean="0"/>
              <a:t>To design an electrical circuit we need to deal with real physical properties</a:t>
            </a:r>
          </a:p>
          <a:p>
            <a:r>
              <a:rPr lang="en-US" sz="2600" dirty="0" smtClean="0"/>
              <a:t>In the abstraction of </a:t>
            </a:r>
            <a:r>
              <a:rPr lang="en-US" sz="2600" dirty="0" smtClean="0">
                <a:latin typeface="+mn-lt"/>
              </a:rPr>
              <a:t>Digital </a:t>
            </a:r>
            <a:r>
              <a:rPr lang="en-US" sz="2600" dirty="0" smtClean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6 </a:t>
            </a:r>
            <a:r>
              <a:rPr lang="ru-RU" dirty="0" err="1" smtClean="0"/>
              <a:t>Oct</a:t>
            </a:r>
            <a:r>
              <a:rPr lang="ru-RU" dirty="0" smtClean="0"/>
              <a:t> 2015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 smtClean="0">
                <a:solidFill>
                  <a:prstClr val="black"/>
                </a:solidFill>
              </a:rPr>
              <a:t>→ complicated for large systems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 smtClean="0"/>
              <a:t>works </a:t>
            </a:r>
            <a:r>
              <a:rPr lang="en-US" sz="2800" dirty="0"/>
              <a:t>with </a:t>
            </a:r>
            <a:r>
              <a:rPr lang="en-US" sz="2800" dirty="0" smtClean="0"/>
              <a:t>objects </a:t>
            </a:r>
            <a:r>
              <a:rPr lang="en-US" sz="2800" dirty="0"/>
              <a:t>that can </a:t>
            </a:r>
            <a:r>
              <a:rPr lang="en-US" sz="2800" dirty="0" smtClean="0"/>
              <a:t>have </a:t>
            </a:r>
            <a:r>
              <a:rPr lang="en-US" sz="2800" dirty="0"/>
              <a:t>only two </a:t>
            </a:r>
            <a:r>
              <a:rPr lang="en-US" sz="2800" dirty="0" smtClean="0"/>
              <a:t>states </a:t>
            </a:r>
            <a:r>
              <a:rPr lang="en-US" sz="2800" dirty="0"/>
              <a:t>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 smtClean="0"/>
              <a:t>Boolean Algebra </a:t>
            </a:r>
            <a:r>
              <a:rPr lang="en-US" sz="2400" dirty="0"/>
              <a:t>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</a:t>
              </a:r>
              <a:r>
                <a:rPr lang="en-US" sz="1400" b="1" dirty="0" smtClean="0">
                  <a:solidFill>
                    <a:srgbClr val="061922"/>
                  </a:solidFill>
                  <a:cs typeface="Arial" charset="0"/>
                </a:rPr>
                <a:t>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(1815 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– 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479988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6051610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176877"/>
                  </p:ext>
                </p:extLst>
              </p:nvPr>
            </p:nvGraphicFramePr>
            <p:xfrm>
              <a:off x="7474323" y="4259591"/>
              <a:ext cx="2272554" cy="1751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b</a:t>
                          </a:r>
                          <a:endParaRPr lang="en-US" sz="1800" dirty="0"/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176877"/>
                  </p:ext>
                </p:extLst>
              </p:nvPr>
            </p:nvGraphicFramePr>
            <p:xfrm>
              <a:off x="7474323" y="4259591"/>
              <a:ext cx="2272554" cy="1751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b</a:t>
                          </a:r>
                          <a:endParaRPr lang="en-US" sz="1800" dirty="0"/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112069" r="-4032" b="-31206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215789" r="-4032" b="-217544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315789" r="-4032" b="-117544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415789" r="-4032" b="-175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061922"/>
                  </a:solidFill>
                  <a:cs typeface="Arial" charset="0"/>
                </a:rPr>
                <a:t>x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061922"/>
                  </a:solidFill>
                  <a:cs typeface="Arial" charset="0"/>
                </a:rPr>
                <a:t>!x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82954"/>
              </p:ext>
            </p:extLst>
          </p:nvPr>
        </p:nvGraphicFramePr>
        <p:xfrm>
          <a:off x="7195072" y="1826260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!x</a:t>
                      </a: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519975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</a:t>
            </a:r>
            <a:r>
              <a:rPr lang="en-US" sz="2800" kern="0" dirty="0" smtClean="0">
                <a:solidFill>
                  <a:srgbClr val="061922"/>
                </a:solidFill>
                <a:latin typeface="+mj-lt"/>
              </a:rPr>
              <a:t>nversion (NOT)</a:t>
            </a:r>
            <a:endParaRPr lang="en-US" sz="2800" kern="0" dirty="0">
              <a:solidFill>
                <a:srgbClr val="061922"/>
              </a:solidFill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515444"/>
            <a:ext cx="2364788" cy="865683"/>
            <a:chOff x="2877390" y="4515444"/>
            <a:chExt cx="236478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5757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  <a:r>
                <a:rPr lang="en-US" sz="2200" dirty="0" smtClean="0">
                  <a:solidFill>
                    <a:srgbClr val="061922"/>
                  </a:solidFill>
                  <a:cs typeface="Arial" charset="0"/>
                </a:rPr>
                <a:t>*y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1221"/>
              </p:ext>
            </p:extLst>
          </p:nvPr>
        </p:nvGraphicFramePr>
        <p:xfrm>
          <a:off x="7232041" y="4220530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967369" y="459031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67369" y="495904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67369" y="532776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67369" y="569649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Operations</a:t>
            </a:r>
            <a:r>
              <a:rPr lang="ru-RU" dirty="0" smtClean="0"/>
              <a:t>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 smtClean="0">
                <a:solidFill>
                  <a:srgbClr val="061922"/>
                </a:solidFill>
              </a:rPr>
              <a:t>OR (Boolean addition)</a:t>
            </a:r>
            <a:endParaRPr lang="en-US" sz="2800" kern="0" dirty="0">
              <a:solidFill>
                <a:srgbClr val="061922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61922"/>
                </a:solidFill>
                <a:latin typeface="+mj-lt"/>
              </a:rPr>
              <a:t>XOR (exclusive OR, addition by module 1)</a:t>
            </a:r>
            <a:endParaRPr lang="en-US" sz="2800" kern="0" dirty="0">
              <a:solidFill>
                <a:srgbClr val="061922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77390" y="1975461"/>
            <a:ext cx="2198668" cy="865683"/>
            <a:chOff x="2877390" y="1975461"/>
            <a:chExt cx="219866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5757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 smtClean="0">
                  <a:solidFill>
                    <a:srgbClr val="061922"/>
                  </a:solidFill>
                  <a:cs typeface="Arial" charset="0"/>
                </a:rPr>
                <a:t>x+y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6" cy="865683"/>
              <a:chOff x="822885" y="1708888"/>
              <a:chExt cx="1626546" cy="865683"/>
            </a:xfrm>
          </p:grpSpPr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stCxn id="33" idx="3"/>
              </p:cNvCxnSpPr>
              <p:nvPr/>
            </p:nvCxnSpPr>
            <p:spPr bwMode="auto">
              <a:xfrm>
                <a:off x="1129379" y="19243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</p:cNvCxnSpPr>
              <p:nvPr/>
            </p:nvCxnSpPr>
            <p:spPr bwMode="auto">
              <a:xfrm>
                <a:off x="1135791" y="23591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109837" y="2125630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03794"/>
              </p:ext>
            </p:extLst>
          </p:nvPr>
        </p:nvGraphicFramePr>
        <p:xfrm>
          <a:off x="7246362" y="1429651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8169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8169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8169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8169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773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143"/>
              </p:ext>
            </p:extLst>
          </p:nvPr>
        </p:nvGraphicFramePr>
        <p:xfrm>
          <a:off x="7252372" y="4314166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sym typeface="Symbol"/>
                        </a:rPr>
                        <a:t>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8770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770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770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770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657450"/>
          </a:xfrm>
        </p:spPr>
        <p:txBody>
          <a:bodyPr/>
          <a:lstStyle/>
          <a:p>
            <a:r>
              <a:rPr lang="en-US" dirty="0" smtClean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438884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39983" y="3100505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718577" y="3104315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Flowchart: Delay 18"/>
          <p:cNvSpPr/>
          <p:nvPr/>
        </p:nvSpPr>
        <p:spPr bwMode="auto">
          <a:xfrm flipH="1">
            <a:off x="7970837" y="2486047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cxnSp>
        <p:nvCxnSpPr>
          <p:cNvPr id="13" name="Elbow Connector 18"/>
          <p:cNvCxnSpPr>
            <a:stCxn id="10" idx="6"/>
            <a:endCxn id="11" idx="6"/>
          </p:cNvCxnSpPr>
          <p:nvPr/>
        </p:nvCxnSpPr>
        <p:spPr bwMode="auto">
          <a:xfrm>
            <a:off x="6364219" y="3303705"/>
            <a:ext cx="358167" cy="59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Elbow Connector 13"/>
          <p:cNvCxnSpPr>
            <a:stCxn id="11" idx="2"/>
            <a:endCxn id="12" idx="4"/>
          </p:cNvCxnSpPr>
          <p:nvPr/>
        </p:nvCxnSpPr>
        <p:spPr bwMode="auto">
          <a:xfrm flipV="1">
            <a:off x="7382319" y="3142409"/>
            <a:ext cx="679290" cy="368306"/>
          </a:xfrm>
          <a:prstGeom prst="bentConnector3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5259727" y="2452931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16" name="Elbow Connector 25"/>
          <p:cNvCxnSpPr>
            <a:stCxn id="12" idx="2"/>
            <a:endCxn id="15" idx="3"/>
          </p:cNvCxnSpPr>
          <p:nvPr/>
        </p:nvCxnSpPr>
        <p:spPr bwMode="auto">
          <a:xfrm flipH="1" flipV="1">
            <a:off x="5555001" y="2652986"/>
            <a:ext cx="2534523" cy="232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5259727" y="3107096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y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18" name="Straight Connector 17"/>
          <p:cNvCxnSpPr>
            <a:stCxn id="9" idx="3"/>
            <a:endCxn id="17" idx="3"/>
          </p:cNvCxnSpPr>
          <p:nvPr/>
        </p:nvCxnSpPr>
        <p:spPr bwMode="auto">
          <a:xfrm flipH="1">
            <a:off x="5559809" y="3303705"/>
            <a:ext cx="380175" cy="3446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259727" y="3555407"/>
            <a:ext cx="285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z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20" name="Straight Connector 19"/>
          <p:cNvCxnSpPr>
            <a:stCxn id="11" idx="5"/>
            <a:endCxn id="19" idx="3"/>
          </p:cNvCxnSpPr>
          <p:nvPr/>
        </p:nvCxnSpPr>
        <p:spPr bwMode="auto">
          <a:xfrm flipH="1" flipV="1">
            <a:off x="5545383" y="3755462"/>
            <a:ext cx="1173194" cy="223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1" name="Straight Connector 20"/>
          <p:cNvCxnSpPr>
            <a:stCxn id="12" idx="7"/>
            <a:endCxn id="22" idx="1"/>
          </p:cNvCxnSpPr>
          <p:nvPr/>
        </p:nvCxnSpPr>
        <p:spPr bwMode="auto">
          <a:xfrm>
            <a:off x="8603773" y="2892417"/>
            <a:ext cx="339180" cy="3856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8942953" y="269621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x +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!y*z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23826"/>
              </p:ext>
            </p:extLst>
          </p:nvPr>
        </p:nvGraphicFramePr>
        <p:xfrm>
          <a:off x="1445837" y="3330832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79780" y="370061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9305" y="407194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780" y="443807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9780" y="480679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De Morgan's laws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!(</a:t>
                      </a:r>
                      <a:r>
                        <a:rPr lang="en-US" sz="2000" kern="1200" dirty="0" err="1" smtClean="0"/>
                        <a:t>xy</a:t>
                      </a:r>
                      <a:r>
                        <a:rPr lang="en-US" sz="2000" kern="1200" dirty="0" smtClean="0"/>
                        <a:t>)</a:t>
                      </a:r>
                      <a:r>
                        <a:rPr lang="en-US" sz="2000" kern="1200" baseline="0" dirty="0" smtClean="0"/>
                        <a:t> = !x + !y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!(x</a:t>
                      </a:r>
                      <a:r>
                        <a:rPr lang="en-US" sz="2000" kern="1200" baseline="0" dirty="0" smtClean="0"/>
                        <a:t> + y) = !x * !y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Distributive law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x*y + z</a:t>
                      </a:r>
                      <a:r>
                        <a:rPr lang="en-US" sz="2000" baseline="0" dirty="0" smtClean="0"/>
                        <a:t> = (x + z)(y + z)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 smtClean="0"/>
                        <a:t>(x + y)*z = x*z + y*z</a:t>
                      </a:r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Associative law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(x*y)*z</a:t>
                      </a:r>
                      <a:r>
                        <a:rPr lang="en-US" sz="2000" baseline="0" dirty="0" smtClean="0"/>
                        <a:t> = x*(y*z)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(x + y) +</a:t>
                      </a:r>
                      <a:r>
                        <a:rPr lang="en-US" sz="2000" baseline="0" dirty="0" smtClean="0"/>
                        <a:t> z = x + (y + z)</a:t>
                      </a:r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Commutative law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+ y = y + x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Inverse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!x*x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!x + x = 1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76300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Idempotent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Identity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1*x</a:t>
                      </a:r>
                      <a:r>
                        <a:rPr lang="en-US" sz="2000" baseline="0" dirty="0" smtClean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1720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Null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0*x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Identity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1*x</a:t>
                      </a:r>
                      <a:r>
                        <a:rPr lang="en-US" sz="2000" baseline="0" dirty="0" smtClean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6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/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Null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0*x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0367"/>
              </p:ext>
            </p:extLst>
          </p:nvPr>
        </p:nvGraphicFramePr>
        <p:xfrm>
          <a:off x="1600744" y="3891282"/>
          <a:ext cx="30163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x*y</a:t>
                      </a:r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55317"/>
              </p:ext>
            </p:extLst>
          </p:nvPr>
        </p:nvGraphicFramePr>
        <p:xfrm>
          <a:off x="6645223" y="3891282"/>
          <a:ext cx="30163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x*y</a:t>
                      </a:r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Useful to reconstruct a function from the given truth table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9|1|1.5|1|6|3.9|0.2|0.5|31.3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4.4|12.6|14.2|3.5|18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4.4|10.9|59.5|54.7|64.2|67.6|1.6|5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3.7|31.7|64.5|27.6|13.7|9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1.6|6.5|18.5|34.2|37|21.2|6.7|50.7|45.3|1.1|17.5|29.7|5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3|124.6|7.9|10.3|3.4|1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8.9|43|0.4|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7|9.3|25.8|10.7|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4|18|18.2|5.8|1.2|1.7|7.2|0.5|0.3|0.7|0.4|0.5|47.1|10.5|0.5|0.3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5|3.8|51|11.3|29|3.7|2.4|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|0.4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1.8|5.5|21.7|7.3|6.3|4.4|5.4|1.1|29.4|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1598</Words>
  <Application>Microsoft Office PowerPoint</Application>
  <PresentationFormat>Widescreen</PresentationFormat>
  <Paragraphs>601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Neo Sans Intel</vt:lpstr>
      <vt:lpstr>Symbol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(CNDF)</vt:lpstr>
      <vt:lpstr>Canonical conjunctive normal form (CCDF)</vt:lpstr>
      <vt:lpstr>Karnaugh Map</vt:lpstr>
      <vt:lpstr>Combinational Circuits</vt:lpstr>
      <vt:lpstr>Comparator</vt:lpstr>
      <vt:lpstr>Multiplexor</vt:lpstr>
      <vt:lpstr>4-input Multiplexor</vt:lpstr>
      <vt:lpstr>Half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lastModifiedBy>Titov, Alexandr</cp:lastModifiedBy>
  <cp:revision>88</cp:revision>
  <dcterms:created xsi:type="dcterms:W3CDTF">2015-09-06T19:48:52Z</dcterms:created>
  <dcterms:modified xsi:type="dcterms:W3CDTF">2015-10-19T11:15:47Z</dcterms:modified>
</cp:coreProperties>
</file>