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4" r:id="rId9"/>
    <p:sldId id="261" r:id="rId10"/>
    <p:sldId id="268" r:id="rId11"/>
    <p:sldId id="269" r:id="rId12"/>
    <p:sldId id="270" r:id="rId13"/>
    <p:sldId id="271" r:id="rId14"/>
    <p:sldId id="274" r:id="rId15"/>
    <p:sldId id="272" r:id="rId16"/>
    <p:sldId id="281" r:id="rId17"/>
    <p:sldId id="282" r:id="rId18"/>
    <p:sldId id="284" r:id="rId19"/>
    <p:sldId id="283" r:id="rId20"/>
    <p:sldId id="285" r:id="rId21"/>
    <p:sldId id="286" r:id="rId22"/>
    <p:sldId id="287" r:id="rId23"/>
    <p:sldId id="288" r:id="rId24"/>
    <p:sldId id="289" r:id="rId25"/>
    <p:sldId id="27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5D6"/>
    <a:srgbClr val="5B9BD5"/>
    <a:srgbClr val="EAEFF7"/>
    <a:srgbClr val="D2D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76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1" y="523"/>
      </p:cViewPr>
      <p:guideLst>
        <p:guide orient="horz" pos="2160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14B09A-6F66-4CAF-9814-31F401892A59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F798ED-1A43-4A76-B7D5-0E620D57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8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79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528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95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87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23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88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1833"/>
            <a:ext cx="10515600" cy="7218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2635"/>
            <a:ext cx="10515600" cy="4974328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40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31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14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11/2/2015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281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11/2/2015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80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1833"/>
            <a:ext cx="10515600" cy="7218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5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11/2/2015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49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11/2/2015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Digital Integrated Circuits Design -- Lecture #6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6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61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800"/>
        </a:spcBef>
        <a:buFont typeface="Calibri Light" panose="020F0302020204030204" pitchFamily="34" charset="0"/>
        <a:buChar char="–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27047"/>
            <a:ext cx="9144000" cy="2387600"/>
          </a:xfrm>
        </p:spPr>
        <p:txBody>
          <a:bodyPr/>
          <a:lstStyle/>
          <a:p>
            <a:r>
              <a:rPr lang="en-US" dirty="0" smtClean="0"/>
              <a:t>Finite State Machines</a:t>
            </a:r>
            <a:br>
              <a:rPr lang="en-US" dirty="0" smtClean="0"/>
            </a:br>
            <a:r>
              <a:rPr lang="en-US" sz="4800" dirty="0" smtClean="0"/>
              <a:t>Part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r>
              <a:rPr lang="en-US" dirty="0" smtClean="0"/>
              <a:t>Alexander Titov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2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Methods for FSM Minimization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98804" cy="4351338"/>
          </a:xfrm>
        </p:spPr>
        <p:txBody>
          <a:bodyPr/>
          <a:lstStyle/>
          <a:p>
            <a:r>
              <a:rPr lang="en-US" dirty="0"/>
              <a:t>Row matching</a:t>
            </a:r>
          </a:p>
          <a:p>
            <a:pPr lvl="1"/>
            <a:r>
              <a:rPr lang="en-US" dirty="0"/>
              <a:t>Easier to do by hand</a:t>
            </a:r>
          </a:p>
          <a:p>
            <a:pPr lvl="1"/>
            <a:r>
              <a:rPr lang="en-US" dirty="0"/>
              <a:t>Misses minimization opportunities</a:t>
            </a:r>
          </a:p>
          <a:p>
            <a:pPr>
              <a:spcBef>
                <a:spcPts val="2400"/>
              </a:spcBef>
            </a:pPr>
            <a:r>
              <a:rPr lang="en-US" dirty="0"/>
              <a:t>Implication </a:t>
            </a:r>
            <a:r>
              <a:rPr lang="en-US" dirty="0" smtClean="0"/>
              <a:t>table </a:t>
            </a:r>
            <a:endParaRPr lang="en-US" dirty="0"/>
          </a:p>
          <a:p>
            <a:pPr lvl="1"/>
            <a:r>
              <a:rPr lang="en-US" dirty="0"/>
              <a:t>Guaranteed to find the most reduced FSM</a:t>
            </a:r>
          </a:p>
          <a:p>
            <a:pPr lvl="1"/>
            <a:r>
              <a:rPr lang="en-US" dirty="0"/>
              <a:t>More complicated </a:t>
            </a:r>
            <a:r>
              <a:rPr lang="en-US" dirty="0" smtClean="0"/>
              <a:t>algorithm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10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81400" y="3341609"/>
            <a:ext cx="23816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← 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next lecture</a:t>
            </a:r>
            <a:endParaRPr lang="en-US" sz="28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7041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sequence analyzer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02801"/>
          </a:xfrm>
        </p:spPr>
        <p:txBody>
          <a:bodyPr/>
          <a:lstStyle/>
          <a:p>
            <a:r>
              <a:rPr lang="en-US" dirty="0" smtClean="0"/>
              <a:t>Conditions:</a:t>
            </a:r>
          </a:p>
          <a:p>
            <a:pPr lvl="1"/>
            <a:r>
              <a:rPr lang="en-US" dirty="0" smtClean="0"/>
              <a:t>Scheme has one input and one output</a:t>
            </a:r>
          </a:p>
          <a:p>
            <a:pPr lvl="1"/>
            <a:r>
              <a:rPr lang="en-US" dirty="0" smtClean="0"/>
              <a:t>Output 1 if the previous three inputs are 011 or 110</a:t>
            </a:r>
          </a:p>
          <a:p>
            <a:r>
              <a:rPr lang="en-US" dirty="0" err="1" smtClean="0"/>
              <a:t>Intput</a:t>
            </a:r>
            <a:r>
              <a:rPr lang="en-US" dirty="0" smtClean="0"/>
              <a:t>/output trace example: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Let’s create the state diagram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642581"/>
              </p:ext>
            </p:extLst>
          </p:nvPr>
        </p:nvGraphicFramePr>
        <p:xfrm>
          <a:off x="1587230" y="3833654"/>
          <a:ext cx="6310132" cy="7416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511087"/>
                <a:gridCol w="433194"/>
                <a:gridCol w="407887"/>
                <a:gridCol w="450724"/>
                <a:gridCol w="487963"/>
                <a:gridCol w="413485"/>
                <a:gridCol w="450724"/>
                <a:gridCol w="450724"/>
                <a:gridCol w="450724"/>
                <a:gridCol w="450724"/>
                <a:gridCol w="450724"/>
                <a:gridCol w="450724"/>
                <a:gridCol w="450724"/>
                <a:gridCol w="4507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</a:t>
                      </a:r>
                      <a:endParaRPr lang="ru-RU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ru-RU" b="1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ru-RU" b="1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ru-RU" b="1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ru-RU" b="1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ru-RU" b="1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ru-RU" b="1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out</a:t>
                      </a:r>
                      <a:endParaRPr lang="ru-RU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9358008" y="1825625"/>
            <a:ext cx="1429966" cy="1277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Sequence Analyzer FSM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8443608" y="2149463"/>
            <a:ext cx="914400" cy="754869"/>
            <a:chOff x="8706255" y="2014526"/>
            <a:chExt cx="914400" cy="754869"/>
          </a:xfrm>
        </p:grpSpPr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8812853" y="2014526"/>
              <a:ext cx="5715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400"/>
                </a:lnSpc>
              </a:pPr>
              <a:r>
                <a:rPr lang="en-US" altLang="ru-RU" sz="1800" dirty="0" smtClean="0">
                  <a:latin typeface="+mn-lt"/>
                </a:rPr>
                <a:t>Sequence</a:t>
              </a:r>
              <a:endParaRPr lang="en-US" altLang="ru-RU" sz="1800" dirty="0">
                <a:latin typeface="+mn-lt"/>
              </a:endParaRPr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auto">
            <a:xfrm>
              <a:off x="8706255" y="2389902"/>
              <a:ext cx="914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 sz="2000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 flipV="1">
              <a:off x="9100225" y="2299549"/>
              <a:ext cx="126459" cy="1807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8814475" y="2439195"/>
              <a:ext cx="5715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400"/>
                </a:lnSpc>
              </a:pPr>
              <a:r>
                <a:rPr lang="en-US" altLang="ru-RU" sz="1400" dirty="0" smtClean="0">
                  <a:latin typeface="+mn-lt"/>
                </a:rPr>
                <a:t>1</a:t>
              </a:r>
              <a:endParaRPr lang="en-US" altLang="ru-RU" sz="1400" dirty="0">
                <a:latin typeface="+mn-lt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785543" y="2168919"/>
            <a:ext cx="914400" cy="754869"/>
            <a:chOff x="8706255" y="2014526"/>
            <a:chExt cx="914400" cy="754869"/>
          </a:xfrm>
        </p:grpSpPr>
        <p:sp>
          <p:nvSpPr>
            <p:cNvPr id="18" name="Rectangle 7"/>
            <p:cNvSpPr>
              <a:spLocks noChangeArrowheads="1"/>
            </p:cNvSpPr>
            <p:nvPr/>
          </p:nvSpPr>
          <p:spPr bwMode="auto">
            <a:xfrm>
              <a:off x="8943366" y="2014526"/>
              <a:ext cx="5715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400"/>
                </a:lnSpc>
              </a:pPr>
              <a:r>
                <a:rPr lang="en-US" altLang="ru-RU" sz="1800" dirty="0" smtClean="0">
                  <a:latin typeface="+mn-lt"/>
                </a:rPr>
                <a:t>Match</a:t>
              </a:r>
              <a:endParaRPr lang="en-US" altLang="ru-RU" sz="1800" dirty="0">
                <a:latin typeface="+mn-lt"/>
              </a:endParaRP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8706255" y="2389902"/>
              <a:ext cx="914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 sz="2000"/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 flipV="1">
              <a:off x="9100225" y="2299549"/>
              <a:ext cx="126459" cy="1807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7"/>
            <p:cNvSpPr>
              <a:spLocks noChangeArrowheads="1"/>
            </p:cNvSpPr>
            <p:nvPr/>
          </p:nvSpPr>
          <p:spPr bwMode="auto">
            <a:xfrm>
              <a:off x="8814475" y="2439195"/>
              <a:ext cx="5715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400"/>
                </a:lnSpc>
              </a:pPr>
              <a:r>
                <a:rPr lang="en-US" altLang="ru-RU" sz="1400" dirty="0" smtClean="0">
                  <a:latin typeface="+mn-lt"/>
                </a:rPr>
                <a:t>1</a:t>
              </a:r>
              <a:endParaRPr lang="en-US" altLang="ru-RU" sz="1400" dirty="0">
                <a:latin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74765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extLst mod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Analyzer: straightforward diagram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12</a:t>
            </a:fld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810694" y="1202164"/>
            <a:ext cx="640080" cy="64008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[0]</a:t>
            </a:r>
            <a:endParaRPr lang="ru-RU" sz="1600" dirty="0">
              <a:solidFill>
                <a:schemeClr val="tx1"/>
              </a:solidFill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6357036" y="1596278"/>
            <a:ext cx="4072338" cy="4516974"/>
            <a:chOff x="6357036" y="1596278"/>
            <a:chExt cx="4072338" cy="4516974"/>
          </a:xfrm>
        </p:grpSpPr>
        <p:sp>
          <p:nvSpPr>
            <p:cNvPr id="11" name="Oval 10"/>
            <p:cNvSpPr/>
            <p:nvPr/>
          </p:nvSpPr>
          <p:spPr>
            <a:xfrm>
              <a:off x="8111285" y="2067926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  <a:endParaRPr lang="en-US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7159593" y="3412436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10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6700777" y="4848914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100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7663813" y="4848914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101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9153763" y="3389725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11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8694947" y="4826203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110</a:t>
              </a:r>
            </a:p>
            <a:p>
              <a:pPr algn="ctr"/>
              <a:r>
                <a:rPr lang="en-US" sz="1600" b="1" dirty="0" smtClean="0">
                  <a:solidFill>
                    <a:srgbClr val="00B050"/>
                  </a:solidFill>
                </a:rPr>
                <a:t>[1]</a:t>
              </a:r>
              <a:endParaRPr lang="ru-RU" sz="1600" b="1" dirty="0">
                <a:solidFill>
                  <a:srgbClr val="00B050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9657983" y="4826203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111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13" idx="3"/>
              <a:endCxn id="14" idx="0"/>
            </p:cNvCxnSpPr>
            <p:nvPr/>
          </p:nvCxnSpPr>
          <p:spPr>
            <a:xfrm flipH="1">
              <a:off x="7020817" y="3958778"/>
              <a:ext cx="232514" cy="8901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3" idx="5"/>
              <a:endCxn id="15" idx="0"/>
            </p:cNvCxnSpPr>
            <p:nvPr/>
          </p:nvCxnSpPr>
          <p:spPr>
            <a:xfrm>
              <a:off x="7705935" y="3958778"/>
              <a:ext cx="277918" cy="8901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1" idx="3"/>
              <a:endCxn id="13" idx="0"/>
            </p:cNvCxnSpPr>
            <p:nvPr/>
          </p:nvCxnSpPr>
          <p:spPr>
            <a:xfrm flipH="1">
              <a:off x="7479633" y="2614268"/>
              <a:ext cx="725390" cy="7981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1" idx="5"/>
              <a:endCxn id="18" idx="0"/>
            </p:cNvCxnSpPr>
            <p:nvPr/>
          </p:nvCxnSpPr>
          <p:spPr>
            <a:xfrm>
              <a:off x="8657627" y="2614268"/>
              <a:ext cx="816176" cy="7754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8" idx="3"/>
              <a:endCxn id="19" idx="0"/>
            </p:cNvCxnSpPr>
            <p:nvPr/>
          </p:nvCxnSpPr>
          <p:spPr>
            <a:xfrm flipH="1">
              <a:off x="9014987" y="3936067"/>
              <a:ext cx="232514" cy="8901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8" idx="5"/>
              <a:endCxn id="20" idx="0"/>
            </p:cNvCxnSpPr>
            <p:nvPr/>
          </p:nvCxnSpPr>
          <p:spPr>
            <a:xfrm>
              <a:off x="9700105" y="3936067"/>
              <a:ext cx="277918" cy="8901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9" idx="5"/>
              <a:endCxn id="11" idx="1"/>
            </p:cNvCxnSpPr>
            <p:nvPr/>
          </p:nvCxnSpPr>
          <p:spPr>
            <a:xfrm>
              <a:off x="6357036" y="1748506"/>
              <a:ext cx="1847987" cy="4131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7102488" y="159627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589330" y="269523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060401" y="27080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35388" y="421918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876773" y="421918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852077" y="4206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893462" y="4206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6689517" y="5395256"/>
              <a:ext cx="766820" cy="717996"/>
              <a:chOff x="6689517" y="5395256"/>
              <a:chExt cx="766820" cy="717996"/>
            </a:xfrm>
          </p:grpSpPr>
          <p:cxnSp>
            <p:nvCxnSpPr>
              <p:cNvPr id="42" name="Straight Arrow Connector 41"/>
              <p:cNvCxnSpPr>
                <a:stCxn id="14" idx="3"/>
              </p:cNvCxnSpPr>
              <p:nvPr/>
            </p:nvCxnSpPr>
            <p:spPr>
              <a:xfrm flipH="1">
                <a:off x="6689517" y="5395256"/>
                <a:ext cx="104998" cy="4450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6705222" y="545043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1"/>
                    </a:solidFill>
                  </a:rPr>
                  <a:t>0</a:t>
                </a:r>
                <a:endParaRPr lang="ru-RU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46" name="Straight Arrow Connector 45"/>
              <p:cNvCxnSpPr>
                <a:stCxn id="14" idx="5"/>
              </p:cNvCxnSpPr>
              <p:nvPr/>
            </p:nvCxnSpPr>
            <p:spPr>
              <a:xfrm>
                <a:off x="7247119" y="5395256"/>
                <a:ext cx="209218" cy="7179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/>
              <p:cNvSpPr txBox="1"/>
              <p:nvPr/>
            </p:nvSpPr>
            <p:spPr>
              <a:xfrm>
                <a:off x="7064005" y="54558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1"/>
                    </a:solidFill>
                  </a:rPr>
                  <a:t>1</a:t>
                </a:r>
                <a:endParaRPr lang="ru-RU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7652109" y="5414708"/>
              <a:ext cx="761152" cy="698544"/>
              <a:chOff x="6689517" y="5395256"/>
              <a:chExt cx="761152" cy="698544"/>
            </a:xfrm>
          </p:grpSpPr>
          <p:cxnSp>
            <p:nvCxnSpPr>
              <p:cNvPr id="57" name="Straight Arrow Connector 56"/>
              <p:cNvCxnSpPr/>
              <p:nvPr/>
            </p:nvCxnSpPr>
            <p:spPr>
              <a:xfrm flipH="1">
                <a:off x="6689517" y="5395256"/>
                <a:ext cx="104998" cy="4450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/>
              <p:cNvSpPr txBox="1"/>
              <p:nvPr/>
            </p:nvSpPr>
            <p:spPr>
              <a:xfrm>
                <a:off x="6705222" y="545043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1"/>
                    </a:solidFill>
                  </a:rPr>
                  <a:t>0</a:t>
                </a:r>
                <a:endParaRPr lang="ru-RU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59" name="Straight Arrow Connector 58"/>
              <p:cNvCxnSpPr/>
              <p:nvPr/>
            </p:nvCxnSpPr>
            <p:spPr>
              <a:xfrm>
                <a:off x="7247119" y="5395256"/>
                <a:ext cx="203550" cy="6985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/>
              <p:cNvSpPr txBox="1"/>
              <p:nvPr/>
            </p:nvSpPr>
            <p:spPr>
              <a:xfrm>
                <a:off x="7064005" y="54558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1"/>
                    </a:solidFill>
                  </a:rPr>
                  <a:t>1</a:t>
                </a:r>
                <a:endParaRPr lang="ru-RU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8694947" y="5391469"/>
              <a:ext cx="758561" cy="689653"/>
              <a:chOff x="6689517" y="5395256"/>
              <a:chExt cx="758561" cy="689653"/>
            </a:xfrm>
          </p:grpSpPr>
          <p:cxnSp>
            <p:nvCxnSpPr>
              <p:cNvPr id="62" name="Straight Arrow Connector 61"/>
              <p:cNvCxnSpPr/>
              <p:nvPr/>
            </p:nvCxnSpPr>
            <p:spPr>
              <a:xfrm flipH="1">
                <a:off x="6689517" y="5395256"/>
                <a:ext cx="104998" cy="4450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/>
              <p:cNvSpPr txBox="1"/>
              <p:nvPr/>
            </p:nvSpPr>
            <p:spPr>
              <a:xfrm>
                <a:off x="6705222" y="545043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1"/>
                    </a:solidFill>
                  </a:rPr>
                  <a:t>0</a:t>
                </a:r>
                <a:endParaRPr lang="ru-RU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64" name="Straight Arrow Connector 63"/>
              <p:cNvCxnSpPr/>
              <p:nvPr/>
            </p:nvCxnSpPr>
            <p:spPr>
              <a:xfrm>
                <a:off x="7247119" y="5395256"/>
                <a:ext cx="200959" cy="6896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/>
              <p:cNvSpPr txBox="1"/>
              <p:nvPr/>
            </p:nvSpPr>
            <p:spPr>
              <a:xfrm>
                <a:off x="7064005" y="54558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1"/>
                    </a:solidFill>
                  </a:rPr>
                  <a:t>1</a:t>
                </a:r>
                <a:endParaRPr lang="ru-RU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9663815" y="5382578"/>
              <a:ext cx="765559" cy="713668"/>
              <a:chOff x="6689517" y="5395256"/>
              <a:chExt cx="765559" cy="713668"/>
            </a:xfrm>
          </p:grpSpPr>
          <p:cxnSp>
            <p:nvCxnSpPr>
              <p:cNvPr id="67" name="Straight Arrow Connector 66"/>
              <p:cNvCxnSpPr/>
              <p:nvPr/>
            </p:nvCxnSpPr>
            <p:spPr>
              <a:xfrm flipH="1">
                <a:off x="6689517" y="5395256"/>
                <a:ext cx="104998" cy="4450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/>
              <p:cNvSpPr txBox="1"/>
              <p:nvPr/>
            </p:nvSpPr>
            <p:spPr>
              <a:xfrm>
                <a:off x="6705222" y="545043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1"/>
                    </a:solidFill>
                  </a:rPr>
                  <a:t>0</a:t>
                </a:r>
                <a:endParaRPr lang="ru-RU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69" name="Straight Arrow Connector 68"/>
              <p:cNvCxnSpPr/>
              <p:nvPr/>
            </p:nvCxnSpPr>
            <p:spPr>
              <a:xfrm>
                <a:off x="7247119" y="5395256"/>
                <a:ext cx="207957" cy="7136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/>
              <p:cNvSpPr txBox="1"/>
              <p:nvPr/>
            </p:nvSpPr>
            <p:spPr>
              <a:xfrm>
                <a:off x="7064005" y="54558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1"/>
                    </a:solidFill>
                  </a:rPr>
                  <a:t>1</a:t>
                </a:r>
                <a:endParaRPr lang="ru-RU" dirty="0">
                  <a:solidFill>
                    <a:schemeClr val="accent1"/>
                  </a:solidFill>
                </a:endParaRPr>
              </a:p>
            </p:txBody>
          </p:sp>
        </p:grpSp>
      </p:grpSp>
      <p:sp>
        <p:nvSpPr>
          <p:cNvPr id="72" name="Oval 71"/>
          <p:cNvSpPr/>
          <p:nvPr/>
        </p:nvSpPr>
        <p:spPr>
          <a:xfrm flipH="1">
            <a:off x="3512731" y="2067926"/>
            <a:ext cx="640080" cy="64008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[0]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 flipH="1">
            <a:off x="4464423" y="3412436"/>
            <a:ext cx="640080" cy="64008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01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[0]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 flipH="1">
            <a:off x="4923239" y="4848914"/>
            <a:ext cx="640080" cy="64008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011</a:t>
            </a:r>
          </a:p>
          <a:p>
            <a:pPr algn="ctr"/>
            <a:r>
              <a:rPr lang="en-US" sz="1600" b="1" dirty="0" smtClean="0">
                <a:solidFill>
                  <a:srgbClr val="00B050"/>
                </a:solidFill>
              </a:rPr>
              <a:t>[1]</a:t>
            </a:r>
            <a:endParaRPr lang="ru-RU" sz="1600" b="1" dirty="0">
              <a:solidFill>
                <a:srgbClr val="00B050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 flipH="1">
            <a:off x="3960203" y="4848914"/>
            <a:ext cx="640080" cy="64008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010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[0]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 flipH="1">
            <a:off x="2470253" y="3389725"/>
            <a:ext cx="640080" cy="64008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00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[0]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 flipH="1">
            <a:off x="2929069" y="4826203"/>
            <a:ext cx="640080" cy="64008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001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[0]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 flipH="1">
            <a:off x="1966033" y="4826203"/>
            <a:ext cx="640080" cy="64008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000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[0]</a:t>
            </a:r>
            <a:endParaRPr lang="ru-RU" sz="1600" dirty="0">
              <a:solidFill>
                <a:schemeClr val="tx1"/>
              </a:solidFill>
            </a:endParaRPr>
          </a:p>
        </p:txBody>
      </p:sp>
      <p:cxnSp>
        <p:nvCxnSpPr>
          <p:cNvPr id="79" name="Straight Arrow Connector 78"/>
          <p:cNvCxnSpPr>
            <a:stCxn id="73" idx="3"/>
            <a:endCxn id="74" idx="0"/>
          </p:cNvCxnSpPr>
          <p:nvPr/>
        </p:nvCxnSpPr>
        <p:spPr>
          <a:xfrm>
            <a:off x="5010765" y="3958778"/>
            <a:ext cx="232514" cy="890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3" idx="5"/>
            <a:endCxn id="75" idx="0"/>
          </p:cNvCxnSpPr>
          <p:nvPr/>
        </p:nvCxnSpPr>
        <p:spPr>
          <a:xfrm flipH="1">
            <a:off x="4280243" y="3958778"/>
            <a:ext cx="277918" cy="890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2" idx="3"/>
            <a:endCxn id="73" idx="0"/>
          </p:cNvCxnSpPr>
          <p:nvPr/>
        </p:nvCxnSpPr>
        <p:spPr>
          <a:xfrm>
            <a:off x="4059073" y="2614268"/>
            <a:ext cx="725390" cy="798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2" idx="5"/>
            <a:endCxn id="76" idx="0"/>
          </p:cNvCxnSpPr>
          <p:nvPr/>
        </p:nvCxnSpPr>
        <p:spPr>
          <a:xfrm flipH="1">
            <a:off x="2790293" y="2614268"/>
            <a:ext cx="816176" cy="775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6" idx="3"/>
            <a:endCxn id="77" idx="0"/>
          </p:cNvCxnSpPr>
          <p:nvPr/>
        </p:nvCxnSpPr>
        <p:spPr>
          <a:xfrm>
            <a:off x="3016595" y="3936067"/>
            <a:ext cx="232514" cy="890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6" idx="5"/>
            <a:endCxn id="78" idx="0"/>
          </p:cNvCxnSpPr>
          <p:nvPr/>
        </p:nvCxnSpPr>
        <p:spPr>
          <a:xfrm flipH="1">
            <a:off x="2286073" y="3936067"/>
            <a:ext cx="277918" cy="890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endCxn id="72" idx="1"/>
          </p:cNvCxnSpPr>
          <p:nvPr/>
        </p:nvCxnSpPr>
        <p:spPr>
          <a:xfrm flipH="1">
            <a:off x="4059073" y="1748506"/>
            <a:ext cx="1847987" cy="413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 flipH="1">
            <a:off x="4859922" y="15962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0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 flipH="1">
            <a:off x="4373080" y="26952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1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 flipH="1">
            <a:off x="2902009" y="27080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0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 flipH="1">
            <a:off x="5127022" y="42191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1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 flipH="1">
            <a:off x="4085637" y="42191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 flipH="1">
            <a:off x="3110333" y="4206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1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 flipH="1">
            <a:off x="2068948" y="4206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0</a:t>
            </a:r>
            <a:endParaRPr lang="ru-RU" dirty="0">
              <a:solidFill>
                <a:schemeClr val="accent1"/>
              </a:solidFill>
            </a:endParaRPr>
          </a:p>
        </p:txBody>
      </p:sp>
      <p:grpSp>
        <p:nvGrpSpPr>
          <p:cNvPr id="93" name="Group 92"/>
          <p:cNvGrpSpPr/>
          <p:nvPr/>
        </p:nvGrpSpPr>
        <p:grpSpPr>
          <a:xfrm flipH="1">
            <a:off x="4812715" y="5395256"/>
            <a:ext cx="761864" cy="700990"/>
            <a:chOff x="6689517" y="5395256"/>
            <a:chExt cx="761864" cy="700990"/>
          </a:xfrm>
        </p:grpSpPr>
        <p:cxnSp>
          <p:nvCxnSpPr>
            <p:cNvPr id="94" name="Straight Arrow Connector 93"/>
            <p:cNvCxnSpPr>
              <a:stCxn id="74" idx="3"/>
            </p:cNvCxnSpPr>
            <p:nvPr/>
          </p:nvCxnSpPr>
          <p:spPr>
            <a:xfrm flipH="1">
              <a:off x="6689517" y="5395256"/>
              <a:ext cx="104998" cy="4450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6705222" y="545043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cxnSp>
          <p:nvCxnSpPr>
            <p:cNvPr id="96" name="Straight Arrow Connector 95"/>
            <p:cNvCxnSpPr>
              <a:stCxn id="74" idx="5"/>
            </p:cNvCxnSpPr>
            <p:nvPr/>
          </p:nvCxnSpPr>
          <p:spPr>
            <a:xfrm>
              <a:off x="7247119" y="5395256"/>
              <a:ext cx="204262" cy="7009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7064005" y="54558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 flipH="1">
            <a:off x="3855720" y="5414708"/>
            <a:ext cx="756267" cy="681781"/>
            <a:chOff x="6689517" y="5395256"/>
            <a:chExt cx="756267" cy="681781"/>
          </a:xfrm>
        </p:grpSpPr>
        <p:cxnSp>
          <p:nvCxnSpPr>
            <p:cNvPr id="99" name="Straight Arrow Connector 98"/>
            <p:cNvCxnSpPr/>
            <p:nvPr/>
          </p:nvCxnSpPr>
          <p:spPr>
            <a:xfrm flipH="1">
              <a:off x="6689517" y="5395256"/>
              <a:ext cx="104998" cy="4450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6705222" y="545043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cxnSp>
          <p:nvCxnSpPr>
            <p:cNvPr id="101" name="Straight Arrow Connector 100"/>
            <p:cNvCxnSpPr/>
            <p:nvPr/>
          </p:nvCxnSpPr>
          <p:spPr>
            <a:xfrm>
              <a:off x="7247118" y="5395256"/>
              <a:ext cx="198666" cy="6817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7064005" y="54558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 flipH="1">
            <a:off x="2806181" y="5391469"/>
            <a:ext cx="762968" cy="704777"/>
            <a:chOff x="6689517" y="5395256"/>
            <a:chExt cx="762968" cy="704777"/>
          </a:xfrm>
        </p:grpSpPr>
        <p:cxnSp>
          <p:nvCxnSpPr>
            <p:cNvPr id="104" name="Straight Arrow Connector 103"/>
            <p:cNvCxnSpPr/>
            <p:nvPr/>
          </p:nvCxnSpPr>
          <p:spPr>
            <a:xfrm flipH="1">
              <a:off x="6689517" y="5395256"/>
              <a:ext cx="104998" cy="4450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6705222" y="545043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cxnSp>
          <p:nvCxnSpPr>
            <p:cNvPr id="106" name="Straight Arrow Connector 105"/>
            <p:cNvCxnSpPr/>
            <p:nvPr/>
          </p:nvCxnSpPr>
          <p:spPr>
            <a:xfrm>
              <a:off x="7247118" y="5395256"/>
              <a:ext cx="205367" cy="7047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7064005" y="54558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1829767" y="5382578"/>
            <a:ext cx="770514" cy="730674"/>
            <a:chOff x="1829767" y="5382578"/>
            <a:chExt cx="770514" cy="730674"/>
          </a:xfrm>
        </p:grpSpPr>
        <p:cxnSp>
          <p:nvCxnSpPr>
            <p:cNvPr id="109" name="Straight Arrow Connector 108"/>
            <p:cNvCxnSpPr/>
            <p:nvPr/>
          </p:nvCxnSpPr>
          <p:spPr>
            <a:xfrm>
              <a:off x="2495283" y="5382578"/>
              <a:ext cx="104998" cy="4450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 flipH="1">
              <a:off x="2282890" y="543775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cxnSp>
          <p:nvCxnSpPr>
            <p:cNvPr id="111" name="Straight Arrow Connector 110"/>
            <p:cNvCxnSpPr/>
            <p:nvPr/>
          </p:nvCxnSpPr>
          <p:spPr>
            <a:xfrm flipH="1">
              <a:off x="1829767" y="5382578"/>
              <a:ext cx="212913" cy="730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 flipH="1">
              <a:off x="1924107" y="544319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1259217" y="2385922"/>
            <a:ext cx="8420303" cy="3455893"/>
            <a:chOff x="1259217" y="1493520"/>
            <a:chExt cx="8420303" cy="4348296"/>
          </a:xfrm>
        </p:grpSpPr>
        <p:sp>
          <p:nvSpPr>
            <p:cNvPr id="114" name="Left Bracket 113"/>
            <p:cNvSpPr/>
            <p:nvPr/>
          </p:nvSpPr>
          <p:spPr>
            <a:xfrm>
              <a:off x="1259217" y="1493520"/>
              <a:ext cx="277792" cy="4348296"/>
            </a:xfrm>
            <a:prstGeom prst="leftBracket">
              <a:avLst>
                <a:gd name="adj" fmla="val 8294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16" name="Straight Connector 115"/>
            <p:cNvCxnSpPr>
              <a:endCxn id="114" idx="2"/>
            </p:cNvCxnSpPr>
            <p:nvPr/>
          </p:nvCxnSpPr>
          <p:spPr>
            <a:xfrm flipH="1">
              <a:off x="1537009" y="5820911"/>
              <a:ext cx="8142511" cy="209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114" idx="0"/>
              <a:endCxn id="72" idx="6"/>
            </p:cNvCxnSpPr>
            <p:nvPr/>
          </p:nvCxnSpPr>
          <p:spPr>
            <a:xfrm>
              <a:off x="1537009" y="1493520"/>
              <a:ext cx="1975722" cy="25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 flipH="1">
            <a:off x="1829767" y="2385923"/>
            <a:ext cx="8846912" cy="3713160"/>
            <a:chOff x="1259217" y="1493520"/>
            <a:chExt cx="8846912" cy="4348296"/>
          </a:xfrm>
        </p:grpSpPr>
        <p:sp>
          <p:nvSpPr>
            <p:cNvPr id="124" name="Left Bracket 123"/>
            <p:cNvSpPr/>
            <p:nvPr/>
          </p:nvSpPr>
          <p:spPr>
            <a:xfrm>
              <a:off x="1259217" y="1493520"/>
              <a:ext cx="277792" cy="4348296"/>
            </a:xfrm>
            <a:prstGeom prst="leftBracket">
              <a:avLst>
                <a:gd name="adj" fmla="val 8294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25" name="Straight Connector 124"/>
            <p:cNvCxnSpPr>
              <a:endCxn id="124" idx="2"/>
            </p:cNvCxnSpPr>
            <p:nvPr/>
          </p:nvCxnSpPr>
          <p:spPr>
            <a:xfrm flipH="1">
              <a:off x="1537009" y="5841816"/>
              <a:ext cx="85691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stCxn id="124" idx="0"/>
              <a:endCxn id="11" idx="6"/>
            </p:cNvCxnSpPr>
            <p:nvPr/>
          </p:nvCxnSpPr>
          <p:spPr>
            <a:xfrm>
              <a:off x="1537009" y="1493520"/>
              <a:ext cx="1647522" cy="23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762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</a:t>
            </a:r>
            <a:r>
              <a:rPr lang="en-US" dirty="0" smtClean="0"/>
              <a:t>Table Minimization: step 1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11/2/2015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377482"/>
              </p:ext>
            </p:extLst>
          </p:nvPr>
        </p:nvGraphicFramePr>
        <p:xfrm>
          <a:off x="3048000" y="1288144"/>
          <a:ext cx="6096000" cy="480379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916113"/>
                <a:gridCol w="1685925"/>
                <a:gridCol w="958850"/>
                <a:gridCol w="808037"/>
                <a:gridCol w="727075"/>
              </a:tblGrid>
              <a:tr h="282575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Input Sequence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Present State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Next State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Output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/>
                </a:tc>
              </a:tr>
              <a:tr h="282575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>
                    <a:solidFill>
                      <a:srgbClr val="5B9BD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In=0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In=1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>
                    <a:solidFill>
                      <a:srgbClr val="5B9BD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>
                    <a:solidFill>
                      <a:srgbClr val="5B9BD5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Reset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 smtClean="0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000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001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01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010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011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100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101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110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000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000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001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001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010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010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011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011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9050" marR="19050" marT="26988" marB="26988" horzOverflow="overflow"/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100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101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101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110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110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1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2936111" y="3831221"/>
            <a:ext cx="6319777" cy="856526"/>
          </a:xfrm>
          <a:prstGeom prst="roundRect">
            <a:avLst>
              <a:gd name="adj" fmla="val 13964"/>
            </a:avLst>
          </a:prstGeom>
          <a:solidFill>
            <a:srgbClr val="FBE5D6">
              <a:alpha val="4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ounded Rectangle 8"/>
          <p:cNvSpPr/>
          <p:nvPr/>
        </p:nvSpPr>
        <p:spPr>
          <a:xfrm>
            <a:off x="2936111" y="4939354"/>
            <a:ext cx="6319777" cy="593345"/>
          </a:xfrm>
          <a:prstGeom prst="roundRect">
            <a:avLst>
              <a:gd name="adj" fmla="val 13964"/>
            </a:avLst>
          </a:prstGeom>
          <a:solidFill>
            <a:srgbClr val="FBE5D6">
              <a:alpha val="4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ounded Rectangle 9"/>
          <p:cNvSpPr/>
          <p:nvPr/>
        </p:nvSpPr>
        <p:spPr>
          <a:xfrm>
            <a:off x="2936110" y="5797113"/>
            <a:ext cx="6319777" cy="294823"/>
          </a:xfrm>
          <a:prstGeom prst="roundRect">
            <a:avLst>
              <a:gd name="adj" fmla="val 13964"/>
            </a:avLst>
          </a:prstGeom>
          <a:solidFill>
            <a:srgbClr val="FBE5D6">
              <a:alpha val="4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ounded Rectangle 10"/>
          <p:cNvSpPr/>
          <p:nvPr/>
        </p:nvSpPr>
        <p:spPr>
          <a:xfrm>
            <a:off x="2936109" y="1847382"/>
            <a:ext cx="6319777" cy="294823"/>
          </a:xfrm>
          <a:prstGeom prst="roundRect">
            <a:avLst>
              <a:gd name="adj" fmla="val 13964"/>
            </a:avLst>
          </a:prstGeom>
          <a:solidFill>
            <a:srgbClr val="FBE5D6">
              <a:alpha val="4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348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</p:bldLst>
  </p:timing>
  <p:extLst mod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</a:t>
            </a:r>
            <a:r>
              <a:rPr lang="en-US" dirty="0" smtClean="0"/>
              <a:t>Table Minimization: step 2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11/2/2015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48000" y="1288144"/>
          <a:ext cx="6096000" cy="28257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916113"/>
                <a:gridCol w="1685925"/>
                <a:gridCol w="958850"/>
                <a:gridCol w="808037"/>
                <a:gridCol w="727075"/>
              </a:tblGrid>
              <a:tr h="282575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Input Sequence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Present State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Next State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Output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/>
                </a:tc>
              </a:tr>
              <a:tr h="282575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>
                    <a:solidFill>
                      <a:srgbClr val="5B9BD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In=0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In=1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>
                    <a:solidFill>
                      <a:srgbClr val="5B9BD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>
                    <a:solidFill>
                      <a:srgbClr val="5B9BD5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 smtClean="0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 smtClean="0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01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 smtClean="0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S</a:t>
                      </a:r>
                      <a:r>
                        <a:rPr kumimoji="0" lang="en-US" sz="1500" b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yes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 smtClean="0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 smtClean="0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S</a:t>
                      </a:r>
                      <a:r>
                        <a:rPr kumimoji="0" lang="en-US" sz="1500" b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yes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 smtClean="0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Not 011/110 or Reset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 smtClean="0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011/110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 smtClean="0">
                          <a:ln>
                            <a:noFill/>
                          </a:ln>
                          <a:effectLst/>
                        </a:rPr>
                        <a:t>yes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1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2936111" y="2406201"/>
            <a:ext cx="6319777" cy="294823"/>
          </a:xfrm>
          <a:prstGeom prst="roundRect">
            <a:avLst>
              <a:gd name="adj" fmla="val 13964"/>
            </a:avLst>
          </a:prstGeom>
          <a:solidFill>
            <a:srgbClr val="FBE5D6">
              <a:alpha val="4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ounded Rectangle 7"/>
          <p:cNvSpPr/>
          <p:nvPr/>
        </p:nvSpPr>
        <p:spPr>
          <a:xfrm>
            <a:off x="2936111" y="2980926"/>
            <a:ext cx="6319777" cy="294823"/>
          </a:xfrm>
          <a:prstGeom prst="roundRect">
            <a:avLst>
              <a:gd name="adj" fmla="val 13964"/>
            </a:avLst>
          </a:prstGeom>
          <a:solidFill>
            <a:srgbClr val="FBE5D6">
              <a:alpha val="4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4423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  <p:extLst mod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Minimized FSM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11/2/2015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869084"/>
              </p:ext>
            </p:extLst>
          </p:nvPr>
        </p:nvGraphicFramePr>
        <p:xfrm>
          <a:off x="479925" y="1567332"/>
          <a:ext cx="5756787" cy="254318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9161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334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554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5216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9965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82575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Input Sequence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Present State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Next State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Output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2575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>
                    <a:solidFill>
                      <a:srgbClr val="5B9BD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In=0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In=1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>
                    <a:solidFill>
                      <a:srgbClr val="5B9BD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 smtClean="0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 smtClean="0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00/10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 smtClean="0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 smtClean="0">
                          <a:ln>
                            <a:noFill/>
                          </a:ln>
                          <a:effectLst/>
                        </a:rPr>
                        <a:t>start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 smtClean="0">
                          <a:ln>
                            <a:noFill/>
                          </a:ln>
                          <a:effectLst/>
                        </a:rPr>
                        <a:t>start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01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 smtClean="0">
                          <a:ln>
                            <a:noFill/>
                          </a:ln>
                          <a:effectLst/>
                        </a:rPr>
                        <a:t>start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S</a:t>
                      </a:r>
                      <a:r>
                        <a:rPr kumimoji="0" lang="en-US" sz="1500" b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yes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S</a:t>
                      </a:r>
                      <a:r>
                        <a:rPr kumimoji="0" lang="en-US" sz="1500" b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yes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 smtClean="0">
                          <a:ln>
                            <a:noFill/>
                          </a:ln>
                          <a:effectLst/>
                        </a:rPr>
                        <a:t>start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Not 011/110 or Reset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 smtClean="0">
                          <a:ln>
                            <a:noFill/>
                          </a:ln>
                          <a:effectLst/>
                        </a:rPr>
                        <a:t>start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011/110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 smtClean="0">
                          <a:ln>
                            <a:noFill/>
                          </a:ln>
                          <a:effectLst/>
                        </a:rPr>
                        <a:t>yes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1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6702222" y="1567332"/>
            <a:ext cx="5147171" cy="3391783"/>
            <a:chOff x="3128197" y="2307602"/>
            <a:chExt cx="5717131" cy="3767364"/>
          </a:xfrm>
        </p:grpSpPr>
        <p:sp>
          <p:nvSpPr>
            <p:cNvPr id="9" name="Oval 8"/>
            <p:cNvSpPr/>
            <p:nvPr/>
          </p:nvSpPr>
          <p:spPr>
            <a:xfrm>
              <a:off x="5166199" y="2307602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500" dirty="0" smtClean="0">
                  <a:solidFill>
                    <a:schemeClr val="tx1"/>
                  </a:solidFill>
                </a:rPr>
                <a:t>start</a:t>
              </a:r>
            </a:p>
            <a:p>
              <a:pPr algn="ctr"/>
              <a:r>
                <a:rPr lang="en-US" sz="1500" dirty="0" smtClean="0">
                  <a:solidFill>
                    <a:schemeClr val="tx1"/>
                  </a:solidFill>
                </a:rPr>
                <a:t>[0]</a:t>
              </a:r>
              <a:endParaRPr lang="ru-RU" sz="1500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6928326" y="2970728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  <a:endParaRPr lang="en-US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6199382" y="4000549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no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7726807" y="3983154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11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1" idx="3"/>
            </p:cNvCxnSpPr>
            <p:nvPr/>
          </p:nvCxnSpPr>
          <p:spPr>
            <a:xfrm flipH="1">
              <a:off x="6155643" y="4546891"/>
              <a:ext cx="137477" cy="5615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1" idx="5"/>
            </p:cNvCxnSpPr>
            <p:nvPr/>
          </p:nvCxnSpPr>
          <p:spPr>
            <a:xfrm>
              <a:off x="6745724" y="4546891"/>
              <a:ext cx="84996" cy="5539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0" idx="3"/>
              <a:endCxn id="11" idx="0"/>
            </p:cNvCxnSpPr>
            <p:nvPr/>
          </p:nvCxnSpPr>
          <p:spPr>
            <a:xfrm flipH="1">
              <a:off x="6519422" y="3517070"/>
              <a:ext cx="502642" cy="483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0" idx="5"/>
              <a:endCxn id="12" idx="0"/>
            </p:cNvCxnSpPr>
            <p:nvPr/>
          </p:nvCxnSpPr>
          <p:spPr>
            <a:xfrm>
              <a:off x="7474668" y="3517070"/>
              <a:ext cx="572179" cy="4660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2" idx="5"/>
            </p:cNvCxnSpPr>
            <p:nvPr/>
          </p:nvCxnSpPr>
          <p:spPr>
            <a:xfrm>
              <a:off x="8273149" y="4529496"/>
              <a:ext cx="181053" cy="5577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9" idx="5"/>
              <a:endCxn id="10" idx="1"/>
            </p:cNvCxnSpPr>
            <p:nvPr/>
          </p:nvCxnSpPr>
          <p:spPr>
            <a:xfrm>
              <a:off x="5712541" y="2853944"/>
              <a:ext cx="1309523" cy="2105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155643" y="2609472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528537" y="3451214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716257" y="3460994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51059" y="4618471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779182" y="4618471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908133" y="5405710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384816" y="4609000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 flipH="1">
              <a:off x="3406086" y="2970728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 flipH="1">
              <a:off x="3411303" y="4000549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01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Arrow Connector 27"/>
            <p:cNvCxnSpPr>
              <a:stCxn id="27" idx="5"/>
            </p:cNvCxnSpPr>
            <p:nvPr/>
          </p:nvCxnSpPr>
          <p:spPr>
            <a:xfrm flipH="1">
              <a:off x="3374502" y="4546891"/>
              <a:ext cx="130539" cy="5403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6" idx="4"/>
              <a:endCxn id="27" idx="0"/>
            </p:cNvCxnSpPr>
            <p:nvPr/>
          </p:nvCxnSpPr>
          <p:spPr>
            <a:xfrm>
              <a:off x="3726126" y="3610808"/>
              <a:ext cx="5217" cy="3897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9" idx="3"/>
              <a:endCxn id="26" idx="1"/>
            </p:cNvCxnSpPr>
            <p:nvPr/>
          </p:nvCxnSpPr>
          <p:spPr>
            <a:xfrm flipH="1">
              <a:off x="3952428" y="2853944"/>
              <a:ext cx="1307509" cy="2105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 flipH="1">
              <a:off x="4437960" y="2609472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 flipH="1">
              <a:off x="3374502" y="3567520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 flipH="1">
              <a:off x="4322422" y="5337553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 flipH="1">
              <a:off x="3128197" y="4546890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grpSp>
          <p:nvGrpSpPr>
            <p:cNvPr id="35" name="Group 34"/>
            <p:cNvGrpSpPr/>
            <p:nvPr/>
          </p:nvGrpSpPr>
          <p:grpSpPr>
            <a:xfrm flipH="1">
              <a:off x="3374502" y="2401340"/>
              <a:ext cx="5470826" cy="2703272"/>
              <a:chOff x="1321818" y="1238172"/>
              <a:chExt cx="7142581" cy="4603644"/>
            </a:xfrm>
          </p:grpSpPr>
          <p:sp>
            <p:nvSpPr>
              <p:cNvPr id="45" name="Left Bracket 44"/>
              <p:cNvSpPr/>
              <p:nvPr/>
            </p:nvSpPr>
            <p:spPr>
              <a:xfrm>
                <a:off x="1321818" y="1249378"/>
                <a:ext cx="215190" cy="4592438"/>
              </a:xfrm>
              <a:prstGeom prst="leftBracket">
                <a:avLst>
                  <a:gd name="adj" fmla="val 8294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46" name="Straight Connector 45"/>
              <p:cNvCxnSpPr>
                <a:endCxn id="45" idx="2"/>
              </p:cNvCxnSpPr>
              <p:nvPr/>
            </p:nvCxnSpPr>
            <p:spPr>
              <a:xfrm flipH="1">
                <a:off x="1537008" y="5841816"/>
                <a:ext cx="692739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45" idx="0"/>
                <a:endCxn id="9" idx="7"/>
              </p:cNvCxnSpPr>
              <p:nvPr/>
            </p:nvCxnSpPr>
            <p:spPr>
              <a:xfrm flipV="1">
                <a:off x="1537008" y="1238172"/>
                <a:ext cx="3874902" cy="112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Oval 35"/>
            <p:cNvSpPr/>
            <p:nvPr/>
          </p:nvSpPr>
          <p:spPr>
            <a:xfrm flipH="1">
              <a:off x="5124909" y="5434886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yes</a:t>
              </a:r>
            </a:p>
            <a:p>
              <a:pPr algn="ctr"/>
              <a:r>
                <a:rPr lang="en-US" sz="1600" b="1" dirty="0" smtClean="0">
                  <a:solidFill>
                    <a:srgbClr val="00B050"/>
                  </a:solidFill>
                </a:rPr>
                <a:t>[1]</a:t>
              </a:r>
              <a:endParaRPr lang="ru-RU" sz="1600" b="1" dirty="0">
                <a:solidFill>
                  <a:srgbClr val="00B050"/>
                </a:solidFill>
              </a:endParaRPr>
            </a:p>
          </p:txBody>
        </p:sp>
        <p:cxnSp>
          <p:nvCxnSpPr>
            <p:cNvPr id="37" name="Elbow Connector 36"/>
            <p:cNvCxnSpPr>
              <a:stCxn id="12" idx="3"/>
              <a:endCxn id="36" idx="2"/>
            </p:cNvCxnSpPr>
            <p:nvPr/>
          </p:nvCxnSpPr>
          <p:spPr>
            <a:xfrm rot="5400000">
              <a:off x="6180052" y="4114433"/>
              <a:ext cx="1225430" cy="205555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>
              <a:stCxn id="27" idx="3"/>
              <a:endCxn id="36" idx="6"/>
            </p:cNvCxnSpPr>
            <p:nvPr/>
          </p:nvCxnSpPr>
          <p:spPr>
            <a:xfrm rot="16200000" flipH="1">
              <a:off x="3937260" y="4567276"/>
              <a:ext cx="1208035" cy="116726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Elbow Connector 38"/>
            <p:cNvCxnSpPr>
              <a:stCxn id="36" idx="7"/>
              <a:endCxn id="26" idx="2"/>
            </p:cNvCxnSpPr>
            <p:nvPr/>
          </p:nvCxnSpPr>
          <p:spPr>
            <a:xfrm rot="16200000" flipV="1">
              <a:off x="3513479" y="3823455"/>
              <a:ext cx="2237856" cy="117248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Elbow Connector 39"/>
            <p:cNvCxnSpPr>
              <a:stCxn id="36" idx="1"/>
              <a:endCxn id="10" idx="2"/>
            </p:cNvCxnSpPr>
            <p:nvPr/>
          </p:nvCxnSpPr>
          <p:spPr>
            <a:xfrm rot="5400000" flipH="1" flipV="1">
              <a:off x="5180860" y="3781159"/>
              <a:ext cx="2237856" cy="125707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 flipH="1">
              <a:off x="4912157" y="4215261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 flipH="1">
              <a:off x="5665947" y="4225941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cxnSp>
          <p:nvCxnSpPr>
            <p:cNvPr id="43" name="Straight Arrow Connector 42"/>
            <p:cNvCxnSpPr>
              <a:stCxn id="26" idx="3"/>
              <a:endCxn id="11" idx="1"/>
            </p:cNvCxnSpPr>
            <p:nvPr/>
          </p:nvCxnSpPr>
          <p:spPr>
            <a:xfrm>
              <a:off x="3952428" y="3517070"/>
              <a:ext cx="2340692" cy="5772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 flipH="1">
              <a:off x="4366008" y="3626526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881411" y="4338660"/>
            <a:ext cx="2634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Fig.: </a:t>
            </a:r>
            <a:r>
              <a:rPr lang="en-US" dirty="0" smtClean="0"/>
              <a:t>State Transition Table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8461423" y="5067727"/>
            <a:ext cx="1950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Fig.: </a:t>
            </a:r>
            <a:r>
              <a:rPr lang="en-US" dirty="0" smtClean="0"/>
              <a:t>State Diagram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53" idx="2"/>
          </p:cNvCxnSpPr>
          <p:nvPr/>
        </p:nvCxnSpPr>
        <p:spPr>
          <a:xfrm>
            <a:off x="1643638" y="1184184"/>
            <a:ext cx="119786" cy="27657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44046" y="814852"/>
            <a:ext cx="2399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more rows to match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9581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3" grpId="0"/>
    </p:bldLst>
  </p:timing>
  <p:extLst mod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Minimized vs. Initial FSM</a:t>
            </a:r>
            <a:endParaRPr lang="ru-RU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199" y="4955457"/>
            <a:ext cx="10832691" cy="129785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Minimization allows using less elements (gates, latches)</a:t>
            </a:r>
          </a:p>
          <a:p>
            <a:pPr lvl="1"/>
            <a:r>
              <a:rPr lang="en-US" dirty="0" smtClean="0"/>
              <a:t>Faster FSM as has shorter critical path</a:t>
            </a:r>
          </a:p>
          <a:p>
            <a:pPr lvl="1"/>
            <a:r>
              <a:rPr lang="en-US" dirty="0" smtClean="0"/>
              <a:t>Smaller power/area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11/2/2015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16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491697" y="1225314"/>
            <a:ext cx="6061166" cy="3614948"/>
            <a:chOff x="491697" y="1225314"/>
            <a:chExt cx="6061166" cy="361494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1697" y="1225314"/>
              <a:ext cx="6061166" cy="3228699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209800" y="4470930"/>
              <a:ext cx="25288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Fig.: </a:t>
              </a:r>
              <a:r>
                <a:rPr lang="en-US" dirty="0" smtClean="0"/>
                <a:t>Initial State Diagram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550865" y="1225314"/>
            <a:ext cx="3555775" cy="2871002"/>
            <a:chOff x="7550865" y="1225314"/>
            <a:chExt cx="3555775" cy="287100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0865" y="1225314"/>
              <a:ext cx="3555775" cy="2373292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7834465" y="3726984"/>
              <a:ext cx="29885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Fig.: </a:t>
              </a:r>
              <a:r>
                <a:rPr lang="en-US" dirty="0" smtClean="0"/>
                <a:t>Minimized State Diagram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76944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Real-life Example: Vending Coffee </a:t>
            </a:r>
            <a:r>
              <a:rPr lang="en-US" dirty="0"/>
              <a:t>M</a:t>
            </a:r>
            <a:r>
              <a:rPr lang="en-US" dirty="0" smtClean="0"/>
              <a:t>achine</a:t>
            </a:r>
            <a:endParaRPr lang="ru-RU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202635"/>
            <a:ext cx="5236923" cy="1808179"/>
          </a:xfrm>
        </p:spPr>
        <p:txBody>
          <a:bodyPr>
            <a:normAutofit/>
          </a:bodyPr>
          <a:lstStyle/>
          <a:p>
            <a:r>
              <a:rPr lang="en-US" dirty="0" smtClean="0"/>
              <a:t>Conditions:</a:t>
            </a:r>
          </a:p>
          <a:p>
            <a:pPr lvl="1"/>
            <a:r>
              <a:rPr lang="en-US" dirty="0" smtClean="0"/>
              <a:t>15</a:t>
            </a:r>
            <a:r>
              <a:rPr lang="en-US" dirty="0" smtClean="0">
                <a:latin typeface="Calibri" panose="020F0502020204030204" pitchFamily="34" charset="0"/>
              </a:rPr>
              <a:t>₵ </a:t>
            </a:r>
            <a:r>
              <a:rPr lang="en-US" dirty="0" smtClean="0"/>
              <a:t>for a cup of coffee</a:t>
            </a:r>
          </a:p>
          <a:p>
            <a:pPr lvl="1"/>
            <a:r>
              <a:rPr lang="en-US" dirty="0" smtClean="0"/>
              <a:t>Take only 5</a:t>
            </a:r>
            <a:r>
              <a:rPr lang="en-US" dirty="0">
                <a:latin typeface="Calibri" panose="020F0502020204030204" pitchFamily="34" charset="0"/>
              </a:rPr>
              <a:t>₵</a:t>
            </a:r>
            <a:r>
              <a:rPr lang="en-US" dirty="0" smtClean="0"/>
              <a:t> and 10</a:t>
            </a:r>
            <a:r>
              <a:rPr lang="en-US" dirty="0">
                <a:latin typeface="Calibri" panose="020F0502020204030204" pitchFamily="34" charset="0"/>
              </a:rPr>
              <a:t>₵</a:t>
            </a:r>
            <a:r>
              <a:rPr lang="en-US" dirty="0" smtClean="0"/>
              <a:t> coins</a:t>
            </a:r>
          </a:p>
          <a:p>
            <a:pPr lvl="1"/>
            <a:r>
              <a:rPr lang="en-US" dirty="0" smtClean="0"/>
              <a:t>Do no provide any change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11/13/2015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Digital Integrated Circuits Design -- Lecture #7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8305800" y="2963758"/>
            <a:ext cx="1219200" cy="1143000"/>
            <a:chOff x="8384436" y="2261514"/>
            <a:chExt cx="1219200" cy="1143000"/>
          </a:xfrm>
        </p:grpSpPr>
        <p:sp>
          <p:nvSpPr>
            <p:cNvPr id="8" name="Rectangle 2"/>
            <p:cNvSpPr>
              <a:spLocks noChangeArrowheads="1"/>
            </p:cNvSpPr>
            <p:nvPr/>
          </p:nvSpPr>
          <p:spPr bwMode="auto">
            <a:xfrm>
              <a:off x="8593986" y="2426614"/>
              <a:ext cx="800100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800" dirty="0">
                  <a:latin typeface="Calibri" panose="020F0502020204030204"/>
                </a:rPr>
                <a:t>Vending</a:t>
              </a:r>
              <a:br>
                <a:rPr lang="en-US" altLang="ru-RU" sz="1800" dirty="0">
                  <a:latin typeface="Calibri" panose="020F0502020204030204"/>
                </a:rPr>
              </a:br>
              <a:r>
                <a:rPr lang="en-US" altLang="ru-RU" sz="1800" dirty="0">
                  <a:latin typeface="Calibri" panose="020F0502020204030204"/>
                </a:rPr>
                <a:t>Machine</a:t>
              </a:r>
              <a:br>
                <a:rPr lang="en-US" altLang="ru-RU" sz="1800" dirty="0">
                  <a:latin typeface="Calibri" panose="020F0502020204030204"/>
                </a:rPr>
              </a:br>
              <a:r>
                <a:rPr lang="en-US" altLang="ru-RU" sz="1800" dirty="0">
                  <a:latin typeface="Calibri" panose="020F0502020204030204"/>
                </a:rPr>
                <a:t>FSM</a:t>
              </a: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8384436" y="2261514"/>
              <a:ext cx="1219200" cy="1143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endParaRPr lang="ru-RU" altLang="ru-RU" sz="1800">
                <a:latin typeface="Calibri" panose="020F0502020204030204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0439400" y="2963758"/>
            <a:ext cx="1141521" cy="1143000"/>
            <a:chOff x="10518036" y="2261514"/>
            <a:chExt cx="1141521" cy="1143000"/>
          </a:xfrm>
        </p:grpSpPr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10643557" y="2502814"/>
              <a:ext cx="101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9050" tIns="26988" rIns="19050" bIns="26988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800" dirty="0" smtClean="0">
                  <a:latin typeface="Calibri" panose="020F0502020204030204"/>
                </a:rPr>
                <a:t>Make a coffee</a:t>
              </a:r>
              <a:endParaRPr lang="en-US" altLang="ru-RU" sz="1800" dirty="0">
                <a:latin typeface="Calibri" panose="020F0502020204030204"/>
              </a:endParaRPr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10518036" y="2261514"/>
              <a:ext cx="0" cy="1143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 sz="2000">
                <a:solidFill>
                  <a:prstClr val="black"/>
                </a:solidFill>
              </a:endParaRPr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>
              <a:off x="10518036" y="3404514"/>
              <a:ext cx="762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 sz="2000">
                <a:solidFill>
                  <a:prstClr val="black"/>
                </a:solidFill>
              </a:endParaRPr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>
              <a:off x="10518036" y="2261514"/>
              <a:ext cx="762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 sz="2000">
                <a:solidFill>
                  <a:prstClr val="black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546154" y="2963758"/>
            <a:ext cx="845246" cy="1143000"/>
            <a:chOff x="6624790" y="2261514"/>
            <a:chExt cx="845246" cy="1143000"/>
          </a:xfrm>
        </p:grpSpPr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6624790" y="2502814"/>
              <a:ext cx="6985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800" dirty="0">
                  <a:latin typeface="Calibri" panose="020F0502020204030204"/>
                </a:rPr>
                <a:t>Coin</a:t>
              </a:r>
              <a:br>
                <a:rPr lang="en-US" altLang="ru-RU" sz="1800" dirty="0">
                  <a:latin typeface="Calibri" panose="020F0502020204030204"/>
                </a:rPr>
              </a:br>
              <a:r>
                <a:rPr lang="en-US" altLang="ru-RU" sz="1800" dirty="0">
                  <a:latin typeface="Calibri" panose="020F0502020204030204"/>
                </a:rPr>
                <a:t>Sensor</a:t>
              </a:r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>
              <a:off x="6631836" y="2261514"/>
              <a:ext cx="838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 sz="2000">
                <a:solidFill>
                  <a:prstClr val="black"/>
                </a:solidFill>
              </a:endParaRPr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>
              <a:off x="7470036" y="2261514"/>
              <a:ext cx="0" cy="1143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 sz="2000">
                <a:solidFill>
                  <a:prstClr val="black"/>
                </a:solidFill>
              </a:endParaRPr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 flipH="1">
              <a:off x="6631836" y="3404514"/>
              <a:ext cx="838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 sz="2000">
                <a:solidFill>
                  <a:prstClr val="black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9525000" y="3268558"/>
            <a:ext cx="914400" cy="330200"/>
            <a:chOff x="9603636" y="2566314"/>
            <a:chExt cx="914400" cy="330200"/>
          </a:xfrm>
        </p:grpSpPr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9756036" y="2566314"/>
              <a:ext cx="5715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400"/>
                </a:lnSpc>
              </a:pPr>
              <a:r>
                <a:rPr lang="en-US" altLang="ru-RU" sz="1800" dirty="0" smtClean="0">
                  <a:latin typeface="Calibri" panose="020F0502020204030204"/>
                </a:rPr>
                <a:t>Start</a:t>
              </a:r>
              <a:endParaRPr lang="en-US" altLang="ru-RU" sz="1800" dirty="0">
                <a:latin typeface="Calibri" panose="020F0502020204030204"/>
              </a:endParaRPr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9603636" y="2794914"/>
              <a:ext cx="914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 sz="2000">
                <a:solidFill>
                  <a:prstClr val="black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391400" y="2985992"/>
            <a:ext cx="914400" cy="330200"/>
            <a:chOff x="7470036" y="2283748"/>
            <a:chExt cx="914400" cy="330200"/>
          </a:xfrm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7774836" y="2283748"/>
              <a:ext cx="2921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400"/>
                </a:lnSpc>
              </a:pPr>
              <a:r>
                <a:rPr lang="en-US" altLang="ru-RU" sz="1800" dirty="0" smtClean="0">
                  <a:latin typeface="Calibri" panose="020F0502020204030204"/>
                </a:rPr>
                <a:t>F</a:t>
              </a:r>
              <a:endParaRPr lang="en-US" altLang="ru-RU" sz="1800" dirty="0">
                <a:latin typeface="Calibri" panose="020F0502020204030204"/>
              </a:endParaRPr>
            </a:p>
          </p:txBody>
        </p:sp>
        <p:sp>
          <p:nvSpPr>
            <p:cNvPr id="24" name="Line 20"/>
            <p:cNvSpPr>
              <a:spLocks noChangeShapeType="1"/>
            </p:cNvSpPr>
            <p:nvPr/>
          </p:nvSpPr>
          <p:spPr bwMode="auto">
            <a:xfrm>
              <a:off x="7470036" y="2566314"/>
              <a:ext cx="914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 sz="2000">
                <a:solidFill>
                  <a:prstClr val="black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391400" y="3649558"/>
            <a:ext cx="914400" cy="330200"/>
            <a:chOff x="7470036" y="2947314"/>
            <a:chExt cx="914400" cy="330200"/>
          </a:xfrm>
        </p:grpSpPr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7774836" y="2947314"/>
              <a:ext cx="2921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400"/>
                </a:lnSpc>
              </a:pPr>
              <a:r>
                <a:rPr lang="en-US" altLang="ru-RU" sz="1800" dirty="0" smtClean="0">
                  <a:latin typeface="Calibri" panose="020F0502020204030204"/>
                </a:rPr>
                <a:t>T</a:t>
              </a:r>
              <a:endParaRPr lang="en-US" altLang="ru-RU" sz="1800" dirty="0">
                <a:latin typeface="Calibri" panose="020F0502020204030204"/>
              </a:endParaRPr>
            </a:p>
          </p:txBody>
        </p:sp>
        <p:sp>
          <p:nvSpPr>
            <p:cNvPr id="25" name="Line 21"/>
            <p:cNvSpPr>
              <a:spLocks noChangeShapeType="1"/>
            </p:cNvSpPr>
            <p:nvPr/>
          </p:nvSpPr>
          <p:spPr bwMode="auto">
            <a:xfrm>
              <a:off x="7470036" y="3175914"/>
              <a:ext cx="914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 sz="2000">
                <a:solidFill>
                  <a:prstClr val="black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8610600" y="2049358"/>
            <a:ext cx="596900" cy="914400"/>
            <a:chOff x="8689236" y="1347114"/>
            <a:chExt cx="596900" cy="914400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8689236" y="1347114"/>
              <a:ext cx="5969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400"/>
                </a:lnSpc>
              </a:pPr>
              <a:r>
                <a:rPr lang="en-US" altLang="ru-RU" sz="1800" dirty="0">
                  <a:latin typeface="Calibri" panose="020F0502020204030204"/>
                </a:rPr>
                <a:t>Reset</a:t>
              </a:r>
            </a:p>
          </p:txBody>
        </p:sp>
        <p:sp>
          <p:nvSpPr>
            <p:cNvPr id="26" name="Line 22"/>
            <p:cNvSpPr>
              <a:spLocks noChangeShapeType="1"/>
            </p:cNvSpPr>
            <p:nvPr/>
          </p:nvSpPr>
          <p:spPr bwMode="auto">
            <a:xfrm>
              <a:off x="8994036" y="1575714"/>
              <a:ext cx="0" cy="685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 sz="2000">
                <a:solidFill>
                  <a:prstClr val="black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8686800" y="4106758"/>
            <a:ext cx="419100" cy="1016000"/>
            <a:chOff x="8765436" y="3404514"/>
            <a:chExt cx="419100" cy="1016000"/>
          </a:xfrm>
        </p:grpSpPr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8765436" y="4090314"/>
              <a:ext cx="4191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400"/>
                </a:lnSpc>
              </a:pPr>
              <a:r>
                <a:rPr lang="en-US" altLang="ru-RU" sz="1800">
                  <a:latin typeface="Calibri" panose="020F0502020204030204"/>
                </a:rPr>
                <a:t>Clock</a:t>
              </a:r>
            </a:p>
          </p:txBody>
        </p:sp>
        <p:sp>
          <p:nvSpPr>
            <p:cNvPr id="27" name="Line 23"/>
            <p:cNvSpPr>
              <a:spLocks noChangeShapeType="1"/>
            </p:cNvSpPr>
            <p:nvPr/>
          </p:nvSpPr>
          <p:spPr bwMode="auto">
            <a:xfrm flipV="1">
              <a:off x="8994036" y="3404514"/>
              <a:ext cx="0" cy="685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 sz="2000">
                <a:solidFill>
                  <a:prstClr val="black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665764" y="2229827"/>
            <a:ext cx="1197892" cy="666471"/>
            <a:chOff x="6744400" y="1527583"/>
            <a:chExt cx="1197892" cy="666471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7670278" y="1893429"/>
              <a:ext cx="209115" cy="3006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6744400" y="1527583"/>
              <a:ext cx="1197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>
                  <a:solidFill>
                    <a:srgbClr val="5B9BD5"/>
                  </a:solidFill>
                </a:rPr>
                <a:t>Receive 5</a:t>
              </a:r>
              <a:r>
                <a:rPr lang="en-US" dirty="0">
                  <a:solidFill>
                    <a:srgbClr val="5B9BD5"/>
                  </a:solidFill>
                  <a:latin typeface="Calibri" panose="020F0502020204030204" pitchFamily="34" charset="0"/>
                </a:rPr>
                <a:t>₵</a:t>
              </a:r>
              <a:endParaRPr lang="ru-RU" dirty="0">
                <a:solidFill>
                  <a:srgbClr val="5B9BD5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795879" y="3993539"/>
            <a:ext cx="1314912" cy="723850"/>
            <a:chOff x="6874515" y="3291295"/>
            <a:chExt cx="1314912" cy="723850"/>
          </a:xfrm>
        </p:grpSpPr>
        <p:cxnSp>
          <p:nvCxnSpPr>
            <p:cNvPr id="31" name="Straight Arrow Connector 30"/>
            <p:cNvCxnSpPr/>
            <p:nvPr/>
          </p:nvCxnSpPr>
          <p:spPr>
            <a:xfrm flipV="1">
              <a:off x="7670278" y="3291295"/>
              <a:ext cx="244258" cy="3195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874515" y="3645813"/>
              <a:ext cx="13149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>
                  <a:solidFill>
                    <a:srgbClr val="5B9BD5"/>
                  </a:solidFill>
                </a:rPr>
                <a:t>Receive 10</a:t>
              </a:r>
              <a:r>
                <a:rPr lang="en-US" dirty="0" smtClean="0">
                  <a:solidFill>
                    <a:srgbClr val="5B9BD5"/>
                  </a:solidFill>
                  <a:latin typeface="Calibri" panose="020F0502020204030204" pitchFamily="34" charset="0"/>
                </a:rPr>
                <a:t>₵</a:t>
              </a:r>
              <a:endParaRPr lang="ru-RU" dirty="0">
                <a:solidFill>
                  <a:srgbClr val="5B9BD5"/>
                </a:solidFill>
              </a:endParaRPr>
            </a:p>
          </p:txBody>
        </p:sp>
      </p:grpSp>
      <p:pic>
        <p:nvPicPr>
          <p:cNvPr id="41" name="Picture 2" descr="http://static1.evermotion.org/files/model_images/506639254172013372f51a3436ad7d8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929" y="3254166"/>
            <a:ext cx="3248384" cy="324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upload.wikimedia.org/wikipedia/commons/thumb/7/72/Jefferson-Nickel-Unc-Obv.jpg/244px-Jefferson-Nickel-Unc-Obv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715" y="1417430"/>
            <a:ext cx="867616" cy="853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3/3c/Dime_Obverse_13.png/240px-Dime_Obverse_1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465" y="4669874"/>
            <a:ext cx="579883" cy="579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7618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FSM design </a:t>
            </a:r>
            <a:r>
              <a:rPr lang="en-US" dirty="0" smtClean="0"/>
              <a:t>procedure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</a:t>
            </a:r>
            <a:r>
              <a:rPr lang="en-US" dirty="0"/>
              <a:t>1: State transition diagram</a:t>
            </a:r>
          </a:p>
          <a:p>
            <a:r>
              <a:rPr lang="en-US" dirty="0"/>
              <a:t>Step 2: State transition table</a:t>
            </a:r>
          </a:p>
          <a:p>
            <a:r>
              <a:rPr lang="en-US" dirty="0"/>
              <a:t>Step 3: State minimization</a:t>
            </a:r>
          </a:p>
          <a:p>
            <a:r>
              <a:rPr lang="en-US" dirty="0"/>
              <a:t>Step 4: State encoding</a:t>
            </a:r>
          </a:p>
          <a:p>
            <a:r>
              <a:rPr lang="en-US" dirty="0"/>
              <a:t>Step 5: Next-state functions</a:t>
            </a:r>
          </a:p>
          <a:p>
            <a:r>
              <a:rPr lang="en-US" dirty="0"/>
              <a:t>Step 6: Schematic</a:t>
            </a:r>
          </a:p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8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Vending Machine FSM: step 1 and 2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11/13/2015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19</a:t>
            </a:fld>
            <a:endParaRPr lang="en-US"/>
          </a:p>
        </p:txBody>
      </p:sp>
      <p:sp>
        <p:nvSpPr>
          <p:cNvPr id="44" name="Oval 5"/>
          <p:cNvSpPr>
            <a:spLocks noChangeArrowheads="1"/>
          </p:cNvSpPr>
          <p:nvPr/>
        </p:nvSpPr>
        <p:spPr bwMode="auto">
          <a:xfrm>
            <a:off x="3430089" y="2012789"/>
            <a:ext cx="609600" cy="609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ru-RU">
                <a:latin typeface="+mn-lt"/>
              </a:rPr>
              <a:t>S0</a:t>
            </a:r>
          </a:p>
        </p:txBody>
      </p:sp>
      <p:cxnSp>
        <p:nvCxnSpPr>
          <p:cNvPr id="45" name="AutoShape 20"/>
          <p:cNvCxnSpPr>
            <a:cxnSpLocks noChangeShapeType="1"/>
          </p:cNvCxnSpPr>
          <p:nvPr/>
        </p:nvCxnSpPr>
        <p:spPr bwMode="auto">
          <a:xfrm>
            <a:off x="3734889" y="1555589"/>
            <a:ext cx="0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Text Box 21"/>
          <p:cNvSpPr txBox="1">
            <a:spLocks noChangeArrowheads="1"/>
          </p:cNvSpPr>
          <p:nvPr/>
        </p:nvSpPr>
        <p:spPr bwMode="auto">
          <a:xfrm>
            <a:off x="3734889" y="1403189"/>
            <a:ext cx="2107111" cy="271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ru-RU" dirty="0" smtClean="0">
                <a:latin typeface="+mn-lt"/>
              </a:rPr>
              <a:t>From S4, S5, S6, S7, S8</a:t>
            </a:r>
            <a:endParaRPr lang="en-US" altLang="ru-RU" dirty="0">
              <a:latin typeface="+mn-lt"/>
            </a:endParaRPr>
          </a:p>
        </p:txBody>
      </p:sp>
      <p:grpSp>
        <p:nvGrpSpPr>
          <p:cNvPr id="10" name="Group 31"/>
          <p:cNvGrpSpPr>
            <a:grpSpLocks/>
          </p:cNvGrpSpPr>
          <p:nvPr/>
        </p:nvGrpSpPr>
        <p:grpSpPr bwMode="auto">
          <a:xfrm>
            <a:off x="3950785" y="2482689"/>
            <a:ext cx="774700" cy="1066800"/>
            <a:chOff x="4456" y="1872"/>
            <a:chExt cx="488" cy="672"/>
          </a:xfrm>
        </p:grpSpPr>
        <p:sp>
          <p:nvSpPr>
            <p:cNvPr id="41" name="Oval 6"/>
            <p:cNvSpPr>
              <a:spLocks noChangeArrowheads="1"/>
            </p:cNvSpPr>
            <p:nvPr/>
          </p:nvSpPr>
          <p:spPr bwMode="auto">
            <a:xfrm>
              <a:off x="4560" y="2160"/>
              <a:ext cx="384" cy="38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>
                  <a:latin typeface="+mn-lt"/>
                </a:rPr>
                <a:t>S2</a:t>
              </a:r>
            </a:p>
          </p:txBody>
        </p:sp>
        <p:cxnSp>
          <p:nvCxnSpPr>
            <p:cNvPr id="42" name="AutoShape 18"/>
            <p:cNvCxnSpPr>
              <a:cxnSpLocks noChangeShapeType="1"/>
              <a:stCxn id="44" idx="5"/>
              <a:endCxn id="41" idx="1"/>
            </p:cNvCxnSpPr>
            <p:nvPr/>
          </p:nvCxnSpPr>
          <p:spPr bwMode="auto">
            <a:xfrm>
              <a:off x="4456" y="1914"/>
              <a:ext cx="160" cy="30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" name="Text Box 22"/>
            <p:cNvSpPr txBox="1">
              <a:spLocks noChangeArrowheads="1"/>
            </p:cNvSpPr>
            <p:nvPr/>
          </p:nvSpPr>
          <p:spPr bwMode="auto">
            <a:xfrm>
              <a:off x="4521" y="1872"/>
              <a:ext cx="17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dirty="0" smtClean="0">
                  <a:latin typeface="+mn-lt"/>
                </a:rPr>
                <a:t>T</a:t>
              </a:r>
              <a:endParaRPr lang="en-US" altLang="ru-RU" dirty="0">
                <a:latin typeface="+mn-lt"/>
              </a:endParaRPr>
            </a:p>
          </p:txBody>
        </p:sp>
      </p:grpSp>
      <p:sp>
        <p:nvSpPr>
          <p:cNvPr id="38" name="Oval 10"/>
          <p:cNvSpPr>
            <a:spLocks noChangeArrowheads="1"/>
          </p:cNvSpPr>
          <p:nvPr/>
        </p:nvSpPr>
        <p:spPr bwMode="auto">
          <a:xfrm>
            <a:off x="4801685" y="3854289"/>
            <a:ext cx="609600" cy="6096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ru-RU" dirty="0">
                <a:latin typeface="+mn-lt"/>
              </a:rPr>
              <a:t>S6</a:t>
            </a:r>
          </a:p>
          <a:p>
            <a:r>
              <a:rPr lang="en-US" altLang="ru-RU" dirty="0" smtClean="0">
                <a:latin typeface="+mn-lt"/>
              </a:rPr>
              <a:t>[start]</a:t>
            </a:r>
            <a:endParaRPr lang="en-US" altLang="ru-RU" dirty="0">
              <a:latin typeface="+mn-lt"/>
            </a:endParaRPr>
          </a:p>
        </p:txBody>
      </p:sp>
      <p:cxnSp>
        <p:nvCxnSpPr>
          <p:cNvPr id="39" name="AutoShape 17"/>
          <p:cNvCxnSpPr>
            <a:cxnSpLocks noChangeShapeType="1"/>
            <a:stCxn id="41" idx="5"/>
            <a:endCxn id="38" idx="1"/>
          </p:cNvCxnSpPr>
          <p:nvPr/>
        </p:nvCxnSpPr>
        <p:spPr bwMode="auto">
          <a:xfrm>
            <a:off x="4636585" y="3460589"/>
            <a:ext cx="254000" cy="482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Text Box 23"/>
          <p:cNvSpPr txBox="1">
            <a:spLocks noChangeArrowheads="1"/>
          </p:cNvSpPr>
          <p:nvPr/>
        </p:nvSpPr>
        <p:spPr bwMode="auto">
          <a:xfrm>
            <a:off x="4739773" y="3476672"/>
            <a:ext cx="284163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ru-RU" dirty="0" smtClean="0">
                <a:latin typeface="+mn-lt"/>
              </a:rPr>
              <a:t>T</a:t>
            </a:r>
            <a:endParaRPr lang="en-US" altLang="ru-RU" dirty="0">
              <a:latin typeface="+mn-lt"/>
            </a:endParaRPr>
          </a:p>
        </p:txBody>
      </p:sp>
      <p:sp>
        <p:nvSpPr>
          <p:cNvPr id="35" name="Oval 8"/>
          <p:cNvSpPr>
            <a:spLocks noChangeArrowheads="1"/>
          </p:cNvSpPr>
          <p:nvPr/>
        </p:nvSpPr>
        <p:spPr bwMode="auto">
          <a:xfrm>
            <a:off x="2961455" y="3854289"/>
            <a:ext cx="609600" cy="6096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ru-RU" dirty="0">
                <a:latin typeface="+mn-lt"/>
              </a:rPr>
              <a:t>S4</a:t>
            </a:r>
          </a:p>
          <a:p>
            <a:r>
              <a:rPr lang="en-US" altLang="ru-RU" dirty="0" smtClean="0">
                <a:latin typeface="+mn-lt"/>
              </a:rPr>
              <a:t>[start]</a:t>
            </a:r>
            <a:endParaRPr lang="en-US" altLang="ru-RU" dirty="0">
              <a:latin typeface="+mn-lt"/>
            </a:endParaRPr>
          </a:p>
        </p:txBody>
      </p:sp>
      <p:cxnSp>
        <p:nvCxnSpPr>
          <p:cNvPr id="36" name="AutoShape 15"/>
          <p:cNvCxnSpPr>
            <a:cxnSpLocks noChangeShapeType="1"/>
            <a:stCxn id="32" idx="5"/>
            <a:endCxn id="35" idx="0"/>
          </p:cNvCxnSpPr>
          <p:nvPr/>
        </p:nvCxnSpPr>
        <p:spPr bwMode="auto">
          <a:xfrm>
            <a:off x="3264611" y="3460215"/>
            <a:ext cx="1644" cy="39407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Text Box 24"/>
          <p:cNvSpPr txBox="1">
            <a:spLocks noChangeArrowheads="1"/>
          </p:cNvSpPr>
          <p:nvPr/>
        </p:nvSpPr>
        <p:spPr bwMode="auto">
          <a:xfrm>
            <a:off x="3331476" y="3476672"/>
            <a:ext cx="284163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ru-RU" dirty="0" smtClean="0">
                <a:latin typeface="+mn-lt"/>
              </a:rPr>
              <a:t>T</a:t>
            </a:r>
            <a:endParaRPr lang="en-US" altLang="ru-RU" dirty="0">
              <a:latin typeface="+mn-lt"/>
            </a:endParaRPr>
          </a:p>
        </p:txBody>
      </p:sp>
      <p:grpSp>
        <p:nvGrpSpPr>
          <p:cNvPr id="13" name="Group 30"/>
          <p:cNvGrpSpPr>
            <a:grpSpLocks/>
          </p:cNvGrpSpPr>
          <p:nvPr/>
        </p:nvGrpSpPr>
        <p:grpSpPr bwMode="auto">
          <a:xfrm>
            <a:off x="2744285" y="2482689"/>
            <a:ext cx="774700" cy="1066800"/>
            <a:chOff x="3696" y="1872"/>
            <a:chExt cx="488" cy="672"/>
          </a:xfrm>
        </p:grpSpPr>
        <p:sp>
          <p:nvSpPr>
            <p:cNvPr id="32" name="Oval 7"/>
            <p:cNvSpPr>
              <a:spLocks noChangeArrowheads="1"/>
            </p:cNvSpPr>
            <p:nvPr/>
          </p:nvSpPr>
          <p:spPr bwMode="auto">
            <a:xfrm>
              <a:off x="3696" y="2160"/>
              <a:ext cx="384" cy="38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>
                  <a:latin typeface="+mn-lt"/>
                </a:rPr>
                <a:t>S1</a:t>
              </a:r>
            </a:p>
          </p:txBody>
        </p:sp>
        <p:cxnSp>
          <p:nvCxnSpPr>
            <p:cNvPr id="33" name="AutoShape 13"/>
            <p:cNvCxnSpPr>
              <a:cxnSpLocks noChangeShapeType="1"/>
              <a:stCxn id="44" idx="3"/>
              <a:endCxn id="32" idx="7"/>
            </p:cNvCxnSpPr>
            <p:nvPr/>
          </p:nvCxnSpPr>
          <p:spPr bwMode="auto">
            <a:xfrm flipH="1">
              <a:off x="4024" y="1914"/>
              <a:ext cx="160" cy="30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" name="Text Box 25"/>
            <p:cNvSpPr txBox="1">
              <a:spLocks noChangeArrowheads="1"/>
            </p:cNvSpPr>
            <p:nvPr/>
          </p:nvSpPr>
          <p:spPr bwMode="auto">
            <a:xfrm>
              <a:off x="3948" y="1872"/>
              <a:ext cx="176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dirty="0">
                  <a:latin typeface="+mn-lt"/>
                </a:rPr>
                <a:t>F</a:t>
              </a:r>
            </a:p>
          </p:txBody>
        </p:sp>
      </p:grpSp>
      <p:sp>
        <p:nvSpPr>
          <p:cNvPr id="29" name="Oval 9"/>
          <p:cNvSpPr>
            <a:spLocks noChangeArrowheads="1"/>
          </p:cNvSpPr>
          <p:nvPr/>
        </p:nvSpPr>
        <p:spPr bwMode="auto">
          <a:xfrm>
            <a:off x="2058485" y="3854289"/>
            <a:ext cx="609600" cy="609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ru-RU">
                <a:latin typeface="+mn-lt"/>
              </a:rPr>
              <a:t>S3</a:t>
            </a:r>
          </a:p>
        </p:txBody>
      </p:sp>
      <p:cxnSp>
        <p:nvCxnSpPr>
          <p:cNvPr id="30" name="AutoShape 14"/>
          <p:cNvCxnSpPr>
            <a:cxnSpLocks noChangeShapeType="1"/>
            <a:stCxn id="32" idx="3"/>
            <a:endCxn id="29" idx="7"/>
          </p:cNvCxnSpPr>
          <p:nvPr/>
        </p:nvCxnSpPr>
        <p:spPr bwMode="auto">
          <a:xfrm flipH="1">
            <a:off x="2579185" y="3460589"/>
            <a:ext cx="254000" cy="482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2458535" y="3476672"/>
            <a:ext cx="2794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ru-RU" dirty="0" smtClean="0">
                <a:latin typeface="+mn-lt"/>
              </a:rPr>
              <a:t>F</a:t>
            </a:r>
            <a:endParaRPr lang="en-US" altLang="ru-RU" dirty="0">
              <a:latin typeface="+mn-lt"/>
            </a:endParaRPr>
          </a:p>
        </p:txBody>
      </p:sp>
      <p:sp>
        <p:nvSpPr>
          <p:cNvPr id="26" name="Oval 11"/>
          <p:cNvSpPr>
            <a:spLocks noChangeArrowheads="1"/>
          </p:cNvSpPr>
          <p:nvPr/>
        </p:nvSpPr>
        <p:spPr bwMode="auto">
          <a:xfrm>
            <a:off x="3887285" y="3854289"/>
            <a:ext cx="609600" cy="6096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ru-RU" dirty="0">
                <a:latin typeface="+mn-lt"/>
              </a:rPr>
              <a:t>S5</a:t>
            </a:r>
          </a:p>
          <a:p>
            <a:r>
              <a:rPr lang="en-US" altLang="ru-RU" dirty="0" smtClean="0">
                <a:latin typeface="+mn-lt"/>
              </a:rPr>
              <a:t>[start]</a:t>
            </a:r>
            <a:endParaRPr lang="en-US" altLang="ru-RU" dirty="0">
              <a:latin typeface="+mn-lt"/>
            </a:endParaRPr>
          </a:p>
        </p:txBody>
      </p:sp>
      <p:cxnSp>
        <p:nvCxnSpPr>
          <p:cNvPr id="27" name="AutoShape 16"/>
          <p:cNvCxnSpPr>
            <a:cxnSpLocks noChangeShapeType="1"/>
            <a:stCxn id="41" idx="3"/>
            <a:endCxn id="26" idx="0"/>
          </p:cNvCxnSpPr>
          <p:nvPr/>
        </p:nvCxnSpPr>
        <p:spPr bwMode="auto">
          <a:xfrm flipH="1">
            <a:off x="4192085" y="3460215"/>
            <a:ext cx="13074" cy="39407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3871411" y="3476672"/>
            <a:ext cx="2794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ru-RU" dirty="0" smtClean="0">
                <a:latin typeface="+mn-lt"/>
              </a:rPr>
              <a:t>F</a:t>
            </a:r>
            <a:endParaRPr lang="en-US" altLang="ru-RU" dirty="0">
              <a:latin typeface="+mn-lt"/>
            </a:endParaRPr>
          </a:p>
        </p:txBody>
      </p:sp>
      <p:sp>
        <p:nvSpPr>
          <p:cNvPr id="23" name="Oval 38"/>
          <p:cNvSpPr>
            <a:spLocks noChangeArrowheads="1"/>
          </p:cNvSpPr>
          <p:nvPr/>
        </p:nvSpPr>
        <p:spPr bwMode="auto">
          <a:xfrm>
            <a:off x="2276290" y="4760972"/>
            <a:ext cx="609600" cy="6096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ru-RU" dirty="0">
                <a:latin typeface="+mn-lt"/>
              </a:rPr>
              <a:t>S8</a:t>
            </a:r>
          </a:p>
          <a:p>
            <a:r>
              <a:rPr lang="en-US" altLang="ru-RU" dirty="0" smtClean="0">
                <a:latin typeface="+mn-lt"/>
              </a:rPr>
              <a:t>[start]</a:t>
            </a:r>
            <a:endParaRPr lang="en-US" altLang="ru-RU" dirty="0">
              <a:latin typeface="+mn-lt"/>
            </a:endParaRPr>
          </a:p>
        </p:txBody>
      </p:sp>
      <p:cxnSp>
        <p:nvCxnSpPr>
          <p:cNvPr id="24" name="AutoShape 39"/>
          <p:cNvCxnSpPr>
            <a:cxnSpLocks noChangeShapeType="1"/>
            <a:stCxn id="29" idx="5"/>
            <a:endCxn id="23" idx="0"/>
          </p:cNvCxnSpPr>
          <p:nvPr/>
        </p:nvCxnSpPr>
        <p:spPr bwMode="auto">
          <a:xfrm>
            <a:off x="2578811" y="4374615"/>
            <a:ext cx="2279" cy="38635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 Box 40"/>
          <p:cNvSpPr txBox="1">
            <a:spLocks noChangeArrowheads="1"/>
          </p:cNvSpPr>
          <p:nvPr/>
        </p:nvSpPr>
        <p:spPr bwMode="auto">
          <a:xfrm>
            <a:off x="2585353" y="4375849"/>
            <a:ext cx="284163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ru-RU" dirty="0" smtClean="0">
                <a:latin typeface="+mn-lt"/>
              </a:rPr>
              <a:t>T</a:t>
            </a:r>
            <a:endParaRPr lang="en-US" altLang="ru-RU" dirty="0">
              <a:latin typeface="+mn-lt"/>
            </a:endParaRPr>
          </a:p>
        </p:txBody>
      </p:sp>
      <p:grpSp>
        <p:nvGrpSpPr>
          <p:cNvPr id="17" name="Group 41"/>
          <p:cNvGrpSpPr>
            <a:grpSpLocks/>
          </p:cNvGrpSpPr>
          <p:nvPr/>
        </p:nvGrpSpPr>
        <p:grpSpPr bwMode="auto">
          <a:xfrm>
            <a:off x="1382210" y="4368639"/>
            <a:ext cx="774700" cy="1003300"/>
            <a:chOff x="3264" y="2488"/>
            <a:chExt cx="488" cy="632"/>
          </a:xfrm>
        </p:grpSpPr>
        <p:sp>
          <p:nvSpPr>
            <p:cNvPr id="20" name="Oval 42"/>
            <p:cNvSpPr>
              <a:spLocks noChangeArrowheads="1"/>
            </p:cNvSpPr>
            <p:nvPr/>
          </p:nvSpPr>
          <p:spPr bwMode="auto">
            <a:xfrm>
              <a:off x="3264" y="2736"/>
              <a:ext cx="384" cy="38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dirty="0">
                  <a:latin typeface="+mn-lt"/>
                </a:rPr>
                <a:t>S7</a:t>
              </a:r>
            </a:p>
            <a:p>
              <a:r>
                <a:rPr lang="en-US" altLang="ru-RU" dirty="0" smtClean="0">
                  <a:latin typeface="+mn-lt"/>
                </a:rPr>
                <a:t>[start]</a:t>
              </a:r>
              <a:endParaRPr lang="en-US" altLang="ru-RU" dirty="0">
                <a:latin typeface="+mn-lt"/>
              </a:endParaRPr>
            </a:p>
          </p:txBody>
        </p:sp>
        <p:cxnSp>
          <p:nvCxnSpPr>
            <p:cNvPr id="21" name="AutoShape 43"/>
            <p:cNvCxnSpPr>
              <a:cxnSpLocks noChangeShapeType="1"/>
              <a:endCxn id="20" idx="7"/>
            </p:cNvCxnSpPr>
            <p:nvPr/>
          </p:nvCxnSpPr>
          <p:spPr bwMode="auto">
            <a:xfrm flipH="1">
              <a:off x="3592" y="2488"/>
              <a:ext cx="160" cy="30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" name="Text Box 44"/>
            <p:cNvSpPr txBox="1">
              <a:spLocks noChangeArrowheads="1"/>
            </p:cNvSpPr>
            <p:nvPr/>
          </p:nvSpPr>
          <p:spPr bwMode="auto">
            <a:xfrm>
              <a:off x="3516" y="2496"/>
              <a:ext cx="176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dirty="0" smtClean="0">
                  <a:latin typeface="+mn-lt"/>
                </a:rPr>
                <a:t>F</a:t>
              </a:r>
              <a:endParaRPr lang="en-US" altLang="ru-RU" dirty="0">
                <a:latin typeface="+mn-lt"/>
              </a:endParaRPr>
            </a:p>
          </p:txBody>
        </p:sp>
      </p:grpSp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568144"/>
              </p:ext>
            </p:extLst>
          </p:nvPr>
        </p:nvGraphicFramePr>
        <p:xfrm>
          <a:off x="8225288" y="1122051"/>
          <a:ext cx="2808500" cy="5158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824">
                  <a:extLst>
                    <a:ext uri="{9D8B030D-6E8A-4147-A177-3AD203B41FA5}">
                      <a16:colId xmlns:a16="http://schemas.microsoft.com/office/drawing/2014/main" xmlns="" val="3505880269"/>
                    </a:ext>
                  </a:extLst>
                </a:gridCol>
                <a:gridCol w="401236">
                  <a:extLst>
                    <a:ext uri="{9D8B030D-6E8A-4147-A177-3AD203B41FA5}">
                      <a16:colId xmlns:a16="http://schemas.microsoft.com/office/drawing/2014/main" xmlns="" val="1027891166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xmlns="" val="249127175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xmlns="" val="4051193038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xmlns="" val="3589214298"/>
                    </a:ext>
                  </a:extLst>
                </a:gridCol>
              </a:tblGrid>
              <a:tr h="45281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Current state</a:t>
                      </a:r>
                      <a:endParaRPr lang="en-US" sz="1400" dirty="0"/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 marL="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Nest state</a:t>
                      </a:r>
                      <a:endParaRPr lang="en-US" sz="1400" dirty="0"/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Start</a:t>
                      </a:r>
                    </a:p>
                  </a:txBody>
                  <a:tcPr marL="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89023810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S0</a:t>
                      </a:r>
                      <a:endParaRPr lang="en-US" sz="1400" dirty="0"/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S0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2872975981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S1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417706933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S2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80532814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95706528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S1</a:t>
                      </a:r>
                      <a:endParaRPr lang="en-US" sz="1400" dirty="0"/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S1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320238736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S4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2194172130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S3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2376644996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55892064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S2</a:t>
                      </a:r>
                      <a:endParaRPr lang="en-US" sz="1400" dirty="0"/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S2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4175617411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S6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999864788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S5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3088206961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91997993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S3</a:t>
                      </a:r>
                      <a:endParaRPr lang="en-US" sz="1400" dirty="0"/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S3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4155897523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S8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536482672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S7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847749279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28144735"/>
                  </a:ext>
                </a:extLst>
              </a:tr>
              <a:tr h="4442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S4/S5/S6/S7/S8</a:t>
                      </a:r>
                      <a:endParaRPr lang="en-US" sz="1400" dirty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S0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14254999"/>
                  </a:ext>
                </a:extLst>
              </a:tr>
            </a:tbl>
          </a:graphicData>
        </a:graphic>
      </p:graphicFrame>
      <p:sp>
        <p:nvSpPr>
          <p:cNvPr id="57" name="Arc 56"/>
          <p:cNvSpPr/>
          <p:nvPr/>
        </p:nvSpPr>
        <p:spPr>
          <a:xfrm>
            <a:off x="3944438" y="1884201"/>
            <a:ext cx="495301" cy="495301"/>
          </a:xfrm>
          <a:prstGeom prst="arc">
            <a:avLst>
              <a:gd name="adj1" fmla="val 11491621"/>
              <a:gd name="adj2" fmla="val 7589041"/>
            </a:avLst>
          </a:prstGeom>
          <a:noFill/>
          <a:ln w="12700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 Box 25"/>
          <p:cNvSpPr txBox="1">
            <a:spLocks noChangeArrowheads="1"/>
          </p:cNvSpPr>
          <p:nvPr/>
        </p:nvSpPr>
        <p:spPr bwMode="auto">
          <a:xfrm>
            <a:off x="4397441" y="1995916"/>
            <a:ext cx="1011815" cy="271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ru-RU" dirty="0">
                <a:latin typeface="+mn-lt"/>
              </a:rPr>
              <a:t>!</a:t>
            </a:r>
            <a:r>
              <a:rPr lang="en-US" altLang="ru-RU" dirty="0" smtClean="0">
                <a:latin typeface="+mn-lt"/>
              </a:rPr>
              <a:t>F and !T  </a:t>
            </a:r>
            <a:endParaRPr lang="en-US" altLang="ru-RU" dirty="0">
              <a:latin typeface="+mn-lt"/>
            </a:endParaRPr>
          </a:p>
        </p:txBody>
      </p:sp>
      <p:sp>
        <p:nvSpPr>
          <p:cNvPr id="61" name="Arc 60"/>
          <p:cNvSpPr/>
          <p:nvPr/>
        </p:nvSpPr>
        <p:spPr>
          <a:xfrm>
            <a:off x="4620002" y="2809039"/>
            <a:ext cx="495301" cy="495301"/>
          </a:xfrm>
          <a:prstGeom prst="arc">
            <a:avLst>
              <a:gd name="adj1" fmla="val 11491621"/>
              <a:gd name="adj2" fmla="val 7589041"/>
            </a:avLst>
          </a:prstGeom>
          <a:noFill/>
          <a:ln w="12700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 Box 25"/>
          <p:cNvSpPr txBox="1">
            <a:spLocks noChangeArrowheads="1"/>
          </p:cNvSpPr>
          <p:nvPr/>
        </p:nvSpPr>
        <p:spPr bwMode="auto">
          <a:xfrm>
            <a:off x="5073005" y="2920754"/>
            <a:ext cx="1011815" cy="271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ru-RU" dirty="0">
                <a:latin typeface="+mn-lt"/>
              </a:rPr>
              <a:t>!</a:t>
            </a:r>
            <a:r>
              <a:rPr lang="en-US" altLang="ru-RU" dirty="0" smtClean="0">
                <a:latin typeface="+mn-lt"/>
              </a:rPr>
              <a:t>F and !T  </a:t>
            </a:r>
            <a:endParaRPr lang="en-US" altLang="ru-RU" dirty="0">
              <a:latin typeface="+mn-lt"/>
            </a:endParaRPr>
          </a:p>
        </p:txBody>
      </p:sp>
      <p:sp>
        <p:nvSpPr>
          <p:cNvPr id="64" name="Arc 63"/>
          <p:cNvSpPr/>
          <p:nvPr/>
        </p:nvSpPr>
        <p:spPr>
          <a:xfrm flipH="1">
            <a:off x="2337884" y="2829289"/>
            <a:ext cx="495301" cy="495301"/>
          </a:xfrm>
          <a:prstGeom prst="arc">
            <a:avLst>
              <a:gd name="adj1" fmla="val 11491621"/>
              <a:gd name="adj2" fmla="val 7589041"/>
            </a:avLst>
          </a:prstGeom>
          <a:noFill/>
          <a:ln w="12700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 Box 25"/>
          <p:cNvSpPr txBox="1">
            <a:spLocks noChangeArrowheads="1"/>
          </p:cNvSpPr>
          <p:nvPr/>
        </p:nvSpPr>
        <p:spPr bwMode="auto">
          <a:xfrm flipH="1">
            <a:off x="1448953" y="2941004"/>
            <a:ext cx="1011815" cy="271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ru-RU" dirty="0">
                <a:latin typeface="+mn-lt"/>
              </a:rPr>
              <a:t>!</a:t>
            </a:r>
            <a:r>
              <a:rPr lang="en-US" altLang="ru-RU" dirty="0" smtClean="0">
                <a:latin typeface="+mn-lt"/>
              </a:rPr>
              <a:t>F and !T  </a:t>
            </a:r>
            <a:endParaRPr lang="en-US" altLang="ru-RU" dirty="0">
              <a:latin typeface="+mn-lt"/>
            </a:endParaRPr>
          </a:p>
        </p:txBody>
      </p:sp>
      <p:sp>
        <p:nvSpPr>
          <p:cNvPr id="66" name="Arc 65"/>
          <p:cNvSpPr/>
          <p:nvPr/>
        </p:nvSpPr>
        <p:spPr>
          <a:xfrm flipH="1">
            <a:off x="1658434" y="3746338"/>
            <a:ext cx="495301" cy="495301"/>
          </a:xfrm>
          <a:prstGeom prst="arc">
            <a:avLst>
              <a:gd name="adj1" fmla="val 11491621"/>
              <a:gd name="adj2" fmla="val 7589041"/>
            </a:avLst>
          </a:prstGeom>
          <a:noFill/>
          <a:ln w="12700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 flipH="1">
            <a:off x="769503" y="3858053"/>
            <a:ext cx="1011815" cy="271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ru-RU" dirty="0">
                <a:latin typeface="+mn-lt"/>
              </a:rPr>
              <a:t>!</a:t>
            </a:r>
            <a:r>
              <a:rPr lang="en-US" altLang="ru-RU" dirty="0" smtClean="0">
                <a:latin typeface="+mn-lt"/>
              </a:rPr>
              <a:t>F and !T  </a:t>
            </a:r>
            <a:endParaRPr lang="en-US" altLang="ru-RU" dirty="0">
              <a:latin typeface="+mn-lt"/>
            </a:endParaRPr>
          </a:p>
        </p:txBody>
      </p:sp>
      <p:cxnSp>
        <p:nvCxnSpPr>
          <p:cNvPr id="71" name="Straight Arrow Connector 70"/>
          <p:cNvCxnSpPr>
            <a:stCxn id="38" idx="4"/>
            <a:endCxn id="72" idx="0"/>
          </p:cNvCxnSpPr>
          <p:nvPr/>
        </p:nvCxnSpPr>
        <p:spPr>
          <a:xfrm>
            <a:off x="5106485" y="4463889"/>
            <a:ext cx="0" cy="34121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" name="Text Box 23"/>
          <p:cNvSpPr txBox="1">
            <a:spLocks noChangeArrowheads="1"/>
          </p:cNvSpPr>
          <p:nvPr/>
        </p:nvSpPr>
        <p:spPr bwMode="auto">
          <a:xfrm>
            <a:off x="4914766" y="4805104"/>
            <a:ext cx="383438" cy="281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ru-RU" dirty="0" smtClean="0">
                <a:latin typeface="+mn-lt"/>
              </a:rPr>
              <a:t>S0</a:t>
            </a:r>
            <a:endParaRPr lang="en-US" altLang="ru-RU" dirty="0">
              <a:latin typeface="+mn-lt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4020457" y="4472145"/>
            <a:ext cx="383438" cy="622318"/>
            <a:chOff x="4914766" y="4255343"/>
            <a:chExt cx="383438" cy="622318"/>
          </a:xfrm>
        </p:grpSpPr>
        <p:cxnSp>
          <p:nvCxnSpPr>
            <p:cNvPr id="75" name="Straight Arrow Connector 74"/>
            <p:cNvCxnSpPr/>
            <p:nvPr/>
          </p:nvCxnSpPr>
          <p:spPr>
            <a:xfrm>
              <a:off x="5106485" y="4255343"/>
              <a:ext cx="0" cy="2984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6" name="Text Box 23"/>
            <p:cNvSpPr txBox="1">
              <a:spLocks noChangeArrowheads="1"/>
            </p:cNvSpPr>
            <p:nvPr/>
          </p:nvSpPr>
          <p:spPr bwMode="auto">
            <a:xfrm>
              <a:off x="4914766" y="4596558"/>
              <a:ext cx="383438" cy="281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dirty="0" smtClean="0">
                  <a:latin typeface="+mn-lt"/>
                </a:rPr>
                <a:t>S0</a:t>
              </a:r>
              <a:endParaRPr lang="en-US" altLang="ru-RU" dirty="0">
                <a:latin typeface="+mn-lt"/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065177" y="4461985"/>
            <a:ext cx="383438" cy="622318"/>
            <a:chOff x="4914766" y="4255343"/>
            <a:chExt cx="383438" cy="622318"/>
          </a:xfrm>
        </p:grpSpPr>
        <p:cxnSp>
          <p:nvCxnSpPr>
            <p:cNvPr id="78" name="Straight Arrow Connector 77"/>
            <p:cNvCxnSpPr/>
            <p:nvPr/>
          </p:nvCxnSpPr>
          <p:spPr>
            <a:xfrm>
              <a:off x="5106485" y="4255343"/>
              <a:ext cx="0" cy="2984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9" name="Text Box 23"/>
            <p:cNvSpPr txBox="1">
              <a:spLocks noChangeArrowheads="1"/>
            </p:cNvSpPr>
            <p:nvPr/>
          </p:nvSpPr>
          <p:spPr bwMode="auto">
            <a:xfrm>
              <a:off x="4914766" y="4596558"/>
              <a:ext cx="383438" cy="281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dirty="0" smtClean="0">
                  <a:latin typeface="+mn-lt"/>
                </a:rPr>
                <a:t>S0</a:t>
              </a:r>
              <a:endParaRPr lang="en-US" altLang="ru-RU" dirty="0">
                <a:latin typeface="+mn-lt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502777" y="5371939"/>
            <a:ext cx="383438" cy="622318"/>
            <a:chOff x="4914766" y="4255343"/>
            <a:chExt cx="383438" cy="622318"/>
          </a:xfrm>
        </p:grpSpPr>
        <p:cxnSp>
          <p:nvCxnSpPr>
            <p:cNvPr id="81" name="Straight Arrow Connector 80"/>
            <p:cNvCxnSpPr/>
            <p:nvPr/>
          </p:nvCxnSpPr>
          <p:spPr>
            <a:xfrm>
              <a:off x="5106485" y="4255343"/>
              <a:ext cx="0" cy="2984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" name="Text Box 23"/>
            <p:cNvSpPr txBox="1">
              <a:spLocks noChangeArrowheads="1"/>
            </p:cNvSpPr>
            <p:nvPr/>
          </p:nvSpPr>
          <p:spPr bwMode="auto">
            <a:xfrm>
              <a:off x="4914766" y="4596558"/>
              <a:ext cx="383438" cy="281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dirty="0" smtClean="0">
                  <a:latin typeface="+mn-lt"/>
                </a:rPr>
                <a:t>S0</a:t>
              </a:r>
              <a:endParaRPr lang="en-US" altLang="ru-RU" dirty="0">
                <a:latin typeface="+mn-lt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2410987" y="5371939"/>
            <a:ext cx="383438" cy="622318"/>
            <a:chOff x="4914766" y="4255343"/>
            <a:chExt cx="383438" cy="622318"/>
          </a:xfrm>
        </p:grpSpPr>
        <p:cxnSp>
          <p:nvCxnSpPr>
            <p:cNvPr id="84" name="Straight Arrow Connector 83"/>
            <p:cNvCxnSpPr/>
            <p:nvPr/>
          </p:nvCxnSpPr>
          <p:spPr>
            <a:xfrm>
              <a:off x="5106485" y="4255343"/>
              <a:ext cx="0" cy="2984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5" name="Text Box 23"/>
            <p:cNvSpPr txBox="1">
              <a:spLocks noChangeArrowheads="1"/>
            </p:cNvSpPr>
            <p:nvPr/>
          </p:nvSpPr>
          <p:spPr bwMode="auto">
            <a:xfrm>
              <a:off x="4914766" y="4596558"/>
              <a:ext cx="383438" cy="281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dirty="0" smtClean="0">
                  <a:latin typeface="+mn-lt"/>
                </a:rPr>
                <a:t>S0</a:t>
              </a:r>
              <a:endParaRPr lang="en-US" altLang="ru-RU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0190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Sequential Logic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2</a:t>
            </a:fld>
            <a:endParaRPr lang="en-US"/>
          </a:p>
        </p:txBody>
      </p:sp>
      <p:sp>
        <p:nvSpPr>
          <p:cNvPr id="7" name="Cloud 6"/>
          <p:cNvSpPr/>
          <p:nvPr/>
        </p:nvSpPr>
        <p:spPr>
          <a:xfrm>
            <a:off x="6738793" y="3423251"/>
            <a:ext cx="3231715" cy="2154477"/>
          </a:xfrm>
          <a:prstGeom prst="clou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12713" algn="ctr"/>
            <a:r>
              <a:rPr lang="en-US" sz="2400" dirty="0" smtClean="0">
                <a:solidFill>
                  <a:schemeClr val="tx1"/>
                </a:solidFill>
              </a:rPr>
              <a:t>Combinational Logic</a:t>
            </a:r>
            <a:endParaRPr lang="ru-R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16787" y="2224622"/>
            <a:ext cx="2097066" cy="17998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Memory Device</a:t>
            </a:r>
            <a:endParaRPr lang="ru-RU" sz="2400" dirty="0" smtClean="0">
              <a:solidFill>
                <a:schemeClr val="tx1"/>
              </a:solidFill>
            </a:endParaRPr>
          </a:p>
        </p:txBody>
      </p:sp>
      <p:cxnSp>
        <p:nvCxnSpPr>
          <p:cNvPr id="9" name="Elbow Connector 8"/>
          <p:cNvCxnSpPr>
            <a:stCxn id="8" idx="3"/>
          </p:cNvCxnSpPr>
          <p:nvPr/>
        </p:nvCxnSpPr>
        <p:spPr>
          <a:xfrm>
            <a:off x="5513853" y="3124561"/>
            <a:ext cx="1526609" cy="766023"/>
          </a:xfrm>
          <a:prstGeom prst="bentConnector3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838831" y="5032672"/>
            <a:ext cx="500026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850406" y="3608986"/>
            <a:ext cx="156638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401547" y="2721953"/>
            <a:ext cx="91440" cy="91440"/>
          </a:xfrm>
          <a:prstGeom prst="ellipse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</p:txBody>
      </p:sp>
      <p:cxnSp>
        <p:nvCxnSpPr>
          <p:cNvPr id="13" name="Elbow Connector 12"/>
          <p:cNvCxnSpPr>
            <a:stCxn id="7" idx="3"/>
            <a:endCxn id="12" idx="2"/>
          </p:cNvCxnSpPr>
          <p:nvPr/>
        </p:nvCxnSpPr>
        <p:spPr>
          <a:xfrm rot="16200000" flipV="1">
            <a:off x="5488718" y="680502"/>
            <a:ext cx="778762" cy="4953104"/>
          </a:xfrm>
          <a:prstGeom prst="bentConnector4">
            <a:avLst>
              <a:gd name="adj1" fmla="val 234851"/>
              <a:gd name="adj2" fmla="val 104615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9970508" y="4430788"/>
            <a:ext cx="95302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ine Callout 1 (No Border) 14"/>
          <p:cNvSpPr/>
          <p:nvPr/>
        </p:nvSpPr>
        <p:spPr>
          <a:xfrm flipH="1">
            <a:off x="702293" y="1441116"/>
            <a:ext cx="2145554" cy="1273276"/>
          </a:xfrm>
          <a:prstGeom prst="callout1">
            <a:avLst>
              <a:gd name="adj1" fmla="val 50408"/>
              <a:gd name="adj2" fmla="val -1385"/>
              <a:gd name="adj3" fmla="val 83314"/>
              <a:gd name="adj4" fmla="val -39259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Store the current </a:t>
            </a:r>
            <a:r>
              <a:rPr lang="en-US" sz="2000" b="1" dirty="0" smtClean="0">
                <a:solidFill>
                  <a:schemeClr val="tx1"/>
                </a:solidFill>
              </a:rPr>
              <a:t>state</a:t>
            </a:r>
            <a:r>
              <a:rPr lang="en-US" sz="2000" dirty="0" smtClean="0">
                <a:solidFill>
                  <a:schemeClr val="tx1"/>
                </a:solidFill>
              </a:rPr>
              <a:t> of the circuit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53862" y="2461749"/>
            <a:ext cx="124438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Next state</a:t>
            </a:r>
            <a:endParaRPr lang="ru-RU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5709055" y="3275841"/>
            <a:ext cx="15511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Current state</a:t>
            </a:r>
            <a:endParaRPr lang="ru-RU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1027385" y="4603117"/>
            <a:ext cx="73930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Input</a:t>
            </a:r>
            <a:endParaRPr lang="ru-RU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10534413" y="3903110"/>
            <a:ext cx="93166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Output</a:t>
            </a:r>
            <a:endParaRPr lang="ru-RU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719286" y="3146325"/>
            <a:ext cx="184114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Synchronization</a:t>
            </a:r>
            <a:endParaRPr lang="ru-RU" sz="2000" dirty="0"/>
          </a:p>
        </p:txBody>
      </p:sp>
      <p:sp>
        <p:nvSpPr>
          <p:cNvPr id="21" name="Line Callout 1 (No Border) 20"/>
          <p:cNvSpPr/>
          <p:nvPr/>
        </p:nvSpPr>
        <p:spPr>
          <a:xfrm flipH="1">
            <a:off x="1306696" y="3501439"/>
            <a:ext cx="2145554" cy="1273276"/>
          </a:xfrm>
          <a:prstGeom prst="callout1">
            <a:avLst>
              <a:gd name="adj1" fmla="val 23847"/>
              <a:gd name="adj2" fmla="val 88522"/>
              <a:gd name="adj3" fmla="val 1661"/>
              <a:gd name="adj4" fmla="val 95601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a</a:t>
            </a:r>
            <a:r>
              <a:rPr lang="en-US" sz="2000" dirty="0" smtClean="0">
                <a:solidFill>
                  <a:schemeClr val="tx1"/>
                </a:solidFill>
              </a:rPr>
              <a:t>llows to update the state</a:t>
            </a:r>
            <a:endParaRPr lang="ru-RU" sz="20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025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  <p:extLst mod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Vending Machine FSM: step 3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11/2/2015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220532"/>
              </p:ext>
            </p:extLst>
          </p:nvPr>
        </p:nvGraphicFramePr>
        <p:xfrm>
          <a:off x="447972" y="1023731"/>
          <a:ext cx="2808500" cy="5158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824">
                  <a:extLst>
                    <a:ext uri="{9D8B030D-6E8A-4147-A177-3AD203B41FA5}">
                      <a16:colId xmlns:a16="http://schemas.microsoft.com/office/drawing/2014/main" xmlns="" val="3505880269"/>
                    </a:ext>
                  </a:extLst>
                </a:gridCol>
                <a:gridCol w="401236">
                  <a:extLst>
                    <a:ext uri="{9D8B030D-6E8A-4147-A177-3AD203B41FA5}">
                      <a16:colId xmlns:a16="http://schemas.microsoft.com/office/drawing/2014/main" xmlns="" val="1027891166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xmlns="" val="249127175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xmlns="" val="4051193038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xmlns="" val="3589214298"/>
                    </a:ext>
                  </a:extLst>
                </a:gridCol>
              </a:tblGrid>
              <a:tr h="45281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Current state</a:t>
                      </a:r>
                      <a:endParaRPr lang="en-US" sz="1400" dirty="0"/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 marL="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Nest state</a:t>
                      </a:r>
                      <a:endParaRPr lang="en-US" sz="1400" dirty="0"/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Start</a:t>
                      </a:r>
                    </a:p>
                  </a:txBody>
                  <a:tcPr marL="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89023810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S0</a:t>
                      </a:r>
                      <a:endParaRPr lang="en-US" sz="1400" dirty="0"/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S0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2872975981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S1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417706933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S2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80532814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95706528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S1</a:t>
                      </a:r>
                      <a:endParaRPr lang="en-US" sz="1400" dirty="0"/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S1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320238736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S4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2194172130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S3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2376644996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55892064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S2</a:t>
                      </a:r>
                      <a:endParaRPr lang="en-US" sz="1400" dirty="0"/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S2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4175617411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S6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999864788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S5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3088206961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91997993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S3</a:t>
                      </a:r>
                      <a:endParaRPr lang="en-US" sz="1400" dirty="0"/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S3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4155897523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S8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536482672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S7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847749279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28144735"/>
                  </a:ext>
                </a:extLst>
              </a:tr>
              <a:tr h="4442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S4/S5/S6/S7/S8</a:t>
                      </a:r>
                      <a:endParaRPr lang="en-US" sz="1400" dirty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S0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14254999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941505"/>
              </p:ext>
            </p:extLst>
          </p:nvPr>
        </p:nvGraphicFramePr>
        <p:xfrm>
          <a:off x="4496636" y="1023731"/>
          <a:ext cx="2808500" cy="5158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824">
                  <a:extLst>
                    <a:ext uri="{9D8B030D-6E8A-4147-A177-3AD203B41FA5}">
                      <a16:colId xmlns:a16="http://schemas.microsoft.com/office/drawing/2014/main" xmlns="" val="3505880269"/>
                    </a:ext>
                  </a:extLst>
                </a:gridCol>
                <a:gridCol w="401236">
                  <a:extLst>
                    <a:ext uri="{9D8B030D-6E8A-4147-A177-3AD203B41FA5}">
                      <a16:colId xmlns:a16="http://schemas.microsoft.com/office/drawing/2014/main" xmlns="" val="1027891166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xmlns="" val="249127175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xmlns="" val="4051193038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xmlns="" val="3589214298"/>
                    </a:ext>
                  </a:extLst>
                </a:gridCol>
              </a:tblGrid>
              <a:tr h="45281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Current state</a:t>
                      </a:r>
                      <a:endParaRPr lang="en-US" sz="1400" dirty="0"/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 marL="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Nest state</a:t>
                      </a:r>
                      <a:endParaRPr lang="en-US" sz="1400" dirty="0"/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Start</a:t>
                      </a:r>
                    </a:p>
                  </a:txBody>
                  <a:tcPr marL="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89023810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S0</a:t>
                      </a:r>
                      <a:endParaRPr lang="en-US" sz="1400" dirty="0"/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S0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2872975981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S1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417706933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S2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80532814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95706528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S1</a:t>
                      </a:r>
                      <a:endParaRPr lang="en-US" sz="1400" dirty="0"/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S1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320238736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S4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2194172130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S3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2376644996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55892064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S2</a:t>
                      </a:r>
                      <a:endParaRPr lang="en-US" sz="1400" dirty="0"/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S2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4175617411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S4</a:t>
                      </a:r>
                      <a:endParaRPr lang="en-US" sz="1400" b="1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999864788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S4</a:t>
                      </a:r>
                      <a:endParaRPr lang="en-US" sz="1400" b="1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3088206961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91997993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S3</a:t>
                      </a:r>
                      <a:endParaRPr lang="en-US" sz="1400" dirty="0"/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S3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4155897523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S4</a:t>
                      </a:r>
                      <a:endParaRPr lang="en-US" sz="1400" b="1" dirty="0" smtClean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536482672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S4</a:t>
                      </a:r>
                      <a:endParaRPr lang="en-US" sz="1400" b="1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847749279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28144735"/>
                  </a:ext>
                </a:extLst>
              </a:tr>
              <a:tr h="44429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S4’</a:t>
                      </a:r>
                      <a:endParaRPr lang="en-US" sz="1400" b="1" dirty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S0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14254999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589883"/>
              </p:ext>
            </p:extLst>
          </p:nvPr>
        </p:nvGraphicFramePr>
        <p:xfrm>
          <a:off x="8385294" y="1031488"/>
          <a:ext cx="2808500" cy="4093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824">
                  <a:extLst>
                    <a:ext uri="{9D8B030D-6E8A-4147-A177-3AD203B41FA5}">
                      <a16:colId xmlns:a16="http://schemas.microsoft.com/office/drawing/2014/main" xmlns="" val="3505880269"/>
                    </a:ext>
                  </a:extLst>
                </a:gridCol>
                <a:gridCol w="401236">
                  <a:extLst>
                    <a:ext uri="{9D8B030D-6E8A-4147-A177-3AD203B41FA5}">
                      <a16:colId xmlns:a16="http://schemas.microsoft.com/office/drawing/2014/main" xmlns="" val="1027891166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xmlns="" val="249127175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xmlns="" val="4051193038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xmlns="" val="3589214298"/>
                    </a:ext>
                  </a:extLst>
                </a:gridCol>
              </a:tblGrid>
              <a:tr h="45281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Current state</a:t>
                      </a:r>
                      <a:endParaRPr lang="en-US" sz="1400" dirty="0"/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 marL="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Nest state</a:t>
                      </a:r>
                      <a:endParaRPr lang="en-US" sz="1400" dirty="0"/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Start</a:t>
                      </a:r>
                    </a:p>
                  </a:txBody>
                  <a:tcPr marL="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89023810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S0</a:t>
                      </a:r>
                      <a:endParaRPr lang="en-US" sz="1400" dirty="0"/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S0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2872975981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S1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417706933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S2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80532814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95706528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S1</a:t>
                      </a:r>
                      <a:endParaRPr lang="en-US" sz="1400" dirty="0"/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S1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320238736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S4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2194172130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S3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2376644996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55892064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S2’</a:t>
                      </a:r>
                      <a:endParaRPr lang="en-US" sz="1400" b="1" dirty="0"/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S2’</a:t>
                      </a:r>
                      <a:endParaRPr lang="en-US" sz="1400" b="1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4175617411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S4</a:t>
                      </a:r>
                      <a:endParaRPr lang="en-US" sz="1400" b="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999864788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S4</a:t>
                      </a:r>
                      <a:endParaRPr lang="en-US" sz="1400" b="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3088206961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91997993"/>
                  </a:ext>
                </a:extLst>
              </a:tr>
              <a:tr h="44429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S4’</a:t>
                      </a:r>
                      <a:endParaRPr lang="en-US" sz="1400" b="0" dirty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S0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14254999"/>
                  </a:ext>
                </a:extLst>
              </a:tr>
            </a:tbl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421511" y="5731123"/>
            <a:ext cx="2834961" cy="451498"/>
          </a:xfrm>
          <a:prstGeom prst="roundRect">
            <a:avLst>
              <a:gd name="adj" fmla="val 13964"/>
            </a:avLst>
          </a:prstGeom>
          <a:solidFill>
            <a:srgbClr val="FBE5D6">
              <a:alpha val="4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ounded Rectangle 9"/>
          <p:cNvSpPr/>
          <p:nvPr/>
        </p:nvSpPr>
        <p:spPr>
          <a:xfrm>
            <a:off x="4483405" y="3603175"/>
            <a:ext cx="2834961" cy="2127947"/>
          </a:xfrm>
          <a:prstGeom prst="roundRect">
            <a:avLst>
              <a:gd name="adj" fmla="val 5185"/>
            </a:avLst>
          </a:prstGeom>
          <a:solidFill>
            <a:srgbClr val="FBE5D6">
              <a:alpha val="4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ight Arrow 10"/>
          <p:cNvSpPr/>
          <p:nvPr/>
        </p:nvSpPr>
        <p:spPr>
          <a:xfrm>
            <a:off x="3569110" y="3264795"/>
            <a:ext cx="557981" cy="42524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ight Arrow 11"/>
          <p:cNvSpPr/>
          <p:nvPr/>
        </p:nvSpPr>
        <p:spPr>
          <a:xfrm>
            <a:off x="7572839" y="3252505"/>
            <a:ext cx="557981" cy="42524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911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Vending Machine FSM: step 3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11/2/2015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47972" y="1023731"/>
          <a:ext cx="2808500" cy="5158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824">
                  <a:extLst>
                    <a:ext uri="{9D8B030D-6E8A-4147-A177-3AD203B41FA5}">
                      <a16:colId xmlns:a16="http://schemas.microsoft.com/office/drawing/2014/main" xmlns="" val="3505880269"/>
                    </a:ext>
                  </a:extLst>
                </a:gridCol>
                <a:gridCol w="401236">
                  <a:extLst>
                    <a:ext uri="{9D8B030D-6E8A-4147-A177-3AD203B41FA5}">
                      <a16:colId xmlns:a16="http://schemas.microsoft.com/office/drawing/2014/main" xmlns="" val="1027891166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xmlns="" val="249127175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xmlns="" val="4051193038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xmlns="" val="3589214298"/>
                    </a:ext>
                  </a:extLst>
                </a:gridCol>
              </a:tblGrid>
              <a:tr h="45281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Current state</a:t>
                      </a:r>
                      <a:endParaRPr lang="en-US" sz="1400" dirty="0"/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 marL="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Nest state</a:t>
                      </a:r>
                      <a:endParaRPr lang="en-US" sz="1400" dirty="0"/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Start</a:t>
                      </a:r>
                    </a:p>
                  </a:txBody>
                  <a:tcPr marL="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89023810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S0</a:t>
                      </a:r>
                      <a:endParaRPr lang="en-US" sz="1400" dirty="0"/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S0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2872975981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S1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417706933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S2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80532814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95706528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S1</a:t>
                      </a:r>
                      <a:endParaRPr lang="en-US" sz="1400" dirty="0"/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S1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320238736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S4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2194172130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S3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2376644996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55892064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S2</a:t>
                      </a:r>
                      <a:endParaRPr lang="en-US" sz="1400" dirty="0"/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S2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4175617411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S6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999864788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S5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3088206961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91997993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S3</a:t>
                      </a:r>
                      <a:endParaRPr lang="en-US" sz="1400" dirty="0"/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S3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4155897523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S8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536482672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S7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847749279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28144735"/>
                  </a:ext>
                </a:extLst>
              </a:tr>
              <a:tr h="4442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S4/S5/S6/S7/S8</a:t>
                      </a:r>
                      <a:endParaRPr lang="en-US" sz="1400" dirty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S0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14254999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496636" y="1023731"/>
          <a:ext cx="2808500" cy="5158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824">
                  <a:extLst>
                    <a:ext uri="{9D8B030D-6E8A-4147-A177-3AD203B41FA5}">
                      <a16:colId xmlns:a16="http://schemas.microsoft.com/office/drawing/2014/main" xmlns="" val="3505880269"/>
                    </a:ext>
                  </a:extLst>
                </a:gridCol>
                <a:gridCol w="401236">
                  <a:extLst>
                    <a:ext uri="{9D8B030D-6E8A-4147-A177-3AD203B41FA5}">
                      <a16:colId xmlns:a16="http://schemas.microsoft.com/office/drawing/2014/main" xmlns="" val="1027891166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xmlns="" val="249127175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xmlns="" val="4051193038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xmlns="" val="3589214298"/>
                    </a:ext>
                  </a:extLst>
                </a:gridCol>
              </a:tblGrid>
              <a:tr h="45281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Current state</a:t>
                      </a:r>
                      <a:endParaRPr lang="en-US" sz="1400" dirty="0"/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 marL="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Nest state</a:t>
                      </a:r>
                      <a:endParaRPr lang="en-US" sz="1400" dirty="0"/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Start</a:t>
                      </a:r>
                    </a:p>
                  </a:txBody>
                  <a:tcPr marL="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89023810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S0</a:t>
                      </a:r>
                      <a:endParaRPr lang="en-US" sz="1400" dirty="0"/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S0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2872975981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S1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417706933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S2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80532814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95706528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S1</a:t>
                      </a:r>
                      <a:endParaRPr lang="en-US" sz="1400" dirty="0"/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S1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320238736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S4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2194172130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S3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2376644996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55892064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S2</a:t>
                      </a:r>
                      <a:endParaRPr lang="en-US" sz="1400" dirty="0"/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S2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4175617411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S4</a:t>
                      </a:r>
                      <a:endParaRPr lang="en-US" sz="1400" b="1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999864788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S4</a:t>
                      </a:r>
                      <a:endParaRPr lang="en-US" sz="1400" b="1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3088206961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91997993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S3</a:t>
                      </a:r>
                      <a:endParaRPr lang="en-US" sz="1400" dirty="0"/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S3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4155897523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S4</a:t>
                      </a:r>
                      <a:endParaRPr lang="en-US" sz="1400" b="1" dirty="0" smtClean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536482672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S4</a:t>
                      </a:r>
                      <a:endParaRPr lang="en-US" sz="1400" b="1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847749279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28144735"/>
                  </a:ext>
                </a:extLst>
              </a:tr>
              <a:tr h="44429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S4’</a:t>
                      </a:r>
                      <a:endParaRPr lang="en-US" sz="1400" b="1" dirty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S0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14254999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8385294" y="1031488"/>
          <a:ext cx="2808500" cy="4093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824">
                  <a:extLst>
                    <a:ext uri="{9D8B030D-6E8A-4147-A177-3AD203B41FA5}">
                      <a16:colId xmlns:a16="http://schemas.microsoft.com/office/drawing/2014/main" xmlns="" val="3505880269"/>
                    </a:ext>
                  </a:extLst>
                </a:gridCol>
                <a:gridCol w="401236">
                  <a:extLst>
                    <a:ext uri="{9D8B030D-6E8A-4147-A177-3AD203B41FA5}">
                      <a16:colId xmlns:a16="http://schemas.microsoft.com/office/drawing/2014/main" xmlns="" val="1027891166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xmlns="" val="249127175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xmlns="" val="4051193038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xmlns="" val="3589214298"/>
                    </a:ext>
                  </a:extLst>
                </a:gridCol>
              </a:tblGrid>
              <a:tr h="45281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Current state</a:t>
                      </a:r>
                      <a:endParaRPr lang="en-US" sz="1400" dirty="0"/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 marL="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Nest state</a:t>
                      </a:r>
                      <a:endParaRPr lang="en-US" sz="1400" dirty="0"/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Start</a:t>
                      </a:r>
                    </a:p>
                  </a:txBody>
                  <a:tcPr marL="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89023810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S0</a:t>
                      </a:r>
                      <a:endParaRPr lang="en-US" sz="1400" dirty="0"/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S0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2872975981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S1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417706933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S2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80532814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95706528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S1</a:t>
                      </a:r>
                      <a:endParaRPr lang="en-US" sz="1400" dirty="0"/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S1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320238736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S4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2194172130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S3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2376644996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55892064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S2’</a:t>
                      </a:r>
                      <a:endParaRPr lang="en-US" sz="1400" b="1" dirty="0"/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S2’</a:t>
                      </a:r>
                      <a:endParaRPr lang="en-US" sz="1400" b="1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4175617411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S4</a:t>
                      </a:r>
                      <a:endParaRPr lang="en-US" sz="1400" b="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999864788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S4</a:t>
                      </a:r>
                      <a:endParaRPr lang="en-US" sz="1400" b="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3088206961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91997993"/>
                  </a:ext>
                </a:extLst>
              </a:tr>
              <a:tr h="44429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S4’</a:t>
                      </a:r>
                      <a:endParaRPr lang="en-US" sz="1400" b="0" dirty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S0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14254999"/>
                  </a:ext>
                </a:extLst>
              </a:tr>
            </a:tbl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421511" y="5731123"/>
            <a:ext cx="2834961" cy="451498"/>
          </a:xfrm>
          <a:prstGeom prst="roundRect">
            <a:avLst>
              <a:gd name="adj" fmla="val 13964"/>
            </a:avLst>
          </a:prstGeom>
          <a:solidFill>
            <a:srgbClr val="FBE5D6">
              <a:alpha val="4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ounded Rectangle 9"/>
          <p:cNvSpPr/>
          <p:nvPr/>
        </p:nvSpPr>
        <p:spPr>
          <a:xfrm>
            <a:off x="4483405" y="3603175"/>
            <a:ext cx="2834961" cy="2127947"/>
          </a:xfrm>
          <a:prstGeom prst="roundRect">
            <a:avLst>
              <a:gd name="adj" fmla="val 5185"/>
            </a:avLst>
          </a:prstGeom>
          <a:solidFill>
            <a:srgbClr val="FBE5D6">
              <a:alpha val="4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ight Arrow 10"/>
          <p:cNvSpPr/>
          <p:nvPr/>
        </p:nvSpPr>
        <p:spPr>
          <a:xfrm>
            <a:off x="3569110" y="3264795"/>
            <a:ext cx="557981" cy="42524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ight Arrow 11"/>
          <p:cNvSpPr/>
          <p:nvPr/>
        </p:nvSpPr>
        <p:spPr>
          <a:xfrm>
            <a:off x="7572839" y="3252505"/>
            <a:ext cx="557981" cy="42524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826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Minimized FSM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11/2/2015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815549"/>
              </p:ext>
            </p:extLst>
          </p:nvPr>
        </p:nvGraphicFramePr>
        <p:xfrm>
          <a:off x="7008778" y="1483772"/>
          <a:ext cx="2808500" cy="4093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824">
                  <a:extLst>
                    <a:ext uri="{9D8B030D-6E8A-4147-A177-3AD203B41FA5}">
                      <a16:colId xmlns:a16="http://schemas.microsoft.com/office/drawing/2014/main" xmlns="" val="3505880269"/>
                    </a:ext>
                  </a:extLst>
                </a:gridCol>
                <a:gridCol w="401236">
                  <a:extLst>
                    <a:ext uri="{9D8B030D-6E8A-4147-A177-3AD203B41FA5}">
                      <a16:colId xmlns:a16="http://schemas.microsoft.com/office/drawing/2014/main" xmlns="" val="1027891166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xmlns="" val="249127175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xmlns="" val="4051193038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xmlns="" val="3589214298"/>
                    </a:ext>
                  </a:extLst>
                </a:gridCol>
              </a:tblGrid>
              <a:tr h="45281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Current state</a:t>
                      </a:r>
                      <a:endParaRPr lang="en-US" sz="1400" dirty="0"/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 marL="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Nest state</a:t>
                      </a:r>
                      <a:endParaRPr lang="en-US" sz="1400" dirty="0"/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Start</a:t>
                      </a:r>
                    </a:p>
                  </a:txBody>
                  <a:tcPr marL="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89023810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S0</a:t>
                      </a:r>
                      <a:endParaRPr lang="en-US" sz="1400" dirty="0"/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S0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2872975981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S1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417706933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S2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80532814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95706528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S1</a:t>
                      </a:r>
                      <a:endParaRPr lang="en-US" sz="1400" dirty="0"/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S1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320238736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S4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2194172130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S3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2376644996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55892064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S2’</a:t>
                      </a:r>
                      <a:endParaRPr lang="en-US" sz="1400" b="1" dirty="0"/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S2’</a:t>
                      </a:r>
                      <a:endParaRPr lang="en-US" sz="1400" b="1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4175617411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S4</a:t>
                      </a:r>
                      <a:endParaRPr lang="en-US" sz="1400" b="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999864788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S4</a:t>
                      </a:r>
                      <a:endParaRPr lang="en-US" sz="1400" b="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3088206961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91997993"/>
                  </a:ext>
                </a:extLst>
              </a:tr>
              <a:tr h="44429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S4’</a:t>
                      </a:r>
                      <a:endParaRPr lang="en-US" sz="1400" b="0" dirty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S0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14254999"/>
                  </a:ext>
                </a:extLst>
              </a:tr>
            </a:tbl>
          </a:graphicData>
        </a:graphic>
      </p:graphicFrame>
      <p:grpSp>
        <p:nvGrpSpPr>
          <p:cNvPr id="38" name="Group 37"/>
          <p:cNvGrpSpPr/>
          <p:nvPr/>
        </p:nvGrpSpPr>
        <p:grpSpPr>
          <a:xfrm>
            <a:off x="2590934" y="1684644"/>
            <a:ext cx="2885035" cy="3324619"/>
            <a:chOff x="2590934" y="1684644"/>
            <a:chExt cx="2885035" cy="3324619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3563671" y="2709640"/>
              <a:ext cx="532889" cy="53288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S1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[0]</a:t>
              </a:r>
              <a:endParaRPr lang="en-US" altLang="ru-RU" sz="1200" dirty="0">
                <a:latin typeface="+mn-lt"/>
              </a:endParaRPr>
            </a:p>
          </p:txBody>
        </p:sp>
        <p:cxnSp>
          <p:nvCxnSpPr>
            <p:cNvPr id="9" name="AutoShape 13"/>
            <p:cNvCxnSpPr>
              <a:cxnSpLocks noChangeShapeType="1"/>
              <a:stCxn id="10" idx="4"/>
              <a:endCxn id="8" idx="0"/>
            </p:cNvCxnSpPr>
            <p:nvPr/>
          </p:nvCxnSpPr>
          <p:spPr bwMode="auto">
            <a:xfrm>
              <a:off x="3830115" y="2363047"/>
              <a:ext cx="0" cy="34659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3563671" y="1830159"/>
              <a:ext cx="532889" cy="53288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S0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[0]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11" name="Text Box 22"/>
            <p:cNvSpPr txBox="1">
              <a:spLocks noChangeArrowheads="1"/>
            </p:cNvSpPr>
            <p:nvPr/>
          </p:nvSpPr>
          <p:spPr bwMode="auto">
            <a:xfrm>
              <a:off x="3627181" y="2366305"/>
              <a:ext cx="169182" cy="2164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F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25" name="Arc 24"/>
            <p:cNvSpPr/>
            <p:nvPr/>
          </p:nvSpPr>
          <p:spPr>
            <a:xfrm flipH="1">
              <a:off x="3211958" y="2624230"/>
              <a:ext cx="432974" cy="432973"/>
            </a:xfrm>
            <a:prstGeom prst="arc">
              <a:avLst>
                <a:gd name="adj1" fmla="val 11491621"/>
                <a:gd name="adj2" fmla="val 7589041"/>
              </a:avLst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 bwMode="auto">
            <a:xfrm>
              <a:off x="3563671" y="3551962"/>
              <a:ext cx="532889" cy="53288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S2’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[1]</a:t>
              </a:r>
              <a:endParaRPr lang="en-US" altLang="ru-RU" sz="1200" dirty="0">
                <a:latin typeface="+mn-lt"/>
              </a:endParaRPr>
            </a:p>
          </p:txBody>
        </p:sp>
        <p:cxnSp>
          <p:nvCxnSpPr>
            <p:cNvPr id="14" name="Straight Arrow Connector 13"/>
            <p:cNvCxnSpPr>
              <a:stCxn id="8" idx="4"/>
              <a:endCxn id="13" idx="0"/>
            </p:cNvCxnSpPr>
            <p:nvPr/>
          </p:nvCxnSpPr>
          <p:spPr>
            <a:xfrm>
              <a:off x="3830115" y="3242529"/>
              <a:ext cx="0" cy="30943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18"/>
            <p:cNvCxnSpPr>
              <a:cxnSpLocks noChangeShapeType="1"/>
              <a:stCxn id="13" idx="4"/>
              <a:endCxn id="17" idx="0"/>
            </p:cNvCxnSpPr>
            <p:nvPr/>
          </p:nvCxnSpPr>
          <p:spPr bwMode="auto">
            <a:xfrm>
              <a:off x="3830115" y="4084851"/>
              <a:ext cx="0" cy="25792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Oval 7"/>
            <p:cNvSpPr>
              <a:spLocks noChangeArrowheads="1"/>
            </p:cNvSpPr>
            <p:nvPr/>
          </p:nvSpPr>
          <p:spPr bwMode="auto">
            <a:xfrm>
              <a:off x="3563671" y="4342775"/>
              <a:ext cx="532889" cy="532888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S3’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[1]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20" name="Arc 19"/>
            <p:cNvSpPr/>
            <p:nvPr/>
          </p:nvSpPr>
          <p:spPr>
            <a:xfrm flipH="1" flipV="1">
              <a:off x="3481398" y="3141989"/>
              <a:ext cx="1019311" cy="1352834"/>
            </a:xfrm>
            <a:prstGeom prst="arc">
              <a:avLst>
                <a:gd name="adj1" fmla="val 5650268"/>
                <a:gd name="adj2" fmla="val 15849921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ru-RU" sz="1400"/>
            </a:p>
          </p:txBody>
        </p:sp>
        <p:grpSp>
          <p:nvGrpSpPr>
            <p:cNvPr id="27" name="Group 26"/>
            <p:cNvGrpSpPr/>
            <p:nvPr/>
          </p:nvGrpSpPr>
          <p:grpSpPr>
            <a:xfrm flipH="1">
              <a:off x="2590934" y="1684644"/>
              <a:ext cx="1064953" cy="432973"/>
              <a:chOff x="1216654" y="2607054"/>
              <a:chExt cx="1218255" cy="495301"/>
            </a:xfrm>
          </p:grpSpPr>
          <p:sp>
            <p:nvSpPr>
              <p:cNvPr id="28" name="Arc 27"/>
              <p:cNvSpPr/>
              <p:nvPr/>
            </p:nvSpPr>
            <p:spPr>
              <a:xfrm>
                <a:off x="1216654" y="2607054"/>
                <a:ext cx="495301" cy="495301"/>
              </a:xfrm>
              <a:prstGeom prst="arc">
                <a:avLst>
                  <a:gd name="adj1" fmla="val 11491621"/>
                  <a:gd name="adj2" fmla="val 7589041"/>
                </a:avLst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9" name="Text Box 22"/>
              <p:cNvSpPr txBox="1">
                <a:spLocks noChangeArrowheads="1"/>
              </p:cNvSpPr>
              <p:nvPr/>
            </p:nvSpPr>
            <p:spPr bwMode="auto">
              <a:xfrm>
                <a:off x="1643979" y="2693658"/>
                <a:ext cx="790930" cy="24763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36576" rIns="0" bIns="0" anchor="ctr">
                <a:spAutoFit/>
              </a:bodyPr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ru-RU" sz="1200" dirty="0" smtClean="0">
                    <a:latin typeface="+mn-lt"/>
                  </a:rPr>
                  <a:t>!F and !T</a:t>
                </a:r>
                <a:endParaRPr lang="en-US" altLang="ru-RU" sz="1200" dirty="0">
                  <a:latin typeface="+mn-lt"/>
                </a:endParaRPr>
              </a:p>
            </p:txBody>
          </p:sp>
        </p:grpSp>
        <p:sp>
          <p:nvSpPr>
            <p:cNvPr id="30" name="Text Box 22"/>
            <p:cNvSpPr txBox="1">
              <a:spLocks noChangeArrowheads="1"/>
            </p:cNvSpPr>
            <p:nvPr/>
          </p:nvSpPr>
          <p:spPr bwMode="auto">
            <a:xfrm flipH="1">
              <a:off x="2607638" y="2710904"/>
              <a:ext cx="691401" cy="2164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!F and !T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31" name="Text Box 22"/>
            <p:cNvSpPr txBox="1">
              <a:spLocks noChangeArrowheads="1"/>
            </p:cNvSpPr>
            <p:nvPr/>
          </p:nvSpPr>
          <p:spPr bwMode="auto">
            <a:xfrm>
              <a:off x="3641468" y="3252467"/>
              <a:ext cx="169182" cy="2164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F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32" name="Text Box 22"/>
            <p:cNvSpPr txBox="1">
              <a:spLocks noChangeArrowheads="1"/>
            </p:cNvSpPr>
            <p:nvPr/>
          </p:nvSpPr>
          <p:spPr bwMode="auto">
            <a:xfrm>
              <a:off x="3378481" y="4084850"/>
              <a:ext cx="370379" cy="2164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F or T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33" name="Arc 32"/>
            <p:cNvSpPr/>
            <p:nvPr/>
          </p:nvSpPr>
          <p:spPr>
            <a:xfrm flipH="1">
              <a:off x="3202379" y="3468937"/>
              <a:ext cx="432974" cy="432973"/>
            </a:xfrm>
            <a:prstGeom prst="arc">
              <a:avLst>
                <a:gd name="adj1" fmla="val 11491621"/>
                <a:gd name="adj2" fmla="val 7589041"/>
              </a:avLst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4" name="Text Box 22"/>
            <p:cNvSpPr txBox="1">
              <a:spLocks noChangeArrowheads="1"/>
            </p:cNvSpPr>
            <p:nvPr/>
          </p:nvSpPr>
          <p:spPr bwMode="auto">
            <a:xfrm flipH="1">
              <a:off x="2598059" y="3555611"/>
              <a:ext cx="691401" cy="2164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!F and !T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35" name="Freeform 34"/>
            <p:cNvSpPr/>
            <p:nvPr/>
          </p:nvSpPr>
          <p:spPr>
            <a:xfrm flipH="1">
              <a:off x="4038600" y="1684644"/>
              <a:ext cx="1360891" cy="3324619"/>
            </a:xfrm>
            <a:custGeom>
              <a:avLst/>
              <a:gdLst>
                <a:gd name="connsiteX0" fmla="*/ 989205 w 1686446"/>
                <a:gd name="connsiteY0" fmla="*/ 0 h 3892229"/>
                <a:gd name="connsiteX1" fmla="*/ 1542279 w 1686446"/>
                <a:gd name="connsiteY1" fmla="*/ 168941 h 3892229"/>
                <a:gd name="connsiteX2" fmla="*/ 1663766 w 1686446"/>
                <a:gd name="connsiteY2" fmla="*/ 269177 h 3892229"/>
                <a:gd name="connsiteX3" fmla="*/ 1663766 w 1686446"/>
                <a:gd name="connsiteY3" fmla="*/ 3604339 h 3892229"/>
                <a:gd name="connsiteX4" fmla="*/ 1686446 w 1686446"/>
                <a:gd name="connsiteY4" fmla="*/ 3604339 h 3892229"/>
                <a:gd name="connsiteX5" fmla="*/ 1542278 w 1686446"/>
                <a:gd name="connsiteY5" fmla="*/ 3723289 h 3892229"/>
                <a:gd name="connsiteX6" fmla="*/ 989204 w 1686446"/>
                <a:gd name="connsiteY6" fmla="*/ 3892229 h 3892229"/>
                <a:gd name="connsiteX7" fmla="*/ 989205 w 1686446"/>
                <a:gd name="connsiteY7" fmla="*/ 3892228 h 3892229"/>
                <a:gd name="connsiteX8" fmla="*/ 0 w 1686446"/>
                <a:gd name="connsiteY8" fmla="*/ 2903023 h 3892229"/>
                <a:gd name="connsiteX9" fmla="*/ 0 w 1686446"/>
                <a:gd name="connsiteY9" fmla="*/ 989205 h 3892229"/>
                <a:gd name="connsiteX10" fmla="*/ 989205 w 1686446"/>
                <a:gd name="connsiteY10" fmla="*/ 0 h 3892229"/>
                <a:gd name="connsiteX0" fmla="*/ 1686446 w 1777886"/>
                <a:gd name="connsiteY0" fmla="*/ 3604339 h 3892229"/>
                <a:gd name="connsiteX1" fmla="*/ 1542278 w 1777886"/>
                <a:gd name="connsiteY1" fmla="*/ 3723289 h 3892229"/>
                <a:gd name="connsiteX2" fmla="*/ 989204 w 1777886"/>
                <a:gd name="connsiteY2" fmla="*/ 3892229 h 3892229"/>
                <a:gd name="connsiteX3" fmla="*/ 989205 w 1777886"/>
                <a:gd name="connsiteY3" fmla="*/ 3892228 h 3892229"/>
                <a:gd name="connsiteX4" fmla="*/ 0 w 1777886"/>
                <a:gd name="connsiteY4" fmla="*/ 2903023 h 3892229"/>
                <a:gd name="connsiteX5" fmla="*/ 0 w 1777886"/>
                <a:gd name="connsiteY5" fmla="*/ 989205 h 3892229"/>
                <a:gd name="connsiteX6" fmla="*/ 989205 w 1777886"/>
                <a:gd name="connsiteY6" fmla="*/ 0 h 3892229"/>
                <a:gd name="connsiteX7" fmla="*/ 1542279 w 1777886"/>
                <a:gd name="connsiteY7" fmla="*/ 168941 h 3892229"/>
                <a:gd name="connsiteX8" fmla="*/ 1663766 w 1777886"/>
                <a:gd name="connsiteY8" fmla="*/ 269177 h 3892229"/>
                <a:gd name="connsiteX9" fmla="*/ 1663766 w 1777886"/>
                <a:gd name="connsiteY9" fmla="*/ 3604339 h 3892229"/>
                <a:gd name="connsiteX10" fmla="*/ 1777886 w 1777886"/>
                <a:gd name="connsiteY10" fmla="*/ 3695779 h 3892229"/>
                <a:gd name="connsiteX0" fmla="*/ 1686446 w 1709306"/>
                <a:gd name="connsiteY0" fmla="*/ 3604339 h 3892229"/>
                <a:gd name="connsiteX1" fmla="*/ 1542278 w 1709306"/>
                <a:gd name="connsiteY1" fmla="*/ 3723289 h 3892229"/>
                <a:gd name="connsiteX2" fmla="*/ 989204 w 1709306"/>
                <a:gd name="connsiteY2" fmla="*/ 3892229 h 3892229"/>
                <a:gd name="connsiteX3" fmla="*/ 989205 w 1709306"/>
                <a:gd name="connsiteY3" fmla="*/ 3892228 h 3892229"/>
                <a:gd name="connsiteX4" fmla="*/ 0 w 1709306"/>
                <a:gd name="connsiteY4" fmla="*/ 2903023 h 3892229"/>
                <a:gd name="connsiteX5" fmla="*/ 0 w 1709306"/>
                <a:gd name="connsiteY5" fmla="*/ 989205 h 3892229"/>
                <a:gd name="connsiteX6" fmla="*/ 989205 w 1709306"/>
                <a:gd name="connsiteY6" fmla="*/ 0 h 3892229"/>
                <a:gd name="connsiteX7" fmla="*/ 1542279 w 1709306"/>
                <a:gd name="connsiteY7" fmla="*/ 168941 h 3892229"/>
                <a:gd name="connsiteX8" fmla="*/ 1663766 w 1709306"/>
                <a:gd name="connsiteY8" fmla="*/ 269177 h 3892229"/>
                <a:gd name="connsiteX9" fmla="*/ 1663766 w 1709306"/>
                <a:gd name="connsiteY9" fmla="*/ 3604339 h 3892229"/>
                <a:gd name="connsiteX10" fmla="*/ 1709306 w 1709306"/>
                <a:gd name="connsiteY10" fmla="*/ 3326209 h 3892229"/>
                <a:gd name="connsiteX0" fmla="*/ 1686446 w 1686446"/>
                <a:gd name="connsiteY0" fmla="*/ 3604339 h 3892229"/>
                <a:gd name="connsiteX1" fmla="*/ 1542278 w 1686446"/>
                <a:gd name="connsiteY1" fmla="*/ 3723289 h 3892229"/>
                <a:gd name="connsiteX2" fmla="*/ 989204 w 1686446"/>
                <a:gd name="connsiteY2" fmla="*/ 3892229 h 3892229"/>
                <a:gd name="connsiteX3" fmla="*/ 989205 w 1686446"/>
                <a:gd name="connsiteY3" fmla="*/ 3892228 h 3892229"/>
                <a:gd name="connsiteX4" fmla="*/ 0 w 1686446"/>
                <a:gd name="connsiteY4" fmla="*/ 2903023 h 3892229"/>
                <a:gd name="connsiteX5" fmla="*/ 0 w 1686446"/>
                <a:gd name="connsiteY5" fmla="*/ 989205 h 3892229"/>
                <a:gd name="connsiteX6" fmla="*/ 989205 w 1686446"/>
                <a:gd name="connsiteY6" fmla="*/ 0 h 3892229"/>
                <a:gd name="connsiteX7" fmla="*/ 1542279 w 1686446"/>
                <a:gd name="connsiteY7" fmla="*/ 168941 h 3892229"/>
                <a:gd name="connsiteX8" fmla="*/ 1663766 w 1686446"/>
                <a:gd name="connsiteY8" fmla="*/ 269177 h 3892229"/>
                <a:gd name="connsiteX9" fmla="*/ 1663766 w 1686446"/>
                <a:gd name="connsiteY9" fmla="*/ 3604339 h 3892229"/>
                <a:gd name="connsiteX0" fmla="*/ 1686446 w 1686446"/>
                <a:gd name="connsiteY0" fmla="*/ 3604339 h 3892229"/>
                <a:gd name="connsiteX1" fmla="*/ 1542278 w 1686446"/>
                <a:gd name="connsiteY1" fmla="*/ 3723289 h 3892229"/>
                <a:gd name="connsiteX2" fmla="*/ 989204 w 1686446"/>
                <a:gd name="connsiteY2" fmla="*/ 3892229 h 3892229"/>
                <a:gd name="connsiteX3" fmla="*/ 989205 w 1686446"/>
                <a:gd name="connsiteY3" fmla="*/ 3892228 h 3892229"/>
                <a:gd name="connsiteX4" fmla="*/ 0 w 1686446"/>
                <a:gd name="connsiteY4" fmla="*/ 2903023 h 3892229"/>
                <a:gd name="connsiteX5" fmla="*/ 0 w 1686446"/>
                <a:gd name="connsiteY5" fmla="*/ 989205 h 3892229"/>
                <a:gd name="connsiteX6" fmla="*/ 989205 w 1686446"/>
                <a:gd name="connsiteY6" fmla="*/ 0 h 3892229"/>
                <a:gd name="connsiteX7" fmla="*/ 1542279 w 1686446"/>
                <a:gd name="connsiteY7" fmla="*/ 168941 h 3892229"/>
                <a:gd name="connsiteX8" fmla="*/ 1663766 w 1686446"/>
                <a:gd name="connsiteY8" fmla="*/ 269177 h 3892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6446" h="3892229">
                  <a:moveTo>
                    <a:pt x="1686446" y="3604339"/>
                  </a:moveTo>
                  <a:lnTo>
                    <a:pt x="1542278" y="3723289"/>
                  </a:lnTo>
                  <a:cubicBezTo>
                    <a:pt x="1384400" y="3829949"/>
                    <a:pt x="1194075" y="3892229"/>
                    <a:pt x="989204" y="3892229"/>
                  </a:cubicBezTo>
                  <a:lnTo>
                    <a:pt x="989205" y="3892228"/>
                  </a:lnTo>
                  <a:cubicBezTo>
                    <a:pt x="442882" y="3892228"/>
                    <a:pt x="0" y="3449346"/>
                    <a:pt x="0" y="2903023"/>
                  </a:cubicBezTo>
                  <a:lnTo>
                    <a:pt x="0" y="989205"/>
                  </a:lnTo>
                  <a:cubicBezTo>
                    <a:pt x="0" y="442882"/>
                    <a:pt x="442882" y="0"/>
                    <a:pt x="989205" y="0"/>
                  </a:cubicBezTo>
                  <a:cubicBezTo>
                    <a:pt x="1194076" y="0"/>
                    <a:pt x="1384401" y="62280"/>
                    <a:pt x="1542279" y="168941"/>
                  </a:cubicBezTo>
                  <a:lnTo>
                    <a:pt x="1663766" y="26917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36" name="Text Box 22"/>
            <p:cNvSpPr txBox="1">
              <a:spLocks noChangeArrowheads="1"/>
            </p:cNvSpPr>
            <p:nvPr/>
          </p:nvSpPr>
          <p:spPr bwMode="auto">
            <a:xfrm>
              <a:off x="4386300" y="3685423"/>
              <a:ext cx="169182" cy="2164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T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37" name="Text Box 22"/>
            <p:cNvSpPr txBox="1">
              <a:spLocks noChangeArrowheads="1"/>
            </p:cNvSpPr>
            <p:nvPr/>
          </p:nvSpPr>
          <p:spPr bwMode="auto">
            <a:xfrm>
              <a:off x="5306787" y="3389767"/>
              <a:ext cx="169182" cy="2164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X</a:t>
              </a:r>
              <a:endParaRPr lang="en-US" altLang="ru-RU" sz="12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134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Minimized FSM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11/2/2015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265447"/>
              </p:ext>
            </p:extLst>
          </p:nvPr>
        </p:nvGraphicFramePr>
        <p:xfrm>
          <a:off x="7008778" y="1483772"/>
          <a:ext cx="2808500" cy="4093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824">
                  <a:extLst>
                    <a:ext uri="{9D8B030D-6E8A-4147-A177-3AD203B41FA5}">
                      <a16:colId xmlns:a16="http://schemas.microsoft.com/office/drawing/2014/main" xmlns="" val="3505880269"/>
                    </a:ext>
                  </a:extLst>
                </a:gridCol>
                <a:gridCol w="401236">
                  <a:extLst>
                    <a:ext uri="{9D8B030D-6E8A-4147-A177-3AD203B41FA5}">
                      <a16:colId xmlns:a16="http://schemas.microsoft.com/office/drawing/2014/main" xmlns="" val="1027891166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xmlns="" val="249127175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xmlns="" val="4051193038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xmlns="" val="3589214298"/>
                    </a:ext>
                  </a:extLst>
                </a:gridCol>
              </a:tblGrid>
              <a:tr h="45281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Current state</a:t>
                      </a:r>
                      <a:endParaRPr lang="en-US" sz="1400" dirty="0"/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₵</a:t>
                      </a:r>
                      <a:endParaRPr lang="en-US" sz="1400" dirty="0"/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n-lt"/>
                        </a:rPr>
                        <a:t>10</a:t>
                      </a:r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₵</a:t>
                      </a:r>
                      <a:endParaRPr lang="en-US" sz="1400" dirty="0" smtClean="0"/>
                    </a:p>
                  </a:txBody>
                  <a:tcPr marL="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Nest state</a:t>
                      </a:r>
                      <a:endParaRPr lang="en-US" sz="1400" dirty="0"/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Start</a:t>
                      </a:r>
                    </a:p>
                  </a:txBody>
                  <a:tcPr marL="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89023810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n-lt"/>
                        </a:rPr>
                        <a:t>0</a:t>
                      </a:r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₵</a:t>
                      </a:r>
                      <a:endParaRPr lang="en-US" sz="1400" dirty="0" smtClean="0"/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n-lt"/>
                        </a:rPr>
                        <a:t>0</a:t>
                      </a:r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₵</a:t>
                      </a:r>
                      <a:endParaRPr lang="en-US" sz="1400" dirty="0" smtClean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2872975981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₵</a:t>
                      </a:r>
                      <a:endParaRPr lang="en-US" sz="1400" dirty="0" smtClean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417706933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n-lt"/>
                        </a:rPr>
                        <a:t>10</a:t>
                      </a:r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₵</a:t>
                      </a:r>
                      <a:endParaRPr lang="en-US" sz="1400" b="1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80532814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95706528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₵</a:t>
                      </a:r>
                      <a:endParaRPr lang="en-US" sz="1400" dirty="0" smtClean="0"/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₵</a:t>
                      </a:r>
                      <a:endParaRPr lang="en-US" sz="1400" dirty="0" smtClean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320238736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n-lt"/>
                        </a:rPr>
                        <a:t>10</a:t>
                      </a:r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₵</a:t>
                      </a:r>
                      <a:endParaRPr lang="en-US" sz="1400" b="1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2194172130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Calibri" panose="020F0502020204030204" pitchFamily="34" charset="0"/>
                        </a:rPr>
                        <a:t>≥</a:t>
                      </a:r>
                      <a:r>
                        <a:rPr lang="en-US" sz="1400" b="0" dirty="0" smtClean="0"/>
                        <a:t>1</a:t>
                      </a:r>
                      <a:r>
                        <a:rPr lang="en-US" sz="1400" dirty="0" smtClean="0"/>
                        <a:t>5</a:t>
                      </a:r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₵</a:t>
                      </a:r>
                      <a:endParaRPr lang="en-US" sz="1400" dirty="0" smtClean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2376644996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55892064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n-lt"/>
                        </a:rPr>
                        <a:t>10</a:t>
                      </a:r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₵</a:t>
                      </a:r>
                      <a:endParaRPr lang="en-US" sz="1400" b="1" dirty="0"/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n-lt"/>
                        </a:rPr>
                        <a:t>10</a:t>
                      </a:r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₵</a:t>
                      </a:r>
                      <a:endParaRPr lang="en-US" sz="1400" b="1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4175617411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Calibri" panose="020F0502020204030204" pitchFamily="34" charset="0"/>
                        </a:rPr>
                        <a:t>≥</a:t>
                      </a:r>
                      <a:r>
                        <a:rPr lang="en-US" sz="1400" b="0" dirty="0" smtClean="0"/>
                        <a:t>1</a:t>
                      </a:r>
                      <a:r>
                        <a:rPr lang="en-US" sz="1400" dirty="0" smtClean="0"/>
                        <a:t>5</a:t>
                      </a:r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₵</a:t>
                      </a:r>
                      <a:endParaRPr lang="en-US" sz="1400" dirty="0" smtClean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999864788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Calibri" panose="020F0502020204030204" pitchFamily="34" charset="0"/>
                        </a:rPr>
                        <a:t>≥</a:t>
                      </a:r>
                      <a:r>
                        <a:rPr lang="en-US" sz="1400" b="0" dirty="0" smtClean="0"/>
                        <a:t>1</a:t>
                      </a:r>
                      <a:r>
                        <a:rPr lang="en-US" sz="1400" dirty="0" smtClean="0"/>
                        <a:t>5</a:t>
                      </a:r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₵</a:t>
                      </a:r>
                      <a:endParaRPr lang="en-US" sz="1400" dirty="0" smtClean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3088206961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91997993"/>
                  </a:ext>
                </a:extLst>
              </a:tr>
              <a:tr h="4442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Calibri" panose="020F0502020204030204" pitchFamily="34" charset="0"/>
                        </a:rPr>
                        <a:t>≥</a:t>
                      </a:r>
                      <a:r>
                        <a:rPr lang="en-US" sz="1400" b="0" dirty="0" smtClean="0"/>
                        <a:t>1</a:t>
                      </a:r>
                      <a:r>
                        <a:rPr lang="en-US" sz="1400" dirty="0" smtClean="0"/>
                        <a:t>5</a:t>
                      </a:r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₵</a:t>
                      </a:r>
                      <a:endParaRPr lang="en-US" sz="1400" dirty="0" smtClean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n-lt"/>
                        </a:rPr>
                        <a:t>0</a:t>
                      </a:r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₵</a:t>
                      </a:r>
                      <a:endParaRPr lang="en-US" sz="1400" dirty="0" smtClean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14254999"/>
                  </a:ext>
                </a:extLst>
              </a:tr>
            </a:tbl>
          </a:graphicData>
        </a:graphic>
      </p:graphicFrame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563671" y="2709640"/>
            <a:ext cx="532889" cy="53288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defRPr/>
            </a:pPr>
            <a:r>
              <a:rPr lang="en-US" sz="1200" dirty="0"/>
              <a:t>5</a:t>
            </a:r>
            <a:r>
              <a:rPr lang="en-US" sz="1200" dirty="0" smtClean="0">
                <a:latin typeface="Calibri" panose="020F0502020204030204" pitchFamily="34" charset="0"/>
              </a:rPr>
              <a:t>₵</a:t>
            </a:r>
            <a:endParaRPr lang="en-US" sz="1200" dirty="0"/>
          </a:p>
        </p:txBody>
      </p:sp>
      <p:cxnSp>
        <p:nvCxnSpPr>
          <p:cNvPr id="9" name="AutoShape 13"/>
          <p:cNvCxnSpPr>
            <a:cxnSpLocks noChangeShapeType="1"/>
            <a:stCxn id="10" idx="4"/>
            <a:endCxn id="8" idx="0"/>
          </p:cNvCxnSpPr>
          <p:nvPr/>
        </p:nvCxnSpPr>
        <p:spPr bwMode="auto">
          <a:xfrm>
            <a:off x="3830115" y="2363047"/>
            <a:ext cx="0" cy="34659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3563671" y="1830159"/>
            <a:ext cx="532889" cy="53288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200" dirty="0" smtClean="0"/>
              <a:t>0</a:t>
            </a:r>
            <a:r>
              <a:rPr lang="en-US" sz="1200" dirty="0" smtClean="0">
                <a:latin typeface="Calibri" panose="020F0502020204030204" pitchFamily="34" charset="0"/>
              </a:rPr>
              <a:t>₵</a:t>
            </a:r>
            <a:endParaRPr lang="en-US" sz="1200" dirty="0"/>
          </a:p>
        </p:txBody>
      </p:sp>
      <p:sp>
        <p:nvSpPr>
          <p:cNvPr id="25" name="Arc 24"/>
          <p:cNvSpPr/>
          <p:nvPr/>
        </p:nvSpPr>
        <p:spPr>
          <a:xfrm flipH="1">
            <a:off x="3211958" y="2624230"/>
            <a:ext cx="432974" cy="432973"/>
          </a:xfrm>
          <a:prstGeom prst="arc">
            <a:avLst>
              <a:gd name="adj1" fmla="val 11491621"/>
              <a:gd name="adj2" fmla="val 7589041"/>
            </a:avLst>
          </a:prstGeom>
          <a:noFill/>
          <a:ln w="12700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" name="Oval 7"/>
          <p:cNvSpPr>
            <a:spLocks noChangeArrowheads="1"/>
          </p:cNvSpPr>
          <p:nvPr/>
        </p:nvSpPr>
        <p:spPr bwMode="auto">
          <a:xfrm>
            <a:off x="3563671" y="3551962"/>
            <a:ext cx="532889" cy="53288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defRPr/>
            </a:pPr>
            <a:r>
              <a:rPr lang="en-US" sz="1200" dirty="0" smtClean="0"/>
              <a:t>10</a:t>
            </a:r>
            <a:r>
              <a:rPr lang="en-US" sz="1200" dirty="0">
                <a:latin typeface="Calibri" panose="020F0502020204030204" pitchFamily="34" charset="0"/>
              </a:rPr>
              <a:t>₵</a:t>
            </a:r>
            <a:endParaRPr lang="en-US" sz="1200" dirty="0"/>
          </a:p>
        </p:txBody>
      </p:sp>
      <p:cxnSp>
        <p:nvCxnSpPr>
          <p:cNvPr id="14" name="Straight Arrow Connector 13"/>
          <p:cNvCxnSpPr>
            <a:stCxn id="8" idx="4"/>
            <a:endCxn id="13" idx="0"/>
          </p:cNvCxnSpPr>
          <p:nvPr/>
        </p:nvCxnSpPr>
        <p:spPr>
          <a:xfrm>
            <a:off x="3830115" y="3242529"/>
            <a:ext cx="0" cy="30943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18"/>
          <p:cNvCxnSpPr>
            <a:cxnSpLocks noChangeShapeType="1"/>
            <a:stCxn id="13" idx="4"/>
            <a:endCxn id="17" idx="0"/>
          </p:cNvCxnSpPr>
          <p:nvPr/>
        </p:nvCxnSpPr>
        <p:spPr bwMode="auto">
          <a:xfrm>
            <a:off x="3830115" y="4084851"/>
            <a:ext cx="0" cy="25792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Oval 7"/>
          <p:cNvSpPr>
            <a:spLocks noChangeArrowheads="1"/>
          </p:cNvSpPr>
          <p:nvPr/>
        </p:nvSpPr>
        <p:spPr bwMode="auto">
          <a:xfrm>
            <a:off x="3563671" y="4342775"/>
            <a:ext cx="532889" cy="53288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defRPr/>
            </a:pPr>
            <a:r>
              <a:rPr lang="en-US" sz="1200" dirty="0">
                <a:latin typeface="Calibri" panose="020F0502020204030204" pitchFamily="34" charset="0"/>
              </a:rPr>
              <a:t>≥</a:t>
            </a:r>
            <a:r>
              <a:rPr lang="en-US" sz="1200" dirty="0" smtClean="0"/>
              <a:t>15</a:t>
            </a:r>
            <a:r>
              <a:rPr lang="en-US" sz="1200" dirty="0" smtClean="0">
                <a:latin typeface="Calibri" panose="020F0502020204030204" pitchFamily="34" charset="0"/>
              </a:rPr>
              <a:t>₵</a:t>
            </a:r>
            <a:endParaRPr lang="en-US" sz="1200" dirty="0"/>
          </a:p>
        </p:txBody>
      </p:sp>
      <p:sp>
        <p:nvSpPr>
          <p:cNvPr id="20" name="Arc 19"/>
          <p:cNvSpPr/>
          <p:nvPr/>
        </p:nvSpPr>
        <p:spPr>
          <a:xfrm flipH="1" flipV="1">
            <a:off x="3481398" y="3141989"/>
            <a:ext cx="1019311" cy="1352834"/>
          </a:xfrm>
          <a:prstGeom prst="arc">
            <a:avLst>
              <a:gd name="adj1" fmla="val 5650268"/>
              <a:gd name="adj2" fmla="val 15849921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lang="ru-RU" sz="1400"/>
          </a:p>
        </p:txBody>
      </p:sp>
      <p:grpSp>
        <p:nvGrpSpPr>
          <p:cNvPr id="27" name="Group 26"/>
          <p:cNvGrpSpPr/>
          <p:nvPr/>
        </p:nvGrpSpPr>
        <p:grpSpPr>
          <a:xfrm flipH="1">
            <a:off x="2429313" y="1684644"/>
            <a:ext cx="1226574" cy="432973"/>
            <a:chOff x="1216654" y="2607054"/>
            <a:chExt cx="1403142" cy="495301"/>
          </a:xfrm>
        </p:grpSpPr>
        <p:sp>
          <p:nvSpPr>
            <p:cNvPr id="28" name="Arc 27"/>
            <p:cNvSpPr/>
            <p:nvPr/>
          </p:nvSpPr>
          <p:spPr>
            <a:xfrm>
              <a:off x="1216654" y="2607054"/>
              <a:ext cx="495301" cy="495301"/>
            </a:xfrm>
            <a:prstGeom prst="arc">
              <a:avLst>
                <a:gd name="adj1" fmla="val 11491621"/>
                <a:gd name="adj2" fmla="val 7589041"/>
              </a:avLst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9" name="Text Box 22"/>
            <p:cNvSpPr txBox="1">
              <a:spLocks noChangeArrowheads="1"/>
            </p:cNvSpPr>
            <p:nvPr/>
          </p:nvSpPr>
          <p:spPr bwMode="auto">
            <a:xfrm>
              <a:off x="1643980" y="2693658"/>
              <a:ext cx="975816" cy="24763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Nothing paid</a:t>
              </a:r>
              <a:endParaRPr lang="en-US" altLang="ru-RU" sz="1200" dirty="0">
                <a:latin typeface="+mn-lt"/>
              </a:endParaRPr>
            </a:p>
          </p:txBody>
        </p:sp>
      </p:grpSp>
      <p:sp>
        <p:nvSpPr>
          <p:cNvPr id="30" name="Text Box 22"/>
          <p:cNvSpPr txBox="1">
            <a:spLocks noChangeArrowheads="1"/>
          </p:cNvSpPr>
          <p:nvPr/>
        </p:nvSpPr>
        <p:spPr bwMode="auto">
          <a:xfrm flipH="1">
            <a:off x="2300051" y="2709375"/>
            <a:ext cx="939297" cy="21647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36576" rIns="0" bIns="0" anchor="ctr">
            <a:spAutoFit/>
          </a:bodyPr>
          <a:lstStyle>
            <a:lvl1pPr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r"/>
            <a:r>
              <a:rPr lang="en-US" altLang="ru-RU" sz="1200" dirty="0">
                <a:latin typeface="+mn-lt"/>
              </a:rPr>
              <a:t>Nothing paid</a:t>
            </a:r>
          </a:p>
        </p:txBody>
      </p:sp>
      <p:sp>
        <p:nvSpPr>
          <p:cNvPr id="32" name="Text Box 22"/>
          <p:cNvSpPr txBox="1">
            <a:spLocks noChangeArrowheads="1"/>
          </p:cNvSpPr>
          <p:nvPr/>
        </p:nvSpPr>
        <p:spPr bwMode="auto">
          <a:xfrm>
            <a:off x="2931333" y="4084850"/>
            <a:ext cx="817528" cy="21647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36576" rIns="0" bIns="0" anchor="ctr">
            <a:spAutoFit/>
          </a:bodyPr>
          <a:lstStyle>
            <a:lvl1pPr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r"/>
            <a:r>
              <a:rPr lang="en-US" altLang="ru-RU" sz="1200" dirty="0">
                <a:latin typeface="+mn-lt"/>
              </a:rPr>
              <a:t>5₵ or </a:t>
            </a:r>
            <a:r>
              <a:rPr lang="en-US" altLang="ru-RU" sz="1200" dirty="0" smtClean="0">
                <a:latin typeface="+mn-lt"/>
              </a:rPr>
              <a:t>10₵</a:t>
            </a:r>
            <a:endParaRPr lang="en-US" altLang="ru-RU" sz="1200" dirty="0">
              <a:latin typeface="+mn-lt"/>
            </a:endParaRPr>
          </a:p>
        </p:txBody>
      </p:sp>
      <p:sp>
        <p:nvSpPr>
          <p:cNvPr id="33" name="Arc 32"/>
          <p:cNvSpPr/>
          <p:nvPr/>
        </p:nvSpPr>
        <p:spPr>
          <a:xfrm flipH="1">
            <a:off x="3202379" y="3468937"/>
            <a:ext cx="432974" cy="432973"/>
          </a:xfrm>
          <a:prstGeom prst="arc">
            <a:avLst>
              <a:gd name="adj1" fmla="val 11491621"/>
              <a:gd name="adj2" fmla="val 7589041"/>
            </a:avLst>
          </a:prstGeom>
          <a:noFill/>
          <a:ln w="12700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4" name="Text Box 22"/>
          <p:cNvSpPr txBox="1">
            <a:spLocks noChangeArrowheads="1"/>
          </p:cNvSpPr>
          <p:nvPr/>
        </p:nvSpPr>
        <p:spPr bwMode="auto">
          <a:xfrm flipH="1">
            <a:off x="2429312" y="3555611"/>
            <a:ext cx="860147" cy="21647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36576" rIns="0" bIns="0" anchor="ctr">
            <a:spAutoFit/>
          </a:bodyPr>
          <a:lstStyle>
            <a:lvl1pPr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ru-RU" sz="1200" dirty="0">
                <a:latin typeface="+mn-lt"/>
              </a:rPr>
              <a:t>Nothing paid</a:t>
            </a:r>
          </a:p>
        </p:txBody>
      </p:sp>
      <p:sp>
        <p:nvSpPr>
          <p:cNvPr id="35" name="Freeform 34"/>
          <p:cNvSpPr/>
          <p:nvPr/>
        </p:nvSpPr>
        <p:spPr>
          <a:xfrm flipH="1">
            <a:off x="4038600" y="1684644"/>
            <a:ext cx="1360891" cy="3324619"/>
          </a:xfrm>
          <a:custGeom>
            <a:avLst/>
            <a:gdLst>
              <a:gd name="connsiteX0" fmla="*/ 989205 w 1686446"/>
              <a:gd name="connsiteY0" fmla="*/ 0 h 3892229"/>
              <a:gd name="connsiteX1" fmla="*/ 1542279 w 1686446"/>
              <a:gd name="connsiteY1" fmla="*/ 168941 h 3892229"/>
              <a:gd name="connsiteX2" fmla="*/ 1663766 w 1686446"/>
              <a:gd name="connsiteY2" fmla="*/ 269177 h 3892229"/>
              <a:gd name="connsiteX3" fmla="*/ 1663766 w 1686446"/>
              <a:gd name="connsiteY3" fmla="*/ 3604339 h 3892229"/>
              <a:gd name="connsiteX4" fmla="*/ 1686446 w 1686446"/>
              <a:gd name="connsiteY4" fmla="*/ 3604339 h 3892229"/>
              <a:gd name="connsiteX5" fmla="*/ 1542278 w 1686446"/>
              <a:gd name="connsiteY5" fmla="*/ 3723289 h 3892229"/>
              <a:gd name="connsiteX6" fmla="*/ 989204 w 1686446"/>
              <a:gd name="connsiteY6" fmla="*/ 3892229 h 3892229"/>
              <a:gd name="connsiteX7" fmla="*/ 989205 w 1686446"/>
              <a:gd name="connsiteY7" fmla="*/ 3892228 h 3892229"/>
              <a:gd name="connsiteX8" fmla="*/ 0 w 1686446"/>
              <a:gd name="connsiteY8" fmla="*/ 2903023 h 3892229"/>
              <a:gd name="connsiteX9" fmla="*/ 0 w 1686446"/>
              <a:gd name="connsiteY9" fmla="*/ 989205 h 3892229"/>
              <a:gd name="connsiteX10" fmla="*/ 989205 w 1686446"/>
              <a:gd name="connsiteY10" fmla="*/ 0 h 3892229"/>
              <a:gd name="connsiteX0" fmla="*/ 1686446 w 1777886"/>
              <a:gd name="connsiteY0" fmla="*/ 3604339 h 3892229"/>
              <a:gd name="connsiteX1" fmla="*/ 1542278 w 1777886"/>
              <a:gd name="connsiteY1" fmla="*/ 3723289 h 3892229"/>
              <a:gd name="connsiteX2" fmla="*/ 989204 w 1777886"/>
              <a:gd name="connsiteY2" fmla="*/ 3892229 h 3892229"/>
              <a:gd name="connsiteX3" fmla="*/ 989205 w 1777886"/>
              <a:gd name="connsiteY3" fmla="*/ 3892228 h 3892229"/>
              <a:gd name="connsiteX4" fmla="*/ 0 w 1777886"/>
              <a:gd name="connsiteY4" fmla="*/ 2903023 h 3892229"/>
              <a:gd name="connsiteX5" fmla="*/ 0 w 1777886"/>
              <a:gd name="connsiteY5" fmla="*/ 989205 h 3892229"/>
              <a:gd name="connsiteX6" fmla="*/ 989205 w 1777886"/>
              <a:gd name="connsiteY6" fmla="*/ 0 h 3892229"/>
              <a:gd name="connsiteX7" fmla="*/ 1542279 w 1777886"/>
              <a:gd name="connsiteY7" fmla="*/ 168941 h 3892229"/>
              <a:gd name="connsiteX8" fmla="*/ 1663766 w 1777886"/>
              <a:gd name="connsiteY8" fmla="*/ 269177 h 3892229"/>
              <a:gd name="connsiteX9" fmla="*/ 1663766 w 1777886"/>
              <a:gd name="connsiteY9" fmla="*/ 3604339 h 3892229"/>
              <a:gd name="connsiteX10" fmla="*/ 1777886 w 1777886"/>
              <a:gd name="connsiteY10" fmla="*/ 3695779 h 3892229"/>
              <a:gd name="connsiteX0" fmla="*/ 1686446 w 1709306"/>
              <a:gd name="connsiteY0" fmla="*/ 3604339 h 3892229"/>
              <a:gd name="connsiteX1" fmla="*/ 1542278 w 1709306"/>
              <a:gd name="connsiteY1" fmla="*/ 3723289 h 3892229"/>
              <a:gd name="connsiteX2" fmla="*/ 989204 w 1709306"/>
              <a:gd name="connsiteY2" fmla="*/ 3892229 h 3892229"/>
              <a:gd name="connsiteX3" fmla="*/ 989205 w 1709306"/>
              <a:gd name="connsiteY3" fmla="*/ 3892228 h 3892229"/>
              <a:gd name="connsiteX4" fmla="*/ 0 w 1709306"/>
              <a:gd name="connsiteY4" fmla="*/ 2903023 h 3892229"/>
              <a:gd name="connsiteX5" fmla="*/ 0 w 1709306"/>
              <a:gd name="connsiteY5" fmla="*/ 989205 h 3892229"/>
              <a:gd name="connsiteX6" fmla="*/ 989205 w 1709306"/>
              <a:gd name="connsiteY6" fmla="*/ 0 h 3892229"/>
              <a:gd name="connsiteX7" fmla="*/ 1542279 w 1709306"/>
              <a:gd name="connsiteY7" fmla="*/ 168941 h 3892229"/>
              <a:gd name="connsiteX8" fmla="*/ 1663766 w 1709306"/>
              <a:gd name="connsiteY8" fmla="*/ 269177 h 3892229"/>
              <a:gd name="connsiteX9" fmla="*/ 1663766 w 1709306"/>
              <a:gd name="connsiteY9" fmla="*/ 3604339 h 3892229"/>
              <a:gd name="connsiteX10" fmla="*/ 1709306 w 1709306"/>
              <a:gd name="connsiteY10" fmla="*/ 3326209 h 3892229"/>
              <a:gd name="connsiteX0" fmla="*/ 1686446 w 1686446"/>
              <a:gd name="connsiteY0" fmla="*/ 3604339 h 3892229"/>
              <a:gd name="connsiteX1" fmla="*/ 1542278 w 1686446"/>
              <a:gd name="connsiteY1" fmla="*/ 3723289 h 3892229"/>
              <a:gd name="connsiteX2" fmla="*/ 989204 w 1686446"/>
              <a:gd name="connsiteY2" fmla="*/ 3892229 h 3892229"/>
              <a:gd name="connsiteX3" fmla="*/ 989205 w 1686446"/>
              <a:gd name="connsiteY3" fmla="*/ 3892228 h 3892229"/>
              <a:gd name="connsiteX4" fmla="*/ 0 w 1686446"/>
              <a:gd name="connsiteY4" fmla="*/ 2903023 h 3892229"/>
              <a:gd name="connsiteX5" fmla="*/ 0 w 1686446"/>
              <a:gd name="connsiteY5" fmla="*/ 989205 h 3892229"/>
              <a:gd name="connsiteX6" fmla="*/ 989205 w 1686446"/>
              <a:gd name="connsiteY6" fmla="*/ 0 h 3892229"/>
              <a:gd name="connsiteX7" fmla="*/ 1542279 w 1686446"/>
              <a:gd name="connsiteY7" fmla="*/ 168941 h 3892229"/>
              <a:gd name="connsiteX8" fmla="*/ 1663766 w 1686446"/>
              <a:gd name="connsiteY8" fmla="*/ 269177 h 3892229"/>
              <a:gd name="connsiteX9" fmla="*/ 1663766 w 1686446"/>
              <a:gd name="connsiteY9" fmla="*/ 3604339 h 3892229"/>
              <a:gd name="connsiteX0" fmla="*/ 1686446 w 1686446"/>
              <a:gd name="connsiteY0" fmla="*/ 3604339 h 3892229"/>
              <a:gd name="connsiteX1" fmla="*/ 1542278 w 1686446"/>
              <a:gd name="connsiteY1" fmla="*/ 3723289 h 3892229"/>
              <a:gd name="connsiteX2" fmla="*/ 989204 w 1686446"/>
              <a:gd name="connsiteY2" fmla="*/ 3892229 h 3892229"/>
              <a:gd name="connsiteX3" fmla="*/ 989205 w 1686446"/>
              <a:gd name="connsiteY3" fmla="*/ 3892228 h 3892229"/>
              <a:gd name="connsiteX4" fmla="*/ 0 w 1686446"/>
              <a:gd name="connsiteY4" fmla="*/ 2903023 h 3892229"/>
              <a:gd name="connsiteX5" fmla="*/ 0 w 1686446"/>
              <a:gd name="connsiteY5" fmla="*/ 989205 h 3892229"/>
              <a:gd name="connsiteX6" fmla="*/ 989205 w 1686446"/>
              <a:gd name="connsiteY6" fmla="*/ 0 h 3892229"/>
              <a:gd name="connsiteX7" fmla="*/ 1542279 w 1686446"/>
              <a:gd name="connsiteY7" fmla="*/ 168941 h 3892229"/>
              <a:gd name="connsiteX8" fmla="*/ 1663766 w 1686446"/>
              <a:gd name="connsiteY8" fmla="*/ 269177 h 3892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86446" h="3892229">
                <a:moveTo>
                  <a:pt x="1686446" y="3604339"/>
                </a:moveTo>
                <a:lnTo>
                  <a:pt x="1542278" y="3723289"/>
                </a:lnTo>
                <a:cubicBezTo>
                  <a:pt x="1384400" y="3829949"/>
                  <a:pt x="1194075" y="3892229"/>
                  <a:pt x="989204" y="3892229"/>
                </a:cubicBezTo>
                <a:lnTo>
                  <a:pt x="989205" y="3892228"/>
                </a:lnTo>
                <a:cubicBezTo>
                  <a:pt x="442882" y="3892228"/>
                  <a:pt x="0" y="3449346"/>
                  <a:pt x="0" y="2903023"/>
                </a:cubicBezTo>
                <a:lnTo>
                  <a:pt x="0" y="989205"/>
                </a:lnTo>
                <a:cubicBezTo>
                  <a:pt x="0" y="442882"/>
                  <a:pt x="442882" y="0"/>
                  <a:pt x="989205" y="0"/>
                </a:cubicBezTo>
                <a:cubicBezTo>
                  <a:pt x="1194076" y="0"/>
                  <a:pt x="1384401" y="62280"/>
                  <a:pt x="1542279" y="168941"/>
                </a:cubicBezTo>
                <a:lnTo>
                  <a:pt x="1663766" y="269177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36" name="Text Box 22"/>
          <p:cNvSpPr txBox="1">
            <a:spLocks noChangeArrowheads="1"/>
          </p:cNvSpPr>
          <p:nvPr/>
        </p:nvSpPr>
        <p:spPr bwMode="auto">
          <a:xfrm>
            <a:off x="4338156" y="3682859"/>
            <a:ext cx="265470" cy="22159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36576" rIns="0" bIns="0" anchor="ctr">
            <a:spAutoFit/>
          </a:bodyPr>
          <a:lstStyle>
            <a:lvl1pPr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defRPr/>
            </a:pPr>
            <a:r>
              <a:rPr lang="en-US" sz="1200" dirty="0" smtClean="0">
                <a:latin typeface="Calibri" panose="020F0502020204030204" pitchFamily="34" charset="0"/>
              </a:rPr>
              <a:t>10₵</a:t>
            </a:r>
            <a:endParaRPr lang="en-US" sz="1200" dirty="0"/>
          </a:p>
        </p:txBody>
      </p:sp>
      <p:sp>
        <p:nvSpPr>
          <p:cNvPr id="37" name="Text Box 22"/>
          <p:cNvSpPr txBox="1">
            <a:spLocks noChangeArrowheads="1"/>
          </p:cNvSpPr>
          <p:nvPr/>
        </p:nvSpPr>
        <p:spPr bwMode="auto">
          <a:xfrm>
            <a:off x="4975638" y="3389767"/>
            <a:ext cx="831480" cy="21647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36576" rIns="0" bIns="0" anchor="ctr">
            <a:spAutoFit/>
          </a:bodyPr>
          <a:lstStyle>
            <a:lvl1pPr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ru-RU" sz="1200" dirty="0" smtClean="0">
                <a:latin typeface="+mn-lt"/>
              </a:rPr>
              <a:t>always</a:t>
            </a:r>
            <a:endParaRPr lang="en-US" altLang="ru-RU" sz="1200" dirty="0">
              <a:latin typeface="+mn-l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51566" y="2349867"/>
            <a:ext cx="3722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/>
              <a:t>5₵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812555" y="3216214"/>
            <a:ext cx="3722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/>
              <a:t>5₵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719351" y="4934502"/>
            <a:ext cx="1339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Make coffee</a:t>
            </a:r>
            <a:endParaRPr lang="ru-RU" dirty="0"/>
          </a:p>
        </p:txBody>
      </p:sp>
      <p:cxnSp>
        <p:nvCxnSpPr>
          <p:cNvPr id="24" name="Straight Arrow Connector 23"/>
          <p:cNvCxnSpPr>
            <a:stCxn id="22" idx="0"/>
          </p:cNvCxnSpPr>
          <p:nvPr/>
        </p:nvCxnSpPr>
        <p:spPr>
          <a:xfrm flipV="1">
            <a:off x="3388894" y="4739148"/>
            <a:ext cx="423661" cy="195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083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4, 5 and 6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the rest steps on your own!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11/2/2015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3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 smtClean="0"/>
              <a:t>Backup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11/2/2015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16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of Simple Counter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111195"/>
            <a:ext cx="10515600" cy="2258115"/>
          </a:xfrm>
        </p:spPr>
        <p:txBody>
          <a:bodyPr>
            <a:noAutofit/>
          </a:bodyPr>
          <a:lstStyle/>
          <a:p>
            <a:r>
              <a:rPr lang="en-US" dirty="0" smtClean="0"/>
              <a:t>5-state counter repeats 5 numbers in a sequence</a:t>
            </a:r>
          </a:p>
          <a:p>
            <a:pPr lvl="1"/>
            <a:r>
              <a:rPr lang="en-US" dirty="0" smtClean="0"/>
              <a:t>The numbers are 000, 010, 011, 101, 110</a:t>
            </a:r>
          </a:p>
          <a:p>
            <a:r>
              <a:rPr lang="en-US" dirty="0" smtClean="0"/>
              <a:t>How to implement it? From what to start?</a:t>
            </a:r>
          </a:p>
          <a:p>
            <a:pPr lvl="1"/>
            <a:r>
              <a:rPr lang="en-US" dirty="0" smtClean="0"/>
              <a:t>Step 1: State transition diagram</a:t>
            </a:r>
          </a:p>
          <a:p>
            <a:pPr lvl="1"/>
            <a:r>
              <a:rPr lang="en-US" dirty="0"/>
              <a:t>Step 2: State transition table 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3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884170" y="3763010"/>
            <a:ext cx="508000" cy="463550"/>
            <a:chOff x="2884170" y="3763010"/>
            <a:chExt cx="508000" cy="463550"/>
          </a:xfrm>
        </p:grpSpPr>
        <p:sp>
          <p:nvSpPr>
            <p:cNvPr id="8" name="Oval 3"/>
            <p:cNvSpPr>
              <a:spLocks noChangeArrowheads="1"/>
            </p:cNvSpPr>
            <p:nvPr/>
          </p:nvSpPr>
          <p:spPr bwMode="auto">
            <a:xfrm>
              <a:off x="2896870" y="3763010"/>
              <a:ext cx="457200" cy="457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2884170" y="3832860"/>
              <a:ext cx="508000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fontAlgn="base">
                <a:lnSpc>
                  <a:spcPts val="21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00" b="1" dirty="0" smtClean="0">
                  <a:latin typeface="+mn-lt"/>
                </a:rPr>
                <a:t>000</a:t>
              </a:r>
            </a:p>
          </p:txBody>
        </p:sp>
      </p:grpSp>
      <p:sp>
        <p:nvSpPr>
          <p:cNvPr id="18" name="Line 13"/>
          <p:cNvSpPr>
            <a:spLocks noChangeShapeType="1"/>
          </p:cNvSpPr>
          <p:nvPr/>
        </p:nvSpPr>
        <p:spPr bwMode="auto">
          <a:xfrm flipH="1">
            <a:off x="2807970" y="4185285"/>
            <a:ext cx="190500" cy="5048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smtClean="0">
              <a:solidFill>
                <a:srgbClr val="000000"/>
              </a:solidFill>
            </a:endParaRPr>
          </a:p>
        </p:txBody>
      </p:sp>
      <p:sp>
        <p:nvSpPr>
          <p:cNvPr id="19" name="Line 14"/>
          <p:cNvSpPr>
            <a:spLocks noChangeShapeType="1"/>
          </p:cNvSpPr>
          <p:nvPr/>
        </p:nvSpPr>
        <p:spPr bwMode="auto">
          <a:xfrm>
            <a:off x="2884170" y="5025073"/>
            <a:ext cx="595313" cy="3984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smtClean="0">
              <a:solidFill>
                <a:srgbClr val="000000"/>
              </a:solidFill>
            </a:endParaRPr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 flipV="1">
            <a:off x="3896995" y="4994910"/>
            <a:ext cx="523875" cy="4143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smtClean="0">
              <a:solidFill>
                <a:srgbClr val="000000"/>
              </a:solidFill>
            </a:endParaRPr>
          </a:p>
        </p:txBody>
      </p:sp>
      <p:sp>
        <p:nvSpPr>
          <p:cNvPr id="21" name="Line 16"/>
          <p:cNvSpPr>
            <a:spLocks noChangeShapeType="1"/>
          </p:cNvSpPr>
          <p:nvPr/>
        </p:nvSpPr>
        <p:spPr bwMode="auto">
          <a:xfrm flipH="1" flipV="1">
            <a:off x="4243070" y="4232910"/>
            <a:ext cx="255588" cy="406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smtClean="0">
              <a:solidFill>
                <a:srgbClr val="000000"/>
              </a:solidFill>
            </a:endParaRPr>
          </a:p>
        </p:txBody>
      </p:sp>
      <p:sp>
        <p:nvSpPr>
          <p:cNvPr id="22" name="Line 17"/>
          <p:cNvSpPr>
            <a:spLocks noChangeShapeType="1"/>
          </p:cNvSpPr>
          <p:nvPr/>
        </p:nvSpPr>
        <p:spPr bwMode="auto">
          <a:xfrm flipH="1" flipV="1">
            <a:off x="3350895" y="3978910"/>
            <a:ext cx="584200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smtClean="0">
              <a:solidFill>
                <a:srgbClr val="000000"/>
              </a:solidFill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842307"/>
              </p:ext>
            </p:extLst>
          </p:nvPr>
        </p:nvGraphicFramePr>
        <p:xfrm>
          <a:off x="8153400" y="3178810"/>
          <a:ext cx="166116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21">
                  <a:extLst>
                    <a:ext uri="{9D8B030D-6E8A-4147-A177-3AD203B41FA5}">
                      <a16:colId xmlns="" xmlns:a16="http://schemas.microsoft.com/office/drawing/2014/main" val="249038225"/>
                    </a:ext>
                  </a:extLst>
                </a:gridCol>
                <a:gridCol w="553721">
                  <a:extLst>
                    <a:ext uri="{9D8B030D-6E8A-4147-A177-3AD203B41FA5}">
                      <a16:colId xmlns="" xmlns:a16="http://schemas.microsoft.com/office/drawing/2014/main" val="4195173943"/>
                    </a:ext>
                  </a:extLst>
                </a:gridCol>
                <a:gridCol w="553721">
                  <a:extLst>
                    <a:ext uri="{9D8B030D-6E8A-4147-A177-3AD203B41FA5}">
                      <a16:colId xmlns="" xmlns:a16="http://schemas.microsoft.com/office/drawing/2014/main" val="1399544860"/>
                    </a:ext>
                  </a:extLst>
                </a:gridCol>
              </a:tblGrid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3427348337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3859133544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en-US" sz="1400" i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en-US" sz="1400" i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en-US" sz="1400" i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125281234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890795640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859131238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778994343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2630758079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670284155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3026046649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872623"/>
              </p:ext>
            </p:extLst>
          </p:nvPr>
        </p:nvGraphicFramePr>
        <p:xfrm>
          <a:off x="9815832" y="3178810"/>
          <a:ext cx="166116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21">
                  <a:extLst>
                    <a:ext uri="{9D8B030D-6E8A-4147-A177-3AD203B41FA5}">
                      <a16:colId xmlns="" xmlns:a16="http://schemas.microsoft.com/office/drawing/2014/main" val="1814109907"/>
                    </a:ext>
                  </a:extLst>
                </a:gridCol>
                <a:gridCol w="553721">
                  <a:extLst>
                    <a:ext uri="{9D8B030D-6E8A-4147-A177-3AD203B41FA5}">
                      <a16:colId xmlns="" xmlns:a16="http://schemas.microsoft.com/office/drawing/2014/main" val="1247094790"/>
                    </a:ext>
                  </a:extLst>
                </a:gridCol>
                <a:gridCol w="553721">
                  <a:extLst>
                    <a:ext uri="{9D8B030D-6E8A-4147-A177-3AD203B41FA5}">
                      <a16:colId xmlns="" xmlns:a16="http://schemas.microsoft.com/office/drawing/2014/main" val="15009845"/>
                    </a:ext>
                  </a:extLst>
                </a:gridCol>
              </a:tblGrid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C+</a:t>
                      </a:r>
                      <a:endParaRPr lang="en-US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A+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43329599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51195220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61150540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09240303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39302723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97361741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36474227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19622314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82800898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8278852" y="2789678"/>
            <a:ext cx="1410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Present state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078757" y="2774319"/>
            <a:ext cx="1135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Next state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647028" y="5838429"/>
            <a:ext cx="1950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Fig.: </a:t>
            </a:r>
            <a:r>
              <a:rPr lang="en-US" dirty="0" smtClean="0"/>
              <a:t>State Diagram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497347" y="6023095"/>
            <a:ext cx="2634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Fig.: </a:t>
            </a:r>
            <a:r>
              <a:rPr lang="en-US" dirty="0" smtClean="0"/>
              <a:t>State Transition Table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3877945" y="3788410"/>
            <a:ext cx="508000" cy="463550"/>
            <a:chOff x="3877945" y="3788410"/>
            <a:chExt cx="508000" cy="463550"/>
          </a:xfrm>
        </p:grpSpPr>
        <p:sp>
          <p:nvSpPr>
            <p:cNvPr id="16" name="Oval 11"/>
            <p:cNvSpPr>
              <a:spLocks noChangeArrowheads="1"/>
            </p:cNvSpPr>
            <p:nvPr/>
          </p:nvSpPr>
          <p:spPr bwMode="auto">
            <a:xfrm>
              <a:off x="3903345" y="3788410"/>
              <a:ext cx="457200" cy="457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3877945" y="3858260"/>
              <a:ext cx="508000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fontAlgn="base">
                <a:lnSpc>
                  <a:spcPts val="21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00" b="1" dirty="0" smtClean="0">
                  <a:latin typeface="+mn-lt"/>
                </a:rPr>
                <a:t>110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346258" y="4626610"/>
            <a:ext cx="508000" cy="474663"/>
            <a:chOff x="4346258" y="4626610"/>
            <a:chExt cx="508000" cy="474663"/>
          </a:xfrm>
        </p:grpSpPr>
        <p:sp>
          <p:nvSpPr>
            <p:cNvPr id="14" name="Oval 9"/>
            <p:cNvSpPr>
              <a:spLocks noChangeArrowheads="1"/>
            </p:cNvSpPr>
            <p:nvPr/>
          </p:nvSpPr>
          <p:spPr bwMode="auto">
            <a:xfrm>
              <a:off x="4371658" y="4626610"/>
              <a:ext cx="457200" cy="457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4346258" y="4707573"/>
              <a:ext cx="508000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fontAlgn="base">
                <a:lnSpc>
                  <a:spcPts val="21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00" b="1" dirty="0" smtClean="0">
                  <a:latin typeface="+mn-lt"/>
                </a:rPr>
                <a:t>101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442970" y="5299710"/>
            <a:ext cx="508000" cy="463550"/>
            <a:chOff x="3442970" y="5299710"/>
            <a:chExt cx="508000" cy="463550"/>
          </a:xfrm>
        </p:grpSpPr>
        <p:sp>
          <p:nvSpPr>
            <p:cNvPr id="12" name="Oval 7"/>
            <p:cNvSpPr>
              <a:spLocks noChangeArrowheads="1"/>
            </p:cNvSpPr>
            <p:nvPr/>
          </p:nvSpPr>
          <p:spPr bwMode="auto">
            <a:xfrm>
              <a:off x="3455670" y="5299710"/>
              <a:ext cx="457200" cy="457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3442970" y="5369560"/>
              <a:ext cx="508000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fontAlgn="base">
                <a:lnSpc>
                  <a:spcPts val="21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00" b="1" smtClean="0">
                  <a:latin typeface="+mn-lt"/>
                </a:rPr>
                <a:t>011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466658" y="4664710"/>
            <a:ext cx="508000" cy="463550"/>
            <a:chOff x="2466658" y="4664710"/>
            <a:chExt cx="508000" cy="463550"/>
          </a:xfrm>
        </p:grpSpPr>
        <p:sp>
          <p:nvSpPr>
            <p:cNvPr id="10" name="Oval 5"/>
            <p:cNvSpPr>
              <a:spLocks noChangeArrowheads="1"/>
            </p:cNvSpPr>
            <p:nvPr/>
          </p:nvSpPr>
          <p:spPr bwMode="auto">
            <a:xfrm>
              <a:off x="2490470" y="4664710"/>
              <a:ext cx="457200" cy="457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2466658" y="4734560"/>
              <a:ext cx="508000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fontAlgn="base">
                <a:lnSpc>
                  <a:spcPts val="21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smtClean="0">
                  <a:latin typeface="+mn-lt"/>
                </a:rPr>
                <a:t>010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342334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5" grpId="0"/>
      <p:bldP spid="26" grpId="0"/>
      <p:bldP spid="27" grpId="0"/>
      <p:bldP spid="28" grpId="0"/>
    </p:bldLst>
  </p:timing>
  <p:extLst mod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of Simple </a:t>
            </a:r>
            <a:r>
              <a:rPr lang="en-US" dirty="0" smtClean="0"/>
              <a:t>Counter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02876"/>
            <a:ext cx="10515600" cy="1904698"/>
          </a:xfrm>
        </p:spPr>
        <p:txBody>
          <a:bodyPr/>
          <a:lstStyle/>
          <a:p>
            <a:r>
              <a:rPr lang="en-US" dirty="0" smtClean="0"/>
              <a:t>Counter design procedure</a:t>
            </a:r>
          </a:p>
          <a:p>
            <a:pPr lvl="1"/>
            <a:r>
              <a:rPr lang="en-US" dirty="0"/>
              <a:t>Step 1: State transition diagram</a:t>
            </a:r>
          </a:p>
          <a:p>
            <a:pPr lvl="1"/>
            <a:r>
              <a:rPr lang="en-US" dirty="0"/>
              <a:t>Step 2: State transition table </a:t>
            </a:r>
            <a:endParaRPr lang="en-US" dirty="0" smtClean="0"/>
          </a:p>
          <a:p>
            <a:pPr lvl="1"/>
            <a:r>
              <a:rPr lang="en-US" dirty="0" smtClean="0"/>
              <a:t>Step 3: Next-state functions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857750"/>
              </p:ext>
            </p:extLst>
          </p:nvPr>
        </p:nvGraphicFramePr>
        <p:xfrm>
          <a:off x="8473440" y="1294389"/>
          <a:ext cx="166116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21">
                  <a:extLst>
                    <a:ext uri="{9D8B030D-6E8A-4147-A177-3AD203B41FA5}">
                      <a16:colId xmlns="" xmlns:a16="http://schemas.microsoft.com/office/drawing/2014/main" val="249038225"/>
                    </a:ext>
                  </a:extLst>
                </a:gridCol>
                <a:gridCol w="553721">
                  <a:extLst>
                    <a:ext uri="{9D8B030D-6E8A-4147-A177-3AD203B41FA5}">
                      <a16:colId xmlns="" xmlns:a16="http://schemas.microsoft.com/office/drawing/2014/main" val="4195173943"/>
                    </a:ext>
                  </a:extLst>
                </a:gridCol>
                <a:gridCol w="553721">
                  <a:extLst>
                    <a:ext uri="{9D8B030D-6E8A-4147-A177-3AD203B41FA5}">
                      <a16:colId xmlns="" xmlns:a16="http://schemas.microsoft.com/office/drawing/2014/main" val="1399544860"/>
                    </a:ext>
                  </a:extLst>
                </a:gridCol>
              </a:tblGrid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3427348337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3859133544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125281234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890795640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859131238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778994343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2630758079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670284155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3026046649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75136"/>
              </p:ext>
            </p:extLst>
          </p:nvPr>
        </p:nvGraphicFramePr>
        <p:xfrm>
          <a:off x="10135872" y="1294389"/>
          <a:ext cx="166116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21">
                  <a:extLst>
                    <a:ext uri="{9D8B030D-6E8A-4147-A177-3AD203B41FA5}">
                      <a16:colId xmlns="" xmlns:a16="http://schemas.microsoft.com/office/drawing/2014/main" val="1814109907"/>
                    </a:ext>
                  </a:extLst>
                </a:gridCol>
                <a:gridCol w="553721">
                  <a:extLst>
                    <a:ext uri="{9D8B030D-6E8A-4147-A177-3AD203B41FA5}">
                      <a16:colId xmlns="" xmlns:a16="http://schemas.microsoft.com/office/drawing/2014/main" val="1247094790"/>
                    </a:ext>
                  </a:extLst>
                </a:gridCol>
                <a:gridCol w="553721">
                  <a:extLst>
                    <a:ext uri="{9D8B030D-6E8A-4147-A177-3AD203B41FA5}">
                      <a16:colId xmlns="" xmlns:a16="http://schemas.microsoft.com/office/drawing/2014/main" val="15009845"/>
                    </a:ext>
                  </a:extLst>
                </a:gridCol>
              </a:tblGrid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C+</a:t>
                      </a:r>
                      <a:endParaRPr lang="en-US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A+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43329599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51195220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61150540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09240303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39302723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97361741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36474227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19622314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8280089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598892" y="905257"/>
            <a:ext cx="1410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Present state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398797" y="889898"/>
            <a:ext cx="1135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Next state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817387" y="4138674"/>
            <a:ext cx="2634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Fig.: </a:t>
            </a:r>
            <a:r>
              <a:rPr lang="en-US" dirty="0" smtClean="0"/>
              <a:t>State Transition Table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172086"/>
              </p:ext>
            </p:extLst>
          </p:nvPr>
        </p:nvGraphicFramePr>
        <p:xfrm>
          <a:off x="1657350" y="3516352"/>
          <a:ext cx="2072640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4528">
                  <a:extLst>
                    <a:ext uri="{9D8B030D-6E8A-4147-A177-3AD203B41FA5}">
                      <a16:colId xmlns="" xmlns:a16="http://schemas.microsoft.com/office/drawing/2014/main" val="252741546"/>
                    </a:ext>
                  </a:extLst>
                </a:gridCol>
                <a:gridCol w="414528">
                  <a:extLst>
                    <a:ext uri="{9D8B030D-6E8A-4147-A177-3AD203B41FA5}">
                      <a16:colId xmlns="" xmlns:a16="http://schemas.microsoft.com/office/drawing/2014/main" val="1244608002"/>
                    </a:ext>
                  </a:extLst>
                </a:gridCol>
                <a:gridCol w="414528">
                  <a:extLst>
                    <a:ext uri="{9D8B030D-6E8A-4147-A177-3AD203B41FA5}">
                      <a16:colId xmlns="" xmlns:a16="http://schemas.microsoft.com/office/drawing/2014/main" val="3934298876"/>
                    </a:ext>
                  </a:extLst>
                </a:gridCol>
                <a:gridCol w="414528">
                  <a:extLst>
                    <a:ext uri="{9D8B030D-6E8A-4147-A177-3AD203B41FA5}">
                      <a16:colId xmlns="" xmlns:a16="http://schemas.microsoft.com/office/drawing/2014/main" val="437216003"/>
                    </a:ext>
                  </a:extLst>
                </a:gridCol>
                <a:gridCol w="414528">
                  <a:extLst>
                    <a:ext uri="{9D8B030D-6E8A-4147-A177-3AD203B41FA5}">
                      <a16:colId xmlns="" xmlns:a16="http://schemas.microsoft.com/office/drawing/2014/main" val="2490624748"/>
                    </a:ext>
                  </a:extLst>
                </a:gridCol>
              </a:tblGrid>
              <a:tr h="294759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01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878570739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370829417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2064135676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681636" y="314702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BC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22949" y="387675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514881"/>
              </p:ext>
            </p:extLst>
          </p:nvPr>
        </p:nvGraphicFramePr>
        <p:xfrm>
          <a:off x="1657350" y="5027966"/>
          <a:ext cx="2072640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4528">
                  <a:extLst>
                    <a:ext uri="{9D8B030D-6E8A-4147-A177-3AD203B41FA5}">
                      <a16:colId xmlns="" xmlns:a16="http://schemas.microsoft.com/office/drawing/2014/main" val="252741546"/>
                    </a:ext>
                  </a:extLst>
                </a:gridCol>
                <a:gridCol w="414528">
                  <a:extLst>
                    <a:ext uri="{9D8B030D-6E8A-4147-A177-3AD203B41FA5}">
                      <a16:colId xmlns="" xmlns:a16="http://schemas.microsoft.com/office/drawing/2014/main" val="1244608002"/>
                    </a:ext>
                  </a:extLst>
                </a:gridCol>
                <a:gridCol w="414528">
                  <a:extLst>
                    <a:ext uri="{9D8B030D-6E8A-4147-A177-3AD203B41FA5}">
                      <a16:colId xmlns="" xmlns:a16="http://schemas.microsoft.com/office/drawing/2014/main" val="3934298876"/>
                    </a:ext>
                  </a:extLst>
                </a:gridCol>
                <a:gridCol w="414528">
                  <a:extLst>
                    <a:ext uri="{9D8B030D-6E8A-4147-A177-3AD203B41FA5}">
                      <a16:colId xmlns="" xmlns:a16="http://schemas.microsoft.com/office/drawing/2014/main" val="437216003"/>
                    </a:ext>
                  </a:extLst>
                </a:gridCol>
                <a:gridCol w="414528">
                  <a:extLst>
                    <a:ext uri="{9D8B030D-6E8A-4147-A177-3AD203B41FA5}">
                      <a16:colId xmlns="" xmlns:a16="http://schemas.microsoft.com/office/drawing/2014/main" val="2490624748"/>
                    </a:ext>
                  </a:extLst>
                </a:gridCol>
              </a:tblGrid>
              <a:tr h="294759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01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878570739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370829417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2064135676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681636" y="4658634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BC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222949" y="53883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87169" y="3326716"/>
            <a:ext cx="502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C+</a:t>
            </a:r>
            <a:endParaRPr 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87169" y="4756173"/>
            <a:ext cx="511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</a:t>
            </a:r>
            <a:r>
              <a:rPr lang="en-US" sz="2400" b="1" dirty="0" smtClean="0"/>
              <a:t>+</a:t>
            </a:r>
            <a:endParaRPr lang="en-US" sz="2400" b="1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28818"/>
              </p:ext>
            </p:extLst>
          </p:nvPr>
        </p:nvGraphicFramePr>
        <p:xfrm>
          <a:off x="7650480" y="5033082"/>
          <a:ext cx="2072640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4528">
                  <a:extLst>
                    <a:ext uri="{9D8B030D-6E8A-4147-A177-3AD203B41FA5}">
                      <a16:colId xmlns="" xmlns:a16="http://schemas.microsoft.com/office/drawing/2014/main" val="252741546"/>
                    </a:ext>
                  </a:extLst>
                </a:gridCol>
                <a:gridCol w="414528">
                  <a:extLst>
                    <a:ext uri="{9D8B030D-6E8A-4147-A177-3AD203B41FA5}">
                      <a16:colId xmlns="" xmlns:a16="http://schemas.microsoft.com/office/drawing/2014/main" val="1244608002"/>
                    </a:ext>
                  </a:extLst>
                </a:gridCol>
                <a:gridCol w="414528">
                  <a:extLst>
                    <a:ext uri="{9D8B030D-6E8A-4147-A177-3AD203B41FA5}">
                      <a16:colId xmlns="" xmlns:a16="http://schemas.microsoft.com/office/drawing/2014/main" val="3934298876"/>
                    </a:ext>
                  </a:extLst>
                </a:gridCol>
                <a:gridCol w="414528">
                  <a:extLst>
                    <a:ext uri="{9D8B030D-6E8A-4147-A177-3AD203B41FA5}">
                      <a16:colId xmlns="" xmlns:a16="http://schemas.microsoft.com/office/drawing/2014/main" val="437216003"/>
                    </a:ext>
                  </a:extLst>
                </a:gridCol>
                <a:gridCol w="414528">
                  <a:extLst>
                    <a:ext uri="{9D8B030D-6E8A-4147-A177-3AD203B41FA5}">
                      <a16:colId xmlns="" xmlns:a16="http://schemas.microsoft.com/office/drawing/2014/main" val="2490624748"/>
                    </a:ext>
                  </a:extLst>
                </a:gridCol>
              </a:tblGrid>
              <a:tr h="294759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01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878570739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370829417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2064135676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8674766" y="466375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BC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216079" y="53934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805383" y="4756172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</a:t>
            </a:r>
            <a:r>
              <a:rPr lang="en-US" sz="2400" b="1" dirty="0" smtClean="0"/>
              <a:t>+</a:t>
            </a:r>
            <a:endParaRPr lang="en-US" sz="2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038600" y="3876754"/>
            <a:ext cx="1388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→  C+ = A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4035013" y="5376116"/>
            <a:ext cx="2247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→  B+ = !A!C +!B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9837421" y="5376115"/>
            <a:ext cx="1656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→  A+ = B!C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5756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3" grpId="0"/>
      <p:bldP spid="14" grpId="0"/>
      <p:bldP spid="16" grpId="0"/>
      <p:bldP spid="17" grpId="0"/>
      <p:bldP spid="18" grpId="0"/>
      <p:bldP spid="19" grpId="0"/>
      <p:bldP spid="21" grpId="0"/>
      <p:bldP spid="22" grpId="0"/>
      <p:bldP spid="23" grpId="0"/>
      <p:bldP spid="25" grpId="0"/>
      <p:bldP spid="26" grpId="0"/>
      <p:bldP spid="27" grpId="0"/>
    </p:bldLst>
  </p:timing>
  <p:extLst mod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of Simple Counter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2635"/>
            <a:ext cx="5318787" cy="2227479"/>
          </a:xfrm>
        </p:spPr>
        <p:txBody>
          <a:bodyPr/>
          <a:lstStyle/>
          <a:p>
            <a:r>
              <a:rPr lang="en-US" dirty="0"/>
              <a:t>Counter design procedure</a:t>
            </a:r>
          </a:p>
          <a:p>
            <a:pPr lvl="1"/>
            <a:r>
              <a:rPr lang="en-US" dirty="0"/>
              <a:t>Step 1: State transition diagram</a:t>
            </a:r>
          </a:p>
          <a:p>
            <a:pPr lvl="1"/>
            <a:r>
              <a:rPr lang="en-US" dirty="0"/>
              <a:t>Step 2: State transition table </a:t>
            </a:r>
          </a:p>
          <a:p>
            <a:pPr lvl="1"/>
            <a:r>
              <a:rPr lang="en-US" dirty="0"/>
              <a:t>Step 3: </a:t>
            </a:r>
            <a:r>
              <a:rPr lang="en-US" dirty="0" smtClean="0"/>
              <a:t>Next-state functions</a:t>
            </a:r>
          </a:p>
          <a:p>
            <a:pPr lvl="1"/>
            <a:r>
              <a:rPr lang="en-US" dirty="0" smtClean="0"/>
              <a:t>Step 4: Schematic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5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604429" y="387159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3995739" y="3871599"/>
            <a:ext cx="1142072" cy="898598"/>
            <a:chOff x="3018336" y="3893592"/>
            <a:chExt cx="1142072" cy="898598"/>
          </a:xfrm>
        </p:grpSpPr>
        <p:grpSp>
          <p:nvGrpSpPr>
            <p:cNvPr id="16" name="Group 15"/>
            <p:cNvGrpSpPr/>
            <p:nvPr/>
          </p:nvGrpSpPr>
          <p:grpSpPr>
            <a:xfrm>
              <a:off x="3018336" y="4113908"/>
              <a:ext cx="793900" cy="678282"/>
              <a:chOff x="3174858" y="3689799"/>
              <a:chExt cx="1280121" cy="1093694"/>
            </a:xfrm>
          </p:grpSpPr>
          <p:sp>
            <p:nvSpPr>
              <p:cNvPr id="8" name="Rectangle 7"/>
              <p:cNvSpPr/>
              <p:nvPr/>
            </p:nvSpPr>
            <p:spPr bwMode="auto">
              <a:xfrm>
                <a:off x="3417038" y="3689799"/>
                <a:ext cx="821026" cy="1093694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3200" b="1" dirty="0" smtClean="0">
                  <a:cs typeface="Arial" pitchFamily="34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380005" y="3802221"/>
                <a:ext cx="387074" cy="403466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1400" dirty="0"/>
                  <a:t>D</a:t>
                </a:r>
              </a:p>
            </p:txBody>
          </p:sp>
          <p:cxnSp>
            <p:nvCxnSpPr>
              <p:cNvPr id="10" name="Straight Connector 9"/>
              <p:cNvCxnSpPr/>
              <p:nvPr/>
            </p:nvCxnSpPr>
            <p:spPr bwMode="auto">
              <a:xfrm>
                <a:off x="3174858" y="3967997"/>
                <a:ext cx="242180" cy="1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1" name="Straight Connector 10"/>
              <p:cNvCxnSpPr/>
              <p:nvPr/>
            </p:nvCxnSpPr>
            <p:spPr bwMode="auto">
              <a:xfrm>
                <a:off x="3174858" y="4526121"/>
                <a:ext cx="242180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" name="Straight Connector 11"/>
              <p:cNvCxnSpPr/>
              <p:nvPr/>
            </p:nvCxnSpPr>
            <p:spPr bwMode="auto">
              <a:xfrm flipH="1">
                <a:off x="4238996" y="3967997"/>
                <a:ext cx="215983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</p:cxnSp>
          <p:sp>
            <p:nvSpPr>
              <p:cNvPr id="14" name="Rectangle 13"/>
              <p:cNvSpPr/>
              <p:nvPr/>
            </p:nvSpPr>
            <p:spPr>
              <a:xfrm>
                <a:off x="3865981" y="3802377"/>
                <a:ext cx="399684" cy="403466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1400" dirty="0"/>
                  <a:t>Q</a:t>
                </a:r>
              </a:p>
            </p:txBody>
          </p:sp>
          <p:sp>
            <p:nvSpPr>
              <p:cNvPr id="15" name="Isosceles Triangle 14"/>
              <p:cNvSpPr/>
              <p:nvPr/>
            </p:nvSpPr>
            <p:spPr>
              <a:xfrm rot="19795865">
                <a:off x="3357476" y="4409535"/>
                <a:ext cx="223520" cy="192690"/>
              </a:xfrm>
              <a:prstGeom prst="triangl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3200" b="1">
                  <a:solidFill>
                    <a:schemeClr val="dk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3812236" y="3893592"/>
              <a:ext cx="3481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</a:t>
              </a:r>
              <a:endParaRPr lang="en-US" sz="2400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5789706" y="3871599"/>
            <a:ext cx="1145278" cy="898598"/>
            <a:chOff x="4812303" y="3893592"/>
            <a:chExt cx="1145278" cy="898598"/>
          </a:xfrm>
        </p:grpSpPr>
        <p:grpSp>
          <p:nvGrpSpPr>
            <p:cNvPr id="32" name="Group 31"/>
            <p:cNvGrpSpPr/>
            <p:nvPr/>
          </p:nvGrpSpPr>
          <p:grpSpPr>
            <a:xfrm>
              <a:off x="4812303" y="4113908"/>
              <a:ext cx="793900" cy="678282"/>
              <a:chOff x="3174858" y="3689799"/>
              <a:chExt cx="1280121" cy="1093694"/>
            </a:xfrm>
          </p:grpSpPr>
          <p:sp>
            <p:nvSpPr>
              <p:cNvPr id="33" name="Rectangle 32"/>
              <p:cNvSpPr/>
              <p:nvPr/>
            </p:nvSpPr>
            <p:spPr bwMode="auto">
              <a:xfrm>
                <a:off x="3417038" y="3689799"/>
                <a:ext cx="821026" cy="1093694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3200" b="1" dirty="0" smtClean="0">
                  <a:cs typeface="Arial" pitchFamily="34" charset="0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380005" y="3802221"/>
                <a:ext cx="387074" cy="403466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1400" dirty="0"/>
                  <a:t>D</a:t>
                </a:r>
              </a:p>
            </p:txBody>
          </p:sp>
          <p:cxnSp>
            <p:nvCxnSpPr>
              <p:cNvPr id="35" name="Straight Connector 34"/>
              <p:cNvCxnSpPr/>
              <p:nvPr/>
            </p:nvCxnSpPr>
            <p:spPr bwMode="auto">
              <a:xfrm>
                <a:off x="3174858" y="3967997"/>
                <a:ext cx="242180" cy="1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36" name="Straight Connector 35"/>
              <p:cNvCxnSpPr/>
              <p:nvPr/>
            </p:nvCxnSpPr>
            <p:spPr bwMode="auto">
              <a:xfrm>
                <a:off x="3174858" y="4526121"/>
                <a:ext cx="242180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" name="Straight Connector 36"/>
              <p:cNvCxnSpPr/>
              <p:nvPr/>
            </p:nvCxnSpPr>
            <p:spPr bwMode="auto">
              <a:xfrm flipH="1">
                <a:off x="4238996" y="3967997"/>
                <a:ext cx="215983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</p:cxnSp>
          <p:sp>
            <p:nvSpPr>
              <p:cNvPr id="38" name="Rectangle 37"/>
              <p:cNvSpPr/>
              <p:nvPr/>
            </p:nvSpPr>
            <p:spPr>
              <a:xfrm>
                <a:off x="3865981" y="3802377"/>
                <a:ext cx="399684" cy="403466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1400" dirty="0"/>
                  <a:t>Q</a:t>
                </a:r>
              </a:p>
            </p:txBody>
          </p:sp>
          <p:sp>
            <p:nvSpPr>
              <p:cNvPr id="39" name="Isosceles Triangle 38"/>
              <p:cNvSpPr/>
              <p:nvPr/>
            </p:nvSpPr>
            <p:spPr>
              <a:xfrm rot="19795865">
                <a:off x="3357476" y="4409535"/>
                <a:ext cx="223520" cy="192690"/>
              </a:xfrm>
              <a:prstGeom prst="triangl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3200" b="1">
                  <a:solidFill>
                    <a:schemeClr val="dk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5606203" y="3893592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7586879" y="3871599"/>
            <a:ext cx="1156500" cy="898598"/>
            <a:chOff x="6609476" y="3862220"/>
            <a:chExt cx="1156500" cy="898598"/>
          </a:xfrm>
        </p:grpSpPr>
        <p:grpSp>
          <p:nvGrpSpPr>
            <p:cNvPr id="42" name="Group 41"/>
            <p:cNvGrpSpPr/>
            <p:nvPr/>
          </p:nvGrpSpPr>
          <p:grpSpPr>
            <a:xfrm>
              <a:off x="6609476" y="4082536"/>
              <a:ext cx="793900" cy="678282"/>
              <a:chOff x="3174858" y="3689799"/>
              <a:chExt cx="1280121" cy="1093694"/>
            </a:xfrm>
          </p:grpSpPr>
          <p:sp>
            <p:nvSpPr>
              <p:cNvPr id="43" name="Rectangle 42"/>
              <p:cNvSpPr/>
              <p:nvPr/>
            </p:nvSpPr>
            <p:spPr bwMode="auto">
              <a:xfrm>
                <a:off x="3417038" y="3689799"/>
                <a:ext cx="821026" cy="1093694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3200" b="1" dirty="0" smtClean="0">
                  <a:cs typeface="Arial" pitchFamily="34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380005" y="3802221"/>
                <a:ext cx="387074" cy="403466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1400" dirty="0"/>
                  <a:t>D</a:t>
                </a:r>
              </a:p>
            </p:txBody>
          </p:sp>
          <p:cxnSp>
            <p:nvCxnSpPr>
              <p:cNvPr id="45" name="Straight Connector 44"/>
              <p:cNvCxnSpPr/>
              <p:nvPr/>
            </p:nvCxnSpPr>
            <p:spPr bwMode="auto">
              <a:xfrm>
                <a:off x="3174858" y="3996667"/>
                <a:ext cx="242180" cy="2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46" name="Straight Connector 45"/>
              <p:cNvCxnSpPr/>
              <p:nvPr/>
            </p:nvCxnSpPr>
            <p:spPr bwMode="auto">
              <a:xfrm>
                <a:off x="3174858" y="4526121"/>
                <a:ext cx="242180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7" name="Straight Connector 46"/>
              <p:cNvCxnSpPr/>
              <p:nvPr/>
            </p:nvCxnSpPr>
            <p:spPr bwMode="auto">
              <a:xfrm flipH="1">
                <a:off x="4238996" y="3967997"/>
                <a:ext cx="215983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</p:cxnSp>
          <p:sp>
            <p:nvSpPr>
              <p:cNvPr id="48" name="Rectangle 47"/>
              <p:cNvSpPr/>
              <p:nvPr/>
            </p:nvSpPr>
            <p:spPr>
              <a:xfrm>
                <a:off x="3865981" y="3802377"/>
                <a:ext cx="399684" cy="403466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1400" dirty="0"/>
                  <a:t>Q</a:t>
                </a:r>
              </a:p>
            </p:txBody>
          </p:sp>
          <p:sp>
            <p:nvSpPr>
              <p:cNvPr id="49" name="Isosceles Triangle 48"/>
              <p:cNvSpPr/>
              <p:nvPr/>
            </p:nvSpPr>
            <p:spPr>
              <a:xfrm rot="19795865">
                <a:off x="3357476" y="4409535"/>
                <a:ext cx="223520" cy="192690"/>
              </a:xfrm>
              <a:prstGeom prst="triangl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3200" b="1">
                  <a:solidFill>
                    <a:schemeClr val="dk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7403376" y="386222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</a:t>
              </a:r>
              <a:endParaRPr lang="en-US" sz="24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358871" y="4282227"/>
            <a:ext cx="1228008" cy="1227552"/>
            <a:chOff x="6358871" y="4282227"/>
            <a:chExt cx="1228008" cy="1227552"/>
          </a:xfrm>
        </p:grpSpPr>
        <p:sp>
          <p:nvSpPr>
            <p:cNvPr id="54" name="Flowchart: Delay 10"/>
            <p:cNvSpPr/>
            <p:nvPr/>
          </p:nvSpPr>
          <p:spPr bwMode="auto">
            <a:xfrm>
              <a:off x="6943526" y="4931417"/>
              <a:ext cx="325916" cy="399108"/>
            </a:xfrm>
            <a:custGeom>
              <a:avLst/>
              <a:gdLst>
                <a:gd name="connsiteX0" fmla="*/ 0 w 658964"/>
                <a:gd name="connsiteY0" fmla="*/ 0 h 812800"/>
                <a:gd name="connsiteX1" fmla="*/ 329482 w 658964"/>
                <a:gd name="connsiteY1" fmla="*/ 0 h 812800"/>
                <a:gd name="connsiteX2" fmla="*/ 658964 w 658964"/>
                <a:gd name="connsiteY2" fmla="*/ 406400 h 812800"/>
                <a:gd name="connsiteX3" fmla="*/ 329482 w 658964"/>
                <a:gd name="connsiteY3" fmla="*/ 812800 h 812800"/>
                <a:gd name="connsiteX4" fmla="*/ 0 w 658964"/>
                <a:gd name="connsiteY4" fmla="*/ 812800 h 812800"/>
                <a:gd name="connsiteX5" fmla="*/ 0 w 658964"/>
                <a:gd name="connsiteY5" fmla="*/ 0 h 812800"/>
                <a:gd name="connsiteX0" fmla="*/ 969 w 659933"/>
                <a:gd name="connsiteY0" fmla="*/ 0 h 812800"/>
                <a:gd name="connsiteX1" fmla="*/ 330451 w 659933"/>
                <a:gd name="connsiteY1" fmla="*/ 0 h 812800"/>
                <a:gd name="connsiteX2" fmla="*/ 659933 w 659933"/>
                <a:gd name="connsiteY2" fmla="*/ 406400 h 812800"/>
                <a:gd name="connsiteX3" fmla="*/ 330451 w 659933"/>
                <a:gd name="connsiteY3" fmla="*/ 812800 h 812800"/>
                <a:gd name="connsiteX4" fmla="*/ 969 w 659933"/>
                <a:gd name="connsiteY4" fmla="*/ 812800 h 812800"/>
                <a:gd name="connsiteX5" fmla="*/ 0 w 659933"/>
                <a:gd name="connsiteY5" fmla="*/ 199987 h 812800"/>
                <a:gd name="connsiteX6" fmla="*/ 969 w 659933"/>
                <a:gd name="connsiteY6" fmla="*/ 0 h 812800"/>
                <a:gd name="connsiteX0" fmla="*/ 4778 w 663742"/>
                <a:gd name="connsiteY0" fmla="*/ 0 h 812800"/>
                <a:gd name="connsiteX1" fmla="*/ 334260 w 663742"/>
                <a:gd name="connsiteY1" fmla="*/ 0 h 812800"/>
                <a:gd name="connsiteX2" fmla="*/ 663742 w 663742"/>
                <a:gd name="connsiteY2" fmla="*/ 406400 h 812800"/>
                <a:gd name="connsiteX3" fmla="*/ 334260 w 663742"/>
                <a:gd name="connsiteY3" fmla="*/ 812800 h 812800"/>
                <a:gd name="connsiteX4" fmla="*/ 4778 w 663742"/>
                <a:gd name="connsiteY4" fmla="*/ 812800 h 812800"/>
                <a:gd name="connsiteX5" fmla="*/ 0 w 663742"/>
                <a:gd name="connsiteY5" fmla="*/ 653377 h 812800"/>
                <a:gd name="connsiteX6" fmla="*/ 3809 w 663742"/>
                <a:gd name="connsiteY6" fmla="*/ 199987 h 812800"/>
                <a:gd name="connsiteX7" fmla="*/ 4778 w 663742"/>
                <a:gd name="connsiteY7" fmla="*/ 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3742" h="812800">
                  <a:moveTo>
                    <a:pt x="4778" y="0"/>
                  </a:moveTo>
                  <a:lnTo>
                    <a:pt x="334260" y="0"/>
                  </a:lnTo>
                  <a:cubicBezTo>
                    <a:pt x="516228" y="0"/>
                    <a:pt x="663742" y="181951"/>
                    <a:pt x="663742" y="406400"/>
                  </a:cubicBezTo>
                  <a:cubicBezTo>
                    <a:pt x="663742" y="630849"/>
                    <a:pt x="516228" y="812800"/>
                    <a:pt x="334260" y="812800"/>
                  </a:cubicBezTo>
                  <a:lnTo>
                    <a:pt x="4778" y="812800"/>
                  </a:lnTo>
                  <a:lnTo>
                    <a:pt x="0" y="653377"/>
                  </a:lnTo>
                  <a:cubicBezTo>
                    <a:pt x="1270" y="502247"/>
                    <a:pt x="2539" y="351117"/>
                    <a:pt x="3809" y="199987"/>
                  </a:cubicBezTo>
                  <a:lnTo>
                    <a:pt x="4778" y="0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3200" b="1">
                <a:solidFill>
                  <a:schemeClr val="dk1"/>
                </a:solidFill>
                <a:cs typeface="Arial" pitchFamily="34" charset="0"/>
              </a:endParaRP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7280057" y="4282227"/>
              <a:ext cx="306822" cy="849669"/>
              <a:chOff x="6302654" y="4304220"/>
              <a:chExt cx="306822" cy="849669"/>
            </a:xfrm>
          </p:grpSpPr>
          <p:cxnSp>
            <p:nvCxnSpPr>
              <p:cNvPr id="65" name="Straight Connector 64"/>
              <p:cNvCxnSpPr/>
              <p:nvPr/>
            </p:nvCxnSpPr>
            <p:spPr>
              <a:xfrm flipH="1">
                <a:off x="6492240" y="4304220"/>
                <a:ext cx="117236" cy="0"/>
              </a:xfrm>
              <a:prstGeom prst="line">
                <a:avLst/>
              </a:prstGeom>
              <a:solidFill>
                <a:schemeClr val="bg1"/>
              </a:solidFill>
              <a:ln w="28575" cap="rnd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7" name="Straight Connector 66"/>
              <p:cNvCxnSpPr/>
              <p:nvPr/>
            </p:nvCxnSpPr>
            <p:spPr>
              <a:xfrm flipH="1">
                <a:off x="6487182" y="4304220"/>
                <a:ext cx="5058" cy="845678"/>
              </a:xfrm>
              <a:prstGeom prst="line">
                <a:avLst/>
              </a:prstGeom>
              <a:solidFill>
                <a:schemeClr val="bg1"/>
              </a:solidFill>
              <a:ln w="28575" cap="rnd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6302654" y="5152964"/>
                <a:ext cx="185776" cy="925"/>
              </a:xfrm>
              <a:prstGeom prst="line">
                <a:avLst/>
              </a:prstGeom>
              <a:solidFill>
                <a:schemeClr val="bg1"/>
              </a:solidFill>
              <a:ln w="28575" cap="rnd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75" name="Straight Connector 74"/>
            <p:cNvCxnSpPr/>
            <p:nvPr/>
          </p:nvCxnSpPr>
          <p:spPr bwMode="auto">
            <a:xfrm>
              <a:off x="6793332" y="5012917"/>
              <a:ext cx="150194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Straight Connector 75"/>
            <p:cNvCxnSpPr/>
            <p:nvPr/>
          </p:nvCxnSpPr>
          <p:spPr bwMode="auto">
            <a:xfrm>
              <a:off x="6793332" y="5238469"/>
              <a:ext cx="150194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7" name="TextBox 76"/>
            <p:cNvSpPr txBox="1"/>
            <p:nvPr/>
          </p:nvSpPr>
          <p:spPr>
            <a:xfrm>
              <a:off x="6358871" y="5048114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!C</a:t>
              </a:r>
              <a:endParaRPr lang="en-US" sz="24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444649" y="4764915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</a:t>
              </a:r>
              <a:endParaRPr lang="en-US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916926" y="4264448"/>
            <a:ext cx="1914511" cy="1676297"/>
            <a:chOff x="3916926" y="4264448"/>
            <a:chExt cx="1914511" cy="1676297"/>
          </a:xfrm>
        </p:grpSpPr>
        <p:cxnSp>
          <p:nvCxnSpPr>
            <p:cNvPr id="79" name="Straight Connector 78"/>
            <p:cNvCxnSpPr/>
            <p:nvPr/>
          </p:nvCxnSpPr>
          <p:spPr bwMode="auto">
            <a:xfrm>
              <a:off x="4895635" y="5316941"/>
              <a:ext cx="303777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Straight Connector 79"/>
            <p:cNvCxnSpPr/>
            <p:nvPr/>
          </p:nvCxnSpPr>
          <p:spPr bwMode="auto">
            <a:xfrm>
              <a:off x="4839412" y="5557733"/>
              <a:ext cx="360000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5" name="Flowchart: Delay 18"/>
            <p:cNvSpPr/>
            <p:nvPr/>
          </p:nvSpPr>
          <p:spPr bwMode="auto">
            <a:xfrm flipH="1">
              <a:off x="5128121" y="5222812"/>
              <a:ext cx="318391" cy="412677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65" h="10000">
                  <a:moveTo>
                    <a:pt x="5924" y="0"/>
                  </a:moveTo>
                  <a:lnTo>
                    <a:pt x="9765" y="0"/>
                  </a:lnTo>
                  <a:cubicBezTo>
                    <a:pt x="8827" y="232"/>
                    <a:pt x="7074" y="2218"/>
                    <a:pt x="7074" y="4953"/>
                  </a:cubicBezTo>
                  <a:cubicBezTo>
                    <a:pt x="7074" y="7689"/>
                    <a:pt x="8769" y="9558"/>
                    <a:pt x="9765" y="9906"/>
                  </a:cubicBezTo>
                  <a:lnTo>
                    <a:pt x="6188" y="10000"/>
                  </a:lnTo>
                  <a:cubicBezTo>
                    <a:pt x="2576" y="10046"/>
                    <a:pt x="45" y="6620"/>
                    <a:pt x="1" y="4953"/>
                  </a:cubicBezTo>
                  <a:cubicBezTo>
                    <a:pt x="-43" y="3286"/>
                    <a:pt x="1755" y="0"/>
                    <a:pt x="5924" y="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3200" b="1">
                <a:solidFill>
                  <a:schemeClr val="dk1"/>
                </a:solidFill>
                <a:cs typeface="Arial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607615" y="4937242"/>
              <a:ext cx="4523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!B</a:t>
              </a:r>
              <a:endParaRPr lang="en-US" sz="2400" dirty="0"/>
            </a:p>
          </p:txBody>
        </p:sp>
        <p:sp>
          <p:nvSpPr>
            <p:cNvPr id="84" name="Flowchart: Delay 10"/>
            <p:cNvSpPr/>
            <p:nvPr/>
          </p:nvSpPr>
          <p:spPr bwMode="auto">
            <a:xfrm>
              <a:off x="4501581" y="5362383"/>
              <a:ext cx="325916" cy="399108"/>
            </a:xfrm>
            <a:custGeom>
              <a:avLst/>
              <a:gdLst>
                <a:gd name="connsiteX0" fmla="*/ 0 w 658964"/>
                <a:gd name="connsiteY0" fmla="*/ 0 h 812800"/>
                <a:gd name="connsiteX1" fmla="*/ 329482 w 658964"/>
                <a:gd name="connsiteY1" fmla="*/ 0 h 812800"/>
                <a:gd name="connsiteX2" fmla="*/ 658964 w 658964"/>
                <a:gd name="connsiteY2" fmla="*/ 406400 h 812800"/>
                <a:gd name="connsiteX3" fmla="*/ 329482 w 658964"/>
                <a:gd name="connsiteY3" fmla="*/ 812800 h 812800"/>
                <a:gd name="connsiteX4" fmla="*/ 0 w 658964"/>
                <a:gd name="connsiteY4" fmla="*/ 812800 h 812800"/>
                <a:gd name="connsiteX5" fmla="*/ 0 w 658964"/>
                <a:gd name="connsiteY5" fmla="*/ 0 h 812800"/>
                <a:gd name="connsiteX0" fmla="*/ 969 w 659933"/>
                <a:gd name="connsiteY0" fmla="*/ 0 h 812800"/>
                <a:gd name="connsiteX1" fmla="*/ 330451 w 659933"/>
                <a:gd name="connsiteY1" fmla="*/ 0 h 812800"/>
                <a:gd name="connsiteX2" fmla="*/ 659933 w 659933"/>
                <a:gd name="connsiteY2" fmla="*/ 406400 h 812800"/>
                <a:gd name="connsiteX3" fmla="*/ 330451 w 659933"/>
                <a:gd name="connsiteY3" fmla="*/ 812800 h 812800"/>
                <a:gd name="connsiteX4" fmla="*/ 969 w 659933"/>
                <a:gd name="connsiteY4" fmla="*/ 812800 h 812800"/>
                <a:gd name="connsiteX5" fmla="*/ 0 w 659933"/>
                <a:gd name="connsiteY5" fmla="*/ 199987 h 812800"/>
                <a:gd name="connsiteX6" fmla="*/ 969 w 659933"/>
                <a:gd name="connsiteY6" fmla="*/ 0 h 812800"/>
                <a:gd name="connsiteX0" fmla="*/ 4778 w 663742"/>
                <a:gd name="connsiteY0" fmla="*/ 0 h 812800"/>
                <a:gd name="connsiteX1" fmla="*/ 334260 w 663742"/>
                <a:gd name="connsiteY1" fmla="*/ 0 h 812800"/>
                <a:gd name="connsiteX2" fmla="*/ 663742 w 663742"/>
                <a:gd name="connsiteY2" fmla="*/ 406400 h 812800"/>
                <a:gd name="connsiteX3" fmla="*/ 334260 w 663742"/>
                <a:gd name="connsiteY3" fmla="*/ 812800 h 812800"/>
                <a:gd name="connsiteX4" fmla="*/ 4778 w 663742"/>
                <a:gd name="connsiteY4" fmla="*/ 812800 h 812800"/>
                <a:gd name="connsiteX5" fmla="*/ 0 w 663742"/>
                <a:gd name="connsiteY5" fmla="*/ 653377 h 812800"/>
                <a:gd name="connsiteX6" fmla="*/ 3809 w 663742"/>
                <a:gd name="connsiteY6" fmla="*/ 199987 h 812800"/>
                <a:gd name="connsiteX7" fmla="*/ 4778 w 663742"/>
                <a:gd name="connsiteY7" fmla="*/ 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3742" h="812800">
                  <a:moveTo>
                    <a:pt x="4778" y="0"/>
                  </a:moveTo>
                  <a:lnTo>
                    <a:pt x="334260" y="0"/>
                  </a:lnTo>
                  <a:cubicBezTo>
                    <a:pt x="516228" y="0"/>
                    <a:pt x="663742" y="181951"/>
                    <a:pt x="663742" y="406400"/>
                  </a:cubicBezTo>
                  <a:cubicBezTo>
                    <a:pt x="663742" y="630849"/>
                    <a:pt x="516228" y="812800"/>
                    <a:pt x="334260" y="812800"/>
                  </a:cubicBezTo>
                  <a:lnTo>
                    <a:pt x="4778" y="812800"/>
                  </a:lnTo>
                  <a:lnTo>
                    <a:pt x="0" y="653377"/>
                  </a:lnTo>
                  <a:cubicBezTo>
                    <a:pt x="1270" y="502247"/>
                    <a:pt x="2539" y="351117"/>
                    <a:pt x="3809" y="199987"/>
                  </a:cubicBezTo>
                  <a:lnTo>
                    <a:pt x="4778" y="0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3200" b="1">
                <a:solidFill>
                  <a:schemeClr val="dk1"/>
                </a:solidFill>
                <a:cs typeface="Arial" pitchFamily="34" charset="0"/>
              </a:endParaRPr>
            </a:p>
          </p:txBody>
        </p:sp>
        <p:cxnSp>
          <p:nvCxnSpPr>
            <p:cNvPr id="85" name="Straight Connector 84"/>
            <p:cNvCxnSpPr/>
            <p:nvPr/>
          </p:nvCxnSpPr>
          <p:spPr bwMode="auto">
            <a:xfrm>
              <a:off x="4351387" y="5443883"/>
              <a:ext cx="150194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 bwMode="auto">
            <a:xfrm>
              <a:off x="4351387" y="5669435"/>
              <a:ext cx="150194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7" name="TextBox 86"/>
            <p:cNvSpPr txBox="1"/>
            <p:nvPr/>
          </p:nvSpPr>
          <p:spPr>
            <a:xfrm>
              <a:off x="3916926" y="5479080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!C</a:t>
              </a:r>
              <a:endParaRPr lang="en-US" sz="24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002704" y="5195881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grpSp>
          <p:nvGrpSpPr>
            <p:cNvPr id="92" name="Group 91"/>
            <p:cNvGrpSpPr/>
            <p:nvPr/>
          </p:nvGrpSpPr>
          <p:grpSpPr>
            <a:xfrm>
              <a:off x="5460572" y="4264448"/>
              <a:ext cx="370865" cy="1154180"/>
              <a:chOff x="6302654" y="4304220"/>
              <a:chExt cx="306822" cy="849669"/>
            </a:xfrm>
          </p:grpSpPr>
          <p:cxnSp>
            <p:nvCxnSpPr>
              <p:cNvPr id="93" name="Straight Connector 92"/>
              <p:cNvCxnSpPr/>
              <p:nvPr/>
            </p:nvCxnSpPr>
            <p:spPr>
              <a:xfrm flipH="1">
                <a:off x="6492240" y="4304220"/>
                <a:ext cx="117236" cy="0"/>
              </a:xfrm>
              <a:prstGeom prst="line">
                <a:avLst/>
              </a:prstGeom>
              <a:solidFill>
                <a:schemeClr val="bg1"/>
              </a:solidFill>
              <a:ln w="28575" cap="rnd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4" name="Straight Connector 93"/>
              <p:cNvCxnSpPr/>
              <p:nvPr/>
            </p:nvCxnSpPr>
            <p:spPr>
              <a:xfrm flipH="1">
                <a:off x="6487182" y="4304220"/>
                <a:ext cx="5058" cy="845678"/>
              </a:xfrm>
              <a:prstGeom prst="line">
                <a:avLst/>
              </a:prstGeom>
              <a:solidFill>
                <a:schemeClr val="bg1"/>
              </a:solidFill>
              <a:ln w="28575" cap="rnd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6302654" y="5152964"/>
                <a:ext cx="185776" cy="925"/>
              </a:xfrm>
              <a:prstGeom prst="line">
                <a:avLst/>
              </a:prstGeom>
              <a:solidFill>
                <a:schemeClr val="bg1"/>
              </a:solidFill>
              <a:ln w="28575" cap="rnd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7" name="Group 6"/>
          <p:cNvGrpSpPr/>
          <p:nvPr/>
        </p:nvGrpSpPr>
        <p:grpSpPr>
          <a:xfrm>
            <a:off x="7871689" y="1528952"/>
            <a:ext cx="2512291" cy="1731850"/>
            <a:chOff x="7871689" y="1528952"/>
            <a:chExt cx="2512291" cy="1731850"/>
          </a:xfrm>
        </p:grpSpPr>
        <p:sp>
          <p:nvSpPr>
            <p:cNvPr id="17" name="TextBox 16"/>
            <p:cNvSpPr txBox="1"/>
            <p:nvPr/>
          </p:nvSpPr>
          <p:spPr>
            <a:xfrm>
              <a:off x="8380779" y="1528952"/>
              <a:ext cx="9717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C+ = A</a:t>
              </a:r>
              <a:endParaRPr lang="en-US" sz="2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380779" y="1934818"/>
              <a:ext cx="18309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B+ = !A!C +!B</a:t>
              </a:r>
              <a:endParaRPr lang="en-US" sz="2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380779" y="2344554"/>
              <a:ext cx="12394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A+ = B!C</a:t>
              </a:r>
              <a:endParaRPr lang="en-US" sz="240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871689" y="2891470"/>
              <a:ext cx="25122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Fig.: </a:t>
              </a:r>
              <a:r>
                <a:rPr lang="en-US" dirty="0" smtClean="0"/>
                <a:t>Next-state functions</a:t>
              </a:r>
              <a:endParaRPr lang="en-US" dirty="0"/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4706919" y="5890446"/>
            <a:ext cx="3061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Fig.: </a:t>
            </a:r>
            <a:r>
              <a:rPr lang="en-US" dirty="0" smtClean="0"/>
              <a:t>5-state counter schematic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545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97" grpId="0"/>
    </p:bldLst>
  </p:timing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dirty="0"/>
              <a:t>Self-starting counters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016"/>
            <a:ext cx="10515600" cy="1030204"/>
          </a:xfrm>
        </p:spPr>
        <p:txBody>
          <a:bodyPr>
            <a:normAutofit/>
          </a:bodyPr>
          <a:lstStyle/>
          <a:p>
            <a:r>
              <a:rPr lang="en-US" dirty="0" smtClean="0"/>
              <a:t>Is our design robust?</a:t>
            </a:r>
          </a:p>
          <a:p>
            <a:pPr lvl="1"/>
            <a:r>
              <a:rPr lang="en-US" dirty="0" smtClean="0"/>
              <a:t>What if the counter jumps to 111 state (e.g., due </a:t>
            </a:r>
            <a:r>
              <a:rPr lang="en-US" dirty="0"/>
              <a:t>to  noise </a:t>
            </a:r>
            <a:r>
              <a:rPr lang="en-US" dirty="0" smtClean="0"/>
              <a:t>disturbance</a:t>
            </a:r>
            <a:r>
              <a:rPr lang="ru-RU" dirty="0" smtClean="0"/>
              <a:t>)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6</a:t>
            </a:fld>
            <a:endParaRPr lang="en-US"/>
          </a:p>
        </p:txBody>
      </p:sp>
      <p:sp>
        <p:nvSpPr>
          <p:cNvPr id="55" name="Content Placeholder 2"/>
          <p:cNvSpPr txBox="1">
            <a:spLocks/>
          </p:cNvSpPr>
          <p:nvPr/>
        </p:nvSpPr>
        <p:spPr>
          <a:xfrm>
            <a:off x="824419" y="2300930"/>
            <a:ext cx="6733972" cy="4585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Invalid states should </a:t>
            </a:r>
            <a:r>
              <a:rPr lang="en-US" dirty="0" smtClean="0"/>
              <a:t>transition </a:t>
            </a:r>
            <a:r>
              <a:rPr lang="en-US" dirty="0"/>
              <a:t>to valid </a:t>
            </a:r>
            <a:r>
              <a:rPr lang="en-US" dirty="0" smtClean="0"/>
              <a:t>ones</a:t>
            </a:r>
          </a:p>
          <a:p>
            <a:pPr lvl="1"/>
            <a:r>
              <a:rPr lang="en-US" dirty="0" smtClean="0"/>
              <a:t>Assures startup </a:t>
            </a:r>
          </a:p>
          <a:p>
            <a:pPr lvl="1"/>
            <a:r>
              <a:rPr lang="en-US" dirty="0" smtClean="0"/>
              <a:t>Assures </a:t>
            </a:r>
            <a:r>
              <a:rPr lang="en-US" dirty="0"/>
              <a:t>bit-error tolerance</a:t>
            </a:r>
          </a:p>
          <a:p>
            <a:r>
              <a:rPr lang="en-US" dirty="0"/>
              <a:t>Design your counters to be self-starting</a:t>
            </a:r>
          </a:p>
          <a:p>
            <a:pPr lvl="1"/>
            <a:r>
              <a:rPr lang="en-US" dirty="0"/>
              <a:t>Draw all states in the state diagram</a:t>
            </a:r>
          </a:p>
          <a:p>
            <a:pPr lvl="1"/>
            <a:r>
              <a:rPr lang="en-US" dirty="0"/>
              <a:t>Fill in the entire state-transition table</a:t>
            </a:r>
          </a:p>
          <a:p>
            <a:pPr lvl="1"/>
            <a:r>
              <a:rPr lang="en-US" dirty="0"/>
              <a:t>May limit your ability to exploit don't cares</a:t>
            </a:r>
          </a:p>
          <a:p>
            <a:pPr lvl="2"/>
            <a:r>
              <a:rPr lang="en-US" dirty="0"/>
              <a:t>Choose startup transitions that minimize the logic 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7811615" y="3702995"/>
            <a:ext cx="1663700" cy="1377950"/>
            <a:chOff x="1585913" y="3352800"/>
            <a:chExt cx="1663700" cy="1377950"/>
          </a:xfrm>
        </p:grpSpPr>
        <p:sp>
          <p:nvSpPr>
            <p:cNvPr id="57" name="Oval 26"/>
            <p:cNvSpPr>
              <a:spLocks noChangeArrowheads="1"/>
            </p:cNvSpPr>
            <p:nvPr/>
          </p:nvSpPr>
          <p:spPr bwMode="auto">
            <a:xfrm>
              <a:off x="1617663" y="3467100"/>
              <a:ext cx="457200" cy="457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endParaRPr lang="ru-RU" altLang="ru-RU">
                <a:latin typeface="+mn-lt"/>
              </a:endParaRPr>
            </a:p>
          </p:txBody>
        </p:sp>
        <p:sp>
          <p:nvSpPr>
            <p:cNvPr id="58" name="Rectangle 27"/>
            <p:cNvSpPr>
              <a:spLocks noChangeArrowheads="1"/>
            </p:cNvSpPr>
            <p:nvPr/>
          </p:nvSpPr>
          <p:spPr bwMode="auto">
            <a:xfrm>
              <a:off x="1585913" y="3536950"/>
              <a:ext cx="508000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2100"/>
                </a:lnSpc>
              </a:pPr>
              <a:r>
                <a:rPr lang="en-US" altLang="ru-RU" sz="1800" b="1">
                  <a:solidFill>
                    <a:srgbClr val="FF0000"/>
                  </a:solidFill>
                  <a:latin typeface="+mn-lt"/>
                </a:rPr>
                <a:t>001</a:t>
              </a:r>
              <a:endParaRPr lang="en-US" altLang="ru-RU" sz="1800" b="1">
                <a:latin typeface="+mn-lt"/>
              </a:endParaRPr>
            </a:p>
          </p:txBody>
        </p:sp>
        <p:sp>
          <p:nvSpPr>
            <p:cNvPr id="59" name="Oval 29"/>
            <p:cNvSpPr>
              <a:spLocks noChangeArrowheads="1"/>
            </p:cNvSpPr>
            <p:nvPr/>
          </p:nvSpPr>
          <p:spPr bwMode="auto">
            <a:xfrm>
              <a:off x="2239963" y="4267200"/>
              <a:ext cx="457200" cy="457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endParaRPr lang="ru-RU" altLang="ru-RU">
                <a:latin typeface="+mn-lt"/>
              </a:endParaRPr>
            </a:p>
          </p:txBody>
        </p:sp>
        <p:sp>
          <p:nvSpPr>
            <p:cNvPr id="60" name="Rectangle 30"/>
            <p:cNvSpPr>
              <a:spLocks noChangeArrowheads="1"/>
            </p:cNvSpPr>
            <p:nvPr/>
          </p:nvSpPr>
          <p:spPr bwMode="auto">
            <a:xfrm>
              <a:off x="2208213" y="4337050"/>
              <a:ext cx="508000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2100"/>
                </a:lnSpc>
              </a:pPr>
              <a:r>
                <a:rPr lang="en-US" altLang="ru-RU" sz="1800" b="1">
                  <a:solidFill>
                    <a:srgbClr val="FF0000"/>
                  </a:solidFill>
                  <a:latin typeface="+mn-lt"/>
                </a:rPr>
                <a:t>100</a:t>
              </a:r>
              <a:endParaRPr lang="en-US" altLang="ru-RU" sz="1800" b="1">
                <a:latin typeface="+mn-lt"/>
              </a:endParaRPr>
            </a:p>
          </p:txBody>
        </p:sp>
        <p:sp>
          <p:nvSpPr>
            <p:cNvPr id="61" name="Oval 32"/>
            <p:cNvSpPr>
              <a:spLocks noChangeArrowheads="1"/>
            </p:cNvSpPr>
            <p:nvPr/>
          </p:nvSpPr>
          <p:spPr bwMode="auto">
            <a:xfrm>
              <a:off x="2773363" y="3352800"/>
              <a:ext cx="457200" cy="457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endParaRPr lang="ru-RU" altLang="ru-RU">
                <a:latin typeface="+mn-lt"/>
              </a:endParaRPr>
            </a:p>
          </p:txBody>
        </p:sp>
        <p:sp>
          <p:nvSpPr>
            <p:cNvPr id="62" name="Rectangle 33"/>
            <p:cNvSpPr>
              <a:spLocks noChangeArrowheads="1"/>
            </p:cNvSpPr>
            <p:nvPr/>
          </p:nvSpPr>
          <p:spPr bwMode="auto">
            <a:xfrm>
              <a:off x="2741613" y="3422650"/>
              <a:ext cx="508000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2100"/>
                </a:lnSpc>
              </a:pPr>
              <a:r>
                <a:rPr lang="en-US" altLang="ru-RU" sz="1800" b="1">
                  <a:solidFill>
                    <a:srgbClr val="FF0000"/>
                  </a:solidFill>
                  <a:latin typeface="+mn-lt"/>
                </a:rPr>
                <a:t>111</a:t>
              </a:r>
              <a:endParaRPr lang="en-US" altLang="ru-RU" sz="1800" b="1">
                <a:latin typeface="+mn-lt"/>
              </a:endParaRPr>
            </a:p>
          </p:txBody>
        </p:sp>
        <p:sp>
          <p:nvSpPr>
            <p:cNvPr id="63" name="Line 34"/>
            <p:cNvSpPr>
              <a:spLocks noChangeShapeType="1"/>
            </p:cNvSpPr>
            <p:nvPr/>
          </p:nvSpPr>
          <p:spPr bwMode="auto">
            <a:xfrm flipH="1">
              <a:off x="2570163" y="3784600"/>
              <a:ext cx="317500" cy="5080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4" name="Line 35"/>
            <p:cNvSpPr>
              <a:spLocks noChangeShapeType="1"/>
            </p:cNvSpPr>
            <p:nvPr/>
          </p:nvSpPr>
          <p:spPr bwMode="auto">
            <a:xfrm flipV="1">
              <a:off x="2087563" y="3581400"/>
              <a:ext cx="685800" cy="76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5" name="Line 36"/>
            <p:cNvSpPr>
              <a:spLocks noChangeShapeType="1"/>
            </p:cNvSpPr>
            <p:nvPr/>
          </p:nvSpPr>
          <p:spPr bwMode="auto">
            <a:xfrm flipH="1" flipV="1">
              <a:off x="1960563" y="3886200"/>
              <a:ext cx="342900" cy="431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66" name="Rectangle 37"/>
          <p:cNvSpPr>
            <a:spLocks noChangeArrowheads="1"/>
          </p:cNvSpPr>
          <p:nvPr/>
        </p:nvSpPr>
        <p:spPr bwMode="auto">
          <a:xfrm>
            <a:off x="7465270" y="2848312"/>
            <a:ext cx="23209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5000"/>
              </a:lnSpc>
            </a:pPr>
            <a:r>
              <a:rPr lang="en-US" altLang="ru-RU" sz="2000" dirty="0" smtClean="0">
                <a:solidFill>
                  <a:schemeClr val="tx1"/>
                </a:solidFill>
                <a:latin typeface="+mn-lt"/>
              </a:rPr>
              <a:t>Is such loop possible?</a:t>
            </a:r>
            <a:endParaRPr lang="en-US" altLang="ru-RU" sz="2000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9475315" y="4007795"/>
            <a:ext cx="2387600" cy="2000250"/>
            <a:chOff x="2466658" y="3763010"/>
            <a:chExt cx="2387600" cy="2000250"/>
          </a:xfrm>
        </p:grpSpPr>
        <p:grpSp>
          <p:nvGrpSpPr>
            <p:cNvPr id="68" name="Group 67"/>
            <p:cNvGrpSpPr/>
            <p:nvPr/>
          </p:nvGrpSpPr>
          <p:grpSpPr>
            <a:xfrm>
              <a:off x="2884170" y="3763010"/>
              <a:ext cx="508000" cy="463550"/>
              <a:chOff x="2884170" y="3763010"/>
              <a:chExt cx="508000" cy="463550"/>
            </a:xfrm>
          </p:grpSpPr>
          <p:sp>
            <p:nvSpPr>
              <p:cNvPr id="86" name="Oval 3"/>
              <p:cNvSpPr>
                <a:spLocks noChangeArrowheads="1"/>
              </p:cNvSpPr>
              <p:nvPr/>
            </p:nvSpPr>
            <p:spPr bwMode="auto">
              <a:xfrm>
                <a:off x="2896870" y="3763010"/>
                <a:ext cx="457200" cy="457200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</a:endParaRPr>
              </a:p>
            </p:txBody>
          </p:sp>
          <p:sp>
            <p:nvSpPr>
              <p:cNvPr id="87" name="Rectangle 4"/>
              <p:cNvSpPr>
                <a:spLocks noChangeArrowheads="1"/>
              </p:cNvSpPr>
              <p:nvPr/>
            </p:nvSpPr>
            <p:spPr bwMode="auto">
              <a:xfrm>
                <a:off x="2884170" y="3832860"/>
                <a:ext cx="508000" cy="393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50" tIns="26988" rIns="19050" bIns="26988"/>
              <a:lstStyle>
                <a:lvl1pPr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 fontAlgn="base">
                  <a:lnSpc>
                    <a:spcPts val="21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800" b="1" dirty="0" smtClean="0">
                    <a:latin typeface="+mn-lt"/>
                  </a:rPr>
                  <a:t>000</a:t>
                </a:r>
              </a:p>
            </p:txBody>
          </p:sp>
        </p:grpSp>
        <p:sp>
          <p:nvSpPr>
            <p:cNvPr id="69" name="Line 13"/>
            <p:cNvSpPr>
              <a:spLocks noChangeShapeType="1"/>
            </p:cNvSpPr>
            <p:nvPr/>
          </p:nvSpPr>
          <p:spPr bwMode="auto">
            <a:xfrm flipH="1">
              <a:off x="2807970" y="4185285"/>
              <a:ext cx="190500" cy="50482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70" name="Line 14"/>
            <p:cNvSpPr>
              <a:spLocks noChangeShapeType="1"/>
            </p:cNvSpPr>
            <p:nvPr/>
          </p:nvSpPr>
          <p:spPr bwMode="auto">
            <a:xfrm>
              <a:off x="2884170" y="5025073"/>
              <a:ext cx="595313" cy="3984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71" name="Line 15"/>
            <p:cNvSpPr>
              <a:spLocks noChangeShapeType="1"/>
            </p:cNvSpPr>
            <p:nvPr/>
          </p:nvSpPr>
          <p:spPr bwMode="auto">
            <a:xfrm flipV="1">
              <a:off x="3896995" y="4994910"/>
              <a:ext cx="523875" cy="41433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72" name="Line 16"/>
            <p:cNvSpPr>
              <a:spLocks noChangeShapeType="1"/>
            </p:cNvSpPr>
            <p:nvPr/>
          </p:nvSpPr>
          <p:spPr bwMode="auto">
            <a:xfrm flipH="1" flipV="1">
              <a:off x="4243070" y="4232910"/>
              <a:ext cx="255588" cy="4064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73" name="Line 17"/>
            <p:cNvSpPr>
              <a:spLocks noChangeShapeType="1"/>
            </p:cNvSpPr>
            <p:nvPr/>
          </p:nvSpPr>
          <p:spPr bwMode="auto">
            <a:xfrm flipH="1" flipV="1">
              <a:off x="3350895" y="3978910"/>
              <a:ext cx="584200" cy="31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smtClean="0">
                <a:solidFill>
                  <a:srgbClr val="000000"/>
                </a:solidFill>
              </a:endParaRP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3877945" y="3788410"/>
              <a:ext cx="508000" cy="463550"/>
              <a:chOff x="3877945" y="3788410"/>
              <a:chExt cx="508000" cy="463550"/>
            </a:xfrm>
          </p:grpSpPr>
          <p:sp>
            <p:nvSpPr>
              <p:cNvPr id="84" name="Oval 11"/>
              <p:cNvSpPr>
                <a:spLocks noChangeArrowheads="1"/>
              </p:cNvSpPr>
              <p:nvPr/>
            </p:nvSpPr>
            <p:spPr bwMode="auto">
              <a:xfrm>
                <a:off x="3903345" y="3788410"/>
                <a:ext cx="457200" cy="457200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</a:endParaRPr>
              </a:p>
            </p:txBody>
          </p:sp>
          <p:sp>
            <p:nvSpPr>
              <p:cNvPr id="85" name="Rectangle 12"/>
              <p:cNvSpPr>
                <a:spLocks noChangeArrowheads="1"/>
              </p:cNvSpPr>
              <p:nvPr/>
            </p:nvSpPr>
            <p:spPr bwMode="auto">
              <a:xfrm>
                <a:off x="3877945" y="3858260"/>
                <a:ext cx="508000" cy="393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50" tIns="26988" rIns="19050" bIns="26988"/>
              <a:lstStyle>
                <a:lvl1pPr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 fontAlgn="base">
                  <a:lnSpc>
                    <a:spcPts val="21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800" b="1" dirty="0" smtClean="0">
                    <a:latin typeface="+mn-lt"/>
                  </a:rPr>
                  <a:t>110</a:t>
                </a:r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4346258" y="4626610"/>
              <a:ext cx="508000" cy="474663"/>
              <a:chOff x="4346258" y="4626610"/>
              <a:chExt cx="508000" cy="474663"/>
            </a:xfrm>
          </p:grpSpPr>
          <p:sp>
            <p:nvSpPr>
              <p:cNvPr id="82" name="Oval 9"/>
              <p:cNvSpPr>
                <a:spLocks noChangeArrowheads="1"/>
              </p:cNvSpPr>
              <p:nvPr/>
            </p:nvSpPr>
            <p:spPr bwMode="auto">
              <a:xfrm>
                <a:off x="4371658" y="4626610"/>
                <a:ext cx="457200" cy="457200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</a:endParaRPr>
              </a:p>
            </p:txBody>
          </p:sp>
          <p:sp>
            <p:nvSpPr>
              <p:cNvPr id="83" name="Rectangle 10"/>
              <p:cNvSpPr>
                <a:spLocks noChangeArrowheads="1"/>
              </p:cNvSpPr>
              <p:nvPr/>
            </p:nvSpPr>
            <p:spPr bwMode="auto">
              <a:xfrm>
                <a:off x="4346258" y="4707573"/>
                <a:ext cx="508000" cy="393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50" tIns="26988" rIns="19050" bIns="26988"/>
              <a:lstStyle>
                <a:lvl1pPr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 fontAlgn="base">
                  <a:lnSpc>
                    <a:spcPts val="21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800" b="1" dirty="0" smtClean="0">
                    <a:latin typeface="+mn-lt"/>
                  </a:rPr>
                  <a:t>101</a:t>
                </a:r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3442970" y="5299710"/>
              <a:ext cx="508000" cy="463550"/>
              <a:chOff x="3442970" y="5299710"/>
              <a:chExt cx="508000" cy="463550"/>
            </a:xfrm>
          </p:grpSpPr>
          <p:sp>
            <p:nvSpPr>
              <p:cNvPr id="80" name="Oval 7"/>
              <p:cNvSpPr>
                <a:spLocks noChangeArrowheads="1"/>
              </p:cNvSpPr>
              <p:nvPr/>
            </p:nvSpPr>
            <p:spPr bwMode="auto">
              <a:xfrm>
                <a:off x="3455670" y="5299710"/>
                <a:ext cx="457200" cy="457200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</a:endParaRPr>
              </a:p>
            </p:txBody>
          </p:sp>
          <p:sp>
            <p:nvSpPr>
              <p:cNvPr id="81" name="Rectangle 8"/>
              <p:cNvSpPr>
                <a:spLocks noChangeArrowheads="1"/>
              </p:cNvSpPr>
              <p:nvPr/>
            </p:nvSpPr>
            <p:spPr bwMode="auto">
              <a:xfrm>
                <a:off x="3442970" y="5369560"/>
                <a:ext cx="508000" cy="393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50" tIns="26988" rIns="19050" bIns="26988"/>
              <a:lstStyle>
                <a:lvl1pPr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 fontAlgn="base">
                  <a:lnSpc>
                    <a:spcPts val="21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800" b="1" smtClean="0">
                    <a:latin typeface="+mn-lt"/>
                  </a:rPr>
                  <a:t>011</a:t>
                </a:r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2466658" y="4664710"/>
              <a:ext cx="508000" cy="463550"/>
              <a:chOff x="2466658" y="4664710"/>
              <a:chExt cx="508000" cy="463550"/>
            </a:xfrm>
          </p:grpSpPr>
          <p:sp>
            <p:nvSpPr>
              <p:cNvPr id="78" name="Oval 5"/>
              <p:cNvSpPr>
                <a:spLocks noChangeArrowheads="1"/>
              </p:cNvSpPr>
              <p:nvPr/>
            </p:nvSpPr>
            <p:spPr bwMode="auto">
              <a:xfrm>
                <a:off x="2490470" y="4664710"/>
                <a:ext cx="457200" cy="457200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</a:endParaRPr>
              </a:p>
            </p:txBody>
          </p:sp>
          <p:sp>
            <p:nvSpPr>
              <p:cNvPr id="79" name="Rectangle 6"/>
              <p:cNvSpPr>
                <a:spLocks noChangeArrowheads="1"/>
              </p:cNvSpPr>
              <p:nvPr/>
            </p:nvSpPr>
            <p:spPr bwMode="auto">
              <a:xfrm>
                <a:off x="2466658" y="4734560"/>
                <a:ext cx="508000" cy="393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50" tIns="26988" rIns="19050" bIns="26988"/>
              <a:lstStyle>
                <a:lvl1pPr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 fontAlgn="base">
                  <a:lnSpc>
                    <a:spcPts val="21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smtClean="0">
                    <a:latin typeface="+mn-lt"/>
                  </a:rPr>
                  <a:t>010</a:t>
                </a:r>
              </a:p>
            </p:txBody>
          </p:sp>
        </p:grpSp>
      </p:grpSp>
      <p:sp>
        <p:nvSpPr>
          <p:cNvPr id="88" name="Rectangle 37"/>
          <p:cNvSpPr>
            <a:spLocks noChangeArrowheads="1"/>
          </p:cNvSpPr>
          <p:nvPr/>
        </p:nvSpPr>
        <p:spPr bwMode="auto">
          <a:xfrm>
            <a:off x="7197252" y="3173750"/>
            <a:ext cx="3162300" cy="422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lnSpc>
                <a:spcPct val="105000"/>
              </a:lnSpc>
            </a:pPr>
            <a:r>
              <a:rPr lang="en-US" altLang="ru-RU" sz="2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If yes → stuck in invalid states</a:t>
            </a:r>
            <a:endParaRPr lang="en-US" altLang="ru-RU" sz="2000" dirty="0">
              <a:solidFill>
                <a:schemeClr val="tx1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306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88" grpId="0"/>
    </p:bldLst>
  </p:timing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1408" y="302371"/>
            <a:ext cx="10515600" cy="721898"/>
          </a:xfrm>
        </p:spPr>
        <p:txBody>
          <a:bodyPr/>
          <a:lstStyle/>
          <a:p>
            <a:pPr algn="l"/>
            <a:r>
              <a:rPr lang="en-US" dirty="0" smtClean="0"/>
              <a:t>Make 5-state Counter Self-Starting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964777"/>
              </p:ext>
            </p:extLst>
          </p:nvPr>
        </p:nvGraphicFramePr>
        <p:xfrm>
          <a:off x="1645316" y="1649783"/>
          <a:ext cx="2072640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4528">
                  <a:extLst>
                    <a:ext uri="{9D8B030D-6E8A-4147-A177-3AD203B41FA5}">
                      <a16:colId xmlns="" xmlns:a16="http://schemas.microsoft.com/office/drawing/2014/main" val="252741546"/>
                    </a:ext>
                  </a:extLst>
                </a:gridCol>
                <a:gridCol w="414528">
                  <a:extLst>
                    <a:ext uri="{9D8B030D-6E8A-4147-A177-3AD203B41FA5}">
                      <a16:colId xmlns="" xmlns:a16="http://schemas.microsoft.com/office/drawing/2014/main" val="1244608002"/>
                    </a:ext>
                  </a:extLst>
                </a:gridCol>
                <a:gridCol w="414528">
                  <a:extLst>
                    <a:ext uri="{9D8B030D-6E8A-4147-A177-3AD203B41FA5}">
                      <a16:colId xmlns="" xmlns:a16="http://schemas.microsoft.com/office/drawing/2014/main" val="3934298876"/>
                    </a:ext>
                  </a:extLst>
                </a:gridCol>
                <a:gridCol w="414528">
                  <a:extLst>
                    <a:ext uri="{9D8B030D-6E8A-4147-A177-3AD203B41FA5}">
                      <a16:colId xmlns="" xmlns:a16="http://schemas.microsoft.com/office/drawing/2014/main" val="437216003"/>
                    </a:ext>
                  </a:extLst>
                </a:gridCol>
                <a:gridCol w="414528">
                  <a:extLst>
                    <a:ext uri="{9D8B030D-6E8A-4147-A177-3AD203B41FA5}">
                      <a16:colId xmlns="" xmlns:a16="http://schemas.microsoft.com/office/drawing/2014/main" val="2490624748"/>
                    </a:ext>
                  </a:extLst>
                </a:gridCol>
              </a:tblGrid>
              <a:tr h="294759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01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878570739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370829417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206413567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669602" y="1280451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BC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10915" y="201018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965983"/>
              </p:ext>
            </p:extLst>
          </p:nvPr>
        </p:nvGraphicFramePr>
        <p:xfrm>
          <a:off x="1645316" y="3153163"/>
          <a:ext cx="2072640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4528">
                  <a:extLst>
                    <a:ext uri="{9D8B030D-6E8A-4147-A177-3AD203B41FA5}">
                      <a16:colId xmlns="" xmlns:a16="http://schemas.microsoft.com/office/drawing/2014/main" val="252741546"/>
                    </a:ext>
                  </a:extLst>
                </a:gridCol>
                <a:gridCol w="414528">
                  <a:extLst>
                    <a:ext uri="{9D8B030D-6E8A-4147-A177-3AD203B41FA5}">
                      <a16:colId xmlns="" xmlns:a16="http://schemas.microsoft.com/office/drawing/2014/main" val="1244608002"/>
                    </a:ext>
                  </a:extLst>
                </a:gridCol>
                <a:gridCol w="414528">
                  <a:extLst>
                    <a:ext uri="{9D8B030D-6E8A-4147-A177-3AD203B41FA5}">
                      <a16:colId xmlns="" xmlns:a16="http://schemas.microsoft.com/office/drawing/2014/main" val="3934298876"/>
                    </a:ext>
                  </a:extLst>
                </a:gridCol>
                <a:gridCol w="414528">
                  <a:extLst>
                    <a:ext uri="{9D8B030D-6E8A-4147-A177-3AD203B41FA5}">
                      <a16:colId xmlns="" xmlns:a16="http://schemas.microsoft.com/office/drawing/2014/main" val="437216003"/>
                    </a:ext>
                  </a:extLst>
                </a:gridCol>
                <a:gridCol w="414528">
                  <a:extLst>
                    <a:ext uri="{9D8B030D-6E8A-4147-A177-3AD203B41FA5}">
                      <a16:colId xmlns="" xmlns:a16="http://schemas.microsoft.com/office/drawing/2014/main" val="2490624748"/>
                    </a:ext>
                  </a:extLst>
                </a:gridCol>
              </a:tblGrid>
              <a:tr h="294759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01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878570739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370829417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2064135676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669602" y="2783831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BC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210915" y="351356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75135" y="1460147"/>
            <a:ext cx="502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C+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75135" y="2881370"/>
            <a:ext cx="511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</a:t>
            </a:r>
            <a:r>
              <a:rPr lang="en-US" sz="2400" b="1" dirty="0" smtClean="0"/>
              <a:t>+</a:t>
            </a:r>
            <a:endParaRPr lang="en-US" sz="2400" b="1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271558"/>
              </p:ext>
            </p:extLst>
          </p:nvPr>
        </p:nvGraphicFramePr>
        <p:xfrm>
          <a:off x="1645316" y="4760637"/>
          <a:ext cx="2072640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4528">
                  <a:extLst>
                    <a:ext uri="{9D8B030D-6E8A-4147-A177-3AD203B41FA5}">
                      <a16:colId xmlns="" xmlns:a16="http://schemas.microsoft.com/office/drawing/2014/main" val="252741546"/>
                    </a:ext>
                  </a:extLst>
                </a:gridCol>
                <a:gridCol w="414528">
                  <a:extLst>
                    <a:ext uri="{9D8B030D-6E8A-4147-A177-3AD203B41FA5}">
                      <a16:colId xmlns="" xmlns:a16="http://schemas.microsoft.com/office/drawing/2014/main" val="1244608002"/>
                    </a:ext>
                  </a:extLst>
                </a:gridCol>
                <a:gridCol w="414528">
                  <a:extLst>
                    <a:ext uri="{9D8B030D-6E8A-4147-A177-3AD203B41FA5}">
                      <a16:colId xmlns="" xmlns:a16="http://schemas.microsoft.com/office/drawing/2014/main" val="3934298876"/>
                    </a:ext>
                  </a:extLst>
                </a:gridCol>
                <a:gridCol w="414528">
                  <a:extLst>
                    <a:ext uri="{9D8B030D-6E8A-4147-A177-3AD203B41FA5}">
                      <a16:colId xmlns="" xmlns:a16="http://schemas.microsoft.com/office/drawing/2014/main" val="437216003"/>
                    </a:ext>
                  </a:extLst>
                </a:gridCol>
                <a:gridCol w="414528">
                  <a:extLst>
                    <a:ext uri="{9D8B030D-6E8A-4147-A177-3AD203B41FA5}">
                      <a16:colId xmlns="" xmlns:a16="http://schemas.microsoft.com/office/drawing/2014/main" val="2490624748"/>
                    </a:ext>
                  </a:extLst>
                </a:gridCol>
              </a:tblGrid>
              <a:tr h="294759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01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878570739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370829417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2064135676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669602" y="4391305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BC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210915" y="512103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75135" y="4477083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</a:t>
            </a:r>
            <a:r>
              <a:rPr lang="en-US" sz="2400" b="1" dirty="0" smtClean="0"/>
              <a:t>+</a:t>
            </a:r>
            <a:endParaRPr 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026566" y="2010185"/>
            <a:ext cx="1388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→  C+ = A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4022979" y="3501313"/>
            <a:ext cx="2247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→  B+ = !A!C +!B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4038550" y="5031544"/>
            <a:ext cx="1656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→  A+ = B!C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3454221" y="1974130"/>
            <a:ext cx="117019" cy="276999"/>
          </a:xfrm>
          <a:prstGeom prst="rect">
            <a:avLst/>
          </a:prstGeom>
          <a:solidFill>
            <a:srgbClr val="D2DEEF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dirty="0" smtClean="0"/>
              <a:t>0</a:t>
            </a:r>
            <a:endParaRPr lang="ru-RU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209800" y="2268669"/>
            <a:ext cx="117019" cy="276999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dirty="0" smtClean="0"/>
              <a:t>1</a:t>
            </a:r>
            <a:endParaRPr lang="ru-RU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044224" y="2270746"/>
            <a:ext cx="117019" cy="276999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dirty="0" smtClean="0"/>
              <a:t>1</a:t>
            </a:r>
            <a:endParaRPr lang="ru-RU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213315" y="3774837"/>
            <a:ext cx="117019" cy="276999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dirty="0" smtClean="0"/>
              <a:t>1</a:t>
            </a:r>
            <a:endParaRPr lang="ru-RU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454220" y="3471863"/>
            <a:ext cx="117019" cy="276999"/>
          </a:xfrm>
          <a:prstGeom prst="rect">
            <a:avLst/>
          </a:prstGeom>
          <a:solidFill>
            <a:srgbClr val="D2DEEF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dirty="0" smtClean="0"/>
              <a:t>1</a:t>
            </a:r>
            <a:endParaRPr lang="ru-RU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041643" y="3774269"/>
            <a:ext cx="117019" cy="276999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dirty="0" smtClean="0"/>
              <a:t>0</a:t>
            </a:r>
            <a:endParaRPr lang="ru-RU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3041642" y="5382742"/>
            <a:ext cx="117019" cy="276999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dirty="0" smtClean="0"/>
              <a:t>0</a:t>
            </a:r>
            <a:endParaRPr lang="ru-RU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209799" y="5382742"/>
            <a:ext cx="117019" cy="276999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dirty="0" smtClean="0"/>
              <a:t>0</a:t>
            </a:r>
            <a:endParaRPr lang="ru-RU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3458285" y="5083909"/>
            <a:ext cx="117019" cy="276999"/>
          </a:xfrm>
          <a:prstGeom prst="rect">
            <a:avLst/>
          </a:prstGeom>
          <a:solidFill>
            <a:srgbClr val="D2DEEF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dirty="0" smtClean="0"/>
              <a:t>0</a:t>
            </a:r>
            <a:endParaRPr lang="ru-RU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478051" y="2010185"/>
            <a:ext cx="896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</a:rPr>
              <a:t>→ </a:t>
            </a:r>
            <a:r>
              <a:rPr lang="en-US" sz="2400" dirty="0" smtClean="0">
                <a:solidFill>
                  <a:schemeClr val="accent6"/>
                </a:solidFill>
              </a:rPr>
              <a:t>OK</a:t>
            </a:r>
            <a:endParaRPr lang="ru-RU" sz="2400" dirty="0">
              <a:solidFill>
                <a:schemeClr val="accent6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270710" y="3501313"/>
            <a:ext cx="896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</a:rPr>
              <a:t>→ </a:t>
            </a:r>
            <a:r>
              <a:rPr lang="en-US" sz="2400" dirty="0" smtClean="0">
                <a:solidFill>
                  <a:schemeClr val="accent6"/>
                </a:solidFill>
              </a:rPr>
              <a:t>OK</a:t>
            </a:r>
            <a:endParaRPr lang="ru-RU" sz="2400" dirty="0">
              <a:solidFill>
                <a:schemeClr val="accent6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647800" y="5031544"/>
            <a:ext cx="896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</a:rPr>
              <a:t>→ </a:t>
            </a:r>
            <a:r>
              <a:rPr lang="en-US" sz="2400" dirty="0" smtClean="0">
                <a:solidFill>
                  <a:schemeClr val="accent6"/>
                </a:solidFill>
              </a:rPr>
              <a:t>OK</a:t>
            </a:r>
            <a:endParaRPr lang="ru-RU" sz="2400" dirty="0">
              <a:solidFill>
                <a:schemeClr val="accent6"/>
              </a:solidFill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207030"/>
              </p:ext>
            </p:extLst>
          </p:nvPr>
        </p:nvGraphicFramePr>
        <p:xfrm>
          <a:off x="8479039" y="766014"/>
          <a:ext cx="166116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21">
                  <a:extLst>
                    <a:ext uri="{9D8B030D-6E8A-4147-A177-3AD203B41FA5}">
                      <a16:colId xmlns="" xmlns:a16="http://schemas.microsoft.com/office/drawing/2014/main" val="249038225"/>
                    </a:ext>
                  </a:extLst>
                </a:gridCol>
                <a:gridCol w="553721">
                  <a:extLst>
                    <a:ext uri="{9D8B030D-6E8A-4147-A177-3AD203B41FA5}">
                      <a16:colId xmlns="" xmlns:a16="http://schemas.microsoft.com/office/drawing/2014/main" val="4195173943"/>
                    </a:ext>
                  </a:extLst>
                </a:gridCol>
                <a:gridCol w="553721">
                  <a:extLst>
                    <a:ext uri="{9D8B030D-6E8A-4147-A177-3AD203B41FA5}">
                      <a16:colId xmlns="" xmlns:a16="http://schemas.microsoft.com/office/drawing/2014/main" val="1399544860"/>
                    </a:ext>
                  </a:extLst>
                </a:gridCol>
              </a:tblGrid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3427348337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3859133544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125281234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890795640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859131238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778994343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2630758079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670284155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3026046649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374952"/>
              </p:ext>
            </p:extLst>
          </p:nvPr>
        </p:nvGraphicFramePr>
        <p:xfrm>
          <a:off x="10141471" y="766014"/>
          <a:ext cx="166116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21">
                  <a:extLst>
                    <a:ext uri="{9D8B030D-6E8A-4147-A177-3AD203B41FA5}">
                      <a16:colId xmlns="" xmlns:a16="http://schemas.microsoft.com/office/drawing/2014/main" val="1814109907"/>
                    </a:ext>
                  </a:extLst>
                </a:gridCol>
                <a:gridCol w="553721">
                  <a:extLst>
                    <a:ext uri="{9D8B030D-6E8A-4147-A177-3AD203B41FA5}">
                      <a16:colId xmlns="" xmlns:a16="http://schemas.microsoft.com/office/drawing/2014/main" val="1247094790"/>
                    </a:ext>
                  </a:extLst>
                </a:gridCol>
                <a:gridCol w="553721">
                  <a:extLst>
                    <a:ext uri="{9D8B030D-6E8A-4147-A177-3AD203B41FA5}">
                      <a16:colId xmlns="" xmlns:a16="http://schemas.microsoft.com/office/drawing/2014/main" val="15009845"/>
                    </a:ext>
                  </a:extLst>
                </a:gridCol>
              </a:tblGrid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C+</a:t>
                      </a:r>
                      <a:endParaRPr lang="en-US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A+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43329599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51195220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61150540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09240303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39302723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97361741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36474227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19622314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82800898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8604491" y="376882"/>
            <a:ext cx="1410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Present 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0404396" y="361523"/>
            <a:ext cx="1135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Next 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822986" y="3610299"/>
            <a:ext cx="2634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Fig.: </a:t>
            </a:r>
            <a:r>
              <a:rPr lang="en-US" dirty="0" smtClean="0"/>
              <a:t>State Transition Table</a:t>
            </a:r>
            <a:endParaRPr lang="en-US" dirty="0"/>
          </a:p>
        </p:txBody>
      </p:sp>
      <p:grpSp>
        <p:nvGrpSpPr>
          <p:cNvPr id="79" name="Group 78"/>
          <p:cNvGrpSpPr/>
          <p:nvPr/>
        </p:nvGrpSpPr>
        <p:grpSpPr>
          <a:xfrm>
            <a:off x="8920894" y="4199609"/>
            <a:ext cx="2387600" cy="2000250"/>
            <a:chOff x="8920894" y="4199609"/>
            <a:chExt cx="2387600" cy="2000250"/>
          </a:xfrm>
        </p:grpSpPr>
        <p:sp>
          <p:nvSpPr>
            <p:cNvPr id="44" name="Line 14"/>
            <p:cNvSpPr>
              <a:spLocks noChangeShapeType="1"/>
            </p:cNvSpPr>
            <p:nvPr/>
          </p:nvSpPr>
          <p:spPr bwMode="auto">
            <a:xfrm>
              <a:off x="9338406" y="5461672"/>
              <a:ext cx="595313" cy="3984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smtClean="0">
                <a:solidFill>
                  <a:srgbClr val="000000"/>
                </a:solidFill>
              </a:endParaRPr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8920894" y="4199609"/>
              <a:ext cx="2387600" cy="2000250"/>
              <a:chOff x="8920894" y="4199609"/>
              <a:chExt cx="2387600" cy="2000250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9338406" y="4199609"/>
                <a:ext cx="508000" cy="463550"/>
                <a:chOff x="2884170" y="3763010"/>
                <a:chExt cx="508000" cy="463550"/>
              </a:xfrm>
            </p:grpSpPr>
            <p:sp>
              <p:nvSpPr>
                <p:cNvPr id="60" name="Oval 3"/>
                <p:cNvSpPr>
                  <a:spLocks noChangeArrowheads="1"/>
                </p:cNvSpPr>
                <p:nvPr/>
              </p:nvSpPr>
              <p:spPr bwMode="auto">
                <a:xfrm>
                  <a:off x="2896870" y="3763010"/>
                  <a:ext cx="457200" cy="457200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1pPr>
                  <a:lvl2pPr marL="742950" indent="-285750"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2pPr>
                  <a:lvl3pPr marL="1143000" indent="-228600"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3pPr>
                  <a:lvl4pPr marL="1600200" indent="-228600"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4pPr>
                  <a:lvl5pPr marL="2057400" indent="-228600"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5pPr>
                  <a:lvl6pPr marL="25146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6pPr>
                  <a:lvl7pPr marL="29718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7pPr>
                  <a:lvl8pPr marL="34290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8pPr>
                  <a:lvl9pPr marL="38862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61" name="Rectangle 4"/>
                <p:cNvSpPr>
                  <a:spLocks noChangeArrowheads="1"/>
                </p:cNvSpPr>
                <p:nvPr/>
              </p:nvSpPr>
              <p:spPr bwMode="auto">
                <a:xfrm>
                  <a:off x="2884170" y="3832860"/>
                  <a:ext cx="508000" cy="3937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9050" tIns="26988" rIns="19050" bIns="26988"/>
                <a:lstStyle>
                  <a:lvl1pPr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1pPr>
                  <a:lvl2pPr marL="742950" indent="-285750"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2pPr>
                  <a:lvl3pPr marL="1143000" indent="-228600"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3pPr>
                  <a:lvl4pPr marL="1600200" indent="-228600"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4pPr>
                  <a:lvl5pPr marL="2057400" indent="-228600"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5pPr>
                  <a:lvl6pPr marL="25146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6pPr>
                  <a:lvl7pPr marL="29718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7pPr>
                  <a:lvl8pPr marL="34290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8pPr>
                  <a:lvl9pPr marL="38862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fontAlgn="base">
                    <a:lnSpc>
                      <a:spcPts val="21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 sz="1800" b="1" dirty="0" smtClean="0">
                      <a:latin typeface="+mn-lt"/>
                    </a:rPr>
                    <a:t>000</a:t>
                  </a:r>
                </a:p>
              </p:txBody>
            </p:sp>
          </p:grpSp>
          <p:sp>
            <p:nvSpPr>
              <p:cNvPr id="43" name="Line 13"/>
              <p:cNvSpPr>
                <a:spLocks noChangeShapeType="1"/>
              </p:cNvSpPr>
              <p:nvPr/>
            </p:nvSpPr>
            <p:spPr bwMode="auto">
              <a:xfrm flipH="1">
                <a:off x="9262206" y="4621884"/>
                <a:ext cx="190500" cy="50482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Line 15"/>
              <p:cNvSpPr>
                <a:spLocks noChangeShapeType="1"/>
              </p:cNvSpPr>
              <p:nvPr/>
            </p:nvSpPr>
            <p:spPr bwMode="auto">
              <a:xfrm flipV="1">
                <a:off x="10351231" y="5431509"/>
                <a:ext cx="523875" cy="41433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Line 16"/>
              <p:cNvSpPr>
                <a:spLocks noChangeShapeType="1"/>
              </p:cNvSpPr>
              <p:nvPr/>
            </p:nvSpPr>
            <p:spPr bwMode="auto">
              <a:xfrm flipH="1" flipV="1">
                <a:off x="10697306" y="4669509"/>
                <a:ext cx="255588" cy="40640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Line 17"/>
              <p:cNvSpPr>
                <a:spLocks noChangeShapeType="1"/>
              </p:cNvSpPr>
              <p:nvPr/>
            </p:nvSpPr>
            <p:spPr bwMode="auto">
              <a:xfrm flipH="1" flipV="1">
                <a:off x="9805131" y="4415509"/>
                <a:ext cx="584200" cy="31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smtClean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48" name="Group 47"/>
              <p:cNvGrpSpPr/>
              <p:nvPr/>
            </p:nvGrpSpPr>
            <p:grpSpPr>
              <a:xfrm>
                <a:off x="10332181" y="4225009"/>
                <a:ext cx="508000" cy="463550"/>
                <a:chOff x="3877945" y="3788410"/>
                <a:chExt cx="508000" cy="463550"/>
              </a:xfrm>
            </p:grpSpPr>
            <p:sp>
              <p:nvSpPr>
                <p:cNvPr id="58" name="Oval 11"/>
                <p:cNvSpPr>
                  <a:spLocks noChangeArrowheads="1"/>
                </p:cNvSpPr>
                <p:nvPr/>
              </p:nvSpPr>
              <p:spPr bwMode="auto">
                <a:xfrm>
                  <a:off x="3903345" y="3788410"/>
                  <a:ext cx="457200" cy="457200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1pPr>
                  <a:lvl2pPr marL="742950" indent="-285750"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2pPr>
                  <a:lvl3pPr marL="1143000" indent="-228600"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3pPr>
                  <a:lvl4pPr marL="1600200" indent="-228600"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4pPr>
                  <a:lvl5pPr marL="2057400" indent="-228600"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5pPr>
                  <a:lvl6pPr marL="25146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6pPr>
                  <a:lvl7pPr marL="29718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7pPr>
                  <a:lvl8pPr marL="34290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8pPr>
                  <a:lvl9pPr marL="38862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59" name="Rectangle 12"/>
                <p:cNvSpPr>
                  <a:spLocks noChangeArrowheads="1"/>
                </p:cNvSpPr>
                <p:nvPr/>
              </p:nvSpPr>
              <p:spPr bwMode="auto">
                <a:xfrm>
                  <a:off x="3877945" y="3858260"/>
                  <a:ext cx="508000" cy="3937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9050" tIns="26988" rIns="19050" bIns="26988"/>
                <a:lstStyle>
                  <a:lvl1pPr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1pPr>
                  <a:lvl2pPr marL="742950" indent="-285750"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2pPr>
                  <a:lvl3pPr marL="1143000" indent="-228600"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3pPr>
                  <a:lvl4pPr marL="1600200" indent="-228600"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4pPr>
                  <a:lvl5pPr marL="2057400" indent="-228600"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5pPr>
                  <a:lvl6pPr marL="25146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6pPr>
                  <a:lvl7pPr marL="29718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7pPr>
                  <a:lvl8pPr marL="34290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8pPr>
                  <a:lvl9pPr marL="38862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fontAlgn="base">
                    <a:lnSpc>
                      <a:spcPts val="21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 sz="1800" b="1" dirty="0" smtClean="0">
                      <a:latin typeface="+mn-lt"/>
                    </a:rPr>
                    <a:t>110</a:t>
                  </a:r>
                </a:p>
              </p:txBody>
            </p:sp>
          </p:grpSp>
          <p:grpSp>
            <p:nvGrpSpPr>
              <p:cNvPr id="49" name="Group 48"/>
              <p:cNvGrpSpPr/>
              <p:nvPr/>
            </p:nvGrpSpPr>
            <p:grpSpPr>
              <a:xfrm>
                <a:off x="10800494" y="5063209"/>
                <a:ext cx="508000" cy="474663"/>
                <a:chOff x="4346258" y="4626610"/>
                <a:chExt cx="508000" cy="474663"/>
              </a:xfrm>
            </p:grpSpPr>
            <p:sp>
              <p:nvSpPr>
                <p:cNvPr id="56" name="Oval 9"/>
                <p:cNvSpPr>
                  <a:spLocks noChangeArrowheads="1"/>
                </p:cNvSpPr>
                <p:nvPr/>
              </p:nvSpPr>
              <p:spPr bwMode="auto">
                <a:xfrm>
                  <a:off x="4371658" y="4626610"/>
                  <a:ext cx="457200" cy="457200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1pPr>
                  <a:lvl2pPr marL="742950" indent="-285750"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2pPr>
                  <a:lvl3pPr marL="1143000" indent="-228600"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3pPr>
                  <a:lvl4pPr marL="1600200" indent="-228600"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4pPr>
                  <a:lvl5pPr marL="2057400" indent="-228600"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5pPr>
                  <a:lvl6pPr marL="25146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6pPr>
                  <a:lvl7pPr marL="29718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7pPr>
                  <a:lvl8pPr marL="34290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8pPr>
                  <a:lvl9pPr marL="38862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57" name="Rectangle 10"/>
                <p:cNvSpPr>
                  <a:spLocks noChangeArrowheads="1"/>
                </p:cNvSpPr>
                <p:nvPr/>
              </p:nvSpPr>
              <p:spPr bwMode="auto">
                <a:xfrm>
                  <a:off x="4346258" y="4707573"/>
                  <a:ext cx="508000" cy="3937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9050" tIns="26988" rIns="19050" bIns="26988"/>
                <a:lstStyle>
                  <a:lvl1pPr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1pPr>
                  <a:lvl2pPr marL="742950" indent="-285750"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2pPr>
                  <a:lvl3pPr marL="1143000" indent="-228600"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3pPr>
                  <a:lvl4pPr marL="1600200" indent="-228600"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4pPr>
                  <a:lvl5pPr marL="2057400" indent="-228600"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5pPr>
                  <a:lvl6pPr marL="25146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6pPr>
                  <a:lvl7pPr marL="29718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7pPr>
                  <a:lvl8pPr marL="34290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8pPr>
                  <a:lvl9pPr marL="38862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fontAlgn="base">
                    <a:lnSpc>
                      <a:spcPts val="21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 sz="1800" b="1" dirty="0" smtClean="0">
                      <a:latin typeface="+mn-lt"/>
                    </a:rPr>
                    <a:t>101</a:t>
                  </a: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9897206" y="5736309"/>
                <a:ext cx="508000" cy="463550"/>
                <a:chOff x="3442970" y="5299710"/>
                <a:chExt cx="508000" cy="463550"/>
              </a:xfrm>
            </p:grpSpPr>
            <p:sp>
              <p:nvSpPr>
                <p:cNvPr id="54" name="Oval 7"/>
                <p:cNvSpPr>
                  <a:spLocks noChangeArrowheads="1"/>
                </p:cNvSpPr>
                <p:nvPr/>
              </p:nvSpPr>
              <p:spPr bwMode="auto">
                <a:xfrm>
                  <a:off x="3455670" y="5299710"/>
                  <a:ext cx="457200" cy="457200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1pPr>
                  <a:lvl2pPr marL="742950" indent="-285750"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2pPr>
                  <a:lvl3pPr marL="1143000" indent="-228600"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3pPr>
                  <a:lvl4pPr marL="1600200" indent="-228600"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4pPr>
                  <a:lvl5pPr marL="2057400" indent="-228600"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5pPr>
                  <a:lvl6pPr marL="25146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6pPr>
                  <a:lvl7pPr marL="29718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7pPr>
                  <a:lvl8pPr marL="34290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8pPr>
                  <a:lvl9pPr marL="38862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55" name="Rectangle 8"/>
                <p:cNvSpPr>
                  <a:spLocks noChangeArrowheads="1"/>
                </p:cNvSpPr>
                <p:nvPr/>
              </p:nvSpPr>
              <p:spPr bwMode="auto">
                <a:xfrm>
                  <a:off x="3442970" y="5369560"/>
                  <a:ext cx="508000" cy="3937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9050" tIns="26988" rIns="19050" bIns="26988"/>
                <a:lstStyle>
                  <a:lvl1pPr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1pPr>
                  <a:lvl2pPr marL="742950" indent="-285750"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2pPr>
                  <a:lvl3pPr marL="1143000" indent="-228600"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3pPr>
                  <a:lvl4pPr marL="1600200" indent="-228600"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4pPr>
                  <a:lvl5pPr marL="2057400" indent="-228600"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5pPr>
                  <a:lvl6pPr marL="25146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6pPr>
                  <a:lvl7pPr marL="29718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7pPr>
                  <a:lvl8pPr marL="34290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8pPr>
                  <a:lvl9pPr marL="38862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fontAlgn="base">
                    <a:lnSpc>
                      <a:spcPts val="21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 sz="1800" b="1" smtClean="0">
                      <a:latin typeface="+mn-lt"/>
                    </a:rPr>
                    <a:t>011</a:t>
                  </a:r>
                </a:p>
              </p:txBody>
            </p:sp>
          </p:grpSp>
          <p:grpSp>
            <p:nvGrpSpPr>
              <p:cNvPr id="51" name="Group 50"/>
              <p:cNvGrpSpPr/>
              <p:nvPr/>
            </p:nvGrpSpPr>
            <p:grpSpPr>
              <a:xfrm>
                <a:off x="8920894" y="5101309"/>
                <a:ext cx="508000" cy="463550"/>
                <a:chOff x="2466658" y="4664710"/>
                <a:chExt cx="508000" cy="463550"/>
              </a:xfrm>
            </p:grpSpPr>
            <p:sp>
              <p:nvSpPr>
                <p:cNvPr id="52" name="Oval 5"/>
                <p:cNvSpPr>
                  <a:spLocks noChangeArrowheads="1"/>
                </p:cNvSpPr>
                <p:nvPr/>
              </p:nvSpPr>
              <p:spPr bwMode="auto">
                <a:xfrm>
                  <a:off x="2490470" y="4664710"/>
                  <a:ext cx="457200" cy="457200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1pPr>
                  <a:lvl2pPr marL="742950" indent="-285750"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2pPr>
                  <a:lvl3pPr marL="1143000" indent="-228600"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3pPr>
                  <a:lvl4pPr marL="1600200" indent="-228600"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4pPr>
                  <a:lvl5pPr marL="2057400" indent="-228600"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5pPr>
                  <a:lvl6pPr marL="25146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6pPr>
                  <a:lvl7pPr marL="29718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7pPr>
                  <a:lvl8pPr marL="34290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8pPr>
                  <a:lvl9pPr marL="38862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53" name="Rectangle 6"/>
                <p:cNvSpPr>
                  <a:spLocks noChangeArrowheads="1"/>
                </p:cNvSpPr>
                <p:nvPr/>
              </p:nvSpPr>
              <p:spPr bwMode="auto">
                <a:xfrm>
                  <a:off x="2466658" y="4734560"/>
                  <a:ext cx="508000" cy="3937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9050" tIns="26988" rIns="19050" bIns="26988"/>
                <a:lstStyle>
                  <a:lvl1pPr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1pPr>
                  <a:lvl2pPr marL="742950" indent="-285750"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2pPr>
                  <a:lvl3pPr marL="1143000" indent="-228600"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3pPr>
                  <a:lvl4pPr marL="1600200" indent="-228600"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4pPr>
                  <a:lvl5pPr marL="2057400" indent="-228600"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5pPr>
                  <a:lvl6pPr marL="25146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6pPr>
                  <a:lvl7pPr marL="29718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7pPr>
                  <a:lvl8pPr marL="34290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8pPr>
                  <a:lvl9pPr marL="38862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fontAlgn="base">
                    <a:lnSpc>
                      <a:spcPts val="21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 b="1" smtClean="0">
                      <a:latin typeface="+mn-lt"/>
                    </a:rPr>
                    <a:t>010</a:t>
                  </a:r>
                </a:p>
              </p:txBody>
            </p:sp>
          </p:grpSp>
        </p:grpSp>
      </p:grpSp>
      <p:grpSp>
        <p:nvGrpSpPr>
          <p:cNvPr id="66" name="Group 65"/>
          <p:cNvGrpSpPr/>
          <p:nvPr/>
        </p:nvGrpSpPr>
        <p:grpSpPr>
          <a:xfrm>
            <a:off x="10811969" y="4225009"/>
            <a:ext cx="1035050" cy="463550"/>
            <a:chOff x="10504657" y="4330980"/>
            <a:chExt cx="1035050" cy="463550"/>
          </a:xfrm>
        </p:grpSpPr>
        <p:sp>
          <p:nvSpPr>
            <p:cNvPr id="62" name="Line 17"/>
            <p:cNvSpPr>
              <a:spLocks noChangeShapeType="1"/>
            </p:cNvSpPr>
            <p:nvPr/>
          </p:nvSpPr>
          <p:spPr bwMode="auto">
            <a:xfrm flipH="1" flipV="1">
              <a:off x="10504657" y="4521480"/>
              <a:ext cx="584200" cy="317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smtClean="0">
                <a:solidFill>
                  <a:srgbClr val="FF0000"/>
                </a:solidFill>
              </a:endParaRPr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11031707" y="4330980"/>
              <a:ext cx="508000" cy="463550"/>
              <a:chOff x="3877945" y="3788410"/>
              <a:chExt cx="508000" cy="463550"/>
            </a:xfrm>
          </p:grpSpPr>
          <p:sp>
            <p:nvSpPr>
              <p:cNvPr id="64" name="Oval 11"/>
              <p:cNvSpPr>
                <a:spLocks noChangeArrowheads="1"/>
              </p:cNvSpPr>
              <p:nvPr/>
            </p:nvSpPr>
            <p:spPr bwMode="auto">
              <a:xfrm>
                <a:off x="3903345" y="3788410"/>
                <a:ext cx="457200" cy="457200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</a:endParaRPr>
              </a:p>
            </p:txBody>
          </p:sp>
          <p:sp>
            <p:nvSpPr>
              <p:cNvPr id="65" name="Rectangle 12"/>
              <p:cNvSpPr>
                <a:spLocks noChangeArrowheads="1"/>
              </p:cNvSpPr>
              <p:nvPr/>
            </p:nvSpPr>
            <p:spPr bwMode="auto">
              <a:xfrm>
                <a:off x="3877945" y="3858260"/>
                <a:ext cx="508000" cy="3937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9050" tIns="26988" rIns="19050" bIns="26988"/>
              <a:lstStyle>
                <a:lvl1pPr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 fontAlgn="base">
                  <a:lnSpc>
                    <a:spcPts val="21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800" b="1" dirty="0" smtClean="0">
                    <a:solidFill>
                      <a:srgbClr val="FF0000"/>
                    </a:solidFill>
                    <a:latin typeface="+mn-lt"/>
                  </a:rPr>
                  <a:t>001</a:t>
                </a:r>
              </a:p>
            </p:txBody>
          </p:sp>
        </p:grpSp>
      </p:grpSp>
      <p:grpSp>
        <p:nvGrpSpPr>
          <p:cNvPr id="67" name="Group 66"/>
          <p:cNvGrpSpPr/>
          <p:nvPr/>
        </p:nvGrpSpPr>
        <p:grpSpPr>
          <a:xfrm flipH="1">
            <a:off x="8092687" y="5105677"/>
            <a:ext cx="852019" cy="463550"/>
            <a:chOff x="10687688" y="4330980"/>
            <a:chExt cx="852019" cy="463550"/>
          </a:xfrm>
        </p:grpSpPr>
        <p:sp>
          <p:nvSpPr>
            <p:cNvPr id="68" name="Line 17"/>
            <p:cNvSpPr>
              <a:spLocks noChangeShapeType="1"/>
            </p:cNvSpPr>
            <p:nvPr/>
          </p:nvSpPr>
          <p:spPr bwMode="auto">
            <a:xfrm flipH="1" flipV="1">
              <a:off x="10687688" y="4555212"/>
              <a:ext cx="398576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smtClean="0">
                <a:solidFill>
                  <a:srgbClr val="FF0000"/>
                </a:solidFill>
              </a:endParaRPr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11031707" y="4330980"/>
              <a:ext cx="508000" cy="463550"/>
              <a:chOff x="3877945" y="3788410"/>
              <a:chExt cx="508000" cy="463550"/>
            </a:xfrm>
          </p:grpSpPr>
          <p:sp>
            <p:nvSpPr>
              <p:cNvPr id="70" name="Oval 11"/>
              <p:cNvSpPr>
                <a:spLocks noChangeArrowheads="1"/>
              </p:cNvSpPr>
              <p:nvPr/>
            </p:nvSpPr>
            <p:spPr bwMode="auto">
              <a:xfrm>
                <a:off x="3903345" y="3788410"/>
                <a:ext cx="457200" cy="457200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</a:endParaRPr>
              </a:p>
            </p:txBody>
          </p:sp>
          <p:sp>
            <p:nvSpPr>
              <p:cNvPr id="71" name="Rectangle 12"/>
              <p:cNvSpPr>
                <a:spLocks noChangeArrowheads="1"/>
              </p:cNvSpPr>
              <p:nvPr/>
            </p:nvSpPr>
            <p:spPr bwMode="auto">
              <a:xfrm>
                <a:off x="3877945" y="3858260"/>
                <a:ext cx="508000" cy="3937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9050" tIns="26988" rIns="19050" bIns="26988"/>
              <a:lstStyle>
                <a:lvl1pPr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 fontAlgn="base">
                  <a:lnSpc>
                    <a:spcPts val="21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800" b="1" dirty="0" smtClean="0">
                    <a:solidFill>
                      <a:srgbClr val="FF0000"/>
                    </a:solidFill>
                    <a:latin typeface="+mn-lt"/>
                  </a:rPr>
                  <a:t>100</a:t>
                </a:r>
              </a:p>
            </p:txBody>
          </p:sp>
        </p:grpSp>
      </p:grpSp>
      <p:grpSp>
        <p:nvGrpSpPr>
          <p:cNvPr id="72" name="Group 71"/>
          <p:cNvGrpSpPr/>
          <p:nvPr/>
        </p:nvGrpSpPr>
        <p:grpSpPr>
          <a:xfrm flipH="1">
            <a:off x="7285389" y="5116948"/>
            <a:ext cx="852019" cy="463550"/>
            <a:chOff x="10687688" y="4330980"/>
            <a:chExt cx="852019" cy="463550"/>
          </a:xfrm>
        </p:grpSpPr>
        <p:sp>
          <p:nvSpPr>
            <p:cNvPr id="73" name="Line 17"/>
            <p:cNvSpPr>
              <a:spLocks noChangeShapeType="1"/>
            </p:cNvSpPr>
            <p:nvPr/>
          </p:nvSpPr>
          <p:spPr bwMode="auto">
            <a:xfrm flipH="1" flipV="1">
              <a:off x="10687688" y="4555212"/>
              <a:ext cx="398576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smtClean="0">
                <a:solidFill>
                  <a:srgbClr val="FF0000"/>
                </a:solidFill>
              </a:endParaRP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11031707" y="4330980"/>
              <a:ext cx="508000" cy="463550"/>
              <a:chOff x="3877945" y="3788410"/>
              <a:chExt cx="508000" cy="463550"/>
            </a:xfrm>
          </p:grpSpPr>
          <p:sp>
            <p:nvSpPr>
              <p:cNvPr id="75" name="Oval 11"/>
              <p:cNvSpPr>
                <a:spLocks noChangeArrowheads="1"/>
              </p:cNvSpPr>
              <p:nvPr/>
            </p:nvSpPr>
            <p:spPr bwMode="auto">
              <a:xfrm>
                <a:off x="3903345" y="3788410"/>
                <a:ext cx="457200" cy="457200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</a:endParaRPr>
              </a:p>
            </p:txBody>
          </p:sp>
          <p:sp>
            <p:nvSpPr>
              <p:cNvPr id="76" name="Rectangle 12"/>
              <p:cNvSpPr>
                <a:spLocks noChangeArrowheads="1"/>
              </p:cNvSpPr>
              <p:nvPr/>
            </p:nvSpPr>
            <p:spPr bwMode="auto">
              <a:xfrm>
                <a:off x="3877945" y="3858260"/>
                <a:ext cx="508000" cy="3937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9050" tIns="26988" rIns="19050" bIns="26988"/>
              <a:lstStyle>
                <a:lvl1pPr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 fontAlgn="base">
                  <a:lnSpc>
                    <a:spcPts val="21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800" b="1" dirty="0" smtClean="0">
                    <a:solidFill>
                      <a:srgbClr val="FF0000"/>
                    </a:solidFill>
                    <a:latin typeface="+mn-lt"/>
                  </a:rPr>
                  <a:t>111</a:t>
                </a:r>
              </a:p>
            </p:txBody>
          </p:sp>
        </p:grpSp>
      </p:grpSp>
      <p:sp>
        <p:nvSpPr>
          <p:cNvPr id="77" name="TextBox 76"/>
          <p:cNvSpPr txBox="1"/>
          <p:nvPr/>
        </p:nvSpPr>
        <p:spPr>
          <a:xfrm>
            <a:off x="8617300" y="6267437"/>
            <a:ext cx="1950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Fig.: </a:t>
            </a:r>
            <a:r>
              <a:rPr lang="en-US" dirty="0" smtClean="0"/>
              <a:t>State Diagram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896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3" grpId="0"/>
      <p:bldP spid="14" grpId="0"/>
      <p:bldP spid="15" grpId="0"/>
      <p:bldP spid="17" grpId="0"/>
      <p:bldP spid="18" grpId="0"/>
      <p:bldP spid="19" grpId="0"/>
      <p:bldP spid="20" grpId="0"/>
      <p:bldP spid="21" grpId="0"/>
      <p:bldP spid="22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/>
      <p:bldP spid="33" grpId="0"/>
      <p:bldP spid="34" grpId="0"/>
      <p:bldP spid="38" grpId="0"/>
      <p:bldP spid="39" grpId="0"/>
      <p:bldP spid="40" grpId="0"/>
      <p:bldP spid="77" grpId="0"/>
    </p:bldLst>
  </p:timing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FSM is more than counters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FSM: A system that visits a finite number of logically distinct states</a:t>
            </a:r>
          </a:p>
          <a:p>
            <a:r>
              <a:rPr lang="en-US" dirty="0"/>
              <a:t>Counters are simple FSMs</a:t>
            </a:r>
          </a:p>
          <a:p>
            <a:pPr lvl="1"/>
            <a:r>
              <a:rPr lang="en-US" dirty="0"/>
              <a:t>Outputs and states are identical</a:t>
            </a:r>
          </a:p>
          <a:p>
            <a:pPr lvl="1"/>
            <a:r>
              <a:rPr lang="en-US" dirty="0"/>
              <a:t>Visit states in a fixed sequence </a:t>
            </a:r>
            <a:r>
              <a:rPr lang="en-US" dirty="0" smtClean="0"/>
              <a:t>independent on inputs</a:t>
            </a:r>
            <a:endParaRPr lang="en-US" dirty="0"/>
          </a:p>
          <a:p>
            <a:r>
              <a:rPr lang="en-US" dirty="0"/>
              <a:t>FSMs are typically more complex than counters</a:t>
            </a:r>
          </a:p>
          <a:p>
            <a:pPr lvl="1"/>
            <a:r>
              <a:rPr lang="en-US" dirty="0"/>
              <a:t>Outputs can depend on current state and on inputs</a:t>
            </a:r>
          </a:p>
          <a:p>
            <a:pPr lvl="1"/>
            <a:r>
              <a:rPr lang="en-US" dirty="0"/>
              <a:t>State sequencing depends on current state and on inputs</a:t>
            </a:r>
          </a:p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11/2/2015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8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1656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FSM Design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200" y="1968540"/>
            <a:ext cx="6096000" cy="22200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Calibri Light" panose="020F0302020204030204"/>
              </a:rPr>
              <a:t>Counter design procedure</a:t>
            </a:r>
          </a:p>
          <a:p>
            <a:pPr marL="685800" lvl="1" indent="-228600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</a:pPr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Step 1: State transition diagram</a:t>
            </a:r>
          </a:p>
          <a:p>
            <a:pPr marL="685800" lvl="1" indent="-228600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</a:pPr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Step 2: State transition table </a:t>
            </a:r>
          </a:p>
          <a:p>
            <a:pPr marL="685800" lvl="1" indent="-228600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</a:pPr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Step 3: </a:t>
            </a:r>
            <a:r>
              <a:rPr lang="en-US" sz="2400" dirty="0" smtClean="0">
                <a:solidFill>
                  <a:prstClr val="black"/>
                </a:solidFill>
                <a:latin typeface="Calibri Light" panose="020F0302020204030204"/>
              </a:rPr>
              <a:t>Next-state </a:t>
            </a:r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functions</a:t>
            </a:r>
          </a:p>
          <a:p>
            <a:pPr marL="685800" lvl="1" indent="-228600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</a:pPr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Step 4: Schematic</a:t>
            </a:r>
          </a:p>
        </p:txBody>
      </p:sp>
      <p:sp>
        <p:nvSpPr>
          <p:cNvPr id="8" name="Rectangle 7"/>
          <p:cNvSpPr/>
          <p:nvPr/>
        </p:nvSpPr>
        <p:spPr>
          <a:xfrm>
            <a:off x="6332845" y="1968540"/>
            <a:ext cx="5434314" cy="3090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  <a:latin typeface="Calibri Light" panose="020F0302020204030204"/>
              </a:rPr>
              <a:t>FSM </a:t>
            </a:r>
            <a:r>
              <a:rPr lang="en-US" sz="2800" dirty="0">
                <a:solidFill>
                  <a:prstClr val="black"/>
                </a:solidFill>
                <a:latin typeface="Calibri Light" panose="020F0302020204030204"/>
              </a:rPr>
              <a:t>design procedure</a:t>
            </a:r>
          </a:p>
          <a:p>
            <a:pPr marL="685800" lvl="1" indent="-228600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</a:pPr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Step 1: State transition diagram</a:t>
            </a:r>
          </a:p>
          <a:p>
            <a:pPr marL="685800" lvl="1" indent="-228600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</a:pPr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Step 2: State transition </a:t>
            </a:r>
            <a:r>
              <a:rPr lang="en-US" sz="2400" dirty="0" smtClean="0">
                <a:solidFill>
                  <a:prstClr val="black"/>
                </a:solidFill>
                <a:latin typeface="Calibri Light" panose="020F0302020204030204"/>
              </a:rPr>
              <a:t>table</a:t>
            </a:r>
          </a:p>
          <a:p>
            <a:pPr marL="685800" lvl="1" indent="-228600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</a:pPr>
            <a:r>
              <a:rPr lang="en-US" sz="2400" b="1" dirty="0" smtClean="0">
                <a:solidFill>
                  <a:prstClr val="black"/>
                </a:solidFill>
              </a:rPr>
              <a:t>Step 3: State minimization</a:t>
            </a:r>
          </a:p>
          <a:p>
            <a:pPr marL="685800" lvl="1" indent="-228600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</a:pPr>
            <a:r>
              <a:rPr lang="en-US" sz="2400" b="1" dirty="0" smtClean="0">
                <a:solidFill>
                  <a:prstClr val="black"/>
                </a:solidFill>
              </a:rPr>
              <a:t>Step 4: State encoding</a:t>
            </a:r>
            <a:endParaRPr lang="en-US" sz="2400" b="1" dirty="0">
              <a:solidFill>
                <a:prstClr val="black"/>
              </a:solidFill>
            </a:endParaRPr>
          </a:p>
          <a:p>
            <a:pPr marL="685800" lvl="1" indent="-228600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</a:pPr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Step </a:t>
            </a:r>
            <a:r>
              <a:rPr lang="en-US" sz="2400" dirty="0" smtClean="0">
                <a:solidFill>
                  <a:prstClr val="black"/>
                </a:solidFill>
                <a:latin typeface="Calibri Light" panose="020F0302020204030204"/>
              </a:rPr>
              <a:t>5: Next-state </a:t>
            </a:r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functions</a:t>
            </a:r>
          </a:p>
          <a:p>
            <a:pPr marL="685800" lvl="1" indent="-228600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</a:pPr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Step </a:t>
            </a:r>
            <a:r>
              <a:rPr lang="en-US" sz="2400" dirty="0" smtClean="0">
                <a:solidFill>
                  <a:prstClr val="black"/>
                </a:solidFill>
                <a:latin typeface="Calibri Light" panose="020F0302020204030204"/>
              </a:rPr>
              <a:t>6: </a:t>
            </a:r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Schematic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440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  <p:extLst mod="1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22.3|3.5|34.7|14.3|27|14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3|1|7.2|37.7|4.3|0.9|126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6.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1.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3.1|4.8|5.9|22.8|4.4|2.3|2.4|1|10.9|5.9|1.4|35.9|3.6|31.5|5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3|11.6|32.8|7|6.1|3.2|8.6|0.9|0.6|0.5|71|11.2|33.9|0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4.1|1.8|37.8|94.1|58.5|90.6|50|18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6.7|6.2|1.3|0.7|0.5|0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.4|71.6|2.7|45.6|1.2|13.8|39.1|1.2|26|8.8|13.3|24.3|34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2.9|27.3|2.3|44.8|16.4|1.2|0.5|0.4|0.9|0.4|0.3|0.2|0.5|4.7|1.3|35.2|1.1|22.2|17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7|24.6|44.6|11.9|21.1|5.3|1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|2.3|8.7|21.8|4.9|9.8|4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2437</Words>
  <Application>Microsoft Office PowerPoint</Application>
  <PresentationFormat>Widescreen</PresentationFormat>
  <Paragraphs>1516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Monotype Sorts</vt:lpstr>
      <vt:lpstr>Tahoma</vt:lpstr>
      <vt:lpstr>Office Theme</vt:lpstr>
      <vt:lpstr>Finite State Machines Part 1</vt:lpstr>
      <vt:lpstr>Recap: Sequential Logic</vt:lpstr>
      <vt:lpstr>Design of Simple Counter</vt:lpstr>
      <vt:lpstr>Design of Simple Counter (cont.)</vt:lpstr>
      <vt:lpstr>Design of Simple Counter (cont.)</vt:lpstr>
      <vt:lpstr>Self-starting counters</vt:lpstr>
      <vt:lpstr>Make 5-state Counter Self-Starting</vt:lpstr>
      <vt:lpstr>FSM is more than counters</vt:lpstr>
      <vt:lpstr>FSM Design</vt:lpstr>
      <vt:lpstr>Two Methods for FSM Minimization</vt:lpstr>
      <vt:lpstr>Example: sequence analyzer</vt:lpstr>
      <vt:lpstr>Sequence Analyzer: straightforward diagram</vt:lpstr>
      <vt:lpstr>Transition Table Minimization: step 1</vt:lpstr>
      <vt:lpstr>Transition Table Minimization: step 2</vt:lpstr>
      <vt:lpstr>Minimized FSM</vt:lpstr>
      <vt:lpstr>Minimized vs. Initial FSM</vt:lpstr>
      <vt:lpstr>Real-life Example: Vending Coffee Machine</vt:lpstr>
      <vt:lpstr>FSM design procedure</vt:lpstr>
      <vt:lpstr>Vending Machine FSM: step 1 and 2</vt:lpstr>
      <vt:lpstr>Vending Machine FSM: step 3</vt:lpstr>
      <vt:lpstr>Vending Machine FSM: step 3</vt:lpstr>
      <vt:lpstr>Minimized FSM</vt:lpstr>
      <vt:lpstr>Minimized FSM</vt:lpstr>
      <vt:lpstr>Step 4, 5 and 6</vt:lpstr>
      <vt:lpstr>Backup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Titov</dc:creator>
  <cp:lastModifiedBy>Titov, Alexandr</cp:lastModifiedBy>
  <cp:revision>85</cp:revision>
  <dcterms:created xsi:type="dcterms:W3CDTF">2015-11-01T13:06:31Z</dcterms:created>
  <dcterms:modified xsi:type="dcterms:W3CDTF">2015-11-11T12:59:26Z</dcterms:modified>
</cp:coreProperties>
</file>