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56" r:id="rId3"/>
    <p:sldId id="277" r:id="rId4"/>
    <p:sldId id="278" r:id="rId5"/>
    <p:sldId id="279" r:id="rId6"/>
    <p:sldId id="283" r:id="rId7"/>
    <p:sldId id="284" r:id="rId8"/>
    <p:sldId id="285" r:id="rId9"/>
    <p:sldId id="286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F8CBAD"/>
    <a:srgbClr val="FBE5D6"/>
    <a:srgbClr val="5B9BD5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5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4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74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76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0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02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76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59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78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9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2299"/>
            <a:ext cx="9144000" cy="2387600"/>
          </a:xfrm>
        </p:spPr>
        <p:txBody>
          <a:bodyPr/>
          <a:lstStyle/>
          <a:p>
            <a:r>
              <a:rPr lang="en-US" dirty="0" smtClean="0"/>
              <a:t>Finite State Machines</a:t>
            </a:r>
            <a:br>
              <a:rPr lang="en-US" dirty="0" smtClean="0"/>
            </a:br>
            <a:r>
              <a:rPr lang="en-US" sz="4800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Alexander Titov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and Mealy FSMs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1494845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different ways to implement FSM with respect to the output: Moore and Mealy</a:t>
            </a:r>
          </a:p>
          <a:p>
            <a:r>
              <a:rPr lang="en-US" dirty="0" smtClean="0"/>
              <a:t>Different implementation of the output logic: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69427" y="3645443"/>
            <a:ext cx="4569017" cy="2374994"/>
            <a:chOff x="1169427" y="3447323"/>
            <a:chExt cx="4569017" cy="2374994"/>
          </a:xfrm>
        </p:grpSpPr>
        <p:grpSp>
          <p:nvGrpSpPr>
            <p:cNvPr id="12" name="Group 11"/>
            <p:cNvGrpSpPr/>
            <p:nvPr/>
          </p:nvGrpSpPr>
          <p:grpSpPr>
            <a:xfrm>
              <a:off x="3123705" y="4174532"/>
              <a:ext cx="745208" cy="883093"/>
              <a:chOff x="1349064" y="4365523"/>
              <a:chExt cx="745208" cy="8830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 smtClean="0">
                      <a:solidFill>
                        <a:schemeClr val="tx1"/>
                      </a:solidFill>
                    </a:rPr>
                    <a:t>Mem</a:t>
                  </a:r>
                  <a:endParaRPr lang="ru-RU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Isosceles Triangle 10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Cloud 12"/>
            <p:cNvSpPr/>
            <p:nvPr/>
          </p:nvSpPr>
          <p:spPr>
            <a:xfrm>
              <a:off x="4407658" y="419483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4" name="Cloud 13"/>
            <p:cNvSpPr/>
            <p:nvPr/>
          </p:nvSpPr>
          <p:spPr>
            <a:xfrm>
              <a:off x="1169427" y="416273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16" name="Straight Arrow Connector 15"/>
            <p:cNvCxnSpPr>
              <a:stCxn id="14" idx="0"/>
              <a:endCxn id="8" idx="1"/>
            </p:cNvCxnSpPr>
            <p:nvPr/>
          </p:nvCxnSpPr>
          <p:spPr>
            <a:xfrm>
              <a:off x="2583781" y="461607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3" idx="2"/>
            </p:cNvCxnSpPr>
            <p:nvPr/>
          </p:nvCxnSpPr>
          <p:spPr>
            <a:xfrm flipV="1">
              <a:off x="3868913" y="461607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8" idx="3"/>
              <a:endCxn id="14" idx="1"/>
            </p:cNvCxnSpPr>
            <p:nvPr/>
          </p:nvCxnSpPr>
          <p:spPr>
            <a:xfrm flipH="1">
              <a:off x="1877194" y="461607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4" idx="3"/>
            </p:cNvCxnSpPr>
            <p:nvPr/>
          </p:nvCxnSpPr>
          <p:spPr>
            <a:xfrm>
              <a:off x="1877194" y="3817620"/>
              <a:ext cx="0" cy="396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</p:cNvCxnSpPr>
            <p:nvPr/>
          </p:nvCxnSpPr>
          <p:spPr>
            <a:xfrm>
              <a:off x="5073051" y="503642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34792" y="34473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889" y="545298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ru-RU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01547" y="3645443"/>
            <a:ext cx="4569017" cy="2374994"/>
            <a:chOff x="6701547" y="3645443"/>
            <a:chExt cx="4569017" cy="2374994"/>
          </a:xfrm>
        </p:grpSpPr>
        <p:grpSp>
          <p:nvGrpSpPr>
            <p:cNvPr id="36" name="Group 35"/>
            <p:cNvGrpSpPr/>
            <p:nvPr/>
          </p:nvGrpSpPr>
          <p:grpSpPr>
            <a:xfrm>
              <a:off x="8655825" y="4372652"/>
              <a:ext cx="745208" cy="883093"/>
              <a:chOff x="1349064" y="4365523"/>
              <a:chExt cx="745208" cy="88309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 smtClean="0">
                      <a:solidFill>
                        <a:schemeClr val="tx1"/>
                      </a:solidFill>
                    </a:rPr>
                    <a:t>Mem</a:t>
                  </a:r>
                  <a:endParaRPr lang="ru-RU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Isosceles Triangle 46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7" name="Cloud 36"/>
            <p:cNvSpPr/>
            <p:nvPr/>
          </p:nvSpPr>
          <p:spPr>
            <a:xfrm>
              <a:off x="9939778" y="439295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38" name="Cloud 37"/>
            <p:cNvSpPr/>
            <p:nvPr/>
          </p:nvSpPr>
          <p:spPr>
            <a:xfrm>
              <a:off x="6701547" y="436085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48" idx="1"/>
            </p:cNvCxnSpPr>
            <p:nvPr/>
          </p:nvCxnSpPr>
          <p:spPr>
            <a:xfrm>
              <a:off x="8115901" y="481419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3"/>
              <a:endCxn id="37" idx="2"/>
            </p:cNvCxnSpPr>
            <p:nvPr/>
          </p:nvCxnSpPr>
          <p:spPr>
            <a:xfrm flipV="1">
              <a:off x="9401033" y="481419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48" idx="3"/>
              <a:endCxn id="38" idx="1"/>
            </p:cNvCxnSpPr>
            <p:nvPr/>
          </p:nvCxnSpPr>
          <p:spPr>
            <a:xfrm flipH="1">
              <a:off x="7409314" y="481419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2"/>
              <a:endCxn id="38" idx="3"/>
            </p:cNvCxnSpPr>
            <p:nvPr/>
          </p:nvCxnSpPr>
          <p:spPr>
            <a:xfrm>
              <a:off x="7409314" y="4014775"/>
              <a:ext cx="0" cy="3979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1"/>
            </p:cNvCxnSpPr>
            <p:nvPr/>
          </p:nvCxnSpPr>
          <p:spPr>
            <a:xfrm>
              <a:off x="10605171" y="523454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66912" y="36454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177009" y="565110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52" name="Elbow Connector 51"/>
            <p:cNvCxnSpPr>
              <a:stCxn id="44" idx="2"/>
              <a:endCxn id="37" idx="3"/>
            </p:cNvCxnSpPr>
            <p:nvPr/>
          </p:nvCxnSpPr>
          <p:spPr>
            <a:xfrm rot="16200000" flipH="1">
              <a:off x="8794066" y="2630022"/>
              <a:ext cx="426352" cy="3195857"/>
            </a:xfrm>
            <a:prstGeom prst="bentConnector3">
              <a:avLst>
                <a:gd name="adj1" fmla="val 28552"/>
              </a:avLst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76855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Moore: </a:t>
            </a:r>
            <a:r>
              <a:rPr lang="en-US" sz="2400" dirty="0" smtClean="0">
                <a:latin typeface="+mj-lt"/>
              </a:rPr>
              <a:t>output depends on the current state only</a:t>
            </a:r>
            <a:endParaRPr lang="ru-RU" sz="24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44636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Mealy: </a:t>
            </a:r>
            <a:r>
              <a:rPr lang="en-US" sz="2400" dirty="0" smtClean="0">
                <a:latin typeface="+mj-lt"/>
              </a:rPr>
              <a:t>output depends on the current state and on the input</a:t>
            </a:r>
            <a:endParaRPr lang="ru-RU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57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6: Sequence Analyzer (Moore)</a:t>
            </a:r>
            <a:endParaRPr lang="ru-RU"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838200" y="1099399"/>
            <a:ext cx="10515600" cy="100654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Output 1 if the previous three inputs are 011 or 110</a:t>
            </a:r>
          </a:p>
          <a:p>
            <a:r>
              <a:rPr lang="en-US" dirty="0" smtClean="0"/>
              <a:t>Below is the minimal form received by the row matching approach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2609" y="3641938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358093" y="2654710"/>
            <a:ext cx="5414193" cy="3567740"/>
            <a:chOff x="3128197" y="2307602"/>
            <a:chExt cx="5717131" cy="3767364"/>
          </a:xfrm>
        </p:grpSpPr>
        <p:sp>
          <p:nvSpPr>
            <p:cNvPr id="10" name="Oval 9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5"/>
              <a:endCxn id="13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5"/>
              <a:endCxn id="11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4"/>
              <a:endCxn id="28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27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6" name="Left Bracket 45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7" name="Straight Connector 46"/>
              <p:cNvCxnSpPr>
                <a:endCxn id="46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6" idx="0"/>
                <a:endCxn id="10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Elbow Connector 37"/>
            <p:cNvCxnSpPr>
              <a:stCxn id="13" idx="3"/>
              <a:endCxn id="37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28" idx="3"/>
              <a:endCxn id="37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7" idx="7"/>
              <a:endCxn id="27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7" idx="1"/>
              <a:endCxn id="11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27" idx="3"/>
              <a:endCxn id="12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94618" y="2191274"/>
            <a:ext cx="3256335" cy="1277498"/>
            <a:chOff x="1494618" y="2191274"/>
            <a:chExt cx="3256335" cy="1277498"/>
          </a:xfrm>
        </p:grpSpPr>
        <p:sp>
          <p:nvSpPr>
            <p:cNvPr id="50" name="Rectangle 49"/>
            <p:cNvSpPr/>
            <p:nvPr/>
          </p:nvSpPr>
          <p:spPr>
            <a:xfrm>
              <a:off x="2409018" y="2191274"/>
              <a:ext cx="1429966" cy="1277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Sequence Analyzer FSM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494618" y="2515112"/>
              <a:ext cx="914400" cy="754869"/>
              <a:chOff x="8706255" y="2014526"/>
              <a:chExt cx="914400" cy="754869"/>
            </a:xfrm>
          </p:grpSpPr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8812853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 smtClean="0">
                    <a:latin typeface="+mn-lt"/>
                  </a:rPr>
                  <a:t>Sequence</a:t>
                </a:r>
                <a:endParaRPr lang="en-US" altLang="ru-RU" sz="1800" dirty="0">
                  <a:latin typeface="+mn-lt"/>
                </a:endParaRPr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 smtClean="0">
                    <a:latin typeface="+mn-lt"/>
                  </a:rPr>
                  <a:t>1</a:t>
                </a:r>
                <a:endParaRPr lang="en-US" altLang="ru-RU" sz="1400" dirty="0">
                  <a:latin typeface="+mn-l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836553" y="2534568"/>
              <a:ext cx="914400" cy="754869"/>
              <a:chOff x="8706255" y="2014526"/>
              <a:chExt cx="914400" cy="754869"/>
            </a:xfrm>
          </p:grpSpPr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8943366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 smtClean="0">
                    <a:latin typeface="+mn-lt"/>
                  </a:rPr>
                  <a:t>Match</a:t>
                </a:r>
                <a:endParaRPr lang="en-US" altLang="ru-RU" sz="1800" dirty="0">
                  <a:latin typeface="+mn-lt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 smtClean="0">
                    <a:latin typeface="+mn-lt"/>
                  </a:rPr>
                  <a:t>1</a:t>
                </a:r>
                <a:endParaRPr lang="en-US" altLang="ru-RU" sz="1400" dirty="0">
                  <a:latin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775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smtClean="0"/>
              <a:t>Analyzer: Moore vs. Mealy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5453" y="1679350"/>
            <a:ext cx="5414193" cy="3567740"/>
            <a:chOff x="3128197" y="2307602"/>
            <a:chExt cx="5717131" cy="3767364"/>
          </a:xfrm>
        </p:grpSpPr>
        <p:sp>
          <p:nvSpPr>
            <p:cNvPr id="8" name="Oval 7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  <a:endCxn id="10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5"/>
              <a:endCxn id="11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5"/>
              <a:endCxn id="9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4"/>
              <a:endCxn id="26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3"/>
              <a:endCxn id="25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4" name="Left Bracket 43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5" name="Straight Connector 44"/>
              <p:cNvCxnSpPr>
                <a:endCxn id="44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4" idx="0"/>
                <a:endCxn id="8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Elbow Connector 35"/>
            <p:cNvCxnSpPr>
              <a:stCxn id="11" idx="3"/>
              <a:endCxn id="35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26" idx="3"/>
              <a:endCxn id="35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5" idx="7"/>
              <a:endCxn id="25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5" idx="1"/>
              <a:endCxn id="9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25" idx="3"/>
              <a:endCxn id="10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171655" y="1679350"/>
            <a:ext cx="5261793" cy="2660821"/>
            <a:chOff x="6171655" y="2563270"/>
            <a:chExt cx="5261793" cy="2660821"/>
          </a:xfrm>
        </p:grpSpPr>
        <p:sp>
          <p:nvSpPr>
            <p:cNvPr id="48" name="Oval 47"/>
            <p:cNvSpPr/>
            <p:nvPr/>
          </p:nvSpPr>
          <p:spPr>
            <a:xfrm>
              <a:off x="8254069" y="2563270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9648504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8241906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10282755" y="4150038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52" name="Straight Arrow Connector 51"/>
            <p:cNvCxnSpPr>
              <a:stCxn id="50" idx="3"/>
            </p:cNvCxnSpPr>
            <p:nvPr/>
          </p:nvCxnSpPr>
          <p:spPr>
            <a:xfrm flipH="1">
              <a:off x="8200484" y="4683904"/>
              <a:ext cx="130192" cy="53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5"/>
            </p:cNvCxnSpPr>
            <p:nvPr/>
          </p:nvCxnSpPr>
          <p:spPr>
            <a:xfrm>
              <a:off x="8759298" y="4683904"/>
              <a:ext cx="80492" cy="524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0" idx="7"/>
            </p:cNvCxnSpPr>
            <p:nvPr/>
          </p:nvCxnSpPr>
          <p:spPr>
            <a:xfrm flipH="1">
              <a:off x="8759298" y="3708652"/>
              <a:ext cx="977977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5"/>
              <a:endCxn id="51" idx="0"/>
            </p:cNvCxnSpPr>
            <p:nvPr/>
          </p:nvCxnSpPr>
          <p:spPr>
            <a:xfrm>
              <a:off x="10165896" y="3708652"/>
              <a:ext cx="419941" cy="441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5"/>
            </p:cNvCxnSpPr>
            <p:nvPr/>
          </p:nvCxnSpPr>
          <p:spPr>
            <a:xfrm>
              <a:off x="10800148" y="4667431"/>
              <a:ext cx="171459" cy="52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8" idx="5"/>
              <a:endCxn id="49" idx="1"/>
            </p:cNvCxnSpPr>
            <p:nvPr/>
          </p:nvCxnSpPr>
          <p:spPr>
            <a:xfrm>
              <a:off x="8771461" y="3080663"/>
              <a:ext cx="965814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9191084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21190" y="361275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3946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45337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95760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</a:t>
              </a:r>
              <a:r>
                <a:rPr lang="en-US" b="1" dirty="0" smtClean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905898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7029181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6592161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</p:txBody>
        </p:sp>
        <p:cxnSp>
          <p:nvCxnSpPr>
            <p:cNvPr id="67" name="Straight Arrow Connector 66"/>
            <p:cNvCxnSpPr>
              <a:stCxn id="66" idx="5"/>
            </p:cNvCxnSpPr>
            <p:nvPr/>
          </p:nvCxnSpPr>
          <p:spPr>
            <a:xfrm flipH="1">
              <a:off x="6557310" y="4683904"/>
              <a:ext cx="123622" cy="5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5" idx="5"/>
              <a:endCxn id="66" idx="0"/>
            </p:cNvCxnSpPr>
            <p:nvPr/>
          </p:nvCxnSpPr>
          <p:spPr>
            <a:xfrm flipH="1">
              <a:off x="6895242" y="3708652"/>
              <a:ext cx="222710" cy="457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8" idx="3"/>
              <a:endCxn id="65" idx="1"/>
            </p:cNvCxnSpPr>
            <p:nvPr/>
          </p:nvCxnSpPr>
          <p:spPr>
            <a:xfrm flipH="1">
              <a:off x="7546573" y="3080663"/>
              <a:ext cx="796267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flipH="1">
              <a:off x="7564418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64495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6171655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 flipH="1">
              <a:off x="6557310" y="2652041"/>
              <a:ext cx="4876138" cy="2560032"/>
              <a:chOff x="1742025" y="1238172"/>
              <a:chExt cx="6722376" cy="4603644"/>
            </a:xfrm>
          </p:grpSpPr>
          <p:sp>
            <p:nvSpPr>
              <p:cNvPr id="84" name="Left Bracket 83"/>
              <p:cNvSpPr/>
              <p:nvPr/>
            </p:nvSpPr>
            <p:spPr>
              <a:xfrm>
                <a:off x="1742025" y="1249379"/>
                <a:ext cx="215190" cy="4592437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5" name="Straight Connector 84"/>
              <p:cNvCxnSpPr>
                <a:endCxn id="84" idx="2"/>
              </p:cNvCxnSpPr>
              <p:nvPr/>
            </p:nvCxnSpPr>
            <p:spPr>
              <a:xfrm flipH="1">
                <a:off x="1957215" y="5841816"/>
                <a:ext cx="65071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4" idx="0"/>
                <a:endCxn id="48" idx="7"/>
              </p:cNvCxnSpPr>
              <p:nvPr/>
            </p:nvCxnSpPr>
            <p:spPr>
              <a:xfrm flipV="1">
                <a:off x="1957215" y="1238172"/>
                <a:ext cx="3454697" cy="11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 flipH="1">
              <a:off x="7828531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65" idx="3"/>
              <a:endCxn id="50" idx="1"/>
            </p:cNvCxnSpPr>
            <p:nvPr/>
          </p:nvCxnSpPr>
          <p:spPr>
            <a:xfrm>
              <a:off x="7546573" y="3708652"/>
              <a:ext cx="784104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flipH="1">
              <a:off x="7834207" y="3612756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51" idx="3"/>
            </p:cNvCxnSpPr>
            <p:nvPr/>
          </p:nvCxnSpPr>
          <p:spPr>
            <a:xfrm flipH="1">
              <a:off x="10225938" y="4667431"/>
              <a:ext cx="145588" cy="531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6" idx="3"/>
            </p:cNvCxnSpPr>
            <p:nvPr/>
          </p:nvCxnSpPr>
          <p:spPr>
            <a:xfrm>
              <a:off x="7109553" y="4683905"/>
              <a:ext cx="173780" cy="540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 flipH="1">
              <a:off x="7217624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</a:t>
              </a:r>
              <a:r>
                <a:rPr lang="en-US" b="1" dirty="0" smtClean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5711" y="5472177"/>
            <a:ext cx="339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Fig.:</a:t>
            </a:r>
            <a:r>
              <a:rPr lang="en-US" sz="2400" dirty="0" smtClean="0"/>
              <a:t> Moore state diagram</a:t>
            </a:r>
            <a:endParaRPr lang="ru-RU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358089" y="4621889"/>
            <a:ext cx="3326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Fig.:</a:t>
            </a:r>
            <a:r>
              <a:rPr lang="en-US" sz="2400" dirty="0" smtClean="0"/>
              <a:t> Mealy state diagram</a:t>
            </a:r>
            <a:endParaRPr lang="ru-RU" sz="2400" b="1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345081" y="5123974"/>
            <a:ext cx="5682839" cy="844974"/>
            <a:chOff x="4055100" y="5123974"/>
            <a:chExt cx="5682839" cy="844974"/>
          </a:xfrm>
        </p:grpSpPr>
        <p:sp>
          <p:nvSpPr>
            <p:cNvPr id="99" name="TextBox 98"/>
            <p:cNvSpPr txBox="1"/>
            <p:nvPr/>
          </p:nvSpPr>
          <p:spPr>
            <a:xfrm>
              <a:off x="4471083" y="5322617"/>
              <a:ext cx="5266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is the difference between </a:t>
              </a:r>
              <a:r>
                <a:rPr lang="en-US" b="1" dirty="0" smtClean="0"/>
                <a:t>start</a:t>
              </a:r>
              <a:r>
                <a:rPr lang="en-US" dirty="0" smtClean="0"/>
                <a:t> and </a:t>
              </a:r>
              <a:r>
                <a:rPr lang="en-US" b="1" dirty="0" smtClean="0"/>
                <a:t>yes</a:t>
              </a:r>
              <a:r>
                <a:rPr lang="en-US" dirty="0" smtClean="0"/>
                <a:t> states? </a:t>
              </a:r>
              <a:r>
                <a:rPr lang="en-US" dirty="0" smtClean="0">
                  <a:latin typeface="Calibri" panose="020F0502020204030204" pitchFamily="34" charset="0"/>
                </a:rPr>
                <a:t>→ only output</a:t>
              </a:r>
              <a:endParaRPr lang="ru-RU" b="1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4055100" y="5123974"/>
              <a:ext cx="415983" cy="25943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1374145" y="1028706"/>
            <a:ext cx="1120092" cy="583199"/>
            <a:chOff x="1374145" y="1028706"/>
            <a:chExt cx="1120092" cy="583199"/>
          </a:xfrm>
        </p:grpSpPr>
        <p:sp>
          <p:nvSpPr>
            <p:cNvPr id="106" name="TextBox 105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</a:t>
              </a:r>
              <a:endParaRPr lang="ru-RU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1976124" y="1293478"/>
              <a:ext cx="518113" cy="3184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037014" y="1308823"/>
            <a:ext cx="1540992" cy="744631"/>
            <a:chOff x="1037014" y="1308823"/>
            <a:chExt cx="1540992" cy="744631"/>
          </a:xfrm>
        </p:grpSpPr>
        <p:sp>
          <p:nvSpPr>
            <p:cNvPr id="107" name="Rectangle 106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1843206" y="1566185"/>
              <a:ext cx="734800" cy="4872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39689" y="1611905"/>
            <a:ext cx="882903" cy="444760"/>
            <a:chOff x="839689" y="1611905"/>
            <a:chExt cx="882903" cy="444760"/>
          </a:xfrm>
        </p:grpSpPr>
        <p:sp>
          <p:nvSpPr>
            <p:cNvPr id="108" name="Rectangle 107"/>
            <p:cNvSpPr/>
            <p:nvPr/>
          </p:nvSpPr>
          <p:spPr>
            <a:xfrm>
              <a:off x="839689" y="1611905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504443" y="1888011"/>
              <a:ext cx="218149" cy="1686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098013" y="1015556"/>
            <a:ext cx="644344" cy="862218"/>
            <a:chOff x="1374145" y="1028706"/>
            <a:chExt cx="644344" cy="862218"/>
          </a:xfrm>
        </p:grpSpPr>
        <p:sp>
          <p:nvSpPr>
            <p:cNvPr id="124" name="TextBox 123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</a:t>
              </a:r>
              <a:endParaRPr lang="ru-RU" dirty="0"/>
            </a:p>
          </p:txBody>
        </p:sp>
        <p:cxnSp>
          <p:nvCxnSpPr>
            <p:cNvPr id="125" name="Straight Arrow Connector 124"/>
            <p:cNvCxnSpPr>
              <a:stCxn id="124" idx="2"/>
            </p:cNvCxnSpPr>
            <p:nvPr/>
          </p:nvCxnSpPr>
          <p:spPr>
            <a:xfrm>
              <a:off x="1696317" y="1398038"/>
              <a:ext cx="124802" cy="492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406928" y="1264545"/>
            <a:ext cx="825867" cy="730489"/>
            <a:chOff x="1037014" y="1308823"/>
            <a:chExt cx="825867" cy="730489"/>
          </a:xfrm>
        </p:grpSpPr>
        <p:sp>
          <p:nvSpPr>
            <p:cNvPr id="129" name="Rectangle 128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130" name="Straight Arrow Connector 129"/>
            <p:cNvCxnSpPr>
              <a:stCxn id="129" idx="2"/>
            </p:cNvCxnSpPr>
            <p:nvPr/>
          </p:nvCxnSpPr>
          <p:spPr>
            <a:xfrm>
              <a:off x="1449948" y="1678155"/>
              <a:ext cx="127406" cy="3611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6809016" y="1525406"/>
            <a:ext cx="810906" cy="560934"/>
            <a:chOff x="1767100" y="1492520"/>
            <a:chExt cx="810906" cy="560934"/>
          </a:xfrm>
        </p:grpSpPr>
        <p:sp>
          <p:nvSpPr>
            <p:cNvPr id="135" name="Rectangle 134"/>
            <p:cNvSpPr/>
            <p:nvPr/>
          </p:nvSpPr>
          <p:spPr>
            <a:xfrm>
              <a:off x="1767100" y="1492520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2268384" y="1848134"/>
              <a:ext cx="309622" cy="2053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064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Matching Limitations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871648" y="1796994"/>
            <a:ext cx="2685463" cy="3080653"/>
            <a:chOff x="1389741" y="1564892"/>
            <a:chExt cx="3392929" cy="3892229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0" name="AutoShape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4" name="AutoShape 18"/>
            <p:cNvCxnSpPr>
              <a:cxnSpLocks noChangeShapeType="1"/>
              <a:endCxn id="1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Arc 1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7" name="Straight Arrow Connector 26"/>
            <p:cNvCxnSpPr>
              <a:stCxn id="9" idx="4"/>
              <a:endCxn id="24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0"/>
            <p:cNvCxnSpPr>
              <a:stCxn id="13" idx="3"/>
              <a:endCxn id="24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Arc 3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6" name="Arc 35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39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41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45" name="Arc 4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838200" y="1059946"/>
            <a:ext cx="9808597" cy="485249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FSM cannot be further minimized via row matching</a:t>
            </a:r>
            <a:endParaRPr lang="ru-RU" dirty="0"/>
          </a:p>
        </p:txBody>
      </p:sp>
      <p:graphicFrame>
        <p:nvGraphicFramePr>
          <p:cNvPr id="62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173404"/>
              </p:ext>
            </p:extLst>
          </p:nvPr>
        </p:nvGraphicFramePr>
        <p:xfrm>
          <a:off x="6685507" y="1545195"/>
          <a:ext cx="2646844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5068"/>
                <a:gridCol w="578354"/>
                <a:gridCol w="661711"/>
                <a:gridCol w="661711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Content Placeholder 60"/>
          <p:cNvSpPr txBox="1">
            <a:spLocks/>
          </p:cNvSpPr>
          <p:nvPr/>
        </p:nvSpPr>
        <p:spPr>
          <a:xfrm>
            <a:off x="838199" y="5202818"/>
            <a:ext cx="477542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this the most reduced FSM?</a:t>
            </a:r>
            <a:endParaRPr lang="ru-RU" dirty="0"/>
          </a:p>
        </p:txBody>
      </p:sp>
      <p:sp>
        <p:nvSpPr>
          <p:cNvPr id="64" name="Content Placeholder 60"/>
          <p:cNvSpPr txBox="1">
            <a:spLocks/>
          </p:cNvSpPr>
          <p:nvPr/>
        </p:nvSpPr>
        <p:spPr>
          <a:xfrm>
            <a:off x="5471323" y="5202817"/>
            <a:ext cx="211166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In fact, no</a:t>
            </a:r>
            <a:endParaRPr lang="ru-RU" dirty="0"/>
          </a:p>
        </p:txBody>
      </p:sp>
      <p:sp>
        <p:nvSpPr>
          <p:cNvPr id="65" name="Content Placeholder 60"/>
          <p:cNvSpPr txBox="1">
            <a:spLocks/>
          </p:cNvSpPr>
          <p:nvPr/>
        </p:nvSpPr>
        <p:spPr>
          <a:xfrm>
            <a:off x="838199" y="5724282"/>
            <a:ext cx="10599817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Row matching does not guarantee the most reduced FSM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9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63" grpId="0"/>
      <p:bldP spid="64" grpId="0"/>
      <p:bldP spid="65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Table Method: step 1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1878"/>
              </p:ext>
            </p:extLst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089098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817365" y="2276890"/>
            <a:ext cx="383438" cy="3259597"/>
            <a:chOff x="6817365" y="2276890"/>
            <a:chExt cx="383438" cy="3259597"/>
          </a:xfrm>
        </p:grpSpPr>
        <p:sp>
          <p:nvSpPr>
            <p:cNvPr id="43" name="Rectangle 42"/>
            <p:cNvSpPr/>
            <p:nvPr/>
          </p:nvSpPr>
          <p:spPr>
            <a:xfrm>
              <a:off x="6817365" y="2276890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S0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7365" y="2861099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S1</a:t>
              </a:r>
              <a:endParaRPr lang="ru-RU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17365" y="3445308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S2</a:t>
              </a:r>
              <a:endParaRPr lang="ru-RU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7365" y="4029517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S3</a:t>
              </a:r>
              <a:endParaRPr lang="ru-RU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7365" y="4613726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S4</a:t>
              </a:r>
              <a:endParaRPr lang="ru-RU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17365" y="5197933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S5</a:t>
              </a:r>
              <a:endParaRPr lang="ru-RU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2876" y="5667891"/>
            <a:ext cx="3733695" cy="338554"/>
            <a:chOff x="7342876" y="5667891"/>
            <a:chExt cx="3733695" cy="338554"/>
          </a:xfrm>
        </p:grpSpPr>
        <p:sp>
          <p:nvSpPr>
            <p:cNvPr id="49" name="Rectangle 48"/>
            <p:cNvSpPr/>
            <p:nvPr/>
          </p:nvSpPr>
          <p:spPr>
            <a:xfrm>
              <a:off x="7342876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S0</a:t>
              </a:r>
              <a:endParaRPr lang="ru-RU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12927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S1</a:t>
              </a:r>
              <a:endParaRPr lang="ru-RU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682978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S2</a:t>
              </a:r>
              <a:endParaRPr lang="ru-RU" sz="16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53029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S3</a:t>
              </a:r>
              <a:endParaRPr lang="ru-RU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23080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S4</a:t>
              </a:r>
              <a:endParaRPr lang="ru-RU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93133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S5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099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</a:t>
            </a:r>
            <a:r>
              <a:rPr lang="en-US" dirty="0" smtClean="0"/>
              <a:t>Method: step 2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80085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9183" y="28560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166699" y="3440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66699" y="40256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166699" y="46103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16669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862702" y="3440854"/>
            <a:ext cx="288862" cy="2092822"/>
            <a:chOff x="7862702" y="3440854"/>
            <a:chExt cx="288862" cy="2092822"/>
          </a:xfrm>
        </p:grpSpPr>
        <p:sp>
          <p:nvSpPr>
            <p:cNvPr id="60" name="TextBox 59"/>
            <p:cNvSpPr txBox="1"/>
            <p:nvPr/>
          </p:nvSpPr>
          <p:spPr>
            <a:xfrm>
              <a:off x="7862702" y="34408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862702" y="4025610"/>
              <a:ext cx="288862" cy="1508066"/>
              <a:chOff x="7862702" y="4025610"/>
              <a:chExt cx="288862" cy="150806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7862702" y="402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62702" y="461036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862702" y="519512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8538547" y="4025610"/>
            <a:ext cx="288862" cy="1508066"/>
            <a:chOff x="8538547" y="4025610"/>
            <a:chExt cx="288862" cy="1508066"/>
          </a:xfrm>
        </p:grpSpPr>
        <p:sp>
          <p:nvSpPr>
            <p:cNvPr id="68" name="TextBox 67"/>
            <p:cNvSpPr txBox="1"/>
            <p:nvPr/>
          </p:nvSpPr>
          <p:spPr>
            <a:xfrm>
              <a:off x="8538547" y="40256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8547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38547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192863" y="4610366"/>
            <a:ext cx="288862" cy="923310"/>
            <a:chOff x="9192863" y="4610366"/>
            <a:chExt cx="288862" cy="923310"/>
          </a:xfrm>
        </p:grpSpPr>
        <p:sp>
          <p:nvSpPr>
            <p:cNvPr id="71" name="TextBox 70"/>
            <p:cNvSpPr txBox="1"/>
            <p:nvPr/>
          </p:nvSpPr>
          <p:spPr>
            <a:xfrm>
              <a:off x="9192863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92863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84717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7398465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8074310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725092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9400317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55513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398465" y="4737638"/>
            <a:ext cx="2290714" cy="338554"/>
            <a:chOff x="7398465" y="4737638"/>
            <a:chExt cx="2290714" cy="338554"/>
          </a:xfrm>
        </p:grpSpPr>
        <p:sp>
          <p:nvSpPr>
            <p:cNvPr id="80" name="TextBox 79"/>
            <p:cNvSpPr txBox="1"/>
            <p:nvPr/>
          </p:nvSpPr>
          <p:spPr>
            <a:xfrm>
              <a:off x="7398465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4310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725092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400317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398465" y="4147717"/>
            <a:ext cx="1615489" cy="338554"/>
            <a:chOff x="7398465" y="4147717"/>
            <a:chExt cx="1615489" cy="338554"/>
          </a:xfrm>
        </p:grpSpPr>
        <p:sp>
          <p:nvSpPr>
            <p:cNvPr id="84" name="TextBox 83"/>
            <p:cNvSpPr txBox="1"/>
            <p:nvPr/>
          </p:nvSpPr>
          <p:spPr>
            <a:xfrm>
              <a:off x="7398465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074310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725092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398465" y="3568509"/>
            <a:ext cx="964707" cy="338554"/>
            <a:chOff x="7398465" y="3568509"/>
            <a:chExt cx="964707" cy="338554"/>
          </a:xfrm>
        </p:grpSpPr>
        <p:sp>
          <p:nvSpPr>
            <p:cNvPr id="87" name="TextBox 86"/>
            <p:cNvSpPr txBox="1"/>
            <p:nvPr/>
          </p:nvSpPr>
          <p:spPr>
            <a:xfrm>
              <a:off x="7398465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4310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398465" y="29680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729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57" grpId="0"/>
      <p:bldP spid="58" grpId="0"/>
      <p:bldP spid="59" grpId="0"/>
      <p:bldP spid="73" grpId="0"/>
      <p:bldP spid="74" grpId="0"/>
      <p:bldP spid="75" grpId="0"/>
      <p:bldP spid="77" grpId="0"/>
      <p:bldP spid="78" grpId="0"/>
      <p:bldP spid="79" grpId="0"/>
      <p:bldP spid="89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</a:t>
            </a:r>
            <a:r>
              <a:rPr lang="ru-RU" dirty="0" smtClean="0"/>
              <a:t>3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/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36158"/>
              </p:ext>
            </p:extLst>
          </p:nvPr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37237"/>
              </p:ext>
            </p:extLst>
          </p:nvPr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01309"/>
              </p:ext>
            </p:extLst>
          </p:nvPr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73943"/>
              </p:ext>
            </p:extLst>
          </p:nvPr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94017"/>
              </p:ext>
            </p:extLst>
          </p:nvPr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12505"/>
              </p:ext>
            </p:extLst>
          </p:nvPr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04681"/>
              </p:ext>
            </p:extLst>
          </p:nvPr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88423"/>
              </p:ext>
            </p:extLst>
          </p:nvPr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6121"/>
              </p:ext>
            </p:extLst>
          </p:nvPr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32241"/>
              </p:ext>
            </p:extLst>
          </p:nvPr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3839"/>
              </p:ext>
            </p:extLst>
          </p:nvPr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32518"/>
              </p:ext>
            </p:extLst>
          </p:nvPr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96430"/>
              </p:ext>
            </p:extLst>
          </p:nvPr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24331"/>
              </p:ext>
            </p:extLst>
          </p:nvPr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92" grpId="0" animBg="1"/>
      <p:bldP spid="154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</a:t>
            </a:r>
            <a:r>
              <a:rPr lang="en-US" dirty="0" smtClean="0"/>
              <a:t>4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11/11/2015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/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/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/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/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1" name="Group 60"/>
          <p:cNvGrpSpPr/>
          <p:nvPr/>
        </p:nvGrpSpPr>
        <p:grpSpPr>
          <a:xfrm>
            <a:off x="4357563" y="2360163"/>
            <a:ext cx="1912316" cy="3080653"/>
            <a:chOff x="780455" y="2401293"/>
            <a:chExt cx="1912316" cy="3080653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079678" y="334407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stCxn id="14" idx="4"/>
              <a:endCxn id="8" idx="0"/>
            </p:cNvCxnSpPr>
            <p:nvPr/>
          </p:nvCxnSpPr>
          <p:spPr bwMode="auto">
            <a:xfrm>
              <a:off x="2320924" y="3030258"/>
              <a:ext cx="0" cy="3138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079678" y="2547767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408988" y="3051473"/>
              <a:ext cx="283783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0, 1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700289" y="3266739"/>
              <a:ext cx="452965" cy="392025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079678" y="410673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320924" y="3826563"/>
              <a:ext cx="0" cy="2801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"/>
            <p:cNvCxnSpPr>
              <a:cxnSpLocks noChangeShapeType="1"/>
              <a:stCxn id="18" idx="4"/>
              <a:endCxn id="31" idx="0"/>
            </p:cNvCxnSpPr>
            <p:nvPr/>
          </p:nvCxnSpPr>
          <p:spPr bwMode="auto">
            <a:xfrm>
              <a:off x="2320924" y="4589223"/>
              <a:ext cx="0" cy="2335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372277" y="4586749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2079678" y="4822754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29686" y="2401293"/>
              <a:ext cx="1334802" cy="3080653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780455" y="3916707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55" name="Arc 154"/>
            <p:cNvSpPr/>
            <p:nvPr/>
          </p:nvSpPr>
          <p:spPr>
            <a:xfrm>
              <a:off x="1969512" y="4444164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6" name="Text Box 22"/>
            <p:cNvSpPr txBox="1">
              <a:spLocks noChangeArrowheads="1"/>
            </p:cNvSpPr>
            <p:nvPr/>
          </p:nvSpPr>
          <p:spPr bwMode="auto">
            <a:xfrm>
              <a:off x="1911986" y="4543850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7" name="Arc 156"/>
            <p:cNvSpPr/>
            <p:nvPr/>
          </p:nvSpPr>
          <p:spPr>
            <a:xfrm>
              <a:off x="1981778" y="3739733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8" name="Text Box 22"/>
            <p:cNvSpPr txBox="1">
              <a:spLocks noChangeArrowheads="1"/>
            </p:cNvSpPr>
            <p:nvPr/>
          </p:nvSpPr>
          <p:spPr bwMode="auto">
            <a:xfrm>
              <a:off x="1924206" y="3854386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9" name="Text Box 22"/>
            <p:cNvSpPr txBox="1">
              <a:spLocks noChangeArrowheads="1"/>
            </p:cNvSpPr>
            <p:nvPr/>
          </p:nvSpPr>
          <p:spPr bwMode="auto">
            <a:xfrm>
              <a:off x="2378485" y="3831784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62" name="AutoShape 13"/>
            <p:cNvCxnSpPr>
              <a:cxnSpLocks noChangeShapeType="1"/>
              <a:endCxn id="161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64" name="AutoShape 18"/>
            <p:cNvCxnSpPr>
              <a:cxnSpLocks noChangeShapeType="1"/>
              <a:endCxn id="16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6" name="Arc 16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8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9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192" name="Arc 191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71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2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73" name="Straight Arrow Connector 172"/>
            <p:cNvCxnSpPr>
              <a:stCxn id="161" idx="4"/>
              <a:endCxn id="171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" name="Straight Arrow Connector 173"/>
            <p:cNvCxnSpPr>
              <a:stCxn id="163" idx="3"/>
              <a:endCxn id="171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Arc 174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76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7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8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190" name="Arc 189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91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180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82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84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188" name="Arc 187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89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6" name="Freeform 185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87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93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22.8|2|21.1|54.3|1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9.7|1.1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2|0.9|2.7|3.2|29.4|1.9|5.8|27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1|24.5|129.1|3.3|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0.6|0.9|0.8|0.7|4.8|1.4|0.8|0.9|4.1|0.8|1.1|0.7|0.5|1.8|0.7|0.5|0.5|4.1|1|1.1|0.7|1.4|0.8|1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2.5|2.7|15.2|5.1|1|17.9|0.8|1.2|3.2|2.3|1.6|1.5|107.9|100.4|35.7|10.2|225|7.5|1.1|3.8|1.7|3.3|44.5|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968</Words>
  <Application>Microsoft Office PowerPoint</Application>
  <PresentationFormat>Widescreen</PresentationFormat>
  <Paragraphs>637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Monotype Sorts</vt:lpstr>
      <vt:lpstr>Wingdings</vt:lpstr>
      <vt:lpstr>Office Theme</vt:lpstr>
      <vt:lpstr>1_Office Theme</vt:lpstr>
      <vt:lpstr>Finite State Machines Part 2</vt:lpstr>
      <vt:lpstr>Moore and Mealy FSMs </vt:lpstr>
      <vt:lpstr>Lecture 6: Sequence Analyzer (Moore)</vt:lpstr>
      <vt:lpstr>Sequence Analyzer: Moore vs. Mealy</vt:lpstr>
      <vt:lpstr>Row Matching Limitations</vt:lpstr>
      <vt:lpstr>Implication Table Method: step 1</vt:lpstr>
      <vt:lpstr>Implication Table Method: step 2</vt:lpstr>
      <vt:lpstr>Implication Table Method: step 3</vt:lpstr>
      <vt:lpstr>Implication Table Method: step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Titov</dc:creator>
  <cp:lastModifiedBy>Titov, Alexandr</cp:lastModifiedBy>
  <cp:revision>129</cp:revision>
  <dcterms:created xsi:type="dcterms:W3CDTF">2015-11-01T13:06:31Z</dcterms:created>
  <dcterms:modified xsi:type="dcterms:W3CDTF">2015-11-11T13:14:22Z</dcterms:modified>
</cp:coreProperties>
</file>