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57" r:id="rId4"/>
    <p:sldId id="258" r:id="rId5"/>
    <p:sldId id="259" r:id="rId6"/>
    <p:sldId id="269" r:id="rId7"/>
    <p:sldId id="260" r:id="rId8"/>
    <p:sldId id="261" r:id="rId9"/>
    <p:sldId id="263" r:id="rId10"/>
    <p:sldId id="266" r:id="rId11"/>
    <p:sldId id="265" r:id="rId12"/>
    <p:sldId id="264" r:id="rId13"/>
    <p:sldId id="267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571" y="48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03.10.2016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56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10/26/2016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10/26/2016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10/26/2016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10/26/2016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10/26/2016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10/26/2016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10/26/2016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10/26/2016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10/26/2016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10/26/2016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10/26/2016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10/26/2016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Digital Integrated Circuits Design -- Lecture #1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7713" indent="-290513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‒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Integrated Circuits Design: Introduction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Alexander Titov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10/26/2016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516"/>
            <a:ext cx="10515600" cy="4834297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Why is power important?</a:t>
            </a:r>
          </a:p>
          <a:p>
            <a:pPr lvl="1"/>
            <a:r>
              <a:rPr lang="en-US" sz="2400" dirty="0" smtClean="0">
                <a:latin typeface="+mj-lt"/>
              </a:rPr>
              <a:t>Less power -&gt; smaller battery -&gt; smaller/cheaper devices</a:t>
            </a:r>
          </a:p>
          <a:p>
            <a:pPr lvl="1"/>
            <a:r>
              <a:rPr lang="en-US" sz="2400" dirty="0" smtClean="0">
                <a:latin typeface="+mj-lt"/>
              </a:rPr>
              <a:t>Less power -&gt; less money for electricity</a:t>
            </a:r>
            <a:endParaRPr lang="en-US" sz="2400" dirty="0">
              <a:latin typeface="+mj-lt"/>
            </a:endParaRPr>
          </a:p>
          <a:p>
            <a:r>
              <a:rPr lang="en-US" b="1" dirty="0" smtClean="0">
                <a:latin typeface="+mj-lt"/>
              </a:rPr>
              <a:t>Power Wall </a:t>
            </a:r>
            <a:r>
              <a:rPr lang="en-US" dirty="0" smtClean="0">
                <a:latin typeface="+mj-lt"/>
              </a:rPr>
              <a:t>is reached</a:t>
            </a:r>
          </a:p>
          <a:p>
            <a:pPr lvl="1"/>
            <a:r>
              <a:rPr lang="en-US" sz="2400" dirty="0" smtClean="0">
                <a:latin typeface="+mj-lt"/>
              </a:rPr>
              <a:t>The maximum power dissipation that cooling systems can handle is reached</a:t>
            </a:r>
          </a:p>
          <a:p>
            <a:pPr lvl="1"/>
            <a:r>
              <a:rPr lang="en-US" sz="2400" dirty="0" smtClean="0">
                <a:latin typeface="+mj-lt"/>
              </a:rPr>
              <a:t>We cannot spend more power even</a:t>
            </a:r>
          </a:p>
          <a:p>
            <a:pPr marL="798513" lvl="1" indent="0">
              <a:buNone/>
            </a:pPr>
            <a:r>
              <a:rPr lang="en-US" sz="2400" dirty="0" smtClean="0">
                <a:latin typeface="+mj-lt"/>
              </a:rPr>
              <a:t>if we want</a:t>
            </a:r>
          </a:p>
          <a:p>
            <a:pPr lvl="1"/>
            <a:endParaRPr lang="ru-RU" sz="24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10/26/2016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5437" r="6034"/>
          <a:stretch/>
        </p:blipFill>
        <p:spPr>
          <a:xfrm>
            <a:off x="9307443" y="1326892"/>
            <a:ext cx="2465457" cy="1664047"/>
          </a:xfrm>
          <a:prstGeom prst="rect">
            <a:avLst/>
          </a:prstGeom>
        </p:spPr>
      </p:pic>
      <p:sp>
        <p:nvSpPr>
          <p:cNvPr id="8" name="Line Callout 1 (No Border) 7"/>
          <p:cNvSpPr/>
          <p:nvPr/>
        </p:nvSpPr>
        <p:spPr>
          <a:xfrm>
            <a:off x="9180121" y="243974"/>
            <a:ext cx="2884557" cy="601398"/>
          </a:xfrm>
          <a:prstGeom prst="callout1">
            <a:avLst>
              <a:gd name="adj1" fmla="val 113689"/>
              <a:gd name="adj2" fmla="val 49924"/>
              <a:gd name="adj3" fmla="val 169740"/>
              <a:gd name="adj4" fmla="val 46389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Nuclear reactor? No, power supply for a large data center</a:t>
            </a:r>
            <a:endParaRPr lang="ru-RU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378" y="3622875"/>
            <a:ext cx="5169622" cy="25568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7380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916"/>
            <a:ext cx="10515600" cy="4950047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Two components: active (or dynamic) + static</a:t>
            </a:r>
          </a:p>
          <a:p>
            <a:r>
              <a:rPr lang="en-US" dirty="0" smtClean="0">
                <a:latin typeface="+mj-lt"/>
              </a:rPr>
              <a:t>Dynamic power is caused by switching transistors</a:t>
            </a:r>
          </a:p>
          <a:p>
            <a:pPr lvl="1"/>
            <a:r>
              <a:rPr lang="en-US" sz="2400" dirty="0" smtClean="0">
                <a:latin typeface="+mj-lt"/>
              </a:rPr>
              <a:t>It looks like we repeatedly recharge capacitors</a:t>
            </a:r>
          </a:p>
          <a:p>
            <a:r>
              <a:rPr lang="en-US" dirty="0" smtClean="0">
                <a:latin typeface="+mj-lt"/>
              </a:rPr>
              <a:t>How to decrease it?</a:t>
            </a:r>
          </a:p>
          <a:p>
            <a:pPr lvl="1"/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 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10/26/2016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38600" y="3502788"/>
                <a:ext cx="3046668" cy="498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𝑑𝑦𝑛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𝑑𝑦𝑛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502788"/>
                <a:ext cx="3046668" cy="498278"/>
              </a:xfrm>
              <a:prstGeom prst="rect">
                <a:avLst/>
              </a:prstGeom>
              <a:blipFill rotWithShape="0">
                <a:blip r:embed="rId5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ine Callout 1 (No Border) 7"/>
          <p:cNvSpPr/>
          <p:nvPr/>
        </p:nvSpPr>
        <p:spPr>
          <a:xfrm>
            <a:off x="845009" y="4444817"/>
            <a:ext cx="4716925" cy="1288394"/>
          </a:xfrm>
          <a:prstGeom prst="callout1">
            <a:avLst>
              <a:gd name="adj1" fmla="val 16182"/>
              <a:gd name="adj2" fmla="val 59872"/>
              <a:gd name="adj3" fmla="val -35151"/>
              <a:gd name="adj4" fmla="val 91382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Better uArch and CD: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decreasing number of transistor switching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Line Callout 1 (No Border) 8"/>
          <p:cNvSpPr/>
          <p:nvPr/>
        </p:nvSpPr>
        <p:spPr>
          <a:xfrm>
            <a:off x="7309527" y="2463533"/>
            <a:ext cx="4119026" cy="1288394"/>
          </a:xfrm>
          <a:prstGeom prst="callout1">
            <a:avLst>
              <a:gd name="adj1" fmla="val 66491"/>
              <a:gd name="adj2" fmla="val 8246"/>
              <a:gd name="adj3" fmla="val 93317"/>
              <a:gd name="adj4" fmla="val -6990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Decrease frequency…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but it decreases performance</a:t>
            </a:r>
            <a:endParaRPr lang="en-US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Line Callout 1 (No Border) 9"/>
          <p:cNvSpPr/>
          <p:nvPr/>
        </p:nvSpPr>
        <p:spPr>
          <a:xfrm>
            <a:off x="6209932" y="4546568"/>
            <a:ext cx="4172559" cy="1360170"/>
          </a:xfrm>
          <a:prstGeom prst="callout1">
            <a:avLst>
              <a:gd name="adj1" fmla="val 4599"/>
              <a:gd name="adj2" fmla="val 14295"/>
              <a:gd name="adj3" fmla="val -38174"/>
              <a:gd name="adj4" fmla="val 1681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Decrease voltage…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but it decreases transistor switching speed -&gt; makes us decrease frequency -&gt; decrease performance</a:t>
            </a:r>
            <a:endParaRPr lang="en-US" sz="1600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2572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916"/>
            <a:ext cx="10515600" cy="4950047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Two components: static + active (or dynamic)</a:t>
            </a:r>
          </a:p>
          <a:p>
            <a:r>
              <a:rPr lang="en-US" dirty="0" smtClean="0">
                <a:latin typeface="+mj-lt"/>
              </a:rPr>
              <a:t>Static power is caused by leakage current in transistors</a:t>
            </a:r>
          </a:p>
          <a:p>
            <a:pPr lvl="1"/>
            <a:r>
              <a:rPr lang="en-US" sz="2400" dirty="0" smtClean="0">
                <a:latin typeface="+mj-lt"/>
              </a:rPr>
              <a:t>The smaller transistor the larger leakage</a:t>
            </a:r>
          </a:p>
          <a:p>
            <a:pPr lvl="1"/>
            <a:r>
              <a:rPr lang="en-US" sz="2400" dirty="0" smtClean="0">
                <a:latin typeface="+mj-lt"/>
              </a:rPr>
              <a:t>It is roughly proportional to chip area</a:t>
            </a:r>
          </a:p>
          <a:p>
            <a:r>
              <a:rPr lang="en-US" dirty="0" smtClean="0">
                <a:latin typeface="+mj-lt"/>
              </a:rPr>
              <a:t>How to decrease static power?</a:t>
            </a:r>
          </a:p>
          <a:p>
            <a:pPr lvl="1"/>
            <a:r>
              <a:rPr lang="en-US" sz="2400" dirty="0" smtClean="0">
                <a:latin typeface="+mj-lt"/>
              </a:rPr>
              <a:t>Switch off unused transistors (power gating)</a:t>
            </a:r>
          </a:p>
          <a:p>
            <a:pPr lvl="1"/>
            <a:r>
              <a:rPr lang="en-US" sz="2400" dirty="0" smtClean="0">
                <a:latin typeface="+mj-lt"/>
              </a:rPr>
              <a:t>New types of transistors (e.g., Intel’s 3d transistor)</a:t>
            </a:r>
          </a:p>
          <a:p>
            <a:pPr lvl="1"/>
            <a:r>
              <a:rPr lang="en-US" sz="2400" dirty="0" smtClean="0">
                <a:latin typeface="+mj-lt"/>
              </a:rPr>
              <a:t>New types of materials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10/26/2016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6007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2618"/>
            <a:ext cx="9602165" cy="485007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Fixed Cost (</a:t>
            </a:r>
            <a:r>
              <a:rPr lang="en-US" dirty="0" err="1" smtClean="0">
                <a:latin typeface="+mj-lt"/>
              </a:rPr>
              <a:t>RnD</a:t>
            </a:r>
            <a:r>
              <a:rPr lang="en-US" dirty="0" smtClean="0">
                <a:latin typeface="+mj-lt"/>
              </a:rPr>
              <a:t>)</a:t>
            </a:r>
          </a:p>
          <a:p>
            <a:pPr lvl="1"/>
            <a:r>
              <a:rPr lang="en-US" sz="2400" dirty="0" smtClean="0">
                <a:latin typeface="+mj-lt"/>
              </a:rPr>
              <a:t>Independent of volume (i.e., number of units made/sold)</a:t>
            </a:r>
          </a:p>
          <a:p>
            <a:pPr lvl="1"/>
            <a:r>
              <a:rPr lang="en-US" sz="2400" dirty="0" smtClean="0">
                <a:latin typeface="+mj-lt"/>
              </a:rPr>
              <a:t>Examples: design time and effort, mask generation, etc.</a:t>
            </a:r>
          </a:p>
          <a:p>
            <a:r>
              <a:rPr lang="en-US" dirty="0" smtClean="0">
                <a:latin typeface="+mj-lt"/>
              </a:rPr>
              <a:t>Variable Cost (manufacturing/production)</a:t>
            </a:r>
          </a:p>
          <a:p>
            <a:pPr lvl="1"/>
            <a:r>
              <a:rPr lang="en-US" sz="2400" dirty="0" smtClean="0">
                <a:latin typeface="+mj-lt"/>
              </a:rPr>
              <a:t>proportional to volume</a:t>
            </a:r>
          </a:p>
          <a:p>
            <a:pPr lvl="1"/>
            <a:r>
              <a:rPr lang="en-US" sz="2400" dirty="0" smtClean="0">
                <a:latin typeface="+mj-lt"/>
              </a:rPr>
              <a:t>Examples: silicon processing, packaging, test</a:t>
            </a:r>
          </a:p>
          <a:p>
            <a:pPr lvl="1"/>
            <a:r>
              <a:rPr lang="en-US" sz="2400" dirty="0" smtClean="0">
                <a:latin typeface="+mj-lt"/>
              </a:rPr>
              <a:t>Most of these related to chip area</a:t>
            </a:r>
          </a:p>
          <a:p>
            <a:r>
              <a:rPr lang="en-US" dirty="0" smtClean="0">
                <a:latin typeface="+mj-lt"/>
              </a:rPr>
              <a:t>The larger chip size the large production cost</a:t>
            </a:r>
          </a:p>
          <a:p>
            <a:pPr lvl="1"/>
            <a:r>
              <a:rPr lang="en-US" sz="2400" dirty="0">
                <a:latin typeface="+mj-lt"/>
              </a:rPr>
              <a:t>Less chips on one wafer</a:t>
            </a:r>
          </a:p>
          <a:p>
            <a:pPr lvl="1"/>
            <a:r>
              <a:rPr lang="en-US" sz="2400" dirty="0">
                <a:latin typeface="+mj-lt"/>
              </a:rPr>
              <a:t>Larger probability of error</a:t>
            </a:r>
          </a:p>
          <a:p>
            <a:pPr lvl="1"/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10/26/2016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13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793" y="629263"/>
            <a:ext cx="2067727" cy="2202579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8EFF0"/>
              </a:clrFrom>
              <a:clrTo>
                <a:srgbClr val="F8EFF0">
                  <a:alpha val="0"/>
                </a:srgbClr>
              </a:clrTo>
            </a:clrChange>
          </a:blip>
          <a:srcRect l="848"/>
          <a:stretch/>
        </p:blipFill>
        <p:spPr>
          <a:xfrm>
            <a:off x="9094470" y="3187207"/>
            <a:ext cx="2893934" cy="12245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304" y="4815457"/>
            <a:ext cx="4992100" cy="16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09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10/26/2016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57710"/>
            <a:ext cx="10678611" cy="5198640"/>
          </a:xfrm>
        </p:spPr>
        <p:txBody>
          <a:bodyPr>
            <a:normAutofit lnSpcReduction="10000"/>
          </a:bodyPr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  <a:latin typeface="+mj-lt"/>
              </a:rPr>
              <a:t>Who am I?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Hardware Architect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8 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years in hardware industry (mostly </a:t>
            </a:r>
            <a:r>
              <a:rPr lang="en-US" sz="2400" dirty="0" err="1">
                <a:solidFill>
                  <a:prstClr val="black"/>
                </a:solidFill>
                <a:latin typeface="+mj-lt"/>
              </a:rPr>
              <a:t>RnD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)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5 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years of teaching 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experience (mostly microarchitecture)</a:t>
            </a:r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endParaRPr lang="en-US" dirty="0">
              <a:solidFill>
                <a:prstClr val="black"/>
              </a:solidFill>
              <a:latin typeface="+mj-lt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  <a:latin typeface="+mj-lt"/>
              </a:rPr>
              <a:t>Why are we here?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To study key concepts in the circuit design (</a:t>
            </a:r>
            <a:r>
              <a:rPr lang="en-US" sz="2400" b="1" dirty="0" smtClean="0">
                <a:solidFill>
                  <a:prstClr val="black"/>
                </a:solidFill>
                <a:latin typeface="+mj-lt"/>
              </a:rPr>
              <a:t>CD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)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To better understand modern design tradeoffs and limitation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Useful even for “SW persons”: it is always good to see “the whole picture”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BTW, it is about how Intel makes money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endParaRPr lang="en-US" sz="2400" dirty="0">
              <a:solidFill>
                <a:prstClr val="black"/>
              </a:solidFill>
            </a:endParaRP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10/26/2016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171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10/26/2016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742895" y="570050"/>
            <a:ext cx="8706231" cy="5562600"/>
            <a:chOff x="201415" y="609600"/>
            <a:chExt cx="8706231" cy="5562600"/>
          </a:xfrm>
        </p:grpSpPr>
        <p:sp>
          <p:nvSpPr>
            <p:cNvPr id="9" name="Rectangle 8"/>
            <p:cNvSpPr/>
            <p:nvPr/>
          </p:nvSpPr>
          <p:spPr>
            <a:xfrm>
              <a:off x="1516631" y="609600"/>
              <a:ext cx="607576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 smtClean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uLnTx/>
                  <a:uFillTx/>
                </a:rPr>
                <a:t>ONE DOES NOT SIMPLY</a:t>
              </a:r>
              <a:endParaRPr kumimoji="0" lang="en-US" sz="4800" b="1" i="0" u="none" strike="noStrike" kern="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1415" y="5341203"/>
              <a:ext cx="8706231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 smtClean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uLnTx/>
                  <a:uFillTx/>
                </a:rPr>
                <a:t>STUDY COMPUTER</a:t>
              </a:r>
              <a:r>
                <a:rPr kumimoji="0" lang="en-US" sz="4800" b="1" i="0" u="none" strike="noStrike" kern="0" cap="none" spc="0" normalizeH="0" noProof="0" dirty="0" smtClean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uLnTx/>
                  <a:uFillTx/>
                </a:rPr>
                <a:t> ENGINEERING</a:t>
              </a:r>
              <a:endParaRPr kumimoji="0" lang="en-US" sz="4800" b="1" i="0" u="none" strike="noStrike" kern="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1480" y="1791752"/>
              <a:ext cx="5794233" cy="3259256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67572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>
            <a:off x="7552432" y="3956183"/>
            <a:ext cx="2429768" cy="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592" y="1330"/>
            <a:ext cx="11026816" cy="1077568"/>
          </a:xfrm>
        </p:spPr>
        <p:txBody>
          <a:bodyPr/>
          <a:lstStyle/>
          <a:p>
            <a:r>
              <a:rPr lang="en-US" dirty="0" smtClean="0"/>
              <a:t>Layers of Abstractions in Computer Engineering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10/26/2016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sp>
        <p:nvSpPr>
          <p:cNvPr id="16" name="Right Brace 15"/>
          <p:cNvSpPr/>
          <p:nvPr/>
        </p:nvSpPr>
        <p:spPr bwMode="auto">
          <a:xfrm>
            <a:off x="7566505" y="3496406"/>
            <a:ext cx="321860" cy="2859943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6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7" name="Right Brace 16"/>
          <p:cNvSpPr/>
          <p:nvPr/>
        </p:nvSpPr>
        <p:spPr bwMode="auto">
          <a:xfrm>
            <a:off x="7566505" y="1113730"/>
            <a:ext cx="304800" cy="1902112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2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55285" y="4642350"/>
            <a:ext cx="1452282" cy="568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+mj-lt"/>
                <a:cs typeface="Arial" charset="0"/>
              </a:rPr>
              <a:t>Hardware</a:t>
            </a:r>
            <a:r>
              <a:rPr lang="en-US" sz="1600" dirty="0">
                <a:solidFill>
                  <a:schemeClr val="accent6"/>
                </a:solidFill>
                <a:latin typeface="+mj-lt"/>
                <a:cs typeface="Arial" charset="0"/>
              </a:rPr>
              <a:t> </a:t>
            </a:r>
            <a:r>
              <a:rPr lang="en-US" sz="1600" dirty="0">
                <a:solidFill>
                  <a:srgbClr val="061922"/>
                </a:solidFill>
                <a:latin typeface="+mj-lt"/>
                <a:cs typeface="Arial" charset="0"/>
              </a:rPr>
              <a:t>(HW)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64250" y="1825950"/>
            <a:ext cx="1434353" cy="595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2"/>
                </a:solidFill>
                <a:latin typeface="+mj-lt"/>
                <a:cs typeface="Arial" charset="0"/>
              </a:rPr>
              <a:t>Software </a:t>
            </a:r>
            <a:r>
              <a:rPr lang="en-US" dirty="0">
                <a:solidFill>
                  <a:srgbClr val="061922"/>
                </a:solidFill>
                <a:latin typeface="+mj-lt"/>
                <a:cs typeface="Arial" charset="0"/>
              </a:rPr>
              <a:t>(SW)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808217" y="1091390"/>
            <a:ext cx="4632576" cy="460419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Application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2808217" y="1571955"/>
            <a:ext cx="4632576" cy="460418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Algorithms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2808217" y="2052519"/>
            <a:ext cx="4632576" cy="460418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Programming Language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2808217" y="2533084"/>
            <a:ext cx="4632576" cy="460419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Operating System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2808217" y="3015842"/>
            <a:ext cx="4632576" cy="460419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Instruction Set Architecture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2808217" y="3495764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Microarchitecture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2808217" y="3976329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Register-Transfer Level (RTL)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2808217" y="4456893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rgbClr val="FFFFFF"/>
                </a:solidFill>
                <a:latin typeface="+mj-lt"/>
                <a:cs typeface="Arial" pitchFamily="34" charset="0"/>
              </a:rPr>
              <a:t>Gates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808217" y="5419024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Devices (Transistors)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2808217" y="4937457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rgbClr val="FFFFFF"/>
                </a:solidFill>
                <a:latin typeface="+mj-lt"/>
                <a:cs typeface="Arial" pitchFamily="34" charset="0"/>
              </a:rPr>
              <a:t>Circuits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808217" y="5899588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Physics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38745" y="2809668"/>
            <a:ext cx="1685362" cy="892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+mj-lt"/>
                <a:cs typeface="Arial" charset="0"/>
              </a:rPr>
              <a:t>Interface between HW and SW</a:t>
            </a:r>
            <a:endParaRPr lang="en-US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 flipV="1">
            <a:off x="7566505" y="3255996"/>
            <a:ext cx="486069" cy="257"/>
          </a:xfrm>
          <a:prstGeom prst="straightConnector1">
            <a:avLst/>
          </a:prstGeom>
          <a:noFill/>
          <a:ln w="25400" cap="flat" cmpd="sng" algn="ctr">
            <a:solidFill>
              <a:srgbClr val="FF3300"/>
            </a:solidFill>
            <a:prstDash val="solid"/>
            <a:headEnd type="none" w="sm" len="sm"/>
            <a:tailEnd type="arrow"/>
          </a:ln>
          <a:effectLst/>
        </p:spPr>
      </p:cxnSp>
      <p:sp>
        <p:nvSpPr>
          <p:cNvPr id="42" name="Right Brace 41"/>
          <p:cNvSpPr/>
          <p:nvPr/>
        </p:nvSpPr>
        <p:spPr bwMode="auto">
          <a:xfrm>
            <a:off x="10047386" y="1113731"/>
            <a:ext cx="296149" cy="2760180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3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343535" y="2030957"/>
            <a:ext cx="14343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+mj-lt"/>
                <a:cs typeface="Arial" charset="0"/>
              </a:rPr>
              <a:t>Computer Science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latin typeface="+mj-lt"/>
                <a:cs typeface="Arial" charset="0"/>
              </a:rPr>
              <a:t>(CS)</a:t>
            </a:r>
            <a:endParaRPr lang="en-US" dirty="0">
              <a:solidFill>
                <a:srgbClr val="061922"/>
              </a:solidFill>
              <a:latin typeface="+mj-lt"/>
              <a:cs typeface="Arial" charset="0"/>
            </a:endParaRPr>
          </a:p>
        </p:txBody>
      </p:sp>
      <p:sp>
        <p:nvSpPr>
          <p:cNvPr id="47" name="Right Brace 46"/>
          <p:cNvSpPr/>
          <p:nvPr/>
        </p:nvSpPr>
        <p:spPr bwMode="auto">
          <a:xfrm>
            <a:off x="10047386" y="4011506"/>
            <a:ext cx="321860" cy="2344844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369246" y="4691485"/>
            <a:ext cx="14343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  <a:latin typeface="+mj-lt"/>
                <a:cs typeface="Arial" charset="0"/>
              </a:rPr>
              <a:t>Electrical Engineering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latin typeface="+mj-lt"/>
                <a:cs typeface="Arial" charset="0"/>
              </a:rPr>
              <a:t>(EE)</a:t>
            </a:r>
            <a:endParaRPr lang="en-US" dirty="0">
              <a:solidFill>
                <a:srgbClr val="061922"/>
              </a:solidFill>
              <a:latin typeface="+mj-lt"/>
              <a:cs typeface="Arial" charset="0"/>
            </a:endParaRPr>
          </a:p>
        </p:txBody>
      </p:sp>
      <p:sp>
        <p:nvSpPr>
          <p:cNvPr id="53" name="Right Brace 52"/>
          <p:cNvSpPr/>
          <p:nvPr/>
        </p:nvSpPr>
        <p:spPr bwMode="auto">
          <a:xfrm flipH="1">
            <a:off x="2304675" y="3051660"/>
            <a:ext cx="280263" cy="849202"/>
          </a:xfrm>
          <a:prstGeom prst="rightBrace">
            <a:avLst>
              <a:gd name="adj1" fmla="val 23774"/>
              <a:gd name="adj2" fmla="val 49590"/>
            </a:avLst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4" name="Right Brace 53"/>
          <p:cNvSpPr/>
          <p:nvPr/>
        </p:nvSpPr>
        <p:spPr bwMode="auto">
          <a:xfrm flipH="1">
            <a:off x="2304674" y="4010043"/>
            <a:ext cx="280263" cy="2290986"/>
          </a:xfrm>
          <a:prstGeom prst="rightBrace">
            <a:avLst>
              <a:gd name="adj1" fmla="val 23774"/>
              <a:gd name="adj2" fmla="val 495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1536" y="3128142"/>
            <a:ext cx="1953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Alexander Butuzov</a:t>
            </a:r>
            <a:endParaRPr lang="ru-RU" sz="20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5500" y="1939253"/>
            <a:ext cx="2285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Andrey Dobrov</a:t>
            </a:r>
          </a:p>
          <a:p>
            <a:pPr algn="ctr"/>
            <a:r>
              <a:rPr lang="en-US" sz="2000" dirty="0" smtClean="0">
                <a:latin typeface="+mj-lt"/>
              </a:rPr>
              <a:t>Kirill Yukhin</a:t>
            </a:r>
            <a:endParaRPr lang="ru-RU" sz="2000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5500" y="1020064"/>
            <a:ext cx="2225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</a:rPr>
              <a:t>Your courses this year:</a:t>
            </a:r>
            <a:endParaRPr lang="ru-RU" sz="2400" dirty="0">
              <a:latin typeface="Calibri" panose="020F0502020204030204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222940" y="2288197"/>
            <a:ext cx="495539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sm" len="sm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351536" y="4948859"/>
            <a:ext cx="1953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</a:rPr>
              <a:t>This course</a:t>
            </a:r>
            <a:endParaRPr lang="ru-RU" sz="2000" b="1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9667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/>
      <p:bldP spid="7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45" grpId="0" animBg="1"/>
      <p:bldP spid="30" grpId="0" animBg="1"/>
      <p:bldP spid="46" grpId="0" animBg="1"/>
      <p:bldP spid="31" grpId="0"/>
      <p:bldP spid="42" grpId="0" animBg="1"/>
      <p:bldP spid="43" grpId="0"/>
      <p:bldP spid="47" grpId="0" animBg="1"/>
      <p:bldP spid="48" grpId="0"/>
      <p:bldP spid="53" grpId="0" animBg="1"/>
      <p:bldP spid="54" grpId="0" animBg="1"/>
      <p:bldP spid="55" grpId="0"/>
      <p:bldP spid="57" grpId="0"/>
      <p:bldP spid="58" grpId="0"/>
      <p:bldP spid="68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7" y="933921"/>
            <a:ext cx="4114102" cy="1698161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 focus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10/26/2016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951" y="4831714"/>
            <a:ext cx="3326477" cy="1524636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7" name="Rounded Rectangle 6"/>
          <p:cNvSpPr/>
          <p:nvPr/>
        </p:nvSpPr>
        <p:spPr bwMode="auto">
          <a:xfrm>
            <a:off x="4282229" y="2468244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Register-Transfer Level (RTL)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282229" y="2989247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rgbClr val="FFFFFF"/>
                </a:solidFill>
                <a:latin typeface="+mj-lt"/>
                <a:cs typeface="Arial" pitchFamily="34" charset="0"/>
              </a:rPr>
              <a:t>Gates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282229" y="4031253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Devices (Transistors)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282229" y="3510250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rgbClr val="FFFFFF"/>
                </a:solidFill>
                <a:latin typeface="+mj-lt"/>
                <a:cs typeface="Arial" pitchFamily="34" charset="0"/>
              </a:rPr>
              <a:t>Circuits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282229" y="4552257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Physics</a:t>
            </a: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71" y="4076171"/>
            <a:ext cx="3150498" cy="212108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745157"/>
            <a:ext cx="2133785" cy="2847079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0189" y="3187408"/>
            <a:ext cx="1507178" cy="1462075"/>
          </a:xfrm>
          <a:prstGeom prst="rect">
            <a:avLst/>
          </a:prstGeom>
        </p:spPr>
      </p:pic>
      <p:cxnSp>
        <p:nvCxnSpPr>
          <p:cNvPr id="145" name="Straight Arrow Connector 144"/>
          <p:cNvCxnSpPr/>
          <p:nvPr/>
        </p:nvCxnSpPr>
        <p:spPr>
          <a:xfrm flipH="1" flipV="1">
            <a:off x="3904122" y="2379558"/>
            <a:ext cx="495548" cy="252525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3785049" y="4793341"/>
            <a:ext cx="614620" cy="169133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7777619" y="2759670"/>
            <a:ext cx="1459588" cy="427739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8126321" y="3797380"/>
            <a:ext cx="1565761" cy="22099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8087937" y="4315061"/>
            <a:ext cx="977538" cy="486647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22574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4318"/>
            <a:ext cx="10515600" cy="1325563"/>
          </a:xfrm>
        </p:spPr>
        <p:txBody>
          <a:bodyPr/>
          <a:lstStyle/>
          <a:p>
            <a:r>
              <a:rPr lang="en-US" dirty="0" smtClean="0"/>
              <a:t>Reminder: Perf, Power, Cost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10/26/2016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265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Design Tradeoffs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49973"/>
            <a:ext cx="10515600" cy="1684866"/>
          </a:xfrm>
        </p:spPr>
        <p:txBody>
          <a:bodyPr>
            <a:normAutofit fontScale="92500"/>
          </a:bodyPr>
          <a:lstStyle/>
          <a:p>
            <a:r>
              <a:rPr lang="en-US" sz="3000" dirty="0" smtClean="0">
                <a:latin typeface="+mj-lt"/>
              </a:rPr>
              <a:t>All three are very important</a:t>
            </a:r>
          </a:p>
          <a:p>
            <a:r>
              <a:rPr lang="en-US" sz="3000" dirty="0" smtClean="0">
                <a:latin typeface="+mj-lt"/>
              </a:rPr>
              <a:t>It is extremely hard to create a feature that improves all factors</a:t>
            </a:r>
          </a:p>
          <a:p>
            <a:r>
              <a:rPr lang="en-US" sz="3000" dirty="0" smtClean="0">
                <a:latin typeface="+mj-lt"/>
              </a:rPr>
              <a:t>Different products (mobile, desktop, etc</a:t>
            </a:r>
            <a:r>
              <a:rPr lang="en-US" sz="3000" dirty="0">
                <a:latin typeface="+mj-lt"/>
              </a:rPr>
              <a:t>.</a:t>
            </a:r>
            <a:r>
              <a:rPr lang="en-US" sz="3000" dirty="0" smtClean="0">
                <a:latin typeface="+mj-lt"/>
              </a:rPr>
              <a:t>) require different balance</a:t>
            </a:r>
            <a:endParaRPr lang="ru-RU" sz="30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10/26/2016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941581" y="1157466"/>
            <a:ext cx="23088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Performance</a:t>
            </a:r>
          </a:p>
          <a:p>
            <a:pPr algn="ctr"/>
            <a:r>
              <a:rPr lang="en-US" sz="2400" dirty="0" smtClean="0">
                <a:latin typeface="+mj-lt"/>
              </a:rPr>
              <a:t>(speed)</a:t>
            </a:r>
            <a:endParaRPr lang="ru-RU" sz="2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2177" y="3180448"/>
            <a:ext cx="2998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Cost</a:t>
            </a:r>
          </a:p>
          <a:p>
            <a:pPr algn="ctr"/>
            <a:r>
              <a:rPr lang="en-US" sz="2400" dirty="0" smtClean="0">
                <a:latin typeface="+mj-lt"/>
              </a:rPr>
              <a:t>(complexity,</a:t>
            </a:r>
            <a:r>
              <a:rPr lang="ru-RU" sz="24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area)</a:t>
            </a:r>
            <a:endParaRPr lang="ru-RU" sz="2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64280" y="3180448"/>
            <a:ext cx="2998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Power</a:t>
            </a:r>
          </a:p>
          <a:p>
            <a:pPr algn="ctr"/>
            <a:r>
              <a:rPr lang="en-US" sz="2400" dirty="0" smtClean="0">
                <a:latin typeface="+mj-lt"/>
              </a:rPr>
              <a:t>(energy consumption and dissipation)</a:t>
            </a:r>
            <a:endParaRPr lang="ru-RU" sz="2400" dirty="0">
              <a:latin typeface="+mj-lt"/>
            </a:endParaRPr>
          </a:p>
        </p:txBody>
      </p:sp>
      <p:sp>
        <p:nvSpPr>
          <p:cNvPr id="20" name="Up-Down Arrow 19"/>
          <p:cNvSpPr/>
          <p:nvPr/>
        </p:nvSpPr>
        <p:spPr>
          <a:xfrm rot="19153632">
            <a:off x="6935827" y="2022226"/>
            <a:ext cx="365760" cy="1303020"/>
          </a:xfrm>
          <a:prstGeom prst="upDownArrow">
            <a:avLst>
              <a:gd name="adj1" fmla="val 28261"/>
              <a:gd name="adj2" fmla="val 5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Up-Down Arrow 20"/>
          <p:cNvSpPr/>
          <p:nvPr/>
        </p:nvSpPr>
        <p:spPr>
          <a:xfrm rot="2446368" flipH="1">
            <a:off x="4847890" y="1984809"/>
            <a:ext cx="365760" cy="1303020"/>
          </a:xfrm>
          <a:prstGeom prst="upDownArrow">
            <a:avLst>
              <a:gd name="adj1" fmla="val 28261"/>
              <a:gd name="adj2" fmla="val 5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Up-Down Arrow 21"/>
          <p:cNvSpPr/>
          <p:nvPr/>
        </p:nvSpPr>
        <p:spPr>
          <a:xfrm rot="5400000" flipH="1">
            <a:off x="5913120" y="3046385"/>
            <a:ext cx="365760" cy="1377372"/>
          </a:xfrm>
          <a:prstGeom prst="upDownArrow">
            <a:avLst>
              <a:gd name="adj1" fmla="val 28261"/>
              <a:gd name="adj2" fmla="val 5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569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6693"/>
            <a:ext cx="2280102" cy="12254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397" y="2315937"/>
            <a:ext cx="3151905" cy="1621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511"/>
            <a:ext cx="10515600" cy="76368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What does performance depend on?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10/26/2016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42543" y="2751163"/>
                <a:ext cx="3228184" cy="797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543" y="2751163"/>
                <a:ext cx="3228184" cy="7975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44500" y="2702461"/>
                <a:ext cx="2837700" cy="84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500" y="2702461"/>
                <a:ext cx="2837700" cy="8486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38200" y="2733656"/>
                <a:ext cx="3116622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𝑃𝑒𝑟𝑓𝑜𝑟𝑚𝑎𝑐𝑒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33656"/>
                <a:ext cx="3116622" cy="78624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59941" y="4028820"/>
                <a:ext cx="3273140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𝐶𝑦𝑐𝑙𝑒𝑠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41" y="4028820"/>
                <a:ext cx="3273140" cy="490840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884312" y="4028820"/>
                <a:ext cx="3260188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𝑖𝑛𝑠𝑡𝑟𝑠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312" y="4028820"/>
                <a:ext cx="3260188" cy="490840"/>
              </a:xfrm>
              <a:prstGeom prst="rect">
                <a:avLst/>
              </a:prstGeom>
              <a:blipFill rotWithShape="0">
                <a:blip r:embed="rId11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Callout 1 (No Border) 22"/>
          <p:cNvSpPr/>
          <p:nvPr/>
        </p:nvSpPr>
        <p:spPr>
          <a:xfrm>
            <a:off x="8327020" y="4352821"/>
            <a:ext cx="2714263" cy="601398"/>
          </a:xfrm>
          <a:prstGeom prst="callout1">
            <a:avLst>
              <a:gd name="adj1" fmla="val 136"/>
              <a:gd name="adj2" fmla="val 29689"/>
              <a:gd name="adj3" fmla="val -99708"/>
              <a:gd name="adj4" fmla="val 112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5"/>
                </a:solidFill>
                <a:latin typeface="+mj-lt"/>
              </a:rPr>
              <a:t>Golden rule of CS</a:t>
            </a:r>
            <a:endParaRPr lang="ru-RU" sz="2800" dirty="0">
              <a:solidFill>
                <a:schemeClr val="accent5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249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/>
      <p:bldP spid="12" grpId="0"/>
      <p:bldP spid="19" grpId="0"/>
      <p:bldP spid="20" grpId="0"/>
      <p:bldP spid="23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888"/>
            <a:ext cx="10515600" cy="76368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How can we increase it?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10/26/2016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Digital Integrated Circuits Design -- Lecture #1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66890" y="3042785"/>
                <a:ext cx="4621073" cy="84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𝑃𝑒𝑟𝑓𝑜𝑟𝑚𝑎𝑐𝑒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890" y="3042785"/>
                <a:ext cx="4621073" cy="8486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Callout 1 (No Border) 13"/>
          <p:cNvSpPr/>
          <p:nvPr/>
        </p:nvSpPr>
        <p:spPr>
          <a:xfrm>
            <a:off x="1759353" y="2170486"/>
            <a:ext cx="3706310" cy="601398"/>
          </a:xfrm>
          <a:prstGeom prst="callout1">
            <a:avLst>
              <a:gd name="adj1" fmla="val 123312"/>
              <a:gd name="adj2" fmla="val 64602"/>
              <a:gd name="adj3" fmla="val 183213"/>
              <a:gd name="adj4" fmla="val 85738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Better SW: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algorithms, optimizations, ISA, etc.</a:t>
            </a:r>
            <a:endParaRPr lang="ru-RU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Line Callout 1 (No Border) 14"/>
          <p:cNvSpPr/>
          <p:nvPr/>
        </p:nvSpPr>
        <p:spPr>
          <a:xfrm>
            <a:off x="6558987" y="2170486"/>
            <a:ext cx="3706310" cy="601398"/>
          </a:xfrm>
          <a:prstGeom prst="callout1">
            <a:avLst>
              <a:gd name="adj1" fmla="val 125237"/>
              <a:gd name="adj2" fmla="val 40243"/>
              <a:gd name="adj3" fmla="val 188986"/>
              <a:gd name="adj4" fmla="val 21405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Better CD: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faster circuits, smaller transistors, etc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Line Callout 1 (No Border) 15"/>
          <p:cNvSpPr/>
          <p:nvPr/>
        </p:nvSpPr>
        <p:spPr>
          <a:xfrm>
            <a:off x="3831222" y="4399588"/>
            <a:ext cx="3706310" cy="601398"/>
          </a:xfrm>
          <a:prstGeom prst="callout1">
            <a:avLst>
              <a:gd name="adj1" fmla="val -15261"/>
              <a:gd name="adj2" fmla="val 60854"/>
              <a:gd name="adj3" fmla="val -103556"/>
              <a:gd name="adj4" fmla="val 67312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Better uArch: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pipelining, caching, prediction,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5669" y="5093660"/>
            <a:ext cx="40646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But, need better CD to enable these approaches</a:t>
            </a:r>
          </a:p>
          <a:p>
            <a:pPr algn="ctr"/>
            <a:r>
              <a:rPr lang="en-US" sz="2400" dirty="0" smtClean="0">
                <a:latin typeface="+mj-lt"/>
              </a:rPr>
              <a:t>(e.g., more transistors)</a:t>
            </a:r>
            <a:endParaRPr lang="en-US" sz="24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5843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4" grpId="0" animBg="1"/>
      <p:bldP spid="15" grpId="0" animBg="1"/>
      <p:bldP spid="16" grpId="0" animBg="1"/>
      <p:bldP spid="7" grpId="0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5|18.6|54|64.6|2|53|34.3|3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69.2|132.6|4.7|68.1|44.2|6.1|55.1|8.6|16.6|1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3|52.1|13.7|97.5|11.4|69.8|11.8|43.8|15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2|24.9|17.4|61.8|34.1|21.7|7.6|7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.1|5.6|115.7|100.1|117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7.9|83.1|16.6|12.1|63.2|83.7|107.5|84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15|81.8|24.6|54.5|1|92.9|39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.6|32.9|60.5|120.8|2.1|60.1|2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3522</TotalTime>
  <Words>704</Words>
  <Application>Microsoft Office PowerPoint</Application>
  <PresentationFormat>Widescreen</PresentationFormat>
  <Paragraphs>160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Theme</vt:lpstr>
      <vt:lpstr>Digital Integrated Circuits Design: Introduction</vt:lpstr>
      <vt:lpstr>Intro</vt:lpstr>
      <vt:lpstr>PowerPoint Presentation</vt:lpstr>
      <vt:lpstr>Layers of Abstractions in Computer Engineering</vt:lpstr>
      <vt:lpstr>This course focus</vt:lpstr>
      <vt:lpstr>Reminder: Perf, Power, Cost</vt:lpstr>
      <vt:lpstr>Basic Design Tradeoffs</vt:lpstr>
      <vt:lpstr>Performance</vt:lpstr>
      <vt:lpstr>Increasing Performance</vt:lpstr>
      <vt:lpstr>Power</vt:lpstr>
      <vt:lpstr>Dynamic Power</vt:lpstr>
      <vt:lpstr>Static Power</vt:lpstr>
      <vt:lpstr>Cost</vt:lpstr>
      <vt:lpstr>Questions?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Titov, Alexandr</dc:creator>
  <cp:keywords>CTPClassification=CTP_NWR:VisualMarkings=</cp:keywords>
  <cp:lastModifiedBy>Titov, Alexandr</cp:lastModifiedBy>
  <cp:revision>40</cp:revision>
  <dcterms:created xsi:type="dcterms:W3CDTF">2015-09-06T19:48:52Z</dcterms:created>
  <dcterms:modified xsi:type="dcterms:W3CDTF">2016-10-05T10:53:19Z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accc4303-5663-45d7-8450-8157c7d9c385</vt:lpwstr>
  </property>
  <property fmtid="{D5CDD505-2E9C-101B-9397-08002B2CF9AE}" pid="3" name="CTP_TimeStamp">
    <vt:lpwstr>2016-10-05 10:53:14Z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