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3" r:id="rId11"/>
    <p:sldId id="279" r:id="rId12"/>
    <p:sldId id="286" r:id="rId13"/>
    <p:sldId id="278" r:id="rId14"/>
    <p:sldId id="280" r:id="rId15"/>
    <p:sldId id="281" r:id="rId16"/>
    <p:sldId id="282" r:id="rId17"/>
    <p:sldId id="283" r:id="rId18"/>
    <p:sldId id="284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590" y="48"/>
      </p:cViewPr>
      <p:guideLst>
        <p:guide orient="horz" pos="81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0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smtClean="0"/>
              <a:t>3 Oct 2016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Boolean Algebra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/>
              <a:t>Combinational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disjunctive normal form (CNDF)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127760"/>
            <a:ext cx="10515600" cy="1719099"/>
          </a:xfrm>
        </p:spPr>
        <p:txBody>
          <a:bodyPr/>
          <a:lstStyle/>
          <a:p>
            <a:r>
              <a:rPr lang="en-US" sz="2800" dirty="0"/>
              <a:t>CDNF is an algorithm of reconstructing a </a:t>
            </a:r>
            <a:r>
              <a:rPr lang="en-US" sz="2800" dirty="0" smtClean="0"/>
              <a:t>function </a:t>
            </a:r>
            <a:r>
              <a:rPr lang="en-US" sz="2800" dirty="0"/>
              <a:t>from its truth table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Take lines with ‘1’ only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Conjunct all variables in line with correct sign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Make disjunction on expressions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2882"/>
              </p:ext>
            </p:extLst>
          </p:nvPr>
        </p:nvGraphicFramePr>
        <p:xfrm>
          <a:off x="1650860" y="2898775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307840" y="3230240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298315" y="4370859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298315" y="4754240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307840" y="5449565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260" y="3236908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!x !y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4260" y="4360024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!x y 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4260" y="4743405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 !y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4260" y="5446350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 y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0759" y="4372487"/>
            <a:ext cx="537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 = (!x !y !z) + (!x y z) + (x !y !z) + (x y !z)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ru-RU" sz="2400" b="0" i="0" u="none" strike="noStrike" kern="0" cap="none" spc="0" normalizeH="0" baseline="0" noProof="0" dirty="0" err="1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831840" y="3230240"/>
            <a:ext cx="226060" cy="2784480"/>
          </a:xfrm>
          <a:prstGeom prst="rightBrace">
            <a:avLst>
              <a:gd name="adj1" fmla="val 2855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94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conjunctive normal form (CCDF)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127760"/>
            <a:ext cx="10515600" cy="1719099"/>
          </a:xfrm>
        </p:spPr>
        <p:txBody>
          <a:bodyPr/>
          <a:lstStyle/>
          <a:p>
            <a:r>
              <a:rPr lang="en-US" sz="2800" dirty="0" smtClean="0"/>
              <a:t>CCNF </a:t>
            </a:r>
            <a:r>
              <a:rPr lang="en-US" sz="2800" dirty="0"/>
              <a:t>is an algorithm of reconstructing a </a:t>
            </a:r>
            <a:r>
              <a:rPr lang="en-US" sz="2800" dirty="0" smtClean="0"/>
              <a:t>function </a:t>
            </a:r>
            <a:r>
              <a:rPr lang="en-US" sz="2800" dirty="0"/>
              <a:t>from its truth table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Take lines with </a:t>
            </a:r>
            <a:r>
              <a:rPr lang="en-US" sz="2400" dirty="0" smtClean="0"/>
              <a:t>‘0’ </a:t>
            </a:r>
            <a:r>
              <a:rPr lang="en-US" sz="2400" dirty="0"/>
              <a:t>only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Make disjunction of all </a:t>
            </a:r>
            <a:r>
              <a:rPr lang="en-US" sz="2400" dirty="0"/>
              <a:t>variables in line with correct sign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Make </a:t>
            </a:r>
            <a:r>
              <a:rPr lang="en-US" sz="2400" dirty="0" smtClean="0"/>
              <a:t>conjunction of the expressions</a:t>
            </a:r>
            <a:endParaRPr lang="en-US" sz="2400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50860" y="2898775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029075" y="3635855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029075" y="4035385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029075" y="5115555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029075" y="5817880"/>
            <a:ext cx="548640" cy="365760"/>
          </a:xfrm>
          <a:prstGeom prst="rightArrow">
            <a:avLst/>
          </a:prstGeom>
          <a:solidFill>
            <a:srgbClr val="5B9BD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5020" y="3642523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 + y +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5020" y="4024550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 + !y + 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5020" y="5104720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!x + y +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5020" y="5814665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!x + !y + !z</a:t>
            </a:r>
            <a:endParaRPr lang="ru-RU" sz="2000" dirty="0" err="1" smtClean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1719" y="4527694"/>
            <a:ext cx="537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eo Sans Intel" panose="020B0504020202020204" pitchFamily="34" charset="0"/>
              </a:rPr>
              <a:t>F = (x + y + !z)(x + !y + z)(!x + y + !z)(!x  + !y  + !z</a:t>
            </a:r>
            <a:r>
              <a:rPr lang="en-US" sz="2000" dirty="0" smtClean="0">
                <a:latin typeface="Neo Sans Intel" panose="020B0504020202020204" pitchFamily="34" charset="0"/>
              </a:rPr>
              <a:t>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ru-RU" sz="2000" b="0" i="0" u="none" strike="noStrike" kern="0" cap="none" spc="0" normalizeH="0" baseline="0" noProof="0" dirty="0" err="1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944869" y="3245058"/>
            <a:ext cx="250825" cy="2938582"/>
          </a:xfrm>
          <a:prstGeom prst="rightBrace">
            <a:avLst>
              <a:gd name="adj1" fmla="val 2855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9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036639"/>
          </a:xfrm>
        </p:spPr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16693"/>
            <a:ext cx="10058400" cy="1499286"/>
          </a:xfrm>
        </p:spPr>
        <p:txBody>
          <a:bodyPr>
            <a:normAutofit/>
          </a:bodyPr>
          <a:lstStyle/>
          <a:p>
            <a:r>
              <a:rPr lang="en-US" sz="2800" dirty="0" err="1"/>
              <a:t>Karnaugh</a:t>
            </a:r>
            <a:r>
              <a:rPr lang="en-US" sz="2800" dirty="0"/>
              <a:t> maps are used to facilitate the simplification of Boolean algebra </a:t>
            </a:r>
            <a:r>
              <a:rPr lang="en-US" sz="2800" dirty="0" smtClean="0"/>
              <a:t>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3 Oct 2016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22" name="Group 21"/>
          <p:cNvGrpSpPr/>
          <p:nvPr/>
        </p:nvGrpSpPr>
        <p:grpSpPr>
          <a:xfrm>
            <a:off x="10552526" y="121490"/>
            <a:ext cx="1639474" cy="2360920"/>
            <a:chOff x="10552526" y="121490"/>
            <a:chExt cx="1639474" cy="23609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87945" y="121490"/>
              <a:ext cx="968636" cy="140658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552526" y="1620636"/>
              <a:ext cx="163947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Maurice </a:t>
              </a:r>
              <a:r>
                <a:rPr lang="en-US" sz="1400" b="1" dirty="0" err="1" smtClean="0">
                  <a:solidFill>
                    <a:srgbClr val="061922"/>
                  </a:solidFill>
                  <a:cs typeface="Arial" charset="0"/>
                </a:rPr>
                <a:t>Karnaugh</a:t>
              </a:r>
              <a:endParaRPr lang="en-US" sz="1400" b="1" dirty="0" smtClean="0">
                <a:solidFill>
                  <a:srgbClr val="061922"/>
                </a:solidFill>
                <a:cs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(1924)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American physicist and mathematician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77390" y="6351201"/>
            <a:ext cx="1722664" cy="475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07216"/>
              </p:ext>
            </p:extLst>
          </p:nvPr>
        </p:nvGraphicFramePr>
        <p:xfrm>
          <a:off x="609600" y="1753332"/>
          <a:ext cx="1814383" cy="48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65"/>
                <a:gridCol w="283409"/>
                <a:gridCol w="283409"/>
                <a:gridCol w="283409"/>
                <a:gridCol w="278491"/>
                <a:gridCol w="304800"/>
              </a:tblGrid>
              <a:tr h="2873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atin typeface="Calibri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atin typeface="Calibri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atin typeface="Calibri"/>
                        </a:rPr>
                        <a:t>D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22169"/>
              </p:ext>
            </p:extLst>
          </p:nvPr>
        </p:nvGraphicFramePr>
        <p:xfrm>
          <a:off x="3848909" y="2939974"/>
          <a:ext cx="2551891" cy="214987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3837"/>
                <a:gridCol w="479092"/>
                <a:gridCol w="479092"/>
                <a:gridCol w="479092"/>
                <a:gridCol w="470778"/>
              </a:tblGrid>
              <a:tr h="429974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2891517" y="3990096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124854" y="256742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B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506556" y="4026806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 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567413" y="399010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804" y="5169099"/>
            <a:ext cx="245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Fig.: </a:t>
            </a:r>
            <a:r>
              <a:rPr lang="en-US" dirty="0" err="1" smtClean="0">
                <a:latin typeface="+mj-lt"/>
              </a:rPr>
              <a:t>Karnaugh</a:t>
            </a:r>
            <a:r>
              <a:rPr lang="en-US" dirty="0" smtClean="0">
                <a:latin typeface="+mj-lt"/>
              </a:rPr>
              <a:t> map</a:t>
            </a:r>
            <a:endParaRPr lang="ru-RU" dirty="0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808973" y="3998581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507329" y="2939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979826" y="2939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452323" y="2939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924820" y="2939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16200000" flipH="1">
            <a:off x="4036787" y="3366875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4036787" y="3817817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 rot="16200000" flipH="1">
            <a:off x="4036787" y="4283541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 rot="16200000" flipH="1">
            <a:off x="4036787" y="4749266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598911" y="3388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598911" y="3839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594368" y="4305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598911" y="4705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071703" y="3388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071703" y="3839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62617" y="4305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071703" y="4705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544495" y="3388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5544495" y="3839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30866" y="4305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5544495" y="4705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017288" y="3388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017288" y="3839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999114" y="4305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017288" y="4705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Rectangle 49"/>
          <p:cNvSpPr/>
          <p:nvPr/>
        </p:nvSpPr>
        <p:spPr>
          <a:xfrm>
            <a:off x="5510893" y="3420836"/>
            <a:ext cx="832757" cy="77492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/>
          <p:cNvSpPr/>
          <p:nvPr/>
        </p:nvSpPr>
        <p:spPr>
          <a:xfrm>
            <a:off x="5968094" y="3420836"/>
            <a:ext cx="375556" cy="1600200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/>
          <p:cNvSpPr/>
          <p:nvPr/>
        </p:nvSpPr>
        <p:spPr>
          <a:xfrm>
            <a:off x="5030720" y="4692954"/>
            <a:ext cx="832757" cy="359441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/>
          <p:cNvSpPr/>
          <p:nvPr/>
        </p:nvSpPr>
        <p:spPr>
          <a:xfrm>
            <a:off x="8062784" y="3990103"/>
            <a:ext cx="696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D7D31">
                    <a:lumMod val="75000"/>
                  </a:srgbClr>
                </a:solidFill>
              </a:rPr>
              <a:t>A !C</a:t>
            </a:r>
            <a:endParaRPr lang="ru-RU" dirty="0"/>
          </a:p>
        </p:txBody>
      </p:sp>
      <p:sp>
        <p:nvSpPr>
          <p:cNvPr id="56" name="Rectangle 55"/>
          <p:cNvSpPr/>
          <p:nvPr/>
        </p:nvSpPr>
        <p:spPr>
          <a:xfrm>
            <a:off x="8672288" y="3990103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70AD47">
                    <a:lumMod val="75000"/>
                  </a:srgbClr>
                </a:solidFill>
              </a:rPr>
              <a:t>A !B </a:t>
            </a:r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9496924" y="3990103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4472C4">
                    <a:lumMod val="75000"/>
                  </a:srgbClr>
                </a:solidFill>
              </a:rPr>
              <a:t>B C !D</a:t>
            </a:r>
            <a:endParaRPr lang="ru-RU" sz="2400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68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5" grpId="0"/>
      <p:bldP spid="56" grpId="0"/>
      <p:bldP spid="57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1"/>
            <a:ext cx="10515600" cy="1056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output of a function is completely defined by the current input then the function is called </a:t>
            </a:r>
            <a:r>
              <a:rPr lang="en-US" dirty="0" smtClean="0">
                <a:latin typeface="+mn-lt"/>
              </a:rPr>
              <a:t>combinational</a:t>
            </a:r>
            <a:r>
              <a:rPr lang="en-US" dirty="0" smtClean="0"/>
              <a:t>:</a:t>
            </a:r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214881"/>
            <a:ext cx="315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61922"/>
                </a:solidFill>
                <a:cs typeface="Arial" charset="0"/>
              </a:rPr>
              <a:t>Q = F(x, y, z, </a:t>
            </a:r>
            <a:r>
              <a:rPr lang="en-US" sz="3200" dirty="0">
                <a:solidFill>
                  <a:srgbClr val="061922"/>
                </a:solidFill>
                <a:cs typeface="Arial" charset="0"/>
              </a:rPr>
              <a:t>…</a:t>
            </a:r>
            <a:r>
              <a:rPr lang="en-US" sz="3200" dirty="0" smtClean="0">
                <a:solidFill>
                  <a:srgbClr val="061922"/>
                </a:solidFill>
                <a:cs typeface="Arial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993042"/>
            <a:ext cx="10515600" cy="301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Combinational circuit (scheme) is an implementation of a combinational function</a:t>
            </a:r>
          </a:p>
          <a:p>
            <a:r>
              <a:rPr lang="en-US" dirty="0" smtClean="0"/>
              <a:t>Such circuit does not depend on its previous output</a:t>
            </a:r>
          </a:p>
          <a:p>
            <a:pPr lvl="1"/>
            <a:r>
              <a:rPr lang="en-US" dirty="0" smtClean="0"/>
              <a:t>Has no state</a:t>
            </a:r>
          </a:p>
          <a:p>
            <a:pPr lvl="1"/>
            <a:r>
              <a:rPr lang="en-US" dirty="0" smtClean="0"/>
              <a:t>Cannot remember data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6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1"/>
            <a:ext cx="8570130" cy="1219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Two binary numbers are equal if their bits are equal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Comparator returns true if numbers are equal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64189"/>
              </p:ext>
            </p:extLst>
          </p:nvPr>
        </p:nvGraphicFramePr>
        <p:xfrm>
          <a:off x="1163895" y="2529701"/>
          <a:ext cx="28747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1600" dirty="0" smtClean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1600" dirty="0" smtClean="0"/>
                        <a:t>1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y</a:t>
                      </a:r>
                      <a:r>
                        <a:rPr lang="en-US" sz="1600" dirty="0" smtClean="0"/>
                        <a:t>0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y</a:t>
                      </a:r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</a:rPr>
                        <a:t>Q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05248" y="2661677"/>
            <a:ext cx="7096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Q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(!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+ (x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+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+</a:t>
            </a:r>
          </a:p>
          <a:p>
            <a:pPr marL="230188" lvl="0" indent="231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(x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5247" y="3456229"/>
            <a:ext cx="7096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 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!(x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cs typeface="Arial" charset="0"/>
              </a:rPr>
              <a:t> </a:t>
            </a:r>
            <a:r>
              <a:rPr lang="en-US" b="1" dirty="0" smtClean="0">
                <a:sym typeface="Symbol"/>
              </a:rPr>
              <a:t>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*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!(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 smtClean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) </a:t>
            </a:r>
            <a:r>
              <a:rPr lang="en-US" sz="2800" kern="0" dirty="0" smtClean="0">
                <a:cs typeface="Arial" charset="0"/>
              </a:rPr>
              <a:t> </a:t>
            </a:r>
            <a:endParaRPr lang="en-US" sz="2000" kern="0" dirty="0" smtClean="0"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19896"/>
              </p:ext>
            </p:extLst>
          </p:nvPr>
        </p:nvGraphicFramePr>
        <p:xfrm>
          <a:off x="9933492" y="485243"/>
          <a:ext cx="19454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53"/>
                <a:gridCol w="589353"/>
                <a:gridCol w="766764"/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!(x </a:t>
                      </a:r>
                      <a:r>
                        <a:rPr lang="en-US" sz="1400" dirty="0" smtClean="0">
                          <a:latin typeface="+mn-lt"/>
                          <a:sym typeface="Symbol"/>
                        </a:rPr>
                        <a:t></a:t>
                      </a:r>
                      <a:r>
                        <a:rPr lang="en-US" sz="120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y)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4384" y="2027804"/>
            <a:ext cx="2009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Fig.: </a:t>
            </a:r>
            <a:r>
              <a:rPr lang="en-US" sz="1600" dirty="0" smtClean="0"/>
              <a:t>XNOR truth table</a:t>
            </a:r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40883" y="4267944"/>
            <a:ext cx="1584630" cy="854640"/>
            <a:chOff x="4840883" y="4267944"/>
            <a:chExt cx="1584630" cy="854640"/>
          </a:xfrm>
        </p:grpSpPr>
        <p:sp>
          <p:nvSpPr>
            <p:cNvPr id="14" name="Rectangle 13"/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20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" name="Arc 20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rgbClr val="B4BABD">
                    <a:lumMod val="75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849121" y="5297674"/>
            <a:ext cx="1584630" cy="854640"/>
            <a:chOff x="4840883" y="4267944"/>
            <a:chExt cx="1584630" cy="854640"/>
          </a:xfrm>
        </p:grpSpPr>
        <p:sp>
          <p:nvSpPr>
            <p:cNvPr id="25" name="Rectangle 24"/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32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rgbClr val="B4BABD">
                    <a:lumMod val="75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</p:spPr>
        </p:pic>
      </p:grpSp>
      <p:sp>
        <p:nvSpPr>
          <p:cNvPr id="34" name="Flowchart: Delay 10"/>
          <p:cNvSpPr/>
          <p:nvPr/>
        </p:nvSpPr>
        <p:spPr bwMode="auto">
          <a:xfrm>
            <a:off x="6866858" y="4823256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cxnSp>
        <p:nvCxnSpPr>
          <p:cNvPr id="36" name="Elbow Connector 35"/>
          <p:cNvCxnSpPr>
            <a:endCxn id="34" idx="6"/>
          </p:cNvCxnSpPr>
          <p:nvPr/>
        </p:nvCxnSpPr>
        <p:spPr>
          <a:xfrm>
            <a:off x="6425513" y="4715797"/>
            <a:ext cx="445154" cy="307446"/>
          </a:xfrm>
          <a:prstGeom prst="bentConnector3">
            <a:avLst>
              <a:gd name="adj1" fmla="val 5362"/>
            </a:avLst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39" name="Elbow Connector 38"/>
          <p:cNvCxnSpPr>
            <a:endCxn id="34" idx="5"/>
          </p:cNvCxnSpPr>
          <p:nvPr/>
        </p:nvCxnSpPr>
        <p:spPr>
          <a:xfrm flipV="1">
            <a:off x="6433751" y="5476633"/>
            <a:ext cx="433107" cy="268894"/>
          </a:xfrm>
          <a:prstGeom prst="bentConnector3">
            <a:avLst>
              <a:gd name="adj1" fmla="val -1859"/>
            </a:avLst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 flipH="1">
            <a:off x="7530600" y="5229656"/>
            <a:ext cx="39420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7942097" y="4977235"/>
            <a:ext cx="39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933218" y="4998623"/>
            <a:ext cx="342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Fig.: </a:t>
            </a:r>
            <a:r>
              <a:rPr lang="en-US" sz="1600" dirty="0" smtClean="0"/>
              <a:t>2-bit digits comparator truth table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59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4" grpId="0" animBg="1"/>
      <p:bldP spid="43" grpId="0"/>
      <p:bldP spid="44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10973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Multiplexor (mux) transfers one of the data input to output according to the control input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sp>
        <p:nvSpPr>
          <p:cNvPr id="7" name="Flowchart: Manual Operation 6"/>
          <p:cNvSpPr/>
          <p:nvPr/>
        </p:nvSpPr>
        <p:spPr>
          <a:xfrm rot="16200000">
            <a:off x="1376570" y="3135701"/>
            <a:ext cx="1550504" cy="437322"/>
          </a:xfrm>
          <a:prstGeom prst="flowChartManualOperation">
            <a:avLst/>
          </a:pr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 kern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9456" y="2753566"/>
            <a:ext cx="3064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061922"/>
                </a:solidFill>
                <a:cs typeface="Arial" charset="0"/>
              </a:rPr>
              <a:t>x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567821" y="2969010"/>
            <a:ext cx="36174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1209456" y="3493410"/>
            <a:ext cx="312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y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567821" y="3708854"/>
            <a:ext cx="36174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3" name="Rectangle 12"/>
          <p:cNvSpPr/>
          <p:nvPr/>
        </p:nvSpPr>
        <p:spPr>
          <a:xfrm flipH="1">
            <a:off x="2781282" y="3136972"/>
            <a:ext cx="3738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Q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370483" y="3352416"/>
            <a:ext cx="36174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>
            <a:off x="1998801" y="4129613"/>
            <a:ext cx="36174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026426" y="4258022"/>
            <a:ext cx="3032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c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5556"/>
              </p:ext>
            </p:extLst>
          </p:nvPr>
        </p:nvGraphicFramePr>
        <p:xfrm>
          <a:off x="3671187" y="2379139"/>
          <a:ext cx="22997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y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/>
                        </a:rPr>
                        <a:t>c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</a:rPr>
                        <a:t>Q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248400" y="235926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= x !y !c + !x y c + x y !c + x y c 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48400" y="28745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chemeClr val="bg1"/>
                </a:solidFill>
                <a:cs typeface="Arial" charset="0"/>
              </a:rPr>
              <a:t>Q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= x !c (!y + y) + y c (!x + x)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38117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chemeClr val="bg1"/>
                </a:solidFill>
                <a:cs typeface="Arial" charset="0"/>
              </a:rPr>
              <a:t>Q </a:t>
            </a:r>
            <a:r>
              <a:rPr lang="en-US" sz="2400" kern="0" dirty="0" smtClean="0">
                <a:solidFill>
                  <a:srgbClr val="061922"/>
                </a:solidFill>
                <a:cs typeface="Arial" charset="0"/>
              </a:rPr>
              <a:t>= x !c + y c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4" name="Flowchart: Delay 23"/>
          <p:cNvSpPr/>
          <p:nvPr/>
        </p:nvSpPr>
        <p:spPr bwMode="auto">
          <a:xfrm>
            <a:off x="7119974" y="5525649"/>
            <a:ext cx="526921" cy="649932"/>
          </a:xfrm>
          <a:prstGeom prst="flowChartDelay">
            <a:avLst/>
          </a:pr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2479" y="5459712"/>
            <a:ext cx="312906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y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26" name="Straight Connector 25"/>
          <p:cNvCxnSpPr>
            <a:stCxn id="25" idx="3"/>
          </p:cNvCxnSpPr>
          <p:nvPr/>
        </p:nvCxnSpPr>
        <p:spPr bwMode="auto">
          <a:xfrm>
            <a:off x="6815385" y="5675156"/>
            <a:ext cx="290087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502479" y="5807384"/>
            <a:ext cx="303288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061922"/>
                </a:solidFill>
                <a:cs typeface="Arial" charset="0"/>
              </a:rPr>
              <a:t>c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 bwMode="auto">
          <a:xfrm>
            <a:off x="6805767" y="6022828"/>
            <a:ext cx="299705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6495305" y="4484880"/>
            <a:ext cx="2201602" cy="786850"/>
            <a:chOff x="8797078" y="5183538"/>
            <a:chExt cx="2201602" cy="786850"/>
          </a:xfrm>
        </p:grpSpPr>
        <p:sp>
          <p:nvSpPr>
            <p:cNvPr id="51" name="Flowchart: Delay 50"/>
            <p:cNvSpPr/>
            <p:nvPr/>
          </p:nvSpPr>
          <p:spPr bwMode="auto">
            <a:xfrm>
              <a:off x="10185662" y="5248194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804252" y="5183538"/>
              <a:ext cx="306494" cy="43088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cxnSp>
          <p:nvCxnSpPr>
            <p:cNvPr id="53" name="Straight Connector 52"/>
            <p:cNvCxnSpPr>
              <a:stCxn id="52" idx="3"/>
            </p:cNvCxnSpPr>
            <p:nvPr/>
          </p:nvCxnSpPr>
          <p:spPr bwMode="auto">
            <a:xfrm>
              <a:off x="9110746" y="5398982"/>
              <a:ext cx="106036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9881073" y="5745372"/>
              <a:ext cx="290087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10727134" y="5569973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grpSp>
          <p:nvGrpSpPr>
            <p:cNvPr id="56" name="Group 55"/>
            <p:cNvGrpSpPr/>
            <p:nvPr/>
          </p:nvGrpSpPr>
          <p:grpSpPr>
            <a:xfrm>
              <a:off x="9108818" y="5520356"/>
              <a:ext cx="772255" cy="450032"/>
              <a:chOff x="6453858" y="5552985"/>
              <a:chExt cx="1184525" cy="69028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917806" y="5552985"/>
                <a:ext cx="720577" cy="690282"/>
                <a:chOff x="1607464" y="2009795"/>
                <a:chExt cx="720577" cy="690282"/>
              </a:xfrm>
            </p:grpSpPr>
            <p:sp>
              <p:nvSpPr>
                <p:cNvPr id="59" name="Isosceles Triangle 58"/>
                <p:cNvSpPr/>
                <p:nvPr/>
              </p:nvSpPr>
              <p:spPr bwMode="auto">
                <a:xfrm rot="5400000">
                  <a:off x="1559859" y="2057400"/>
                  <a:ext cx="690282" cy="595071"/>
                </a:xfrm>
                <a:prstGeom prst="triangl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2193570" y="2287699"/>
                  <a:ext cx="134471" cy="134471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58" name="Straight Connector 57"/>
              <p:cNvCxnSpPr/>
              <p:nvPr/>
            </p:nvCxnSpPr>
            <p:spPr bwMode="auto">
              <a:xfrm>
                <a:off x="6453858" y="5898126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</p:grpSp>
        <p:sp>
          <p:nvSpPr>
            <p:cNvPr id="61" name="Rectangle 60"/>
            <p:cNvSpPr/>
            <p:nvPr/>
          </p:nvSpPr>
          <p:spPr>
            <a:xfrm>
              <a:off x="8797078" y="5495639"/>
              <a:ext cx="303288" cy="43088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296400" y="4936140"/>
            <a:ext cx="998177" cy="820453"/>
            <a:chOff x="1451254" y="1719213"/>
            <a:chExt cx="998177" cy="820453"/>
          </a:xfrm>
        </p:grpSpPr>
        <p:sp>
          <p:nvSpPr>
            <p:cNvPr id="67" name="Flowchart: Delay 18"/>
            <p:cNvSpPr/>
            <p:nvPr/>
          </p:nvSpPr>
          <p:spPr bwMode="auto">
            <a:xfrm flipH="1">
              <a:off x="1451254" y="1719213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 flipH="1">
              <a:off x="2109837" y="2125630"/>
              <a:ext cx="33959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cxnSp>
        <p:nvCxnSpPr>
          <p:cNvPr id="74" name="Elbow Connector 73"/>
          <p:cNvCxnSpPr/>
          <p:nvPr/>
        </p:nvCxnSpPr>
        <p:spPr>
          <a:xfrm>
            <a:off x="8490217" y="4871315"/>
            <a:ext cx="951957" cy="328153"/>
          </a:xfrm>
          <a:prstGeom prst="bentConnector3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78" name="Elbow Connector 77"/>
          <p:cNvCxnSpPr>
            <a:stCxn id="24" idx="3"/>
          </p:cNvCxnSpPr>
          <p:nvPr/>
        </p:nvCxnSpPr>
        <p:spPr>
          <a:xfrm flipV="1">
            <a:off x="7646895" y="5525649"/>
            <a:ext cx="1795279" cy="324966"/>
          </a:xfrm>
          <a:prstGeom prst="bentConnector3">
            <a:avLst>
              <a:gd name="adj1" fmla="val 73806"/>
            </a:avLst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0315776" y="5111724"/>
            <a:ext cx="39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98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3" grpId="0"/>
      <p:bldP spid="16" grpId="0"/>
      <p:bldP spid="20" grpId="0"/>
      <p:bldP spid="21" grpId="0"/>
      <p:bldP spid="22" grpId="0"/>
      <p:bldP spid="24" grpId="0" animBg="1"/>
      <p:bldP spid="25" grpId="0"/>
      <p:bldP spid="27" grpId="0"/>
      <p:bldP spid="80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4-</a:t>
            </a:r>
            <a:r>
              <a:rPr lang="en-US" dirty="0" smtClean="0"/>
              <a:t>input Multiplexor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pic>
        <p:nvPicPr>
          <p:cNvPr id="7" name="Picture 3" descr="C:\Users\pikryuko\AppData\Local\Temp\1bit_multiplexer_4_in_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/>
          <a:stretch/>
        </p:blipFill>
        <p:spPr bwMode="auto">
          <a:xfrm>
            <a:off x="2209800" y="1122737"/>
            <a:ext cx="3727038" cy="54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Integrated Circuits Design -- Lecture #2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944130" y="5593492"/>
            <a:ext cx="1637270" cy="1037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53333"/>
              </p:ext>
            </p:extLst>
          </p:nvPr>
        </p:nvGraphicFramePr>
        <p:xfrm>
          <a:off x="7598379" y="1432895"/>
          <a:ext cx="19454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53"/>
                <a:gridCol w="589353"/>
                <a:gridCol w="766764"/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A</a:t>
                      </a:r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A</a:t>
                      </a:r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Out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M0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M1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M2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smtClean="0">
                          <a:latin typeface="+mn-lt"/>
                        </a:rPr>
                        <a:t>1</a:t>
                      </a:r>
                      <a:endParaRPr lang="en-US" sz="14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M3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8025" y="1051784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8238" y="1051784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1341" y="3879721"/>
            <a:ext cx="2132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60340" y="3388022"/>
            <a:ext cx="2132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</a:t>
            </a:r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52720" y="2898947"/>
            <a:ext cx="2132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</a:t>
            </a:r>
            <a:r>
              <a:rPr lang="en-US" sz="1400" dirty="0" smtClean="0"/>
              <a:t>2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1341" y="2422800"/>
            <a:ext cx="2132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</a:t>
            </a:r>
            <a:r>
              <a:rPr lang="en-US" sz="1400" dirty="0" smtClean="0"/>
              <a:t>3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97788" y="1051784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0994" y="1051784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73267" y="1051784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28266" y="1051784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400" dirty="0" smtClean="0"/>
              <a:t>3</a:t>
            </a:r>
            <a:endParaRPr lang="ru-RU" sz="1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4577"/>
              </p:ext>
            </p:extLst>
          </p:nvPr>
        </p:nvGraphicFramePr>
        <p:xfrm>
          <a:off x="433067" y="4622802"/>
          <a:ext cx="2320296" cy="15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16"/>
                <a:gridCol w="386716"/>
                <a:gridCol w="386716"/>
                <a:gridCol w="386716"/>
                <a:gridCol w="386716"/>
                <a:gridCol w="386716"/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7214" y="4315025"/>
            <a:ext cx="220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Truth table of the </a:t>
            </a:r>
            <a:r>
              <a:rPr lang="en-US" sz="1400" dirty="0" smtClean="0"/>
              <a:t>Decoder</a:t>
            </a:r>
            <a:endParaRPr lang="ru-RU" sz="1400" dirty="0"/>
          </a:p>
        </p:txBody>
      </p:sp>
      <p:sp>
        <p:nvSpPr>
          <p:cNvPr id="23" name="Arc 22"/>
          <p:cNvSpPr/>
          <p:nvPr/>
        </p:nvSpPr>
        <p:spPr>
          <a:xfrm flipV="1">
            <a:off x="2048755" y="3731850"/>
            <a:ext cx="1840300" cy="1569382"/>
          </a:xfrm>
          <a:prstGeom prst="arc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7506056" y="1113339"/>
            <a:ext cx="2999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Truth table of the </a:t>
            </a:r>
            <a:r>
              <a:rPr lang="en-US" sz="1600" dirty="0" smtClean="0"/>
              <a:t>Multiplexer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76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98881"/>
            <a:ext cx="10515600" cy="597117"/>
          </a:xfrm>
        </p:spPr>
        <p:txBody>
          <a:bodyPr>
            <a:normAutofit/>
          </a:bodyPr>
          <a:lstStyle/>
          <a:p>
            <a:r>
              <a:rPr lang="en-US" sz="2800" dirty="0"/>
              <a:t>It is an </a:t>
            </a:r>
            <a:r>
              <a:rPr lang="en-US" sz="2800" dirty="0" smtClean="0"/>
              <a:t>half adder, </a:t>
            </a:r>
            <a:r>
              <a:rPr lang="en-US" sz="2800" dirty="0"/>
              <a:t>because it does not have input carry</a:t>
            </a: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grpSp>
        <p:nvGrpSpPr>
          <p:cNvPr id="34" name="Group 33"/>
          <p:cNvGrpSpPr/>
          <p:nvPr/>
        </p:nvGrpSpPr>
        <p:grpSpPr>
          <a:xfrm>
            <a:off x="1730728" y="2400162"/>
            <a:ext cx="3197655" cy="1093694"/>
            <a:chOff x="1245030" y="4455457"/>
            <a:chExt cx="3197655" cy="1093694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half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45030" y="505609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y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45030" y="4518212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29642" y="4496395"/>
              <a:ext cx="71846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sum</a:t>
              </a:r>
            </a:p>
          </p:txBody>
        </p:sp>
        <p:cxnSp>
          <p:nvCxnSpPr>
            <p:cNvPr id="39" name="Straight Connector 38"/>
            <p:cNvCxnSpPr>
              <a:stCxn id="37" idx="3"/>
            </p:cNvCxnSpPr>
            <p:nvPr/>
          </p:nvCxnSpPr>
          <p:spPr bwMode="auto">
            <a:xfrm>
              <a:off x="1570760" y="4733656"/>
              <a:ext cx="42836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>
              <a:stCxn id="36" idx="3"/>
            </p:cNvCxnSpPr>
            <p:nvPr/>
          </p:nvCxnSpPr>
          <p:spPr bwMode="auto">
            <a:xfrm>
              <a:off x="1570760" y="5271538"/>
              <a:ext cx="42836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3629642" y="5034277"/>
              <a:ext cx="81304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carry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79612"/>
              </p:ext>
            </p:extLst>
          </p:nvPr>
        </p:nvGraphicFramePr>
        <p:xfrm>
          <a:off x="7399214" y="1896727"/>
          <a:ext cx="2466148" cy="1854200"/>
        </p:xfrm>
        <a:graphic>
          <a:graphicData uri="http://schemas.openxmlformats.org/drawingml/2006/table">
            <a:tbl>
              <a:tblPr firstRow="1" bandRow="1"/>
              <a:tblGrid>
                <a:gridCol w="616537"/>
                <a:gridCol w="616537"/>
                <a:gridCol w="616537"/>
                <a:gridCol w="616537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829973" y="224790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29973" y="261663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29973" y="298536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9973" y="33540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350834" y="224790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50834" y="261663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50834" y="298536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50834" y="33540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995153" y="4244704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</a:rPr>
              <a:t>Calculations: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48742" y="4761027"/>
            <a:ext cx="55911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</a:rPr>
              <a:t>Sum = !x * y + x </a:t>
            </a:r>
            <a:r>
              <a:rPr lang="en-US" sz="2400" dirty="0">
                <a:solidFill>
                  <a:srgbClr val="061922"/>
                </a:solidFill>
                <a:latin typeface="+mj-lt"/>
                <a:cs typeface="Arial" charset="0"/>
              </a:rPr>
              <a:t>* </a:t>
            </a: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</a:rPr>
              <a:t>!y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</a:rPr>
              <a:t>         = x </a:t>
            </a: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  <a:sym typeface="Symbol"/>
              </a:rPr>
              <a:t> y</a:t>
            </a:r>
            <a:endParaRPr lang="en-US" sz="2400" dirty="0" smtClean="0">
              <a:solidFill>
                <a:srgbClr val="061922"/>
              </a:solidFill>
              <a:latin typeface="+mj-lt"/>
              <a:cs typeface="Arial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61922"/>
                </a:solidFill>
                <a:latin typeface="+mj-lt"/>
                <a:cs typeface="Arial" charset="0"/>
              </a:rPr>
              <a:t>Carry = x * y  </a:t>
            </a:r>
            <a:endParaRPr lang="ru-RU" sz="2400" dirty="0" err="1" smtClean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193800" y="1826498"/>
            <a:ext cx="4649165" cy="229811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08696" y="1888316"/>
            <a:ext cx="2984873" cy="2326720"/>
            <a:chOff x="1715793" y="2662878"/>
            <a:chExt cx="3590314" cy="2798665"/>
          </a:xfrm>
        </p:grpSpPr>
        <p:sp>
          <p:nvSpPr>
            <p:cNvPr id="57" name="Flowchart: Delay 10"/>
            <p:cNvSpPr/>
            <p:nvPr/>
          </p:nvSpPr>
          <p:spPr bwMode="auto">
            <a:xfrm rot="5400000">
              <a:off x="2794445" y="3949034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15793" y="2672995"/>
              <a:ext cx="320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x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34239" y="307721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47084" y="2869536"/>
              <a:ext cx="359023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783510" y="2662878"/>
              <a:ext cx="799964" cy="820453"/>
              <a:chOff x="1973995" y="4803088"/>
              <a:chExt cx="799964" cy="820453"/>
            </a:xfrm>
          </p:grpSpPr>
          <p:sp>
            <p:nvSpPr>
              <p:cNvPr id="71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" name="Arc 21"/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rgbClr val="B4BABD">
                    <a:lumMod val="75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067195" y="2873050"/>
              <a:ext cx="1913760" cy="404216"/>
              <a:chOff x="2036715" y="2873050"/>
              <a:chExt cx="2569080" cy="404216"/>
            </a:xfrm>
          </p:grpSpPr>
          <p:cxnSp>
            <p:nvCxnSpPr>
              <p:cNvPr id="69" name="Elbow Connector 25"/>
              <p:cNvCxnSpPr>
                <a:endCxn id="58" idx="3"/>
              </p:cNvCxnSpPr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70" name="Straight Connector 69"/>
              <p:cNvCxnSpPr>
                <a:endCxn id="59" idx="3"/>
              </p:cNvCxnSpPr>
              <p:nvPr/>
            </p:nvCxnSpPr>
            <p:spPr bwMode="auto">
              <a:xfrm flipH="1">
                <a:off x="2051954" y="3273820"/>
                <a:ext cx="2553841" cy="344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 rot="5400000">
              <a:off x="2547338" y="3246199"/>
              <a:ext cx="1150512" cy="404214"/>
              <a:chOff x="2036715" y="2873050"/>
              <a:chExt cx="2569080" cy="404214"/>
            </a:xfrm>
          </p:grpSpPr>
          <p:cxnSp>
            <p:nvCxnSpPr>
              <p:cNvPr id="67" name="Elbow Connector 25"/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cxnSp>
          <p:nvCxnSpPr>
            <p:cNvPr id="64" name="Straight Connector 63"/>
            <p:cNvCxnSpPr/>
            <p:nvPr/>
          </p:nvCxnSpPr>
          <p:spPr bwMode="auto">
            <a:xfrm>
              <a:off x="4589349" y="3069248"/>
              <a:ext cx="339180" cy="3856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5" name="Rectangle 64"/>
            <p:cNvSpPr/>
            <p:nvPr/>
          </p:nvSpPr>
          <p:spPr>
            <a:xfrm>
              <a:off x="2943828" y="4980276"/>
              <a:ext cx="355166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c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cs typeface="Arial" charset="0"/>
              </a:endParaRPr>
            </a:p>
          </p:txBody>
        </p:sp>
        <p:cxnSp>
          <p:nvCxnSpPr>
            <p:cNvPr id="66" name="Straight Connector 65"/>
            <p:cNvCxnSpPr>
              <a:endCxn id="57" idx="2"/>
            </p:cNvCxnSpPr>
            <p:nvPr/>
          </p:nvCxnSpPr>
          <p:spPr bwMode="auto">
            <a:xfrm flipV="1">
              <a:off x="3126316" y="4687305"/>
              <a:ext cx="0" cy="310146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1883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434608" y="907325"/>
            <a:ext cx="4575913" cy="3466613"/>
            <a:chOff x="941157" y="1011218"/>
            <a:chExt cx="5928152" cy="4313120"/>
          </a:xfrm>
        </p:grpSpPr>
        <p:sp>
          <p:nvSpPr>
            <p:cNvPr id="8" name="Rectangle 4"/>
            <p:cNvSpPr/>
            <p:nvPr/>
          </p:nvSpPr>
          <p:spPr bwMode="auto">
            <a:xfrm>
              <a:off x="1813715" y="2057400"/>
              <a:ext cx="1290918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half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1157" y="2658037"/>
              <a:ext cx="544514" cy="536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1157" y="2098533"/>
              <a:ext cx="536207" cy="536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07535" y="1011218"/>
              <a:ext cx="704421" cy="536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n-1</a:t>
              </a:r>
            </a:p>
          </p:txBody>
        </p:sp>
        <p:cxnSp>
          <p:nvCxnSpPr>
            <p:cNvPr id="12" name="Straight Connector 11"/>
            <p:cNvCxnSpPr>
              <a:stCxn id="10" idx="3"/>
            </p:cNvCxnSpPr>
            <p:nvPr/>
          </p:nvCxnSpPr>
          <p:spPr bwMode="auto">
            <a:xfrm flipV="1">
              <a:off x="1477363" y="2351453"/>
              <a:ext cx="333185" cy="15133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>
              <a:stCxn id="9" idx="3"/>
            </p:cNvCxnSpPr>
            <p:nvPr/>
          </p:nvCxnSpPr>
          <p:spPr bwMode="auto">
            <a:xfrm flipV="1">
              <a:off x="1485673" y="2904558"/>
              <a:ext cx="322729" cy="21532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Rectangle 4"/>
            <p:cNvSpPr/>
            <p:nvPr/>
          </p:nvSpPr>
          <p:spPr bwMode="auto">
            <a:xfrm>
              <a:off x="4718302" y="1807279"/>
              <a:ext cx="1296153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half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+</a:t>
              </a:r>
            </a:p>
          </p:txBody>
        </p:sp>
        <p:cxnSp>
          <p:nvCxnSpPr>
            <p:cNvPr id="15" name="Straight Connector 14"/>
            <p:cNvCxnSpPr>
              <a:stCxn id="8" idx="2"/>
              <a:endCxn id="14" idx="5"/>
            </p:cNvCxnSpPr>
            <p:nvPr/>
          </p:nvCxnSpPr>
          <p:spPr bwMode="auto">
            <a:xfrm flipV="1">
              <a:off x="3096768" y="2608619"/>
              <a:ext cx="1621534" cy="46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6" name="Elbow Connector 15"/>
            <p:cNvCxnSpPr/>
            <p:nvPr/>
          </p:nvCxnSpPr>
          <p:spPr bwMode="auto">
            <a:xfrm rot="16200000" flipH="1">
              <a:off x="4214407" y="1592660"/>
              <a:ext cx="549232" cy="458557"/>
            </a:xfrm>
            <a:prstGeom prst="bentConnector4">
              <a:avLst>
                <a:gd name="adj1" fmla="val 23665"/>
                <a:gd name="adj2" fmla="val -180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>
              <a:off x="2459174" y="3154680"/>
              <a:ext cx="1146784" cy="942539"/>
              <a:chOff x="2459174" y="3154680"/>
              <a:chExt cx="1146784" cy="942539"/>
            </a:xfrm>
          </p:grpSpPr>
          <p:cxnSp>
            <p:nvCxnSpPr>
              <p:cNvPr id="27" name="Straight Connector 26"/>
              <p:cNvCxnSpPr>
                <a:stCxn id="8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>
                <a:stCxn id="19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 flipH="1">
              <a:off x="4081176" y="2911579"/>
              <a:ext cx="1298541" cy="1232530"/>
              <a:chOff x="2459174" y="3154680"/>
              <a:chExt cx="1148523" cy="942540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" name="Flowchart: Delay 18"/>
            <p:cNvSpPr/>
            <p:nvPr/>
          </p:nvSpPr>
          <p:spPr bwMode="auto">
            <a:xfrm rot="5400000" flipH="1">
              <a:off x="3514473" y="391272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47640" y="2114192"/>
              <a:ext cx="521669" cy="536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6009511" y="2351453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3611745" y="4903113"/>
              <a:ext cx="519594" cy="421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Cn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3" name="Straight Connector 22"/>
            <p:cNvCxnSpPr>
              <a:endCxn id="19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59072" y="3900256"/>
            <a:ext cx="3197655" cy="1939229"/>
            <a:chOff x="4646339" y="4070016"/>
            <a:chExt cx="3197655" cy="1939229"/>
          </a:xfrm>
        </p:grpSpPr>
        <p:grpSp>
          <p:nvGrpSpPr>
            <p:cNvPr id="37" name="Group 36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Neo Sans Intel" pitchFamily="34" charset="0"/>
                    <a:ea typeface="+mn-ea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sum</a:t>
                </a:r>
              </a:p>
            </p:txBody>
          </p:sp>
          <p:cxnSp>
            <p:nvCxnSpPr>
              <p:cNvPr id="44" name="Straight Connector 43"/>
              <p:cNvCxnSpPr>
                <a:stCxn id="42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>
                <a:stCxn id="41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7" name="Rectangle 46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carry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38" name="Straight Connector 3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 rot="19042213">
            <a:off x="4030103" y="3499668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Down Arrow 49"/>
          <p:cNvSpPr/>
          <p:nvPr/>
        </p:nvSpPr>
        <p:spPr>
          <a:xfrm rot="13463254">
            <a:off x="6907128" y="3380294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4"/>
          <p:cNvSpPr/>
          <p:nvPr/>
        </p:nvSpPr>
        <p:spPr bwMode="auto">
          <a:xfrm>
            <a:off x="9212927" y="179382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525586" y="236387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y</a:t>
            </a:r>
            <a:r>
              <a:rPr lang="en-US" sz="16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525586" y="185338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x</a:t>
            </a:r>
            <a:r>
              <a:rPr lang="en-US" sz="16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cxnSp>
        <p:nvCxnSpPr>
          <p:cNvPr id="54" name="Straight Connector 53"/>
          <p:cNvCxnSpPr>
            <a:stCxn id="53" idx="3"/>
          </p:cNvCxnSpPr>
          <p:nvPr/>
        </p:nvCxnSpPr>
        <p:spPr bwMode="auto">
          <a:xfrm>
            <a:off x="8939368" y="2057858"/>
            <a:ext cx="27356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55" name="Straight Connector 54"/>
          <p:cNvCxnSpPr>
            <a:stCxn id="52" idx="3"/>
          </p:cNvCxnSpPr>
          <p:nvPr/>
        </p:nvCxnSpPr>
        <p:spPr bwMode="auto">
          <a:xfrm>
            <a:off x="8939368" y="2568347"/>
            <a:ext cx="27356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56" name="Rectangle 4"/>
          <p:cNvSpPr/>
          <p:nvPr/>
        </p:nvSpPr>
        <p:spPr bwMode="auto">
          <a:xfrm>
            <a:off x="9212928" y="337116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18300" y="3922623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y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18300" y="342310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x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  <a:endParaRPr lang="en-US" sz="16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 bwMode="auto">
          <a:xfrm>
            <a:off x="8939369" y="3638549"/>
            <a:ext cx="273560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60" name="Straight Connector 59"/>
          <p:cNvCxnSpPr>
            <a:stCxn id="57" idx="3"/>
          </p:cNvCxnSpPr>
          <p:nvPr/>
        </p:nvCxnSpPr>
        <p:spPr bwMode="auto">
          <a:xfrm flipV="1">
            <a:off x="8939369" y="4127095"/>
            <a:ext cx="273560" cy="10972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9868807" y="1309642"/>
            <a:ext cx="513137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c</a:t>
            </a:r>
            <a:r>
              <a:rPr lang="en-US" sz="14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n-1</a:t>
            </a:r>
            <a:endParaRPr lang="en-US" sz="14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868807" y="2887118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c</a:t>
            </a:r>
            <a:r>
              <a:rPr lang="en-US" sz="14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14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876429" y="4517662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c</a:t>
            </a:r>
            <a:r>
              <a:rPr lang="en-US" sz="14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r>
              <a:rPr lang="en-US" sz="14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+</a:t>
            </a:r>
            <a:r>
              <a:rPr lang="en-US" sz="14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</a:t>
            </a:r>
            <a:endParaRPr lang="en-US" sz="14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9801247" y="1397586"/>
            <a:ext cx="0" cy="39624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65" name="Straight Connector 64"/>
          <p:cNvCxnSpPr>
            <a:stCxn id="51" idx="2"/>
          </p:cNvCxnSpPr>
          <p:nvPr/>
        </p:nvCxnSpPr>
        <p:spPr bwMode="auto">
          <a:xfrm flipV="1">
            <a:off x="10382396" y="2314525"/>
            <a:ext cx="419084" cy="2893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9801247" y="2835225"/>
            <a:ext cx="0" cy="535941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9806854" y="4412608"/>
            <a:ext cx="0" cy="535941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10389566" y="3902024"/>
            <a:ext cx="419084" cy="2893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0808650" y="2112946"/>
            <a:ext cx="381638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</a:t>
            </a:r>
            <a:r>
              <a:rPr lang="en-US" sz="1600" dirty="0" err="1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</a:t>
            </a:r>
            <a:endParaRPr lang="en-US" sz="22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01480" y="3700445"/>
            <a:ext cx="657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n+1</a:t>
            </a:r>
            <a:endParaRPr lang="en-US" sz="2200" dirty="0">
              <a:solidFill>
                <a:srgbClr val="061922"/>
              </a:solidFill>
              <a:latin typeface="Neo Sans Intel" pitchFamily="34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69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6446520" cy="4741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Boolean Algebra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math apparatus for Digital Circuits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Combinational Circuits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Circuits without memory: their output is defined </a:t>
            </a:r>
            <a:r>
              <a:rPr lang="en-US" dirty="0"/>
              <a:t>by the </a:t>
            </a:r>
            <a:r>
              <a:rPr lang="en-US" dirty="0" smtClean="0"/>
              <a:t>given input 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Examples: all arithmetic (adder, multiplier, etc.), decoder, multiplexer and much more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7733221" y="161630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7629454" y="2615157"/>
            <a:ext cx="4127518" cy="1584060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44594" y="1616300"/>
            <a:ext cx="4127518" cy="521003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4730" y="437860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300199" y="4273828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00199" y="5256556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Abstraction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091"/>
            <a:ext cx="8036985" cy="2184441"/>
          </a:xfrm>
        </p:spPr>
        <p:txBody>
          <a:bodyPr>
            <a:noAutofit/>
          </a:bodyPr>
          <a:lstStyle/>
          <a:p>
            <a:r>
              <a:rPr lang="en-US" sz="2600" dirty="0" smtClean="0"/>
              <a:t>To design an electrical circuit we need to deal with real physical properties</a:t>
            </a:r>
          </a:p>
          <a:p>
            <a:r>
              <a:rPr lang="en-US" sz="2600" dirty="0" smtClean="0"/>
              <a:t>In the abstraction of </a:t>
            </a:r>
            <a:r>
              <a:rPr lang="en-US" sz="2600" dirty="0" smtClean="0">
                <a:latin typeface="+mn-lt"/>
              </a:rPr>
              <a:t>Digital </a:t>
            </a:r>
            <a:r>
              <a:rPr lang="en-US" sz="2600" dirty="0" smtClean="0"/>
              <a:t>circuits we reduce all physical properties to 0 and 1 states</a:t>
            </a:r>
            <a:endParaRPr lang="ru-RU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22" name="Line Callout 1 (No Border) 21"/>
          <p:cNvSpPr/>
          <p:nvPr/>
        </p:nvSpPr>
        <p:spPr>
          <a:xfrm>
            <a:off x="7608068" y="4758729"/>
            <a:ext cx="3914525" cy="887509"/>
          </a:xfrm>
          <a:prstGeom prst="callout1">
            <a:avLst>
              <a:gd name="adj1" fmla="val 53093"/>
              <a:gd name="adj2" fmla="val -80"/>
              <a:gd name="adj3" fmla="val 53430"/>
              <a:gd name="adj4" fmla="val -10769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cannot be a stable state: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should not occur in the circuit except during transitions from one state to the other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0199" y="4273828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00199" y="4765932"/>
            <a:ext cx="1496011" cy="453115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300199" y="5244677"/>
            <a:ext cx="1496011" cy="452512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0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FDB813">
                  <a:lumMod val="50000"/>
                </a:srgbClr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7501" y="4030063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1.2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501" y="4507065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1.0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501" y="5499038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0.2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991106" y="3758673"/>
            <a:ext cx="1545" cy="2432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76009" y="3619394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voltage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867469" y="6191442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865923" y="5722819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5923" y="4741544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865923" y="4273828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300199" y="5722819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1536" y="5918731"/>
            <a:ext cx="50847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0.0</a:t>
            </a:r>
          </a:p>
        </p:txBody>
      </p:sp>
      <p:sp>
        <p:nvSpPr>
          <p:cNvPr id="13" name="TextBox 12"/>
          <p:cNvSpPr txBox="1"/>
          <p:nvPr/>
        </p:nvSpPr>
        <p:spPr>
          <a:xfrm rot="2064999">
            <a:off x="5440045" y="5018991"/>
            <a:ext cx="125002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effectLst>
                  <a:glow rad="139700">
                    <a:srgbClr val="FDB813"/>
                  </a:glow>
                </a:effectLst>
                <a:cs typeface="Arial" charset="0"/>
              </a:rPr>
              <a:t>undefined</a:t>
            </a:r>
          </a:p>
        </p:txBody>
      </p:sp>
      <p:sp>
        <p:nvSpPr>
          <p:cNvPr id="29" name="Line Callout 1 (No Border) 28"/>
          <p:cNvSpPr/>
          <p:nvPr/>
        </p:nvSpPr>
        <p:spPr>
          <a:xfrm flipH="1">
            <a:off x="2388092" y="3974916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latin typeface="+mj-lt"/>
              </a:rPr>
              <a:t>Supply voltage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0" name="Line Callout 1 (No Border) 29"/>
          <p:cNvSpPr/>
          <p:nvPr/>
        </p:nvSpPr>
        <p:spPr>
          <a:xfrm flipH="1">
            <a:off x="2380462" y="5837950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j-lt"/>
              </a:rPr>
              <a:t>Ground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224139" y="3082531"/>
            <a:ext cx="261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Maxwell’s equations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3782828" y="1618964"/>
            <a:ext cx="45644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800"/>
              </a:spcBef>
            </a:pPr>
            <a:r>
              <a:rPr lang="en-US" sz="2600" dirty="0" smtClean="0">
                <a:solidFill>
                  <a:prstClr val="black"/>
                </a:solidFill>
              </a:rPr>
              <a:t>→ complicated for large systems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158519" y="1398050"/>
            <a:ext cx="750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+mj-lt"/>
              </a:rPr>
              <a:t>X</a:t>
            </a:r>
            <a:endParaRPr lang="ru-RU" sz="8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6865620" y="4765932"/>
            <a:ext cx="182880" cy="931257"/>
          </a:xfrm>
          <a:prstGeom prst="rightBrace">
            <a:avLst>
              <a:gd name="adj1" fmla="val 312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22" grpId="0" animBg="1"/>
      <p:bldP spid="8" grpId="0" animBg="1"/>
      <p:bldP spid="10" grpId="0" animBg="1"/>
      <p:bldP spid="11" grpId="0" animBg="1"/>
      <p:bldP spid="14" grpId="0"/>
      <p:bldP spid="15" grpId="0"/>
      <p:bldP spid="16" grpId="0"/>
      <p:bldP spid="20" grpId="0"/>
      <p:bldP spid="26" grpId="0" animBg="1"/>
      <p:bldP spid="28" grpId="0"/>
      <p:bldP spid="13" grpId="0"/>
      <p:bldP spid="29" grpId="0" animBg="1"/>
      <p:bldP spid="30" grpId="0" animBg="1"/>
      <p:bldP spid="31" grpId="0"/>
      <p:bldP spid="32" grpId="0"/>
      <p:bldP spid="33" grpId="0"/>
      <p:bldP spid="36" grpId="0"/>
      <p:bldP spid="40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2" y="1209040"/>
            <a:ext cx="10200055" cy="49679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Boolean Algebra </a:t>
            </a:r>
            <a:r>
              <a:rPr lang="en-US" sz="2800" dirty="0" smtClean="0"/>
              <a:t>works </a:t>
            </a:r>
            <a:r>
              <a:rPr lang="en-US" sz="2800" dirty="0"/>
              <a:t>with </a:t>
            </a:r>
            <a:r>
              <a:rPr lang="en-US" sz="2800" dirty="0" smtClean="0"/>
              <a:t>objects </a:t>
            </a:r>
            <a:r>
              <a:rPr lang="en-US" sz="2800" dirty="0"/>
              <a:t>that can </a:t>
            </a:r>
            <a:r>
              <a:rPr lang="en-US" sz="2800" dirty="0" smtClean="0"/>
              <a:t>have </a:t>
            </a:r>
            <a:r>
              <a:rPr lang="en-US" sz="2800" dirty="0"/>
              <a:t>only two </a:t>
            </a:r>
            <a:r>
              <a:rPr lang="en-US" sz="2800" dirty="0" smtClean="0"/>
              <a:t>states </a:t>
            </a:r>
            <a:r>
              <a:rPr lang="en-US" sz="2800" dirty="0"/>
              <a:t>(true and false, or 1 and 0)</a:t>
            </a:r>
          </a:p>
          <a:p>
            <a:pPr lvl="1"/>
            <a:r>
              <a:rPr lang="en-US" sz="2400" dirty="0"/>
              <a:t>Such object is called a Boolean object (term </a:t>
            </a:r>
            <a:r>
              <a:rPr lang="en-US" sz="2400" dirty="0">
                <a:latin typeface="+mn-lt"/>
              </a:rPr>
              <a:t>bit</a:t>
            </a:r>
            <a:r>
              <a:rPr lang="en-US" sz="2400" dirty="0"/>
              <a:t> of information is used in CS)</a:t>
            </a:r>
          </a:p>
          <a:p>
            <a:pPr lvl="1"/>
            <a:r>
              <a:rPr lang="en-US" sz="2400" dirty="0" smtClean="0"/>
              <a:t>Boolean Algebra </a:t>
            </a:r>
            <a:r>
              <a:rPr lang="en-US" sz="2400" dirty="0"/>
              <a:t>defines operations on Boolean objects → Boolean operations and functions</a:t>
            </a:r>
          </a:p>
          <a:p>
            <a:pPr lvl="1"/>
            <a:r>
              <a:rPr lang="en-US" sz="2400" dirty="0"/>
              <a:t>It is convenient to represent these operations and functions via truth tables: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0600110" y="159597"/>
            <a:ext cx="1507380" cy="2513978"/>
            <a:chOff x="7687420" y="120990"/>
            <a:chExt cx="1507380" cy="251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24917" y="120990"/>
              <a:ext cx="1032387" cy="12558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87420" y="1403862"/>
              <a:ext cx="150738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George </a:t>
              </a:r>
              <a:r>
                <a:rPr lang="en-US" sz="1400" b="1" dirty="0" smtClean="0">
                  <a:solidFill>
                    <a:srgbClr val="061922"/>
                  </a:solidFill>
                  <a:cs typeface="Arial" charset="0"/>
                </a:rPr>
                <a:t>Boole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(1815 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– 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1864)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English mathematician, philosopher and logician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5681" y="4479988"/>
            <a:ext cx="2687900" cy="1696975"/>
            <a:chOff x="2515681" y="4479988"/>
            <a:chExt cx="2687900" cy="16969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5681" y="4479988"/>
              <a:ext cx="2687900" cy="1093694"/>
              <a:chOff x="1245030" y="4455457"/>
              <a:chExt cx="2687900" cy="109369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c = F(</a:t>
                </a:r>
                <a:r>
                  <a:rPr kumimoji="0" lang="en-US" sz="20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a,b</a:t>
                </a: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45030" y="5056094"/>
                <a:ext cx="34176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45030" y="4518212"/>
                <a:ext cx="3193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29642" y="4786860"/>
                <a:ext cx="3032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</a:t>
                </a:r>
              </a:p>
            </p:txBody>
          </p:sp>
          <p:cxnSp>
            <p:nvCxnSpPr>
              <p:cNvPr id="15" name="Straight Connector 14"/>
              <p:cNvCxnSpPr>
                <a:stCxn id="13" idx="3"/>
              </p:cNvCxnSpPr>
              <p:nvPr/>
            </p:nvCxnSpPr>
            <p:spPr bwMode="auto">
              <a:xfrm>
                <a:off x="1564348" y="4733656"/>
                <a:ext cx="434781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2" idx="3"/>
              </p:cNvCxnSpPr>
              <p:nvPr/>
            </p:nvCxnSpPr>
            <p:spPr bwMode="auto">
              <a:xfrm flipV="1">
                <a:off x="1586790" y="5271537"/>
                <a:ext cx="412339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4" idx="1"/>
                <a:endCxn id="11" idx="3"/>
              </p:cNvCxnSpPr>
              <p:nvPr/>
            </p:nvCxnSpPr>
            <p:spPr bwMode="auto">
              <a:xfrm flipH="1">
                <a:off x="3290047" y="5002304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2812380" y="5807631"/>
              <a:ext cx="23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61922"/>
                  </a:solidFill>
                  <a:cs typeface="Arial" charset="0"/>
                </a:rPr>
                <a:t>Fig.: </a:t>
              </a: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Boolean function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42115" y="6051610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61922"/>
                </a:solidFill>
                <a:cs typeface="Arial" charset="0"/>
              </a:rPr>
              <a:t>Fig.: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6176877"/>
                  </p:ext>
                </p:extLst>
              </p:nvPr>
            </p:nvGraphicFramePr>
            <p:xfrm>
              <a:off x="7474323" y="4259591"/>
              <a:ext cx="2272554" cy="1751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a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b</a:t>
                          </a:r>
                          <a:endParaRPr lang="en-US" sz="1800" dirty="0"/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c</a:t>
                          </a:r>
                          <a:endParaRPr lang="en-US" sz="18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Neo Sans Intel" pitchFamily="34" charset="0"/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6176877"/>
                  </p:ext>
                </p:extLst>
              </p:nvPr>
            </p:nvGraphicFramePr>
            <p:xfrm>
              <a:off x="7474323" y="4259591"/>
              <a:ext cx="2272554" cy="1751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657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a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b</a:t>
                          </a:r>
                          <a:endParaRPr lang="en-US" sz="1800" dirty="0"/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c</a:t>
                          </a:r>
                          <a:endParaRPr lang="en-US" sz="1800" dirty="0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01613" t="-112069" r="-4032" b="-31206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01613" t="-215789" r="-4032" b="-217544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01613" t="-315789" r="-4032" b="-117544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smtClean="0"/>
                            <a:t>1</a:t>
                          </a:r>
                          <a:endParaRPr lang="en-US" sz="16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01613" t="-415789" r="-4032" b="-175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829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Operations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173"/>
            <a:ext cx="10515600" cy="2076708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The simplest Boolean operation is …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2877390" y="2058795"/>
            <a:ext cx="2252374" cy="690282"/>
            <a:chOff x="2877390" y="2058795"/>
            <a:chExt cx="2252374" cy="690282"/>
          </a:xfrm>
        </p:grpSpPr>
        <p:grpSp>
          <p:nvGrpSpPr>
            <p:cNvPr id="7" name="Group 6"/>
            <p:cNvGrpSpPr/>
            <p:nvPr/>
          </p:nvGrpSpPr>
          <p:grpSpPr>
            <a:xfrm>
              <a:off x="3647832" y="2058795"/>
              <a:ext cx="720577" cy="690282"/>
              <a:chOff x="1607464" y="2009795"/>
              <a:chExt cx="720577" cy="690282"/>
            </a:xfrm>
          </p:grpSpPr>
          <p:sp>
            <p:nvSpPr>
              <p:cNvPr id="8" name="Isosceles Triangle 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877390" y="2188492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rgbClr val="061922"/>
                  </a:solidFill>
                  <a:cs typeface="Arial" charset="0"/>
                </a:rPr>
                <a:t>x</a:t>
              </a:r>
              <a:endParaRPr lang="en-US" sz="2200" dirty="0">
                <a:solidFill>
                  <a:srgbClr val="061922"/>
                </a:solidFill>
                <a:cs typeface="Arial" charset="0"/>
              </a:endParaRPr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 bwMode="auto">
            <a:xfrm>
              <a:off x="3183884" y="2403936"/>
              <a:ext cx="44760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>
              <a:stCxn id="13" idx="1"/>
            </p:cNvCxnSpPr>
            <p:nvPr/>
          </p:nvCxnSpPr>
          <p:spPr bwMode="auto">
            <a:xfrm flipH="1">
              <a:off x="4385892" y="2403936"/>
              <a:ext cx="33959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>
              <a:off x="4725486" y="2188492"/>
              <a:ext cx="40427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solidFill>
                    <a:srgbClr val="061922"/>
                  </a:solidFill>
                  <a:cs typeface="Arial" charset="0"/>
                </a:rPr>
                <a:t>!x</a:t>
              </a:r>
              <a:endParaRPr lang="en-US" sz="2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82954"/>
              </p:ext>
            </p:extLst>
          </p:nvPr>
        </p:nvGraphicFramePr>
        <p:xfrm>
          <a:off x="7195072" y="1826260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!x</a:t>
                      </a: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8546" y="3519975"/>
            <a:ext cx="521745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AND (or Boolean multiplication)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6346" y="1154172"/>
            <a:ext cx="2580934" cy="52322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i</a:t>
            </a:r>
            <a:r>
              <a:rPr lang="en-US" sz="2800" kern="0" dirty="0" smtClean="0">
                <a:solidFill>
                  <a:srgbClr val="061922"/>
                </a:solidFill>
                <a:latin typeface="+mj-lt"/>
              </a:rPr>
              <a:t>nversion (NOT)</a:t>
            </a:r>
            <a:endParaRPr lang="en-US" sz="2800" kern="0" dirty="0">
              <a:solidFill>
                <a:srgbClr val="061922"/>
              </a:solidFill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77390" y="4515444"/>
            <a:ext cx="2364788" cy="865683"/>
            <a:chOff x="2877390" y="4515444"/>
            <a:chExt cx="2364788" cy="865683"/>
          </a:xfrm>
        </p:grpSpPr>
        <p:sp>
          <p:nvSpPr>
            <p:cNvPr id="17" name="Rectangle 16"/>
            <p:cNvSpPr/>
            <p:nvPr/>
          </p:nvSpPr>
          <p:spPr>
            <a:xfrm>
              <a:off x="4666379" y="4716743"/>
              <a:ext cx="57579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</a:t>
              </a:r>
              <a:r>
                <a:rPr lang="en-US" sz="2200" dirty="0" smtClean="0">
                  <a:solidFill>
                    <a:srgbClr val="061922"/>
                  </a:solidFill>
                  <a:cs typeface="Arial" charset="0"/>
                </a:rPr>
                <a:t>*y</a:t>
              </a:r>
              <a:endParaRPr lang="en-US" sz="2200" dirty="0">
                <a:solidFill>
                  <a:srgbClr val="061922"/>
                </a:solidFill>
                <a:cs typeface="Arial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877390" y="4515444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29379" y="4261132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35791" y="4695928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272280" y="447657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1221"/>
              </p:ext>
            </p:extLst>
          </p:nvPr>
        </p:nvGraphicFramePr>
        <p:xfrm>
          <a:off x="7232041" y="4220530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x*y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967369" y="459031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67369" y="495904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67369" y="532776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67369" y="569649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60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Operations</a:t>
            </a:r>
            <a:r>
              <a:rPr lang="ru-RU" dirty="0" smtClean="0"/>
              <a:t>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022"/>
            <a:ext cx="10515600" cy="536364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 smtClean="0">
                <a:solidFill>
                  <a:srgbClr val="061922"/>
                </a:solidFill>
              </a:rPr>
              <a:t>OR (Boolean addition)</a:t>
            </a:r>
            <a:endParaRPr lang="en-US" sz="2800" kern="0" dirty="0">
              <a:solidFill>
                <a:srgbClr val="061922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878545" y="3519974"/>
            <a:ext cx="6568735" cy="731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61922"/>
                </a:solidFill>
                <a:latin typeface="+mj-lt"/>
              </a:rPr>
              <a:t>XOR (exclusive OR, addition by module 1)</a:t>
            </a:r>
            <a:endParaRPr lang="en-US" sz="2800" kern="0" dirty="0">
              <a:solidFill>
                <a:srgbClr val="061922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77390" y="1975461"/>
            <a:ext cx="2198668" cy="865683"/>
            <a:chOff x="2877390" y="1975461"/>
            <a:chExt cx="2198668" cy="865683"/>
          </a:xfrm>
        </p:grpSpPr>
        <p:sp>
          <p:nvSpPr>
            <p:cNvPr id="30" name="Rectangle 29"/>
            <p:cNvSpPr/>
            <p:nvPr/>
          </p:nvSpPr>
          <p:spPr>
            <a:xfrm>
              <a:off x="4500259" y="2158630"/>
              <a:ext cx="57579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err="1" smtClean="0">
                  <a:solidFill>
                    <a:srgbClr val="061922"/>
                  </a:solidFill>
                  <a:cs typeface="Arial" charset="0"/>
                </a:rPr>
                <a:t>x+y</a:t>
              </a:r>
              <a:endParaRPr lang="en-US" sz="2200" dirty="0">
                <a:solidFill>
                  <a:srgbClr val="061922"/>
                </a:solidFill>
                <a:cs typeface="Arial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77390" y="1975461"/>
              <a:ext cx="1626546" cy="865683"/>
              <a:chOff x="822885" y="1708888"/>
              <a:chExt cx="1626546" cy="865683"/>
            </a:xfrm>
          </p:grpSpPr>
          <p:sp>
            <p:nvSpPr>
              <p:cNvPr id="32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22885" y="17088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34" name="Straight Connector 33"/>
              <p:cNvCxnSpPr>
                <a:stCxn id="33" idx="3"/>
              </p:cNvCxnSpPr>
              <p:nvPr/>
            </p:nvCxnSpPr>
            <p:spPr bwMode="auto">
              <a:xfrm>
                <a:off x="1129379" y="1924332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35" name="Rectangle 34"/>
              <p:cNvSpPr/>
              <p:nvPr/>
            </p:nvSpPr>
            <p:spPr>
              <a:xfrm>
                <a:off x="822885" y="21436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36" name="Straight Connector 35"/>
              <p:cNvCxnSpPr>
                <a:stCxn id="35" idx="3"/>
              </p:cNvCxnSpPr>
              <p:nvPr/>
            </p:nvCxnSpPr>
            <p:spPr bwMode="auto">
              <a:xfrm>
                <a:off x="1135791" y="2359128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109837" y="2125630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03794"/>
              </p:ext>
            </p:extLst>
          </p:nvPr>
        </p:nvGraphicFramePr>
        <p:xfrm>
          <a:off x="7246362" y="1429651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err="1" smtClean="0"/>
                        <a:t>x+y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981690" y="179943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81690" y="216816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81690" y="253688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81690" y="29056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061922"/>
              </a:solidFill>
              <a:cs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77390" y="4438621"/>
            <a:ext cx="3930024" cy="865683"/>
            <a:chOff x="2877390" y="4438621"/>
            <a:chExt cx="3930024" cy="865683"/>
          </a:xfrm>
        </p:grpSpPr>
        <p:grpSp>
          <p:nvGrpSpPr>
            <p:cNvPr id="43" name="Group 42"/>
            <p:cNvGrpSpPr/>
            <p:nvPr/>
          </p:nvGrpSpPr>
          <p:grpSpPr>
            <a:xfrm>
              <a:off x="4618994" y="4621790"/>
              <a:ext cx="2188420" cy="430887"/>
              <a:chOff x="3135460" y="4975932"/>
              <a:chExt cx="2188420" cy="43088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35460" y="4975932"/>
                <a:ext cx="21884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 </a:t>
                </a: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+ </a:t>
                </a: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 = !x*y + x*!y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396352" y="5130803"/>
                <a:ext cx="157404" cy="15740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877390" y="4438621"/>
              <a:ext cx="1745281" cy="865683"/>
              <a:chOff x="1393856" y="4792763"/>
              <a:chExt cx="1745281" cy="86568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393856" y="4792763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694506" y="4803088"/>
                <a:ext cx="1079453" cy="820453"/>
                <a:chOff x="1694506" y="4803088"/>
                <a:chExt cx="1079453" cy="820453"/>
              </a:xfrm>
            </p:grpSpPr>
            <p:sp>
              <p:nvSpPr>
                <p:cNvPr id="53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>
                  <a:off x="1694506" y="4831080"/>
                  <a:ext cx="519245" cy="766030"/>
                </a:xfrm>
                <a:prstGeom prst="arc">
                  <a:avLst>
                    <a:gd name="adj1" fmla="val 16409082"/>
                    <a:gd name="adj2" fmla="val 5221329"/>
                  </a:avLst>
                </a:prstGeom>
                <a:noFill/>
                <a:ln w="28575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1393856" y="5227559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50" name="Straight Connector 49"/>
              <p:cNvCxnSpPr>
                <a:stCxn id="49" idx="3"/>
              </p:cNvCxnSpPr>
              <p:nvPr/>
            </p:nvCxnSpPr>
            <p:spPr bwMode="auto">
              <a:xfrm>
                <a:off x="1706762" y="5443003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724666" y="5025769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2799543" y="520950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5143"/>
              </p:ext>
            </p:extLst>
          </p:nvPr>
        </p:nvGraphicFramePr>
        <p:xfrm>
          <a:off x="7252372" y="4314166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 </a:t>
                      </a:r>
                      <a:r>
                        <a:rPr lang="en-US" dirty="0" smtClean="0">
                          <a:sym typeface="Symbol"/>
                        </a:rPr>
                        <a:t>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87700" y="46839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87700" y="505267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87700" y="542140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7700" y="579013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70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657450"/>
          </a:xfrm>
        </p:spPr>
        <p:txBody>
          <a:bodyPr/>
          <a:lstStyle/>
          <a:p>
            <a:r>
              <a:rPr lang="en-US" dirty="0" smtClean="0"/>
              <a:t>Boolean operation can be combined into functions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50917" y="2438884"/>
            <a:ext cx="295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F(x, y, z)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39983" y="3100505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6718577" y="3104315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Flowchart: Delay 18"/>
          <p:cNvSpPr/>
          <p:nvPr/>
        </p:nvSpPr>
        <p:spPr bwMode="auto">
          <a:xfrm flipH="1">
            <a:off x="7970837" y="2486047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2540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cxnSp>
        <p:nvCxnSpPr>
          <p:cNvPr id="13" name="Elbow Connector 18"/>
          <p:cNvCxnSpPr>
            <a:stCxn id="10" idx="6"/>
            <a:endCxn id="11" idx="6"/>
          </p:cNvCxnSpPr>
          <p:nvPr/>
        </p:nvCxnSpPr>
        <p:spPr bwMode="auto">
          <a:xfrm>
            <a:off x="6364219" y="3303705"/>
            <a:ext cx="358167" cy="59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Elbow Connector 13"/>
          <p:cNvCxnSpPr>
            <a:stCxn id="11" idx="2"/>
            <a:endCxn id="12" idx="4"/>
          </p:cNvCxnSpPr>
          <p:nvPr/>
        </p:nvCxnSpPr>
        <p:spPr bwMode="auto">
          <a:xfrm flipV="1">
            <a:off x="7382319" y="3142409"/>
            <a:ext cx="679290" cy="368306"/>
          </a:xfrm>
          <a:prstGeom prst="bentConnector3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5259727" y="2452931"/>
            <a:ext cx="295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x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cxnSp>
        <p:nvCxnSpPr>
          <p:cNvPr id="16" name="Elbow Connector 25"/>
          <p:cNvCxnSpPr>
            <a:stCxn id="12" idx="2"/>
            <a:endCxn id="15" idx="3"/>
          </p:cNvCxnSpPr>
          <p:nvPr/>
        </p:nvCxnSpPr>
        <p:spPr bwMode="auto">
          <a:xfrm flipH="1" flipV="1">
            <a:off x="5555001" y="2652986"/>
            <a:ext cx="2534523" cy="232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5259727" y="3107096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y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cxnSp>
        <p:nvCxnSpPr>
          <p:cNvPr id="18" name="Straight Connector 17"/>
          <p:cNvCxnSpPr>
            <a:stCxn id="9" idx="3"/>
            <a:endCxn id="17" idx="3"/>
          </p:cNvCxnSpPr>
          <p:nvPr/>
        </p:nvCxnSpPr>
        <p:spPr bwMode="auto">
          <a:xfrm flipH="1">
            <a:off x="5559809" y="3303705"/>
            <a:ext cx="380175" cy="3446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5259727" y="3555407"/>
            <a:ext cx="285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z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cxnSp>
        <p:nvCxnSpPr>
          <p:cNvPr id="20" name="Straight Connector 19"/>
          <p:cNvCxnSpPr>
            <a:stCxn id="11" idx="5"/>
            <a:endCxn id="19" idx="3"/>
          </p:cNvCxnSpPr>
          <p:nvPr/>
        </p:nvCxnSpPr>
        <p:spPr bwMode="auto">
          <a:xfrm flipH="1" flipV="1">
            <a:off x="5545383" y="3755462"/>
            <a:ext cx="1173194" cy="223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1" name="Straight Connector 20"/>
          <p:cNvCxnSpPr>
            <a:stCxn id="12" idx="7"/>
            <a:endCxn id="22" idx="1"/>
          </p:cNvCxnSpPr>
          <p:nvPr/>
        </p:nvCxnSpPr>
        <p:spPr bwMode="auto">
          <a:xfrm>
            <a:off x="8603773" y="2892417"/>
            <a:ext cx="339180" cy="3856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8942953" y="2696218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x + </a:t>
            </a:r>
            <a:r>
              <a:rPr lang="en-US" sz="2000" dirty="0" smtClean="0">
                <a:solidFill>
                  <a:srgbClr val="061922"/>
                </a:solidFill>
                <a:cs typeface="Arial" charset="0"/>
              </a:rPr>
              <a:t>!y*z</a:t>
            </a:r>
            <a:endParaRPr lang="en-US" sz="2000" dirty="0">
              <a:solidFill>
                <a:srgbClr val="061922"/>
              </a:solidFill>
              <a:cs typeface="Arial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23826"/>
              </p:ext>
            </p:extLst>
          </p:nvPr>
        </p:nvGraphicFramePr>
        <p:xfrm>
          <a:off x="1445837" y="3330832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79780" y="370061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9305" y="407194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780" y="443807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9780" y="480679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60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5" grpId="0"/>
      <p:bldP spid="17" grpId="0"/>
      <p:bldP spid="19" grpId="0"/>
      <p:bldP spid="22" grpId="0"/>
      <p:bldP spid="24" grpId="0"/>
      <p:bldP spid="25" grpId="0"/>
      <p:bldP spid="26" grpId="0"/>
      <p:bldP spid="27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805288"/>
              </p:ext>
            </p:extLst>
          </p:nvPr>
        </p:nvGraphicFramePr>
        <p:xfrm>
          <a:off x="1600750" y="2437455"/>
          <a:ext cx="8914299" cy="32880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87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De Morgan's laws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!(</a:t>
                      </a:r>
                      <a:r>
                        <a:rPr lang="en-US" sz="2000" kern="1200" dirty="0" err="1" smtClean="0"/>
                        <a:t>xy</a:t>
                      </a:r>
                      <a:r>
                        <a:rPr lang="en-US" sz="2000" kern="1200" dirty="0" smtClean="0"/>
                        <a:t>)</a:t>
                      </a:r>
                      <a:r>
                        <a:rPr lang="en-US" sz="2000" kern="1200" baseline="0" dirty="0" smtClean="0"/>
                        <a:t> = !x + !y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!(x</a:t>
                      </a:r>
                      <a:r>
                        <a:rPr lang="en-US" sz="2000" kern="1200" baseline="0" dirty="0" smtClean="0"/>
                        <a:t> + y) = !x * !y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51860"/>
              </p:ext>
            </p:extLst>
          </p:nvPr>
        </p:nvGraphicFramePr>
        <p:xfrm>
          <a:off x="1600745" y="2437455"/>
          <a:ext cx="8914299" cy="2891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Distributive law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x*y + z</a:t>
                      </a:r>
                      <a:r>
                        <a:rPr lang="en-US" sz="2000" baseline="0" dirty="0" smtClean="0"/>
                        <a:t> = (x + z)(y + z)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baseline="0" dirty="0" smtClean="0"/>
                        <a:t>(x + y)*z = x*z + y*z</a:t>
                      </a:r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32721"/>
              </p:ext>
            </p:extLst>
          </p:nvPr>
        </p:nvGraphicFramePr>
        <p:xfrm>
          <a:off x="1600746" y="2437455"/>
          <a:ext cx="8914299" cy="24377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Associative law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(x*y)*z</a:t>
                      </a:r>
                      <a:r>
                        <a:rPr lang="en-US" sz="2000" baseline="0" dirty="0" smtClean="0"/>
                        <a:t> = x*(y*z)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(x + y) +</a:t>
                      </a:r>
                      <a:r>
                        <a:rPr lang="en-US" sz="2000" baseline="0" dirty="0" smtClean="0"/>
                        <a:t> z = x + (y + z)</a:t>
                      </a:r>
                      <a:endParaRPr lang="en-US" sz="20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07617"/>
              </p:ext>
            </p:extLst>
          </p:nvPr>
        </p:nvGraphicFramePr>
        <p:xfrm>
          <a:off x="1600747" y="2437455"/>
          <a:ext cx="8914299" cy="1983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Commutative law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x*y = y*x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+ y = y + x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23771"/>
              </p:ext>
            </p:extLst>
          </p:nvPr>
        </p:nvGraphicFramePr>
        <p:xfrm>
          <a:off x="1600748" y="2437455"/>
          <a:ext cx="8914299" cy="1487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Inverse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!x*x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!x + x = 1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76300"/>
              </p:ext>
            </p:extLst>
          </p:nvPr>
        </p:nvGraphicFramePr>
        <p:xfrm>
          <a:off x="1600749" y="2437455"/>
          <a:ext cx="8914299" cy="991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Idempotent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x*x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x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60810"/>
              </p:ext>
            </p:extLst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Identity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1*x</a:t>
                      </a:r>
                      <a:r>
                        <a:rPr lang="en-US" sz="2000" baseline="0" dirty="0" smtClean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1720"/>
              </p:ext>
            </p:extLst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46073"/>
              </p:ext>
            </p:extLst>
          </p:nvPr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Null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0*x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962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Identity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1*x</a:t>
                      </a:r>
                      <a:r>
                        <a:rPr lang="en-US" sz="2000" baseline="0" dirty="0" smtClean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3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/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/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/>
                <a:gridCol w="2971433"/>
                <a:gridCol w="2971433"/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Null law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0*x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0367"/>
              </p:ext>
            </p:extLst>
          </p:nvPr>
        </p:nvGraphicFramePr>
        <p:xfrm>
          <a:off x="1600744" y="3891282"/>
          <a:ext cx="30163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77"/>
                <a:gridCol w="786581"/>
                <a:gridCol w="804095"/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x*y</a:t>
                      </a:r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0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/>
                        <a:t>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55317"/>
              </p:ext>
            </p:extLst>
          </p:nvPr>
        </p:nvGraphicFramePr>
        <p:xfrm>
          <a:off x="6645223" y="3891282"/>
          <a:ext cx="30163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77"/>
                <a:gridCol w="786581"/>
                <a:gridCol w="804095"/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x*y</a:t>
                      </a:r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0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173080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OR can be used as a logical key</a:t>
            </a:r>
            <a:endParaRPr lang="ru-RU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00093" y="5449593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Useful to reconstruct a function from the given truth table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36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9|13|2.5|26|48.1|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8.1|3.1|7.3|2.1|3.4|15.4|0.3|0.2|3.9|2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110.3|37.6|56.9|1.8|64.4|0.6|16.3|0.5|0.4|71.4|1.6|0.8|0.4|0.3|20|3.1|18.1|0.2|0.2|0.2|0.2|0.2|0.7|0.2|0.2|0.2|0.2|0.3|0.2|0.2|159.3|31.4|14.8|21.6|60|0.6|333.3|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7|38.5|24.4|2.4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10.9|2|54.4|8.1|10.5|11.8|2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0.6|5.5|28.4|2.4|1|3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3.1|1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3.2|1|0.6|0.3|0.3|0.6|0.4|0.1|0.1|45.6|0.9|0.8|11.3|5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|10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2.1|45.7|9.4|9.4|47|8|13.7|19.3|100.8|1.3|13.4|113.3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9|21.1|108.6|15.3|11.8|1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6|1.6|27.8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|1.7|9.3|24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0.2|0.7|0.1|0.2|0.1|0.1|0.1|0.1|0.1|0.1|0.2|0.1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4|0.5|0.4|0.2|0.2|0.2|0.2|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0.9|7.9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1777</Words>
  <Application>Microsoft Office PowerPoint</Application>
  <PresentationFormat>Widescreen</PresentationFormat>
  <Paragraphs>754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Neo Sans Intel</vt:lpstr>
      <vt:lpstr>Symbol</vt:lpstr>
      <vt:lpstr>Wingdings</vt:lpstr>
      <vt:lpstr>Office Theme</vt:lpstr>
      <vt:lpstr>Boolean Algebra and Combinational Circuits</vt:lpstr>
      <vt:lpstr>Topics of The Lecture</vt:lpstr>
      <vt:lpstr>Digital Abstraction</vt:lpstr>
      <vt:lpstr>Boolean Algebra</vt:lpstr>
      <vt:lpstr>Main Operations</vt:lpstr>
      <vt:lpstr>Main Operations (2)</vt:lpstr>
      <vt:lpstr>Boolean Functions</vt:lpstr>
      <vt:lpstr>Main axioms/laws</vt:lpstr>
      <vt:lpstr>Main axioms/laws</vt:lpstr>
      <vt:lpstr>Canonical disjunctive normal form (CNDF)</vt:lpstr>
      <vt:lpstr>Canonical conjunctive normal form (CCDF)</vt:lpstr>
      <vt:lpstr>Karnaugh Map</vt:lpstr>
      <vt:lpstr>Combinational Circuits</vt:lpstr>
      <vt:lpstr>Comparator</vt:lpstr>
      <vt:lpstr>Multiplexor</vt:lpstr>
      <vt:lpstr>4-input Multiplexor</vt:lpstr>
      <vt:lpstr>Half Adder</vt:lpstr>
      <vt:lpstr>Full Adder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Titov, Alexandr</cp:lastModifiedBy>
  <cp:revision>110</cp:revision>
  <dcterms:created xsi:type="dcterms:W3CDTF">2015-09-06T19:48:52Z</dcterms:created>
  <dcterms:modified xsi:type="dcterms:W3CDTF">2016-10-05T10:52:14Z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36f3648b-408e-49ff-ab85-5b256852cf5a</vt:lpwstr>
  </property>
  <property fmtid="{D5CDD505-2E9C-101B-9397-08002B2CF9AE}" pid="3" name="CTP_TimeStamp">
    <vt:lpwstr>2016-10-05 10:50:14Z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