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1" r:id="rId10"/>
    <p:sldId id="268" r:id="rId11"/>
    <p:sldId id="269" r:id="rId12"/>
    <p:sldId id="270" r:id="rId13"/>
    <p:sldId id="290" r:id="rId14"/>
    <p:sldId id="271" r:id="rId15"/>
    <p:sldId id="274" r:id="rId16"/>
    <p:sldId id="272" r:id="rId17"/>
    <p:sldId id="281" r:id="rId18"/>
    <p:sldId id="282" r:id="rId19"/>
    <p:sldId id="284" r:id="rId20"/>
    <p:sldId id="283" r:id="rId21"/>
    <p:sldId id="285" r:id="rId22"/>
    <p:sldId id="287" r:id="rId23"/>
    <p:sldId id="288" r:id="rId24"/>
    <p:sldId id="289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5B9BD5"/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/>
  </p:normalViewPr>
  <p:slideViewPr>
    <p:cSldViewPr snapToGrid="0">
      <p:cViewPr varScale="1">
        <p:scale>
          <a:sx n="37" d="100"/>
          <a:sy n="37" d="100"/>
        </p:scale>
        <p:origin x="38" y="326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4B09A-6F66-4CAF-9814-31F401892A5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98ED-1A43-4A76-B7D5-0E620D5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9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0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4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7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7047"/>
            <a:ext cx="9144000" cy="2387600"/>
          </a:xfrm>
        </p:spPr>
        <p:txBody>
          <a:bodyPr/>
          <a:lstStyle/>
          <a:p>
            <a:r>
              <a:rPr lang="en-US" dirty="0" smtClean="0"/>
              <a:t>Finite State Machines</a:t>
            </a:r>
            <a:br>
              <a:rPr lang="en-US" dirty="0" smtClean="0"/>
            </a:br>
            <a:r>
              <a:rPr lang="en-US" sz="4800" dirty="0" smtClean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smtClean="0"/>
              <a:t>Alexander Titov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Methods for FSM Minimization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8804" cy="4351338"/>
          </a:xfrm>
        </p:spPr>
        <p:txBody>
          <a:bodyPr/>
          <a:lstStyle/>
          <a:p>
            <a:r>
              <a:rPr lang="en-US" dirty="0"/>
              <a:t>Row matching</a:t>
            </a:r>
          </a:p>
          <a:p>
            <a:pPr lvl="1"/>
            <a:r>
              <a:rPr lang="en-US" dirty="0"/>
              <a:t>Easier to do by hand</a:t>
            </a:r>
          </a:p>
          <a:p>
            <a:pPr lvl="1"/>
            <a:r>
              <a:rPr lang="en-US" dirty="0"/>
              <a:t>Misses minimization opportunities</a:t>
            </a:r>
          </a:p>
          <a:p>
            <a:pPr>
              <a:spcBef>
                <a:spcPts val="2400"/>
              </a:spcBef>
            </a:pPr>
            <a:r>
              <a:rPr lang="en-US" dirty="0"/>
              <a:t>Implication </a:t>
            </a:r>
            <a:r>
              <a:rPr lang="en-US" dirty="0" smtClean="0"/>
              <a:t>table </a:t>
            </a:r>
            <a:endParaRPr lang="en-US" dirty="0"/>
          </a:p>
          <a:p>
            <a:pPr lvl="1"/>
            <a:r>
              <a:rPr lang="en-US" dirty="0"/>
              <a:t>Guaranteed to find the most reduced FSM</a:t>
            </a:r>
          </a:p>
          <a:p>
            <a:pPr lvl="1"/>
            <a:r>
              <a:rPr lang="en-US" dirty="0"/>
              <a:t>More complicated </a:t>
            </a:r>
            <a:r>
              <a:rPr lang="en-US" dirty="0" smtClean="0"/>
              <a:t>algorithm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3341609"/>
            <a:ext cx="23816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← next lecture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704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sequence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2801"/>
          </a:xfrm>
        </p:spPr>
        <p:txBody>
          <a:bodyPr/>
          <a:lstStyle/>
          <a:p>
            <a:r>
              <a:rPr lang="en-US" dirty="0" smtClean="0"/>
              <a:t>Conditions:</a:t>
            </a:r>
          </a:p>
          <a:p>
            <a:pPr lvl="1"/>
            <a:r>
              <a:rPr lang="en-US" dirty="0" smtClean="0"/>
              <a:t>Scheme has one input and one output</a:t>
            </a:r>
          </a:p>
          <a:p>
            <a:pPr lvl="1"/>
            <a:r>
              <a:rPr lang="en-US" dirty="0" smtClean="0"/>
              <a:t>Output 1 if the previous three inputs are 011 or 110</a:t>
            </a:r>
          </a:p>
          <a:p>
            <a:r>
              <a:rPr lang="en-US" dirty="0" err="1" smtClean="0"/>
              <a:t>Intput</a:t>
            </a:r>
            <a:r>
              <a:rPr lang="en-US" dirty="0" smtClean="0"/>
              <a:t>/output trace example: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Let’s create the state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42581"/>
              </p:ext>
            </p:extLst>
          </p:nvPr>
        </p:nvGraphicFramePr>
        <p:xfrm>
          <a:off x="1587230" y="3833654"/>
          <a:ext cx="6310132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511087"/>
                <a:gridCol w="433194"/>
                <a:gridCol w="407887"/>
                <a:gridCol w="450724"/>
                <a:gridCol w="487963"/>
                <a:gridCol w="413485"/>
                <a:gridCol w="450724"/>
                <a:gridCol w="450724"/>
                <a:gridCol w="450724"/>
                <a:gridCol w="450724"/>
                <a:gridCol w="450724"/>
                <a:gridCol w="450724"/>
                <a:gridCol w="450724"/>
                <a:gridCol w="4507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ru-RU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ru-RU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ru-RU" b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ru-RU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58008" y="1825625"/>
            <a:ext cx="1429966" cy="1277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Sequence Analyzer FSM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443608" y="2149463"/>
            <a:ext cx="914400" cy="754869"/>
            <a:chOff x="8706255" y="2014526"/>
            <a:chExt cx="914400" cy="754869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8812853" y="2014526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 smtClean="0">
                  <a:latin typeface="+mn-lt"/>
                </a:rPr>
                <a:t>Sequence</a:t>
              </a:r>
              <a:endParaRPr lang="en-US" altLang="ru-RU" sz="1800" dirty="0">
                <a:latin typeface="+mn-lt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8706255" y="2389902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9100225" y="2299549"/>
              <a:ext cx="126459" cy="180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8814475" y="2439195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400" dirty="0" smtClean="0">
                  <a:latin typeface="+mn-lt"/>
                </a:rPr>
                <a:t>1</a:t>
              </a:r>
              <a:endParaRPr lang="en-US" altLang="ru-RU" sz="1400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85543" y="2168919"/>
            <a:ext cx="914400" cy="754869"/>
            <a:chOff x="8706255" y="2014526"/>
            <a:chExt cx="914400" cy="754869"/>
          </a:xfrm>
        </p:grpSpPr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8943366" y="2014526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 smtClean="0">
                  <a:latin typeface="+mn-lt"/>
                </a:rPr>
                <a:t>Match</a:t>
              </a:r>
              <a:endParaRPr lang="en-US" altLang="ru-RU" sz="1800" dirty="0">
                <a:latin typeface="+mn-lt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8706255" y="2389902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9100225" y="2299549"/>
              <a:ext cx="126459" cy="180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8814475" y="2439195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400" dirty="0" smtClean="0">
                  <a:latin typeface="+mn-lt"/>
                </a:rPr>
                <a:t>1</a:t>
              </a:r>
              <a:endParaRPr lang="en-US" altLang="ru-RU" sz="1400" dirty="0">
                <a:latin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476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Analyzer: straightforward diagram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12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10694" y="1202164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357036" y="1596278"/>
            <a:ext cx="4072338" cy="4516974"/>
            <a:chOff x="6357036" y="1596278"/>
            <a:chExt cx="4072338" cy="4516974"/>
          </a:xfrm>
        </p:grpSpPr>
        <p:sp>
          <p:nvSpPr>
            <p:cNvPr id="11" name="Oval 10"/>
            <p:cNvSpPr/>
            <p:nvPr/>
          </p:nvSpPr>
          <p:spPr>
            <a:xfrm>
              <a:off x="8111285" y="206792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159593" y="341243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700777" y="484891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100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63813" y="484891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101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9153763" y="3389725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694947" y="482620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110</a:t>
              </a:r>
            </a:p>
            <a:p>
              <a:pPr algn="ctr"/>
              <a:r>
                <a:rPr lang="en-US" sz="1600" b="1" dirty="0" smtClean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657983" y="482620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3" idx="3"/>
              <a:endCxn id="14" idx="0"/>
            </p:cNvCxnSpPr>
            <p:nvPr/>
          </p:nvCxnSpPr>
          <p:spPr>
            <a:xfrm flipH="1">
              <a:off x="7020817" y="3958778"/>
              <a:ext cx="232514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5"/>
              <a:endCxn id="15" idx="0"/>
            </p:cNvCxnSpPr>
            <p:nvPr/>
          </p:nvCxnSpPr>
          <p:spPr>
            <a:xfrm>
              <a:off x="7705935" y="3958778"/>
              <a:ext cx="277918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3"/>
              <a:endCxn id="13" idx="0"/>
            </p:cNvCxnSpPr>
            <p:nvPr/>
          </p:nvCxnSpPr>
          <p:spPr>
            <a:xfrm flipH="1">
              <a:off x="7479633" y="2614268"/>
              <a:ext cx="725390" cy="798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" idx="5"/>
              <a:endCxn id="18" idx="0"/>
            </p:cNvCxnSpPr>
            <p:nvPr/>
          </p:nvCxnSpPr>
          <p:spPr>
            <a:xfrm>
              <a:off x="8657627" y="2614268"/>
              <a:ext cx="816176" cy="77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3"/>
              <a:endCxn id="19" idx="0"/>
            </p:cNvCxnSpPr>
            <p:nvPr/>
          </p:nvCxnSpPr>
          <p:spPr>
            <a:xfrm flipH="1">
              <a:off x="9014987" y="3936067"/>
              <a:ext cx="232514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5"/>
              <a:endCxn id="20" idx="0"/>
            </p:cNvCxnSpPr>
            <p:nvPr/>
          </p:nvCxnSpPr>
          <p:spPr>
            <a:xfrm>
              <a:off x="9700105" y="3936067"/>
              <a:ext cx="277918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5"/>
              <a:endCxn id="11" idx="1"/>
            </p:cNvCxnSpPr>
            <p:nvPr/>
          </p:nvCxnSpPr>
          <p:spPr>
            <a:xfrm>
              <a:off x="6357036" y="1748506"/>
              <a:ext cx="1847987" cy="413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102488" y="15962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89330" y="269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060401" y="2708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5388" y="42191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76773" y="42191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52077" y="4206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893462" y="4206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689517" y="5395256"/>
              <a:ext cx="766820" cy="717996"/>
              <a:chOff x="6689517" y="5395256"/>
              <a:chExt cx="766820" cy="717996"/>
            </a:xfrm>
          </p:grpSpPr>
          <p:cxnSp>
            <p:nvCxnSpPr>
              <p:cNvPr id="42" name="Straight Arrow Connector 41"/>
              <p:cNvCxnSpPr>
                <a:stCxn id="14" idx="3"/>
              </p:cNvCxnSpPr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6" name="Straight Arrow Connector 45"/>
              <p:cNvCxnSpPr>
                <a:stCxn id="14" idx="5"/>
              </p:cNvCxnSpPr>
              <p:nvPr/>
            </p:nvCxnSpPr>
            <p:spPr>
              <a:xfrm>
                <a:off x="7247119" y="5395256"/>
                <a:ext cx="209218" cy="7179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7652109" y="5414708"/>
              <a:ext cx="761152" cy="698544"/>
              <a:chOff x="6689517" y="5395256"/>
              <a:chExt cx="761152" cy="698544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7247119" y="5395256"/>
                <a:ext cx="203550" cy="6985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8694947" y="5391469"/>
              <a:ext cx="758561" cy="689653"/>
              <a:chOff x="6689517" y="5395256"/>
              <a:chExt cx="758561" cy="689653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7247119" y="5395256"/>
                <a:ext cx="200959" cy="6896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663815" y="5382578"/>
              <a:ext cx="765559" cy="713668"/>
              <a:chOff x="6689517" y="5395256"/>
              <a:chExt cx="765559" cy="713668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7247119" y="5395256"/>
                <a:ext cx="207957" cy="713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2" name="Oval 71"/>
          <p:cNvSpPr/>
          <p:nvPr/>
        </p:nvSpPr>
        <p:spPr>
          <a:xfrm flipH="1">
            <a:off x="3512731" y="2067926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 flipH="1">
            <a:off x="4464423" y="3412436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 flipH="1">
            <a:off x="4923239" y="4848914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011</a:t>
            </a:r>
          </a:p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[1]</a:t>
            </a:r>
            <a:endParaRPr lang="ru-RU" sz="1600" b="1" dirty="0">
              <a:solidFill>
                <a:srgbClr val="00B05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 flipH="1">
            <a:off x="3960203" y="4848914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010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H="1">
            <a:off x="2470253" y="3389725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H="1">
            <a:off x="2929069" y="4826203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001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 flipH="1">
            <a:off x="1966033" y="4826203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000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3" idx="3"/>
            <a:endCxn id="74" idx="0"/>
          </p:cNvCxnSpPr>
          <p:nvPr/>
        </p:nvCxnSpPr>
        <p:spPr>
          <a:xfrm>
            <a:off x="5010765" y="3958778"/>
            <a:ext cx="232514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5"/>
            <a:endCxn id="75" idx="0"/>
          </p:cNvCxnSpPr>
          <p:nvPr/>
        </p:nvCxnSpPr>
        <p:spPr>
          <a:xfrm flipH="1">
            <a:off x="4280243" y="3958778"/>
            <a:ext cx="277918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3"/>
            <a:endCxn id="73" idx="0"/>
          </p:cNvCxnSpPr>
          <p:nvPr/>
        </p:nvCxnSpPr>
        <p:spPr>
          <a:xfrm>
            <a:off x="4059073" y="2614268"/>
            <a:ext cx="725390" cy="7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5"/>
            <a:endCxn id="76" idx="0"/>
          </p:cNvCxnSpPr>
          <p:nvPr/>
        </p:nvCxnSpPr>
        <p:spPr>
          <a:xfrm flipH="1">
            <a:off x="2790293" y="2614268"/>
            <a:ext cx="816176" cy="77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3"/>
            <a:endCxn id="77" idx="0"/>
          </p:cNvCxnSpPr>
          <p:nvPr/>
        </p:nvCxnSpPr>
        <p:spPr>
          <a:xfrm>
            <a:off x="3016595" y="3936067"/>
            <a:ext cx="232514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5"/>
            <a:endCxn id="78" idx="0"/>
          </p:cNvCxnSpPr>
          <p:nvPr/>
        </p:nvCxnSpPr>
        <p:spPr>
          <a:xfrm flipH="1">
            <a:off x="2286073" y="3936067"/>
            <a:ext cx="277918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2" idx="1"/>
          </p:cNvCxnSpPr>
          <p:nvPr/>
        </p:nvCxnSpPr>
        <p:spPr>
          <a:xfrm flipH="1">
            <a:off x="4059073" y="1748506"/>
            <a:ext cx="1847987" cy="41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flipH="1">
            <a:off x="4859922" y="1596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flipH="1">
            <a:off x="4373080" y="2695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flipH="1">
            <a:off x="2902009" y="2708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flipH="1">
            <a:off x="5127022" y="4219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flipH="1">
            <a:off x="4085637" y="4219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flipH="1">
            <a:off x="3110333" y="4206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flipH="1">
            <a:off x="2068948" y="4206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 flipH="1">
            <a:off x="4812715" y="5395256"/>
            <a:ext cx="761864" cy="700990"/>
            <a:chOff x="6689517" y="5395256"/>
            <a:chExt cx="761864" cy="700990"/>
          </a:xfrm>
        </p:grpSpPr>
        <p:cxnSp>
          <p:nvCxnSpPr>
            <p:cNvPr id="94" name="Straight Arrow Connector 93"/>
            <p:cNvCxnSpPr>
              <a:stCxn id="74" idx="3"/>
            </p:cNvCxnSpPr>
            <p:nvPr/>
          </p:nvCxnSpPr>
          <p:spPr>
            <a:xfrm flipH="1">
              <a:off x="6689517" y="5395256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705222" y="5450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96" name="Straight Arrow Connector 95"/>
            <p:cNvCxnSpPr>
              <a:stCxn id="74" idx="5"/>
            </p:cNvCxnSpPr>
            <p:nvPr/>
          </p:nvCxnSpPr>
          <p:spPr>
            <a:xfrm>
              <a:off x="7247119" y="5395256"/>
              <a:ext cx="204262" cy="700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064005" y="545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 flipH="1">
            <a:off x="3855720" y="5414708"/>
            <a:ext cx="756267" cy="681781"/>
            <a:chOff x="6689517" y="5395256"/>
            <a:chExt cx="756267" cy="681781"/>
          </a:xfrm>
        </p:grpSpPr>
        <p:cxnSp>
          <p:nvCxnSpPr>
            <p:cNvPr id="99" name="Straight Arrow Connector 98"/>
            <p:cNvCxnSpPr/>
            <p:nvPr/>
          </p:nvCxnSpPr>
          <p:spPr>
            <a:xfrm flipH="1">
              <a:off x="6689517" y="5395256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705222" y="5450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7247118" y="5395256"/>
              <a:ext cx="198666" cy="681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7064005" y="545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 flipH="1">
            <a:off x="2806181" y="5391469"/>
            <a:ext cx="762968" cy="704777"/>
            <a:chOff x="6689517" y="5395256"/>
            <a:chExt cx="762968" cy="704777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6689517" y="5395256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705222" y="5450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7247118" y="5395256"/>
              <a:ext cx="205367" cy="704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7064005" y="545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829767" y="5382578"/>
            <a:ext cx="770514" cy="730674"/>
            <a:chOff x="1829767" y="5382578"/>
            <a:chExt cx="770514" cy="730674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2495283" y="5382578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 flipH="1">
              <a:off x="2282890" y="54377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flipH="1">
              <a:off x="1829767" y="5382578"/>
              <a:ext cx="212913" cy="730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 flipH="1">
              <a:off x="1924107" y="54431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59217" y="2385922"/>
            <a:ext cx="8420303" cy="3455893"/>
            <a:chOff x="1259217" y="1493520"/>
            <a:chExt cx="8420303" cy="4348296"/>
          </a:xfrm>
        </p:grpSpPr>
        <p:sp>
          <p:nvSpPr>
            <p:cNvPr id="114" name="Left Bracket 113"/>
            <p:cNvSpPr/>
            <p:nvPr/>
          </p:nvSpPr>
          <p:spPr>
            <a:xfrm>
              <a:off x="1259217" y="1493520"/>
              <a:ext cx="277792" cy="4348296"/>
            </a:xfrm>
            <a:prstGeom prst="leftBracket">
              <a:avLst>
                <a:gd name="adj" fmla="val 829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6" name="Straight Connector 115"/>
            <p:cNvCxnSpPr>
              <a:endCxn id="114" idx="2"/>
            </p:cNvCxnSpPr>
            <p:nvPr/>
          </p:nvCxnSpPr>
          <p:spPr>
            <a:xfrm flipH="1">
              <a:off x="1537009" y="5820911"/>
              <a:ext cx="8142511" cy="20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4" idx="0"/>
              <a:endCxn id="72" idx="6"/>
            </p:cNvCxnSpPr>
            <p:nvPr/>
          </p:nvCxnSpPr>
          <p:spPr>
            <a:xfrm>
              <a:off x="1537009" y="1493520"/>
              <a:ext cx="1975722" cy="2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 flipH="1">
            <a:off x="1829767" y="2385923"/>
            <a:ext cx="8846912" cy="3713160"/>
            <a:chOff x="1259217" y="1493520"/>
            <a:chExt cx="8846912" cy="4348296"/>
          </a:xfrm>
        </p:grpSpPr>
        <p:sp>
          <p:nvSpPr>
            <p:cNvPr id="124" name="Left Bracket 123"/>
            <p:cNvSpPr/>
            <p:nvPr/>
          </p:nvSpPr>
          <p:spPr>
            <a:xfrm>
              <a:off x="1259217" y="1493520"/>
              <a:ext cx="277792" cy="4348296"/>
            </a:xfrm>
            <a:prstGeom prst="leftBracket">
              <a:avLst>
                <a:gd name="adj" fmla="val 829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5" name="Straight Connector 124"/>
            <p:cNvCxnSpPr>
              <a:endCxn id="124" idx="2"/>
            </p:cNvCxnSpPr>
            <p:nvPr/>
          </p:nvCxnSpPr>
          <p:spPr>
            <a:xfrm flipH="1">
              <a:off x="1537009" y="5841816"/>
              <a:ext cx="8569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24" idx="0"/>
              <a:endCxn id="11" idx="6"/>
            </p:cNvCxnSpPr>
            <p:nvPr/>
          </p:nvCxnSpPr>
          <p:spPr>
            <a:xfrm>
              <a:off x="1537009" y="1493520"/>
              <a:ext cx="1647522" cy="2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62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Table Minimization: step 1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048000" y="1288144"/>
          <a:ext cx="6096000" cy="48037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/>
                <a:gridCol w="1685925"/>
                <a:gridCol w="958850"/>
                <a:gridCol w="808037"/>
                <a:gridCol w="727075"/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Reset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4559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Table Minimization: step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77482"/>
              </p:ext>
            </p:extLst>
          </p:nvPr>
        </p:nvGraphicFramePr>
        <p:xfrm>
          <a:off x="3048000" y="1288144"/>
          <a:ext cx="6096000" cy="48037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/>
                <a:gridCol w="1685925"/>
                <a:gridCol w="958850"/>
                <a:gridCol w="808037"/>
                <a:gridCol w="727075"/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Reset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936111" y="3831221"/>
            <a:ext cx="6319777" cy="856526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ounded Rectangle 8"/>
          <p:cNvSpPr/>
          <p:nvPr/>
        </p:nvSpPr>
        <p:spPr>
          <a:xfrm>
            <a:off x="2936111" y="4939354"/>
            <a:ext cx="6319777" cy="593345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936110" y="5797113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ounded Rectangle 10"/>
          <p:cNvSpPr/>
          <p:nvPr/>
        </p:nvSpPr>
        <p:spPr>
          <a:xfrm>
            <a:off x="2936109" y="1847382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ounded Rectangle 11"/>
          <p:cNvSpPr/>
          <p:nvPr/>
        </p:nvSpPr>
        <p:spPr>
          <a:xfrm>
            <a:off x="2936109" y="4687747"/>
            <a:ext cx="6319777" cy="251607"/>
          </a:xfrm>
          <a:prstGeom prst="roundRect">
            <a:avLst>
              <a:gd name="adj" fmla="val 13964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ounded Rectangle 12"/>
          <p:cNvSpPr/>
          <p:nvPr/>
        </p:nvSpPr>
        <p:spPr>
          <a:xfrm>
            <a:off x="2936109" y="5545506"/>
            <a:ext cx="6319777" cy="251607"/>
          </a:xfrm>
          <a:prstGeom prst="roundRect">
            <a:avLst>
              <a:gd name="adj" fmla="val 13964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Group 31"/>
          <p:cNvGrpSpPr/>
          <p:nvPr/>
        </p:nvGrpSpPr>
        <p:grpSpPr>
          <a:xfrm>
            <a:off x="596087" y="2207491"/>
            <a:ext cx="2239477" cy="3696160"/>
            <a:chOff x="596087" y="2207491"/>
            <a:chExt cx="2239477" cy="3696160"/>
          </a:xfrm>
        </p:grpSpPr>
        <p:grpSp>
          <p:nvGrpSpPr>
            <p:cNvPr id="16" name="Group 15"/>
            <p:cNvGrpSpPr/>
            <p:nvPr/>
          </p:nvGrpSpPr>
          <p:grpSpPr>
            <a:xfrm>
              <a:off x="596087" y="3362020"/>
              <a:ext cx="1504109" cy="461665"/>
              <a:chOff x="596087" y="3362020"/>
              <a:chExt cx="1504109" cy="46166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558060" y="3362020"/>
                <a:ext cx="5421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</a:pPr>
                <a:r>
                  <a:rPr lang="en-US" sz="2400" dirty="0" err="1"/>
                  <a:t>S</a:t>
                </a:r>
                <a:r>
                  <a:rPr lang="en-US" sz="2400" baseline="-25000" dirty="0" err="1"/>
                  <a:t>no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96087" y="3435881"/>
                <a:ext cx="1098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new state</a:t>
                </a:r>
                <a:endParaRPr lang="ru-RU" dirty="0"/>
              </a:p>
            </p:txBody>
          </p:sp>
        </p:grpSp>
        <p:cxnSp>
          <p:nvCxnSpPr>
            <p:cNvPr id="21" name="Straight Arrow Connector 20"/>
            <p:cNvCxnSpPr>
              <a:stCxn id="14" idx="3"/>
            </p:cNvCxnSpPr>
            <p:nvPr/>
          </p:nvCxnSpPr>
          <p:spPr>
            <a:xfrm flipV="1">
              <a:off x="2100196" y="2207491"/>
              <a:ext cx="735368" cy="13853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4" idx="3"/>
            </p:cNvCxnSpPr>
            <p:nvPr/>
          </p:nvCxnSpPr>
          <p:spPr>
            <a:xfrm>
              <a:off x="2100196" y="3592853"/>
              <a:ext cx="735368" cy="424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4" idx="3"/>
            </p:cNvCxnSpPr>
            <p:nvPr/>
          </p:nvCxnSpPr>
          <p:spPr>
            <a:xfrm>
              <a:off x="2100196" y="3592853"/>
              <a:ext cx="735368" cy="14871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3"/>
            </p:cNvCxnSpPr>
            <p:nvPr/>
          </p:nvCxnSpPr>
          <p:spPr>
            <a:xfrm>
              <a:off x="2100196" y="3592853"/>
              <a:ext cx="735368" cy="23107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356436" y="4813550"/>
            <a:ext cx="2051586" cy="857759"/>
            <a:chOff x="9356436" y="4813550"/>
            <a:chExt cx="2051586" cy="857759"/>
          </a:xfrm>
        </p:grpSpPr>
        <p:grpSp>
          <p:nvGrpSpPr>
            <p:cNvPr id="17" name="Group 16"/>
            <p:cNvGrpSpPr/>
            <p:nvPr/>
          </p:nvGrpSpPr>
          <p:grpSpPr>
            <a:xfrm>
              <a:off x="9849691" y="4939354"/>
              <a:ext cx="1558331" cy="461665"/>
              <a:chOff x="596087" y="3362020"/>
              <a:chExt cx="1558331" cy="46166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559255" y="3362020"/>
                <a:ext cx="5951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</a:pPr>
                <a:r>
                  <a:rPr lang="en-US" sz="2400" dirty="0" err="1" smtClean="0"/>
                  <a:t>S</a:t>
                </a:r>
                <a:r>
                  <a:rPr lang="en-US" sz="2400" baseline="-25000" dirty="0" err="1" smtClean="0"/>
                  <a:t>yes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96087" y="3435881"/>
                <a:ext cx="1098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new state</a:t>
                </a:r>
                <a:endParaRPr lang="ru-RU" dirty="0"/>
              </a:p>
            </p:txBody>
          </p:sp>
        </p:grpSp>
        <p:cxnSp>
          <p:nvCxnSpPr>
            <p:cNvPr id="29" name="Straight Arrow Connector 28"/>
            <p:cNvCxnSpPr>
              <a:stCxn id="19" idx="1"/>
            </p:cNvCxnSpPr>
            <p:nvPr/>
          </p:nvCxnSpPr>
          <p:spPr>
            <a:xfrm flipH="1" flipV="1">
              <a:off x="9356436" y="4813550"/>
              <a:ext cx="493255" cy="38433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1"/>
            </p:cNvCxnSpPr>
            <p:nvPr/>
          </p:nvCxnSpPr>
          <p:spPr>
            <a:xfrm flipH="1">
              <a:off x="9356436" y="5197881"/>
              <a:ext cx="493255" cy="47342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434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Table Minimization: step 2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0" y="1288144"/>
          <a:ext cx="6096000" cy="28257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/>
                <a:gridCol w="1685925"/>
                <a:gridCol w="958850"/>
                <a:gridCol w="808037"/>
                <a:gridCol w="727075"/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Not 011/110 or Reset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011/110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936111" y="2406201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ounded Rectangle 7"/>
          <p:cNvSpPr/>
          <p:nvPr/>
        </p:nvSpPr>
        <p:spPr>
          <a:xfrm>
            <a:off x="2936111" y="2980926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Group 14"/>
          <p:cNvGrpSpPr/>
          <p:nvPr/>
        </p:nvGrpSpPr>
        <p:grpSpPr>
          <a:xfrm>
            <a:off x="522196" y="2623084"/>
            <a:ext cx="2302027" cy="505253"/>
            <a:chOff x="522196" y="2623084"/>
            <a:chExt cx="2302027" cy="505253"/>
          </a:xfrm>
        </p:grpSpPr>
        <p:sp>
          <p:nvSpPr>
            <p:cNvPr id="9" name="Rectangle 8"/>
            <p:cNvSpPr/>
            <p:nvPr/>
          </p:nvSpPr>
          <p:spPr>
            <a:xfrm>
              <a:off x="1478254" y="2623084"/>
              <a:ext cx="6463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</a:pPr>
              <a:r>
                <a:rPr lang="en-US" sz="2400" dirty="0" smtClean="0"/>
                <a:t>S</a:t>
              </a:r>
              <a:r>
                <a:rPr lang="en-US" sz="2400" baseline="-25000" dirty="0" smtClean="0"/>
                <a:t>no2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196" y="2687736"/>
              <a:ext cx="1098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state</a:t>
              </a:r>
              <a:endParaRPr lang="ru-RU" dirty="0"/>
            </a:p>
          </p:txBody>
        </p: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 flipV="1">
              <a:off x="2124586" y="2623084"/>
              <a:ext cx="664796" cy="230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3"/>
            </p:cNvCxnSpPr>
            <p:nvPr/>
          </p:nvCxnSpPr>
          <p:spPr>
            <a:xfrm>
              <a:off x="2124586" y="2853917"/>
              <a:ext cx="699637" cy="274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442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Minimized FSM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07871"/>
              </p:ext>
            </p:extLst>
          </p:nvPr>
        </p:nvGraphicFramePr>
        <p:xfrm>
          <a:off x="479925" y="1567332"/>
          <a:ext cx="5756787" cy="254318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34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54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21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96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no2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no2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00/10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no2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Not 011/110 or Reset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011/110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702222" y="1567332"/>
            <a:ext cx="5147171" cy="3391783"/>
            <a:chOff x="3128197" y="2307602"/>
            <a:chExt cx="5717131" cy="3767364"/>
          </a:xfrm>
        </p:grpSpPr>
        <p:sp>
          <p:nvSpPr>
            <p:cNvPr id="9" name="Oval 8"/>
            <p:cNvSpPr/>
            <p:nvPr/>
          </p:nvSpPr>
          <p:spPr>
            <a:xfrm>
              <a:off x="5166199" y="2307602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no</a:t>
              </a:r>
              <a:endParaRPr lang="en-US" sz="1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[0]</a:t>
              </a:r>
              <a:endParaRPr lang="ru-RU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92832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199382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no2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726807" y="398315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 flipH="1">
              <a:off x="6155643" y="4546891"/>
              <a:ext cx="137477" cy="561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5"/>
            </p:cNvCxnSpPr>
            <p:nvPr/>
          </p:nvCxnSpPr>
          <p:spPr>
            <a:xfrm>
              <a:off x="6745724" y="4546891"/>
              <a:ext cx="84996" cy="55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3"/>
              <a:endCxn id="11" idx="0"/>
            </p:cNvCxnSpPr>
            <p:nvPr/>
          </p:nvCxnSpPr>
          <p:spPr>
            <a:xfrm flipH="1">
              <a:off x="6519422" y="3517070"/>
              <a:ext cx="502642" cy="48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5"/>
              <a:endCxn id="12" idx="0"/>
            </p:cNvCxnSpPr>
            <p:nvPr/>
          </p:nvCxnSpPr>
          <p:spPr>
            <a:xfrm>
              <a:off x="7474668" y="3517070"/>
              <a:ext cx="572179" cy="46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5"/>
            </p:cNvCxnSpPr>
            <p:nvPr/>
          </p:nvCxnSpPr>
          <p:spPr>
            <a:xfrm>
              <a:off x="8273149" y="4529496"/>
              <a:ext cx="181053" cy="557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5"/>
              <a:endCxn id="10" idx="1"/>
            </p:cNvCxnSpPr>
            <p:nvPr/>
          </p:nvCxnSpPr>
          <p:spPr>
            <a:xfrm>
              <a:off x="5712541" y="2853944"/>
              <a:ext cx="1309523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55643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28537" y="345121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16257" y="346099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51059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79182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08133" y="540571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84816" y="460900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340608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3411303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7" idx="5"/>
            </p:cNvCxnSpPr>
            <p:nvPr/>
          </p:nvCxnSpPr>
          <p:spPr>
            <a:xfrm flipH="1">
              <a:off x="3374502" y="4546891"/>
              <a:ext cx="130539" cy="54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6" idx="4"/>
              <a:endCxn id="27" idx="0"/>
            </p:cNvCxnSpPr>
            <p:nvPr/>
          </p:nvCxnSpPr>
          <p:spPr>
            <a:xfrm>
              <a:off x="3726126" y="3610808"/>
              <a:ext cx="5217" cy="389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3"/>
              <a:endCxn id="26" idx="1"/>
            </p:cNvCxnSpPr>
            <p:nvPr/>
          </p:nvCxnSpPr>
          <p:spPr>
            <a:xfrm flipH="1">
              <a:off x="3952428" y="2853944"/>
              <a:ext cx="1307509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flipH="1">
              <a:off x="4437960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3374502" y="356752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4322422" y="5337553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3128197" y="454689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 flipH="1">
              <a:off x="3374502" y="2401340"/>
              <a:ext cx="5470826" cy="2703272"/>
              <a:chOff x="1321818" y="1238172"/>
              <a:chExt cx="7142581" cy="4603644"/>
            </a:xfrm>
          </p:grpSpPr>
          <p:sp>
            <p:nvSpPr>
              <p:cNvPr id="45" name="Left Bracket 44"/>
              <p:cNvSpPr/>
              <p:nvPr/>
            </p:nvSpPr>
            <p:spPr>
              <a:xfrm>
                <a:off x="1321818" y="1249378"/>
                <a:ext cx="215190" cy="4592438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6" name="Straight Connector 45"/>
              <p:cNvCxnSpPr>
                <a:endCxn id="45" idx="2"/>
              </p:cNvCxnSpPr>
              <p:nvPr/>
            </p:nvCxnSpPr>
            <p:spPr>
              <a:xfrm flipH="1">
                <a:off x="1537008" y="5841816"/>
                <a:ext cx="69273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5" idx="0"/>
                <a:endCxn id="9" idx="7"/>
              </p:cNvCxnSpPr>
              <p:nvPr/>
            </p:nvCxnSpPr>
            <p:spPr>
              <a:xfrm flipV="1">
                <a:off x="1537008" y="1238172"/>
                <a:ext cx="3874902" cy="11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/>
            <p:cNvSpPr/>
            <p:nvPr/>
          </p:nvSpPr>
          <p:spPr>
            <a:xfrm flipH="1">
              <a:off x="5124909" y="543488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yes</a:t>
              </a:r>
            </a:p>
            <a:p>
              <a:pPr algn="ctr"/>
              <a:r>
                <a:rPr lang="en-US" sz="1600" b="1" dirty="0" smtClean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7" name="Elbow Connector 36"/>
            <p:cNvCxnSpPr>
              <a:stCxn id="12" idx="3"/>
              <a:endCxn id="36" idx="2"/>
            </p:cNvCxnSpPr>
            <p:nvPr/>
          </p:nvCxnSpPr>
          <p:spPr>
            <a:xfrm rot="5400000">
              <a:off x="6180052" y="4114433"/>
              <a:ext cx="1225430" cy="20555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27" idx="3"/>
              <a:endCxn id="36" idx="6"/>
            </p:cNvCxnSpPr>
            <p:nvPr/>
          </p:nvCxnSpPr>
          <p:spPr>
            <a:xfrm rot="16200000" flipH="1">
              <a:off x="3937260" y="4567276"/>
              <a:ext cx="1208035" cy="11672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6" idx="7"/>
              <a:endCxn id="26" idx="2"/>
            </p:cNvCxnSpPr>
            <p:nvPr/>
          </p:nvCxnSpPr>
          <p:spPr>
            <a:xfrm rot="16200000" flipV="1">
              <a:off x="3513479" y="3823455"/>
              <a:ext cx="2237856" cy="11724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6" idx="1"/>
              <a:endCxn id="10" idx="2"/>
            </p:cNvCxnSpPr>
            <p:nvPr/>
          </p:nvCxnSpPr>
          <p:spPr>
            <a:xfrm rot="5400000" flipH="1" flipV="1">
              <a:off x="5180860" y="3781159"/>
              <a:ext cx="2237856" cy="12570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flipH="1">
              <a:off x="4912157" y="421526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flipH="1">
              <a:off x="5665947" y="422594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26" idx="3"/>
              <a:endCxn id="11" idx="1"/>
            </p:cNvCxnSpPr>
            <p:nvPr/>
          </p:nvCxnSpPr>
          <p:spPr>
            <a:xfrm>
              <a:off x="3952428" y="3517070"/>
              <a:ext cx="2340692" cy="577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4366008" y="3626526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881411" y="4338660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Transition Table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461423" y="5067727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Diagram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3" idx="2"/>
          </p:cNvCxnSpPr>
          <p:nvPr/>
        </p:nvCxnSpPr>
        <p:spPr>
          <a:xfrm>
            <a:off x="1643638" y="1184184"/>
            <a:ext cx="119786" cy="276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4046" y="814852"/>
            <a:ext cx="239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more rows to match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58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3" grpId="0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Minimized vs. Initial FSM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4955457"/>
            <a:ext cx="10832691" cy="12978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Minimization allows using less elements (gates, latches)</a:t>
            </a:r>
          </a:p>
          <a:p>
            <a:pPr lvl="1"/>
            <a:r>
              <a:rPr lang="en-US" dirty="0" smtClean="0"/>
              <a:t>Faster </a:t>
            </a:r>
            <a:r>
              <a:rPr lang="en-US" dirty="0" smtClean="0"/>
              <a:t>FSM has</a:t>
            </a:r>
            <a:r>
              <a:rPr lang="ru-RU" dirty="0" smtClean="0"/>
              <a:t> </a:t>
            </a:r>
            <a:r>
              <a:rPr lang="en-US" dirty="0" smtClean="0"/>
              <a:t>a shorter </a:t>
            </a:r>
            <a:r>
              <a:rPr lang="en-US" dirty="0" smtClean="0"/>
              <a:t>critical path</a:t>
            </a:r>
          </a:p>
          <a:p>
            <a:pPr lvl="1"/>
            <a:r>
              <a:rPr lang="en-US" dirty="0" smtClean="0"/>
              <a:t>Smaller power/area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91697" y="1225314"/>
            <a:ext cx="6061166" cy="3614948"/>
            <a:chOff x="491697" y="1225314"/>
            <a:chExt cx="6061166" cy="361494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697" y="1225314"/>
              <a:ext cx="6061166" cy="322869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09800" y="4470930"/>
              <a:ext cx="25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Fig.: </a:t>
              </a:r>
              <a:r>
                <a:rPr lang="en-US" dirty="0" smtClean="0"/>
                <a:t>Initial State Diagram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50865" y="1225314"/>
            <a:ext cx="3555775" cy="2871002"/>
            <a:chOff x="7550865" y="1225314"/>
            <a:chExt cx="3555775" cy="28710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0865" y="1225314"/>
              <a:ext cx="3555775" cy="237329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34465" y="3726984"/>
              <a:ext cx="2988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Fig.: </a:t>
              </a:r>
              <a:r>
                <a:rPr lang="en-US" dirty="0" smtClean="0"/>
                <a:t>Minimized State Diagram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694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Example: Vending Coffee </a:t>
            </a:r>
            <a:r>
              <a:rPr lang="en-US" dirty="0"/>
              <a:t>M</a:t>
            </a:r>
            <a:r>
              <a:rPr lang="en-US" dirty="0" smtClean="0"/>
              <a:t>achine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02635"/>
            <a:ext cx="5236923" cy="1808179"/>
          </a:xfrm>
        </p:spPr>
        <p:txBody>
          <a:bodyPr>
            <a:normAutofit/>
          </a:bodyPr>
          <a:lstStyle/>
          <a:p>
            <a:r>
              <a:rPr lang="en-US" dirty="0" smtClean="0"/>
              <a:t>Conditions:</a:t>
            </a:r>
          </a:p>
          <a:p>
            <a:pPr lvl="1"/>
            <a:r>
              <a:rPr lang="en-US" dirty="0" smtClean="0"/>
              <a:t>15</a:t>
            </a:r>
            <a:r>
              <a:rPr lang="en-US" dirty="0" smtClean="0">
                <a:latin typeface="Calibri" panose="020F0502020204030204" pitchFamily="34" charset="0"/>
              </a:rPr>
              <a:t>₵ </a:t>
            </a:r>
            <a:r>
              <a:rPr lang="en-US" dirty="0" smtClean="0"/>
              <a:t>for a cup of coffee</a:t>
            </a:r>
          </a:p>
          <a:p>
            <a:pPr lvl="1"/>
            <a:r>
              <a:rPr lang="en-US" dirty="0" smtClean="0"/>
              <a:t>Take only 5</a:t>
            </a:r>
            <a:r>
              <a:rPr lang="en-US" dirty="0">
                <a:latin typeface="Calibri" panose="020F0502020204030204" pitchFamily="34" charset="0"/>
              </a:rPr>
              <a:t>₵</a:t>
            </a:r>
            <a:r>
              <a:rPr lang="en-US" dirty="0" smtClean="0"/>
              <a:t> and 10</a:t>
            </a:r>
            <a:r>
              <a:rPr lang="en-US" dirty="0">
                <a:latin typeface="Calibri" panose="020F0502020204030204" pitchFamily="34" charset="0"/>
              </a:rPr>
              <a:t>₵</a:t>
            </a:r>
            <a:r>
              <a:rPr lang="en-US" dirty="0" smtClean="0"/>
              <a:t> coins</a:t>
            </a:r>
          </a:p>
          <a:p>
            <a:pPr lvl="1"/>
            <a:r>
              <a:rPr lang="en-US" dirty="0" smtClean="0"/>
              <a:t>Do no provide any change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11/13/2015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305800" y="2963758"/>
            <a:ext cx="1219200" cy="1143000"/>
            <a:chOff x="8384436" y="2261514"/>
            <a:chExt cx="1219200" cy="1143000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8593986" y="2426614"/>
              <a:ext cx="8001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800" dirty="0">
                  <a:latin typeface="Calibri" panose="020F0502020204030204"/>
                </a:rPr>
                <a:t>Vending</a:t>
              </a:r>
              <a:br>
                <a:rPr lang="en-US" altLang="ru-RU" sz="1800" dirty="0">
                  <a:latin typeface="Calibri" panose="020F0502020204030204"/>
                </a:rPr>
              </a:br>
              <a:r>
                <a:rPr lang="en-US" altLang="ru-RU" sz="1800" dirty="0">
                  <a:latin typeface="Calibri" panose="020F0502020204030204"/>
                </a:rPr>
                <a:t>Machine</a:t>
              </a:r>
              <a:br>
                <a:rPr lang="en-US" altLang="ru-RU" sz="1800" dirty="0">
                  <a:latin typeface="Calibri" panose="020F0502020204030204"/>
                </a:rPr>
              </a:br>
              <a:r>
                <a:rPr lang="en-US" altLang="ru-RU" sz="1800" dirty="0">
                  <a:latin typeface="Calibri" panose="020F0502020204030204"/>
                </a:rPr>
                <a:t>FSM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8384436" y="2261514"/>
              <a:ext cx="1219200" cy="1143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 sz="1800">
                <a:latin typeface="Calibri" panose="020F0502020204030204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439400" y="2963758"/>
            <a:ext cx="1141521" cy="1143000"/>
            <a:chOff x="10518036" y="2261514"/>
            <a:chExt cx="1141521" cy="1143000"/>
          </a:xfrm>
        </p:grpSpPr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0643557" y="2502814"/>
              <a:ext cx="101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800" dirty="0" smtClean="0">
                  <a:latin typeface="Calibri" panose="020F0502020204030204"/>
                </a:rPr>
                <a:t>Make a coffee</a:t>
              </a:r>
              <a:endParaRPr lang="en-US" altLang="ru-RU" sz="1800" dirty="0">
                <a:latin typeface="Calibri" panose="020F0502020204030204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0518036" y="2261514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0518036" y="3404514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0518036" y="2261514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546154" y="2963758"/>
            <a:ext cx="845246" cy="1143000"/>
            <a:chOff x="6624790" y="2261514"/>
            <a:chExt cx="845246" cy="1143000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624790" y="2502814"/>
              <a:ext cx="6985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800" dirty="0">
                  <a:latin typeface="Calibri" panose="020F0502020204030204"/>
                </a:rPr>
                <a:t>Coin</a:t>
              </a:r>
              <a:br>
                <a:rPr lang="en-US" altLang="ru-RU" sz="1800" dirty="0">
                  <a:latin typeface="Calibri" panose="020F0502020204030204"/>
                </a:rPr>
              </a:br>
              <a:r>
                <a:rPr lang="en-US" altLang="ru-RU" sz="1800" dirty="0">
                  <a:latin typeface="Calibri" panose="020F0502020204030204"/>
                </a:rPr>
                <a:t>Sensor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6631836" y="2261514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7470036" y="2261514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6631836" y="3404514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525000" y="3268558"/>
            <a:ext cx="914400" cy="330200"/>
            <a:chOff x="9603636" y="2566314"/>
            <a:chExt cx="914400" cy="330200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9756036" y="2566314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 smtClean="0">
                  <a:latin typeface="Calibri" panose="020F0502020204030204"/>
                </a:rPr>
                <a:t>Start</a:t>
              </a:r>
              <a:endParaRPr lang="en-US" altLang="ru-RU" sz="1800" dirty="0">
                <a:latin typeface="Calibri" panose="020F0502020204030204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9603636" y="279491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391400" y="2985992"/>
            <a:ext cx="914400" cy="330200"/>
            <a:chOff x="7470036" y="2283748"/>
            <a:chExt cx="914400" cy="330200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7774836" y="2283748"/>
              <a:ext cx="2921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 smtClean="0">
                  <a:latin typeface="Calibri" panose="020F0502020204030204"/>
                </a:rPr>
                <a:t>F</a:t>
              </a:r>
              <a:endParaRPr lang="en-US" altLang="ru-RU" sz="1800" dirty="0">
                <a:latin typeface="Calibri" panose="020F0502020204030204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7470036" y="256631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391400" y="3649558"/>
            <a:ext cx="914400" cy="330200"/>
            <a:chOff x="7470036" y="2947314"/>
            <a:chExt cx="914400" cy="330200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774836" y="2947314"/>
              <a:ext cx="2921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 smtClean="0">
                  <a:latin typeface="Calibri" panose="020F0502020204030204"/>
                </a:rPr>
                <a:t>T</a:t>
              </a:r>
              <a:endParaRPr lang="en-US" altLang="ru-RU" sz="1800" dirty="0">
                <a:latin typeface="Calibri" panose="020F0502020204030204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7470036" y="317591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610600" y="2049358"/>
            <a:ext cx="596900" cy="914400"/>
            <a:chOff x="8689236" y="1347114"/>
            <a:chExt cx="596900" cy="914400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8689236" y="1347114"/>
              <a:ext cx="5969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>
                  <a:latin typeface="Calibri" panose="020F0502020204030204"/>
                </a:rPr>
                <a:t>Reset</a:t>
              </a: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994036" y="1575714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686800" y="4106758"/>
            <a:ext cx="419100" cy="1016000"/>
            <a:chOff x="8765436" y="3404514"/>
            <a:chExt cx="419100" cy="1016000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8765436" y="4090314"/>
              <a:ext cx="4191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>
                  <a:latin typeface="Calibri" panose="020F0502020204030204"/>
                </a:rPr>
                <a:t>Clock</a:t>
              </a: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8994036" y="3404514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665764" y="2229827"/>
            <a:ext cx="1197892" cy="666471"/>
            <a:chOff x="6744400" y="1527583"/>
            <a:chExt cx="1197892" cy="666471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7670278" y="1893429"/>
              <a:ext cx="209115" cy="300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744400" y="1527583"/>
              <a:ext cx="1197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5B9BD5"/>
                  </a:solidFill>
                </a:rPr>
                <a:t>Receive 5</a:t>
              </a:r>
              <a:r>
                <a:rPr lang="en-US" dirty="0">
                  <a:solidFill>
                    <a:srgbClr val="5B9BD5"/>
                  </a:solidFill>
                  <a:latin typeface="Calibri" panose="020F0502020204030204" pitchFamily="34" charset="0"/>
                </a:rPr>
                <a:t>₵</a:t>
              </a:r>
              <a:endParaRPr lang="ru-RU" dirty="0">
                <a:solidFill>
                  <a:srgbClr val="5B9BD5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95879" y="3993539"/>
            <a:ext cx="1314912" cy="723850"/>
            <a:chOff x="6874515" y="3291295"/>
            <a:chExt cx="1314912" cy="723850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7670278" y="3291295"/>
              <a:ext cx="244258" cy="319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74515" y="3645813"/>
              <a:ext cx="13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5B9BD5"/>
                  </a:solidFill>
                </a:rPr>
                <a:t>Receive 10</a:t>
              </a:r>
              <a:r>
                <a:rPr lang="en-US" dirty="0" smtClean="0">
                  <a:solidFill>
                    <a:srgbClr val="5B9BD5"/>
                  </a:solidFill>
                  <a:latin typeface="Calibri" panose="020F0502020204030204" pitchFamily="34" charset="0"/>
                </a:rPr>
                <a:t>₵</a:t>
              </a:r>
              <a:endParaRPr lang="ru-RU" dirty="0">
                <a:solidFill>
                  <a:srgbClr val="5B9BD5"/>
                </a:solidFill>
              </a:endParaRPr>
            </a:p>
          </p:txBody>
        </p:sp>
      </p:grpSp>
      <p:pic>
        <p:nvPicPr>
          <p:cNvPr id="41" name="Picture 2" descr="http://static1.evermotion.org/files/model_images/506639254172013372f51a3436ad7d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29" y="3254166"/>
            <a:ext cx="3248384" cy="324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thumb/7/72/Jefferson-Nickel-Unc-Obv.jpg/244px-Jefferson-Nickel-Unc-Ob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715" y="1417430"/>
            <a:ext cx="867616" cy="85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3/3c/Dime_Obverse_13.png/240px-Dime_Obverse_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65" y="4669874"/>
            <a:ext cx="579883" cy="57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6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FSM design </a:t>
            </a:r>
            <a:r>
              <a:rPr lang="en-US" dirty="0" smtClean="0"/>
              <a:t>procedure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1: State transition diagram</a:t>
            </a:r>
          </a:p>
          <a:p>
            <a:r>
              <a:rPr lang="en-US" dirty="0"/>
              <a:t>Step 2: State transition table</a:t>
            </a:r>
          </a:p>
          <a:p>
            <a:r>
              <a:rPr lang="en-US" dirty="0"/>
              <a:t>Step 3: State minimization</a:t>
            </a:r>
          </a:p>
          <a:p>
            <a:r>
              <a:rPr lang="en-US" dirty="0"/>
              <a:t>Step 4: State encoding</a:t>
            </a:r>
          </a:p>
          <a:p>
            <a:r>
              <a:rPr lang="en-US" dirty="0"/>
              <a:t>Step 5: Next-state functions</a:t>
            </a:r>
          </a:p>
          <a:p>
            <a:r>
              <a:rPr lang="en-US" dirty="0"/>
              <a:t>Step 6: Schematic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Sequential Logic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738793" y="3423251"/>
            <a:ext cx="3231715" cy="2154477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2713" algn="ctr"/>
            <a:r>
              <a:rPr lang="en-US" sz="2400" dirty="0" smtClean="0">
                <a:solidFill>
                  <a:schemeClr val="tx1"/>
                </a:solidFill>
              </a:rPr>
              <a:t>Combinational Logic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6787" y="2224622"/>
            <a:ext cx="2097066" cy="1799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Memory Device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8" idx="3"/>
          </p:cNvCxnSpPr>
          <p:nvPr/>
        </p:nvCxnSpPr>
        <p:spPr>
          <a:xfrm>
            <a:off x="5513853" y="3124561"/>
            <a:ext cx="1526609" cy="766023"/>
          </a:xfrm>
          <a:prstGeom prst="bentConnector3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38831" y="5032672"/>
            <a:ext cx="5000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50406" y="3608986"/>
            <a:ext cx="15663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401547" y="2721953"/>
            <a:ext cx="91440" cy="91440"/>
          </a:xfrm>
          <a:prstGeom prst="ellipse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7" idx="3"/>
            <a:endCxn id="12" idx="2"/>
          </p:cNvCxnSpPr>
          <p:nvPr/>
        </p:nvCxnSpPr>
        <p:spPr>
          <a:xfrm rot="16200000" flipV="1">
            <a:off x="5488718" y="680502"/>
            <a:ext cx="778762" cy="4953104"/>
          </a:xfrm>
          <a:prstGeom prst="bentConnector4">
            <a:avLst>
              <a:gd name="adj1" fmla="val 234851"/>
              <a:gd name="adj2" fmla="val 104615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70508" y="4430788"/>
            <a:ext cx="953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Callout 1 (No Border) 14"/>
          <p:cNvSpPr/>
          <p:nvPr/>
        </p:nvSpPr>
        <p:spPr>
          <a:xfrm flipH="1">
            <a:off x="702293" y="1441116"/>
            <a:ext cx="2145554" cy="1273276"/>
          </a:xfrm>
          <a:prstGeom prst="callout1">
            <a:avLst>
              <a:gd name="adj1" fmla="val 50408"/>
              <a:gd name="adj2" fmla="val -1385"/>
              <a:gd name="adj3" fmla="val 83314"/>
              <a:gd name="adj4" fmla="val -39259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Store the current </a:t>
            </a:r>
            <a:r>
              <a:rPr lang="en-US" sz="2000" b="1" dirty="0" smtClean="0">
                <a:solidFill>
                  <a:schemeClr val="tx1"/>
                </a:solidFill>
              </a:rPr>
              <a:t>state</a:t>
            </a:r>
            <a:r>
              <a:rPr lang="en-US" sz="2000" dirty="0" smtClean="0">
                <a:solidFill>
                  <a:schemeClr val="tx1"/>
                </a:solidFill>
              </a:rPr>
              <a:t> of the circuit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53862" y="2461749"/>
            <a:ext cx="12443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 state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09055" y="3275841"/>
            <a:ext cx="15511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Current state</a:t>
            </a:r>
            <a:endParaRPr lang="ru-R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27385" y="4603117"/>
            <a:ext cx="7393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0534413" y="3903110"/>
            <a:ext cx="9316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19286" y="3146325"/>
            <a:ext cx="18411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Synchronization</a:t>
            </a:r>
            <a:endParaRPr lang="ru-RU" sz="2000" dirty="0"/>
          </a:p>
        </p:txBody>
      </p:sp>
      <p:sp>
        <p:nvSpPr>
          <p:cNvPr id="21" name="Line Callout 1 (No Border) 20"/>
          <p:cNvSpPr/>
          <p:nvPr/>
        </p:nvSpPr>
        <p:spPr>
          <a:xfrm flipH="1">
            <a:off x="1306696" y="3501439"/>
            <a:ext cx="2145554" cy="1273276"/>
          </a:xfrm>
          <a:prstGeom prst="callout1">
            <a:avLst>
              <a:gd name="adj1" fmla="val 23847"/>
              <a:gd name="adj2" fmla="val 88522"/>
              <a:gd name="adj3" fmla="val 1661"/>
              <a:gd name="adj4" fmla="val 956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llows to update the state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2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Vending Machine FSM: step 1 and 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11/13/2015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20</a:t>
            </a:fld>
            <a:endParaRPr lang="en-US"/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3430089" y="2012789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>
                <a:latin typeface="+mn-lt"/>
              </a:rPr>
              <a:t>S0</a:t>
            </a:r>
          </a:p>
        </p:txBody>
      </p:sp>
      <p:cxnSp>
        <p:nvCxnSpPr>
          <p:cNvPr id="45" name="AutoShape 20"/>
          <p:cNvCxnSpPr>
            <a:cxnSpLocks noChangeShapeType="1"/>
          </p:cNvCxnSpPr>
          <p:nvPr/>
        </p:nvCxnSpPr>
        <p:spPr bwMode="auto">
          <a:xfrm>
            <a:off x="3734889" y="1555589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3734889" y="1403189"/>
            <a:ext cx="2107111" cy="27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ru-RU" dirty="0" smtClean="0">
                <a:latin typeface="+mn-lt"/>
              </a:rPr>
              <a:t>From S4, S5, S6, S7, S8</a:t>
            </a:r>
            <a:endParaRPr lang="en-US" altLang="ru-RU" dirty="0">
              <a:latin typeface="+mn-lt"/>
            </a:endParaRPr>
          </a:p>
        </p:txBody>
      </p: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3950785" y="2482689"/>
            <a:ext cx="774700" cy="1066800"/>
            <a:chOff x="4456" y="1872"/>
            <a:chExt cx="488" cy="672"/>
          </a:xfrm>
        </p:grpSpPr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560" y="2160"/>
              <a:ext cx="384" cy="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>
                  <a:latin typeface="+mn-lt"/>
                </a:rPr>
                <a:t>S2</a:t>
              </a:r>
            </a:p>
          </p:txBody>
        </p:sp>
        <p:cxnSp>
          <p:nvCxnSpPr>
            <p:cNvPr id="42" name="AutoShape 18"/>
            <p:cNvCxnSpPr>
              <a:cxnSpLocks noChangeShapeType="1"/>
              <a:stCxn id="44" idx="5"/>
              <a:endCxn id="41" idx="1"/>
            </p:cNvCxnSpPr>
            <p:nvPr/>
          </p:nvCxnSpPr>
          <p:spPr bwMode="auto">
            <a:xfrm>
              <a:off x="4456" y="1914"/>
              <a:ext cx="160" cy="3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4521" y="1872"/>
              <a:ext cx="17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T</a:t>
              </a:r>
              <a:endParaRPr lang="en-US" altLang="ru-RU" dirty="0">
                <a:latin typeface="+mn-lt"/>
              </a:endParaRPr>
            </a:p>
          </p:txBody>
        </p:sp>
      </p:grp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4801685" y="3854289"/>
            <a:ext cx="609600" cy="609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dirty="0">
                <a:latin typeface="+mn-lt"/>
              </a:rPr>
              <a:t>S6</a:t>
            </a:r>
          </a:p>
          <a:p>
            <a:r>
              <a:rPr lang="en-US" altLang="ru-RU" dirty="0" smtClean="0">
                <a:latin typeface="+mn-lt"/>
              </a:rPr>
              <a:t>[start]</a:t>
            </a:r>
            <a:endParaRPr lang="en-US" altLang="ru-RU" dirty="0">
              <a:latin typeface="+mn-lt"/>
            </a:endParaRPr>
          </a:p>
        </p:txBody>
      </p:sp>
      <p:cxnSp>
        <p:nvCxnSpPr>
          <p:cNvPr id="39" name="AutoShape 17"/>
          <p:cNvCxnSpPr>
            <a:cxnSpLocks noChangeShapeType="1"/>
            <a:stCxn id="41" idx="5"/>
            <a:endCxn id="38" idx="1"/>
          </p:cNvCxnSpPr>
          <p:nvPr/>
        </p:nvCxnSpPr>
        <p:spPr bwMode="auto">
          <a:xfrm>
            <a:off x="4636585" y="3460589"/>
            <a:ext cx="254000" cy="482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4739773" y="3476672"/>
            <a:ext cx="28416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dirty="0" smtClean="0">
                <a:latin typeface="+mn-lt"/>
              </a:rPr>
              <a:t>T</a:t>
            </a:r>
            <a:endParaRPr lang="en-US" altLang="ru-RU" dirty="0">
              <a:latin typeface="+mn-lt"/>
            </a:endParaRP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2961455" y="3854289"/>
            <a:ext cx="609600" cy="609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dirty="0">
                <a:latin typeface="+mn-lt"/>
              </a:rPr>
              <a:t>S4</a:t>
            </a:r>
          </a:p>
          <a:p>
            <a:r>
              <a:rPr lang="en-US" altLang="ru-RU" dirty="0" smtClean="0">
                <a:latin typeface="+mn-lt"/>
              </a:rPr>
              <a:t>[start]</a:t>
            </a:r>
            <a:endParaRPr lang="en-US" altLang="ru-RU" dirty="0">
              <a:latin typeface="+mn-lt"/>
            </a:endParaRPr>
          </a:p>
        </p:txBody>
      </p:sp>
      <p:cxnSp>
        <p:nvCxnSpPr>
          <p:cNvPr id="36" name="AutoShape 15"/>
          <p:cNvCxnSpPr>
            <a:cxnSpLocks noChangeShapeType="1"/>
            <a:stCxn id="32" idx="5"/>
            <a:endCxn id="35" idx="0"/>
          </p:cNvCxnSpPr>
          <p:nvPr/>
        </p:nvCxnSpPr>
        <p:spPr bwMode="auto">
          <a:xfrm>
            <a:off x="3264611" y="3460215"/>
            <a:ext cx="1644" cy="39407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3331476" y="3476672"/>
            <a:ext cx="28416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dirty="0" smtClean="0">
                <a:latin typeface="+mn-lt"/>
              </a:rPr>
              <a:t>T</a:t>
            </a:r>
            <a:endParaRPr lang="en-US" altLang="ru-RU" dirty="0">
              <a:latin typeface="+mn-lt"/>
            </a:endParaRPr>
          </a:p>
        </p:txBody>
      </p: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2744285" y="2482689"/>
            <a:ext cx="774700" cy="1066800"/>
            <a:chOff x="3696" y="1872"/>
            <a:chExt cx="488" cy="672"/>
          </a:xfrm>
        </p:grpSpPr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3696" y="2160"/>
              <a:ext cx="384" cy="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>
                  <a:latin typeface="+mn-lt"/>
                </a:rPr>
                <a:t>S1</a:t>
              </a:r>
            </a:p>
          </p:txBody>
        </p:sp>
        <p:cxnSp>
          <p:nvCxnSpPr>
            <p:cNvPr id="33" name="AutoShape 13"/>
            <p:cNvCxnSpPr>
              <a:cxnSpLocks noChangeShapeType="1"/>
              <a:stCxn id="44" idx="3"/>
              <a:endCxn id="32" idx="7"/>
            </p:cNvCxnSpPr>
            <p:nvPr/>
          </p:nvCxnSpPr>
          <p:spPr bwMode="auto">
            <a:xfrm flipH="1">
              <a:off x="4024" y="1914"/>
              <a:ext cx="160" cy="3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 Box 25"/>
            <p:cNvSpPr txBox="1">
              <a:spLocks noChangeArrowheads="1"/>
            </p:cNvSpPr>
            <p:nvPr/>
          </p:nvSpPr>
          <p:spPr bwMode="auto">
            <a:xfrm>
              <a:off x="3948" y="1872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F</a:t>
              </a:r>
            </a:p>
          </p:txBody>
        </p:sp>
      </p:grpSp>
      <p:sp>
        <p:nvSpPr>
          <p:cNvPr id="29" name="Oval 9"/>
          <p:cNvSpPr>
            <a:spLocks noChangeArrowheads="1"/>
          </p:cNvSpPr>
          <p:nvPr/>
        </p:nvSpPr>
        <p:spPr bwMode="auto">
          <a:xfrm>
            <a:off x="2058485" y="3854289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>
                <a:latin typeface="+mn-lt"/>
              </a:rPr>
              <a:t>S3</a:t>
            </a:r>
          </a:p>
        </p:txBody>
      </p:sp>
      <p:cxnSp>
        <p:nvCxnSpPr>
          <p:cNvPr id="30" name="AutoShape 14"/>
          <p:cNvCxnSpPr>
            <a:cxnSpLocks noChangeShapeType="1"/>
            <a:stCxn id="32" idx="3"/>
            <a:endCxn id="29" idx="7"/>
          </p:cNvCxnSpPr>
          <p:nvPr/>
        </p:nvCxnSpPr>
        <p:spPr bwMode="auto">
          <a:xfrm flipH="1">
            <a:off x="2579185" y="3460589"/>
            <a:ext cx="254000" cy="482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2458535" y="3476672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dirty="0" smtClean="0">
                <a:latin typeface="+mn-lt"/>
              </a:rPr>
              <a:t>F</a:t>
            </a:r>
            <a:endParaRPr lang="en-US" altLang="ru-RU" dirty="0">
              <a:latin typeface="+mn-lt"/>
            </a:endParaRPr>
          </a:p>
        </p:txBody>
      </p: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3887285" y="3854289"/>
            <a:ext cx="609600" cy="609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dirty="0">
                <a:latin typeface="+mn-lt"/>
              </a:rPr>
              <a:t>S5</a:t>
            </a:r>
          </a:p>
          <a:p>
            <a:r>
              <a:rPr lang="en-US" altLang="ru-RU" dirty="0" smtClean="0">
                <a:latin typeface="+mn-lt"/>
              </a:rPr>
              <a:t>[start]</a:t>
            </a:r>
            <a:endParaRPr lang="en-US" altLang="ru-RU" dirty="0">
              <a:latin typeface="+mn-lt"/>
            </a:endParaRPr>
          </a:p>
        </p:txBody>
      </p:sp>
      <p:cxnSp>
        <p:nvCxnSpPr>
          <p:cNvPr id="27" name="AutoShape 16"/>
          <p:cNvCxnSpPr>
            <a:cxnSpLocks noChangeShapeType="1"/>
            <a:stCxn id="41" idx="3"/>
            <a:endCxn id="26" idx="0"/>
          </p:cNvCxnSpPr>
          <p:nvPr/>
        </p:nvCxnSpPr>
        <p:spPr bwMode="auto">
          <a:xfrm flipH="1">
            <a:off x="4192085" y="3460215"/>
            <a:ext cx="13074" cy="39407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871411" y="3476672"/>
            <a:ext cx="2794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dirty="0" smtClean="0">
                <a:latin typeface="+mn-lt"/>
              </a:rPr>
              <a:t>F</a:t>
            </a:r>
            <a:endParaRPr lang="en-US" altLang="ru-RU" dirty="0">
              <a:latin typeface="+mn-lt"/>
            </a:endParaRPr>
          </a:p>
        </p:txBody>
      </p:sp>
      <p:sp>
        <p:nvSpPr>
          <p:cNvPr id="23" name="Oval 38"/>
          <p:cNvSpPr>
            <a:spLocks noChangeArrowheads="1"/>
          </p:cNvSpPr>
          <p:nvPr/>
        </p:nvSpPr>
        <p:spPr bwMode="auto">
          <a:xfrm>
            <a:off x="2276290" y="4760972"/>
            <a:ext cx="609600" cy="609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dirty="0">
                <a:latin typeface="+mn-lt"/>
              </a:rPr>
              <a:t>S8</a:t>
            </a:r>
          </a:p>
          <a:p>
            <a:r>
              <a:rPr lang="en-US" altLang="ru-RU" dirty="0" smtClean="0">
                <a:latin typeface="+mn-lt"/>
              </a:rPr>
              <a:t>[start]</a:t>
            </a:r>
            <a:endParaRPr lang="en-US" altLang="ru-RU" dirty="0">
              <a:latin typeface="+mn-lt"/>
            </a:endParaRPr>
          </a:p>
        </p:txBody>
      </p:sp>
      <p:cxnSp>
        <p:nvCxnSpPr>
          <p:cNvPr id="24" name="AutoShape 39"/>
          <p:cNvCxnSpPr>
            <a:cxnSpLocks noChangeShapeType="1"/>
            <a:stCxn id="29" idx="5"/>
            <a:endCxn id="23" idx="0"/>
          </p:cNvCxnSpPr>
          <p:nvPr/>
        </p:nvCxnSpPr>
        <p:spPr bwMode="auto">
          <a:xfrm>
            <a:off x="2578811" y="4374615"/>
            <a:ext cx="2279" cy="38635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40"/>
          <p:cNvSpPr txBox="1">
            <a:spLocks noChangeArrowheads="1"/>
          </p:cNvSpPr>
          <p:nvPr/>
        </p:nvSpPr>
        <p:spPr bwMode="auto">
          <a:xfrm>
            <a:off x="2585353" y="4375849"/>
            <a:ext cx="28416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dirty="0" smtClean="0">
                <a:latin typeface="+mn-lt"/>
              </a:rPr>
              <a:t>T</a:t>
            </a:r>
            <a:endParaRPr lang="en-US" altLang="ru-RU" dirty="0">
              <a:latin typeface="+mn-lt"/>
            </a:endParaRPr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1382210" y="4368639"/>
            <a:ext cx="774700" cy="1003300"/>
            <a:chOff x="3264" y="2488"/>
            <a:chExt cx="488" cy="632"/>
          </a:xfrm>
        </p:grpSpPr>
        <p:sp>
          <p:nvSpPr>
            <p:cNvPr id="20" name="Oval 42"/>
            <p:cNvSpPr>
              <a:spLocks noChangeArrowheads="1"/>
            </p:cNvSpPr>
            <p:nvPr/>
          </p:nvSpPr>
          <p:spPr bwMode="auto">
            <a:xfrm>
              <a:off x="3264" y="2736"/>
              <a:ext cx="384" cy="38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S7</a:t>
              </a:r>
            </a:p>
            <a:p>
              <a:r>
                <a:rPr lang="en-US" altLang="ru-RU" dirty="0" smtClean="0">
                  <a:latin typeface="+mn-lt"/>
                </a:rPr>
                <a:t>[start]</a:t>
              </a:r>
              <a:endParaRPr lang="en-US" altLang="ru-RU" dirty="0">
                <a:latin typeface="+mn-lt"/>
              </a:endParaRPr>
            </a:p>
          </p:txBody>
        </p:sp>
        <p:cxnSp>
          <p:nvCxnSpPr>
            <p:cNvPr id="21" name="AutoShape 43"/>
            <p:cNvCxnSpPr>
              <a:cxnSpLocks noChangeShapeType="1"/>
              <a:endCxn id="20" idx="7"/>
            </p:cNvCxnSpPr>
            <p:nvPr/>
          </p:nvCxnSpPr>
          <p:spPr bwMode="auto">
            <a:xfrm flipH="1">
              <a:off x="3592" y="2488"/>
              <a:ext cx="160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44"/>
            <p:cNvSpPr txBox="1">
              <a:spLocks noChangeArrowheads="1"/>
            </p:cNvSpPr>
            <p:nvPr/>
          </p:nvSpPr>
          <p:spPr bwMode="auto">
            <a:xfrm>
              <a:off x="3516" y="2496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F</a:t>
              </a:r>
              <a:endParaRPr lang="en-US" altLang="ru-RU" dirty="0">
                <a:latin typeface="+mn-lt"/>
              </a:endParaRPr>
            </a:p>
          </p:txBody>
        </p:sp>
      </p:grp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68144"/>
              </p:ext>
            </p:extLst>
          </p:nvPr>
        </p:nvGraphicFramePr>
        <p:xfrm>
          <a:off x="8225288" y="112205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=""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=""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=""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=""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S6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S5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S8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S7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S4/S5/S6/S7/S8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4254999"/>
                  </a:ext>
                </a:extLst>
              </a:tr>
            </a:tbl>
          </a:graphicData>
        </a:graphic>
      </p:graphicFrame>
      <p:sp>
        <p:nvSpPr>
          <p:cNvPr id="57" name="Arc 56"/>
          <p:cNvSpPr/>
          <p:nvPr/>
        </p:nvSpPr>
        <p:spPr>
          <a:xfrm>
            <a:off x="3944438" y="1884201"/>
            <a:ext cx="495301" cy="495301"/>
          </a:xfrm>
          <a:prstGeom prst="arc">
            <a:avLst>
              <a:gd name="adj1" fmla="val 11491621"/>
              <a:gd name="adj2" fmla="val 7589041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4397441" y="1995916"/>
            <a:ext cx="1011815" cy="27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ru-RU" dirty="0">
                <a:latin typeface="+mn-lt"/>
              </a:rPr>
              <a:t>!</a:t>
            </a:r>
            <a:r>
              <a:rPr lang="en-US" altLang="ru-RU" dirty="0" smtClean="0">
                <a:latin typeface="+mn-lt"/>
              </a:rPr>
              <a:t>F and !T  </a:t>
            </a:r>
            <a:endParaRPr lang="en-US" altLang="ru-RU" dirty="0">
              <a:latin typeface="+mn-lt"/>
            </a:endParaRPr>
          </a:p>
        </p:txBody>
      </p:sp>
      <p:sp>
        <p:nvSpPr>
          <p:cNvPr id="61" name="Arc 60"/>
          <p:cNvSpPr/>
          <p:nvPr/>
        </p:nvSpPr>
        <p:spPr>
          <a:xfrm>
            <a:off x="4620002" y="2809039"/>
            <a:ext cx="495301" cy="495301"/>
          </a:xfrm>
          <a:prstGeom prst="arc">
            <a:avLst>
              <a:gd name="adj1" fmla="val 11491621"/>
              <a:gd name="adj2" fmla="val 7589041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5073005" y="2920754"/>
            <a:ext cx="1011815" cy="27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ru-RU" dirty="0">
                <a:latin typeface="+mn-lt"/>
              </a:rPr>
              <a:t>!</a:t>
            </a:r>
            <a:r>
              <a:rPr lang="en-US" altLang="ru-RU" dirty="0" smtClean="0">
                <a:latin typeface="+mn-lt"/>
              </a:rPr>
              <a:t>F and !T  </a:t>
            </a:r>
            <a:endParaRPr lang="en-US" altLang="ru-RU" dirty="0">
              <a:latin typeface="+mn-lt"/>
            </a:endParaRPr>
          </a:p>
        </p:txBody>
      </p:sp>
      <p:sp>
        <p:nvSpPr>
          <p:cNvPr id="64" name="Arc 63"/>
          <p:cNvSpPr/>
          <p:nvPr/>
        </p:nvSpPr>
        <p:spPr>
          <a:xfrm flipH="1">
            <a:off x="2337884" y="2829289"/>
            <a:ext cx="495301" cy="495301"/>
          </a:xfrm>
          <a:prstGeom prst="arc">
            <a:avLst>
              <a:gd name="adj1" fmla="val 11491621"/>
              <a:gd name="adj2" fmla="val 7589041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 flipH="1">
            <a:off x="1448953" y="2941004"/>
            <a:ext cx="1011815" cy="27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ru-RU" dirty="0">
                <a:latin typeface="+mn-lt"/>
              </a:rPr>
              <a:t>!</a:t>
            </a:r>
            <a:r>
              <a:rPr lang="en-US" altLang="ru-RU" dirty="0" smtClean="0">
                <a:latin typeface="+mn-lt"/>
              </a:rPr>
              <a:t>F and !T  </a:t>
            </a:r>
            <a:endParaRPr lang="en-US" altLang="ru-RU" dirty="0">
              <a:latin typeface="+mn-lt"/>
            </a:endParaRPr>
          </a:p>
        </p:txBody>
      </p:sp>
      <p:sp>
        <p:nvSpPr>
          <p:cNvPr id="66" name="Arc 65"/>
          <p:cNvSpPr/>
          <p:nvPr/>
        </p:nvSpPr>
        <p:spPr>
          <a:xfrm flipH="1">
            <a:off x="1658434" y="3746338"/>
            <a:ext cx="495301" cy="495301"/>
          </a:xfrm>
          <a:prstGeom prst="arc">
            <a:avLst>
              <a:gd name="adj1" fmla="val 11491621"/>
              <a:gd name="adj2" fmla="val 7589041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 flipH="1">
            <a:off x="769503" y="3858053"/>
            <a:ext cx="1011815" cy="27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ru-RU" dirty="0">
                <a:latin typeface="+mn-lt"/>
              </a:rPr>
              <a:t>!</a:t>
            </a:r>
            <a:r>
              <a:rPr lang="en-US" altLang="ru-RU" dirty="0" smtClean="0">
                <a:latin typeface="+mn-lt"/>
              </a:rPr>
              <a:t>F and !T  </a:t>
            </a:r>
            <a:endParaRPr lang="en-US" altLang="ru-RU" dirty="0">
              <a:latin typeface="+mn-lt"/>
            </a:endParaRPr>
          </a:p>
        </p:txBody>
      </p:sp>
      <p:cxnSp>
        <p:nvCxnSpPr>
          <p:cNvPr id="71" name="Straight Arrow Connector 70"/>
          <p:cNvCxnSpPr>
            <a:stCxn id="38" idx="4"/>
            <a:endCxn id="72" idx="0"/>
          </p:cNvCxnSpPr>
          <p:nvPr/>
        </p:nvCxnSpPr>
        <p:spPr>
          <a:xfrm>
            <a:off x="5106485" y="4463889"/>
            <a:ext cx="0" cy="34121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3"/>
          <p:cNvSpPr txBox="1">
            <a:spLocks noChangeArrowheads="1"/>
          </p:cNvSpPr>
          <p:nvPr/>
        </p:nvSpPr>
        <p:spPr bwMode="auto">
          <a:xfrm>
            <a:off x="4914766" y="4805104"/>
            <a:ext cx="383438" cy="28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dirty="0" smtClean="0">
                <a:latin typeface="+mn-lt"/>
              </a:rPr>
              <a:t>S0</a:t>
            </a:r>
            <a:endParaRPr lang="en-US" altLang="ru-RU" dirty="0">
              <a:latin typeface="+mn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020457" y="4472145"/>
            <a:ext cx="383438" cy="622318"/>
            <a:chOff x="4914766" y="4255343"/>
            <a:chExt cx="383438" cy="622318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S0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065177" y="4461985"/>
            <a:ext cx="383438" cy="622318"/>
            <a:chOff x="4914766" y="4255343"/>
            <a:chExt cx="383438" cy="622318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S0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02777" y="5371939"/>
            <a:ext cx="383438" cy="622318"/>
            <a:chOff x="4914766" y="4255343"/>
            <a:chExt cx="383438" cy="622318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S0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10987" y="5371939"/>
            <a:ext cx="383438" cy="622318"/>
            <a:chOff x="4914766" y="4255343"/>
            <a:chExt cx="383438" cy="622318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S0</a:t>
              </a:r>
              <a:endParaRPr lang="en-US" altLang="ru-RU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1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FSM: step 3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220532"/>
              </p:ext>
            </p:extLst>
          </p:nvPr>
        </p:nvGraphicFramePr>
        <p:xfrm>
          <a:off x="447972" y="102373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=""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=""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=""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=""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S6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S5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S8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S7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S4/S5/S6/S7/S8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42549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542412"/>
              </p:ext>
            </p:extLst>
          </p:nvPr>
        </p:nvGraphicFramePr>
        <p:xfrm>
          <a:off x="4496636" y="102373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=""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=""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=""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=""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S4’</a:t>
                      </a:r>
                      <a:endParaRPr lang="en-US" sz="1400" b="1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S4’</a:t>
                      </a:r>
                      <a:endParaRPr lang="en-US" sz="1400" b="1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425499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351006"/>
              </p:ext>
            </p:extLst>
          </p:nvPr>
        </p:nvGraphicFramePr>
        <p:xfrm>
          <a:off x="8385294" y="1031488"/>
          <a:ext cx="2808500" cy="409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=""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=""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=""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=""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S2’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S4’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S2’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S2’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S2’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S4’</a:t>
                      </a:r>
                      <a:endParaRPr lang="en-US" sz="1400" b="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S4’</a:t>
                      </a:r>
                      <a:endParaRPr lang="en-US" sz="1400" b="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199799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S4’</a:t>
                      </a:r>
                      <a:endParaRPr lang="en-US" sz="1400" b="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4254999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21511" y="5731123"/>
            <a:ext cx="2834961" cy="451498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4470175" y="3603176"/>
            <a:ext cx="2834961" cy="2127947"/>
          </a:xfrm>
          <a:prstGeom prst="roundRect">
            <a:avLst>
              <a:gd name="adj" fmla="val 5185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ight Arrow 10"/>
          <p:cNvSpPr/>
          <p:nvPr/>
        </p:nvSpPr>
        <p:spPr>
          <a:xfrm>
            <a:off x="3569110" y="3264795"/>
            <a:ext cx="557981" cy="4252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ight Arrow 11"/>
          <p:cNvSpPr/>
          <p:nvPr/>
        </p:nvSpPr>
        <p:spPr>
          <a:xfrm>
            <a:off x="7572839" y="3252505"/>
            <a:ext cx="557981" cy="4252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11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Minimized FSM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815549"/>
              </p:ext>
            </p:extLst>
          </p:nvPr>
        </p:nvGraphicFramePr>
        <p:xfrm>
          <a:off x="7008778" y="1483772"/>
          <a:ext cx="2808500" cy="409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=""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=""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=""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=""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S2’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S2’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</a:t>
                      </a:r>
                      <a:endParaRPr lang="en-US" sz="1400" b="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</a:t>
                      </a:r>
                      <a:endParaRPr lang="en-US" sz="1400" b="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199799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S4’</a:t>
                      </a:r>
                      <a:endParaRPr lang="en-US" sz="1400" b="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4254999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2590934" y="1684644"/>
            <a:ext cx="2885035" cy="3324619"/>
            <a:chOff x="2590934" y="1684644"/>
            <a:chExt cx="2885035" cy="332461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563671" y="2709640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9" name="AutoShape 13"/>
            <p:cNvCxnSpPr>
              <a:cxnSpLocks noChangeShapeType="1"/>
              <a:stCxn id="10" idx="4"/>
              <a:endCxn id="8" idx="0"/>
            </p:cNvCxnSpPr>
            <p:nvPr/>
          </p:nvCxnSpPr>
          <p:spPr bwMode="auto">
            <a:xfrm>
              <a:off x="3830115" y="2363047"/>
              <a:ext cx="0" cy="3465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563671" y="1830159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3627181" y="2366305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F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5" name="Arc 24"/>
            <p:cNvSpPr/>
            <p:nvPr/>
          </p:nvSpPr>
          <p:spPr>
            <a:xfrm flipH="1">
              <a:off x="3211958" y="2624230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563671" y="3551962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4" name="Straight Arrow Connector 13"/>
            <p:cNvCxnSpPr>
              <a:stCxn id="8" idx="4"/>
              <a:endCxn id="13" idx="0"/>
            </p:cNvCxnSpPr>
            <p:nvPr/>
          </p:nvCxnSpPr>
          <p:spPr>
            <a:xfrm>
              <a:off x="3830115" y="3242529"/>
              <a:ext cx="0" cy="3094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8"/>
            <p:cNvCxnSpPr>
              <a:cxnSpLocks noChangeShapeType="1"/>
              <a:stCxn id="13" idx="4"/>
              <a:endCxn id="17" idx="0"/>
            </p:cNvCxnSpPr>
            <p:nvPr/>
          </p:nvCxnSpPr>
          <p:spPr bwMode="auto">
            <a:xfrm>
              <a:off x="3830115" y="4084851"/>
              <a:ext cx="0" cy="2579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563671" y="4342775"/>
              <a:ext cx="532889" cy="53288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0" name="Arc 19"/>
            <p:cNvSpPr/>
            <p:nvPr/>
          </p:nvSpPr>
          <p:spPr>
            <a:xfrm flipH="1" flipV="1">
              <a:off x="3481398" y="3141989"/>
              <a:ext cx="1019311" cy="1352834"/>
            </a:xfrm>
            <a:prstGeom prst="arc">
              <a:avLst>
                <a:gd name="adj1" fmla="val 5650268"/>
                <a:gd name="adj2" fmla="val 1584992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grpSp>
          <p:nvGrpSpPr>
            <p:cNvPr id="27" name="Group 26"/>
            <p:cNvGrpSpPr/>
            <p:nvPr/>
          </p:nvGrpSpPr>
          <p:grpSpPr>
            <a:xfrm flipH="1">
              <a:off x="2590934" y="1684644"/>
              <a:ext cx="1064953" cy="432973"/>
              <a:chOff x="1216654" y="2607054"/>
              <a:chExt cx="1218255" cy="495301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Text Box 22"/>
              <p:cNvSpPr txBox="1">
                <a:spLocks noChangeArrowheads="1"/>
              </p:cNvSpPr>
              <p:nvPr/>
            </p:nvSpPr>
            <p:spPr bwMode="auto">
              <a:xfrm>
                <a:off x="1643979" y="2693658"/>
                <a:ext cx="790930" cy="2476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!F and !T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 flipH="1">
              <a:off x="2607638" y="2710904"/>
              <a:ext cx="691401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!F and !T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3641468" y="3252467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F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3378481" y="4084850"/>
              <a:ext cx="370379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F or T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flipH="1">
              <a:off x="3202379" y="3468937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 flipH="1">
              <a:off x="2598059" y="3555611"/>
              <a:ext cx="691401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!F and !T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flipH="1">
              <a:off x="4038600" y="1684644"/>
              <a:ext cx="1360891" cy="332461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4386300" y="3685423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T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5306787" y="3389767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X</a:t>
              </a:r>
              <a:endParaRPr lang="en-US" altLang="ru-RU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34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Minimized FSM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65447"/>
              </p:ext>
            </p:extLst>
          </p:nvPr>
        </p:nvGraphicFramePr>
        <p:xfrm>
          <a:off x="7008778" y="1483772"/>
          <a:ext cx="2808500" cy="409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=""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=""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=""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=""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10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10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10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 smtClean="0"/>
                        <a:t>1</a:t>
                      </a: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10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10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 smtClean="0"/>
                        <a:t>1</a:t>
                      </a: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 smtClean="0"/>
                        <a:t>1</a:t>
                      </a: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199799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 smtClean="0"/>
                        <a:t>1</a:t>
                      </a: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4254999"/>
                  </a:ext>
                </a:extLst>
              </a:tr>
            </a:tbl>
          </a:graphicData>
        </a:graphic>
      </p:graphicFrame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563671" y="2709640"/>
            <a:ext cx="532889" cy="5328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1200" dirty="0"/>
              <a:t>5</a:t>
            </a:r>
            <a:r>
              <a:rPr lang="en-US" sz="1200" dirty="0" smtClean="0">
                <a:latin typeface="Calibri" panose="020F0502020204030204" pitchFamily="34" charset="0"/>
              </a:rPr>
              <a:t>₵</a:t>
            </a:r>
            <a:endParaRPr lang="en-US" sz="1200" dirty="0"/>
          </a:p>
        </p:txBody>
      </p:sp>
      <p:cxnSp>
        <p:nvCxnSpPr>
          <p:cNvPr id="9" name="AutoShape 13"/>
          <p:cNvCxnSpPr>
            <a:cxnSpLocks noChangeShapeType="1"/>
            <a:stCxn id="10" idx="4"/>
            <a:endCxn id="8" idx="0"/>
          </p:cNvCxnSpPr>
          <p:nvPr/>
        </p:nvCxnSpPr>
        <p:spPr bwMode="auto">
          <a:xfrm>
            <a:off x="3830115" y="2363047"/>
            <a:ext cx="0" cy="3465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563671" y="1830159"/>
            <a:ext cx="532889" cy="5328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 smtClean="0"/>
              <a:t>0</a:t>
            </a:r>
            <a:r>
              <a:rPr lang="en-US" sz="1200" dirty="0" smtClean="0">
                <a:latin typeface="Calibri" panose="020F0502020204030204" pitchFamily="34" charset="0"/>
              </a:rPr>
              <a:t>₵</a:t>
            </a:r>
            <a:endParaRPr lang="en-US" sz="1200" dirty="0"/>
          </a:p>
        </p:txBody>
      </p:sp>
      <p:sp>
        <p:nvSpPr>
          <p:cNvPr id="25" name="Arc 24"/>
          <p:cNvSpPr/>
          <p:nvPr/>
        </p:nvSpPr>
        <p:spPr>
          <a:xfrm flipH="1">
            <a:off x="3211958" y="2624230"/>
            <a:ext cx="432974" cy="432973"/>
          </a:xfrm>
          <a:prstGeom prst="arc">
            <a:avLst>
              <a:gd name="adj1" fmla="val 11491621"/>
              <a:gd name="adj2" fmla="val 7589041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563671" y="3551962"/>
            <a:ext cx="532889" cy="5328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1200" dirty="0" smtClean="0"/>
              <a:t>10</a:t>
            </a:r>
            <a:r>
              <a:rPr lang="en-US" sz="1200" dirty="0">
                <a:latin typeface="Calibri" panose="020F0502020204030204" pitchFamily="34" charset="0"/>
              </a:rPr>
              <a:t>₵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8" idx="4"/>
            <a:endCxn id="13" idx="0"/>
          </p:cNvCxnSpPr>
          <p:nvPr/>
        </p:nvCxnSpPr>
        <p:spPr>
          <a:xfrm>
            <a:off x="3830115" y="3242529"/>
            <a:ext cx="0" cy="30943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8"/>
          <p:cNvCxnSpPr>
            <a:cxnSpLocks noChangeShapeType="1"/>
            <a:stCxn id="13" idx="4"/>
            <a:endCxn id="17" idx="0"/>
          </p:cNvCxnSpPr>
          <p:nvPr/>
        </p:nvCxnSpPr>
        <p:spPr bwMode="auto">
          <a:xfrm>
            <a:off x="3830115" y="4084851"/>
            <a:ext cx="0" cy="25792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3563671" y="4342775"/>
            <a:ext cx="532889" cy="5328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1200" dirty="0">
                <a:latin typeface="Calibri" panose="020F0502020204030204" pitchFamily="34" charset="0"/>
              </a:rPr>
              <a:t>≥</a:t>
            </a:r>
            <a:r>
              <a:rPr lang="en-US" sz="1200" dirty="0" smtClean="0"/>
              <a:t>15</a:t>
            </a:r>
            <a:r>
              <a:rPr lang="en-US" sz="1200" dirty="0" smtClean="0">
                <a:latin typeface="Calibri" panose="020F0502020204030204" pitchFamily="34" charset="0"/>
              </a:rPr>
              <a:t>₵</a:t>
            </a:r>
            <a:endParaRPr lang="en-US" sz="1200" dirty="0"/>
          </a:p>
        </p:txBody>
      </p:sp>
      <p:sp>
        <p:nvSpPr>
          <p:cNvPr id="20" name="Arc 19"/>
          <p:cNvSpPr/>
          <p:nvPr/>
        </p:nvSpPr>
        <p:spPr>
          <a:xfrm flipH="1" flipV="1">
            <a:off x="3481398" y="3141989"/>
            <a:ext cx="1019311" cy="1352834"/>
          </a:xfrm>
          <a:prstGeom prst="arc">
            <a:avLst>
              <a:gd name="adj1" fmla="val 5650268"/>
              <a:gd name="adj2" fmla="val 15849921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ru-RU" sz="1400"/>
          </a:p>
        </p:txBody>
      </p:sp>
      <p:grpSp>
        <p:nvGrpSpPr>
          <p:cNvPr id="27" name="Group 26"/>
          <p:cNvGrpSpPr/>
          <p:nvPr/>
        </p:nvGrpSpPr>
        <p:grpSpPr>
          <a:xfrm flipH="1">
            <a:off x="2429313" y="1684644"/>
            <a:ext cx="1226574" cy="432973"/>
            <a:chOff x="1216654" y="2607054"/>
            <a:chExt cx="1403142" cy="495301"/>
          </a:xfrm>
        </p:grpSpPr>
        <p:sp>
          <p:nvSpPr>
            <p:cNvPr id="28" name="Arc 27"/>
            <p:cNvSpPr/>
            <p:nvPr/>
          </p:nvSpPr>
          <p:spPr>
            <a:xfrm>
              <a:off x="1216654" y="2607054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1643980" y="2693658"/>
              <a:ext cx="975816" cy="2476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Nothing paid</a:t>
              </a:r>
              <a:endParaRPr lang="en-US" altLang="ru-RU" sz="1200" dirty="0">
                <a:latin typeface="+mn-lt"/>
              </a:endParaRPr>
            </a:p>
          </p:txBody>
        </p:sp>
      </p:grpSp>
      <p:sp>
        <p:nvSpPr>
          <p:cNvPr id="30" name="Text Box 22"/>
          <p:cNvSpPr txBox="1">
            <a:spLocks noChangeArrowheads="1"/>
          </p:cNvSpPr>
          <p:nvPr/>
        </p:nvSpPr>
        <p:spPr bwMode="auto">
          <a:xfrm flipH="1">
            <a:off x="2300051" y="2709375"/>
            <a:ext cx="939297" cy="2164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6576" rIns="0" bIns="0" anchor="ctr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ru-RU" sz="1200" dirty="0">
                <a:latin typeface="+mn-lt"/>
              </a:rPr>
              <a:t>Nothing paid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2931333" y="4084850"/>
            <a:ext cx="817528" cy="2164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6576" rIns="0" bIns="0" anchor="ctr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ru-RU" sz="1200" dirty="0">
                <a:latin typeface="+mn-lt"/>
              </a:rPr>
              <a:t>5₵ or </a:t>
            </a:r>
            <a:r>
              <a:rPr lang="en-US" altLang="ru-RU" sz="1200" dirty="0" smtClean="0">
                <a:latin typeface="+mn-lt"/>
              </a:rPr>
              <a:t>10₵</a:t>
            </a:r>
            <a:endParaRPr lang="en-US" altLang="ru-RU" sz="1200" dirty="0">
              <a:latin typeface="+mn-lt"/>
            </a:endParaRPr>
          </a:p>
        </p:txBody>
      </p:sp>
      <p:sp>
        <p:nvSpPr>
          <p:cNvPr id="33" name="Arc 32"/>
          <p:cNvSpPr/>
          <p:nvPr/>
        </p:nvSpPr>
        <p:spPr>
          <a:xfrm flipH="1">
            <a:off x="3202379" y="3468937"/>
            <a:ext cx="432974" cy="432973"/>
          </a:xfrm>
          <a:prstGeom prst="arc">
            <a:avLst>
              <a:gd name="adj1" fmla="val 11491621"/>
              <a:gd name="adj2" fmla="val 7589041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 flipH="1">
            <a:off x="2429312" y="3555611"/>
            <a:ext cx="860147" cy="2164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6576" rIns="0" bIns="0" anchor="ctr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sz="1200" dirty="0">
                <a:latin typeface="+mn-lt"/>
              </a:rPr>
              <a:t>Nothing paid</a:t>
            </a:r>
          </a:p>
        </p:txBody>
      </p:sp>
      <p:sp>
        <p:nvSpPr>
          <p:cNvPr id="35" name="Freeform 34"/>
          <p:cNvSpPr/>
          <p:nvPr/>
        </p:nvSpPr>
        <p:spPr>
          <a:xfrm flipH="1">
            <a:off x="4038600" y="1684644"/>
            <a:ext cx="1360891" cy="3324619"/>
          </a:xfrm>
          <a:custGeom>
            <a:avLst/>
            <a:gdLst>
              <a:gd name="connsiteX0" fmla="*/ 989205 w 1686446"/>
              <a:gd name="connsiteY0" fmla="*/ 0 h 3892229"/>
              <a:gd name="connsiteX1" fmla="*/ 1542279 w 1686446"/>
              <a:gd name="connsiteY1" fmla="*/ 168941 h 3892229"/>
              <a:gd name="connsiteX2" fmla="*/ 1663766 w 1686446"/>
              <a:gd name="connsiteY2" fmla="*/ 269177 h 3892229"/>
              <a:gd name="connsiteX3" fmla="*/ 1663766 w 1686446"/>
              <a:gd name="connsiteY3" fmla="*/ 3604339 h 3892229"/>
              <a:gd name="connsiteX4" fmla="*/ 1686446 w 1686446"/>
              <a:gd name="connsiteY4" fmla="*/ 3604339 h 3892229"/>
              <a:gd name="connsiteX5" fmla="*/ 1542278 w 1686446"/>
              <a:gd name="connsiteY5" fmla="*/ 3723289 h 3892229"/>
              <a:gd name="connsiteX6" fmla="*/ 989204 w 1686446"/>
              <a:gd name="connsiteY6" fmla="*/ 3892229 h 3892229"/>
              <a:gd name="connsiteX7" fmla="*/ 989205 w 1686446"/>
              <a:gd name="connsiteY7" fmla="*/ 3892228 h 3892229"/>
              <a:gd name="connsiteX8" fmla="*/ 0 w 1686446"/>
              <a:gd name="connsiteY8" fmla="*/ 2903023 h 3892229"/>
              <a:gd name="connsiteX9" fmla="*/ 0 w 1686446"/>
              <a:gd name="connsiteY9" fmla="*/ 989205 h 3892229"/>
              <a:gd name="connsiteX10" fmla="*/ 989205 w 1686446"/>
              <a:gd name="connsiteY10" fmla="*/ 0 h 3892229"/>
              <a:gd name="connsiteX0" fmla="*/ 1686446 w 1777886"/>
              <a:gd name="connsiteY0" fmla="*/ 3604339 h 3892229"/>
              <a:gd name="connsiteX1" fmla="*/ 1542278 w 1777886"/>
              <a:gd name="connsiteY1" fmla="*/ 3723289 h 3892229"/>
              <a:gd name="connsiteX2" fmla="*/ 989204 w 1777886"/>
              <a:gd name="connsiteY2" fmla="*/ 3892229 h 3892229"/>
              <a:gd name="connsiteX3" fmla="*/ 989205 w 1777886"/>
              <a:gd name="connsiteY3" fmla="*/ 3892228 h 3892229"/>
              <a:gd name="connsiteX4" fmla="*/ 0 w 1777886"/>
              <a:gd name="connsiteY4" fmla="*/ 2903023 h 3892229"/>
              <a:gd name="connsiteX5" fmla="*/ 0 w 1777886"/>
              <a:gd name="connsiteY5" fmla="*/ 989205 h 3892229"/>
              <a:gd name="connsiteX6" fmla="*/ 989205 w 1777886"/>
              <a:gd name="connsiteY6" fmla="*/ 0 h 3892229"/>
              <a:gd name="connsiteX7" fmla="*/ 1542279 w 1777886"/>
              <a:gd name="connsiteY7" fmla="*/ 168941 h 3892229"/>
              <a:gd name="connsiteX8" fmla="*/ 1663766 w 1777886"/>
              <a:gd name="connsiteY8" fmla="*/ 269177 h 3892229"/>
              <a:gd name="connsiteX9" fmla="*/ 1663766 w 1777886"/>
              <a:gd name="connsiteY9" fmla="*/ 3604339 h 3892229"/>
              <a:gd name="connsiteX10" fmla="*/ 1777886 w 1777886"/>
              <a:gd name="connsiteY10" fmla="*/ 3695779 h 3892229"/>
              <a:gd name="connsiteX0" fmla="*/ 1686446 w 1709306"/>
              <a:gd name="connsiteY0" fmla="*/ 3604339 h 3892229"/>
              <a:gd name="connsiteX1" fmla="*/ 1542278 w 1709306"/>
              <a:gd name="connsiteY1" fmla="*/ 3723289 h 3892229"/>
              <a:gd name="connsiteX2" fmla="*/ 989204 w 1709306"/>
              <a:gd name="connsiteY2" fmla="*/ 3892229 h 3892229"/>
              <a:gd name="connsiteX3" fmla="*/ 989205 w 1709306"/>
              <a:gd name="connsiteY3" fmla="*/ 3892228 h 3892229"/>
              <a:gd name="connsiteX4" fmla="*/ 0 w 1709306"/>
              <a:gd name="connsiteY4" fmla="*/ 2903023 h 3892229"/>
              <a:gd name="connsiteX5" fmla="*/ 0 w 1709306"/>
              <a:gd name="connsiteY5" fmla="*/ 989205 h 3892229"/>
              <a:gd name="connsiteX6" fmla="*/ 989205 w 1709306"/>
              <a:gd name="connsiteY6" fmla="*/ 0 h 3892229"/>
              <a:gd name="connsiteX7" fmla="*/ 1542279 w 1709306"/>
              <a:gd name="connsiteY7" fmla="*/ 168941 h 3892229"/>
              <a:gd name="connsiteX8" fmla="*/ 1663766 w 1709306"/>
              <a:gd name="connsiteY8" fmla="*/ 269177 h 3892229"/>
              <a:gd name="connsiteX9" fmla="*/ 1663766 w 1709306"/>
              <a:gd name="connsiteY9" fmla="*/ 3604339 h 3892229"/>
              <a:gd name="connsiteX10" fmla="*/ 1709306 w 1709306"/>
              <a:gd name="connsiteY10" fmla="*/ 3326209 h 3892229"/>
              <a:gd name="connsiteX0" fmla="*/ 1686446 w 1686446"/>
              <a:gd name="connsiteY0" fmla="*/ 3604339 h 3892229"/>
              <a:gd name="connsiteX1" fmla="*/ 1542278 w 1686446"/>
              <a:gd name="connsiteY1" fmla="*/ 3723289 h 3892229"/>
              <a:gd name="connsiteX2" fmla="*/ 989204 w 1686446"/>
              <a:gd name="connsiteY2" fmla="*/ 3892229 h 3892229"/>
              <a:gd name="connsiteX3" fmla="*/ 989205 w 1686446"/>
              <a:gd name="connsiteY3" fmla="*/ 3892228 h 3892229"/>
              <a:gd name="connsiteX4" fmla="*/ 0 w 1686446"/>
              <a:gd name="connsiteY4" fmla="*/ 2903023 h 3892229"/>
              <a:gd name="connsiteX5" fmla="*/ 0 w 1686446"/>
              <a:gd name="connsiteY5" fmla="*/ 989205 h 3892229"/>
              <a:gd name="connsiteX6" fmla="*/ 989205 w 1686446"/>
              <a:gd name="connsiteY6" fmla="*/ 0 h 3892229"/>
              <a:gd name="connsiteX7" fmla="*/ 1542279 w 1686446"/>
              <a:gd name="connsiteY7" fmla="*/ 168941 h 3892229"/>
              <a:gd name="connsiteX8" fmla="*/ 1663766 w 1686446"/>
              <a:gd name="connsiteY8" fmla="*/ 269177 h 3892229"/>
              <a:gd name="connsiteX9" fmla="*/ 1663766 w 1686446"/>
              <a:gd name="connsiteY9" fmla="*/ 3604339 h 3892229"/>
              <a:gd name="connsiteX0" fmla="*/ 1686446 w 1686446"/>
              <a:gd name="connsiteY0" fmla="*/ 3604339 h 3892229"/>
              <a:gd name="connsiteX1" fmla="*/ 1542278 w 1686446"/>
              <a:gd name="connsiteY1" fmla="*/ 3723289 h 3892229"/>
              <a:gd name="connsiteX2" fmla="*/ 989204 w 1686446"/>
              <a:gd name="connsiteY2" fmla="*/ 3892229 h 3892229"/>
              <a:gd name="connsiteX3" fmla="*/ 989205 w 1686446"/>
              <a:gd name="connsiteY3" fmla="*/ 3892228 h 3892229"/>
              <a:gd name="connsiteX4" fmla="*/ 0 w 1686446"/>
              <a:gd name="connsiteY4" fmla="*/ 2903023 h 3892229"/>
              <a:gd name="connsiteX5" fmla="*/ 0 w 1686446"/>
              <a:gd name="connsiteY5" fmla="*/ 989205 h 3892229"/>
              <a:gd name="connsiteX6" fmla="*/ 989205 w 1686446"/>
              <a:gd name="connsiteY6" fmla="*/ 0 h 3892229"/>
              <a:gd name="connsiteX7" fmla="*/ 1542279 w 1686446"/>
              <a:gd name="connsiteY7" fmla="*/ 168941 h 3892229"/>
              <a:gd name="connsiteX8" fmla="*/ 1663766 w 1686446"/>
              <a:gd name="connsiteY8" fmla="*/ 269177 h 389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6446" h="3892229">
                <a:moveTo>
                  <a:pt x="1686446" y="3604339"/>
                </a:moveTo>
                <a:lnTo>
                  <a:pt x="1542278" y="3723289"/>
                </a:lnTo>
                <a:cubicBezTo>
                  <a:pt x="1384400" y="3829949"/>
                  <a:pt x="1194075" y="3892229"/>
                  <a:pt x="989204" y="3892229"/>
                </a:cubicBezTo>
                <a:lnTo>
                  <a:pt x="989205" y="3892228"/>
                </a:lnTo>
                <a:cubicBezTo>
                  <a:pt x="442882" y="3892228"/>
                  <a:pt x="0" y="3449346"/>
                  <a:pt x="0" y="2903023"/>
                </a:cubicBezTo>
                <a:lnTo>
                  <a:pt x="0" y="989205"/>
                </a:lnTo>
                <a:cubicBezTo>
                  <a:pt x="0" y="442882"/>
                  <a:pt x="442882" y="0"/>
                  <a:pt x="989205" y="0"/>
                </a:cubicBezTo>
                <a:cubicBezTo>
                  <a:pt x="1194076" y="0"/>
                  <a:pt x="1384401" y="62280"/>
                  <a:pt x="1542279" y="168941"/>
                </a:cubicBezTo>
                <a:lnTo>
                  <a:pt x="1663766" y="26917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4338156" y="3682859"/>
            <a:ext cx="265470" cy="2215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6576" rIns="0" bIns="0" anchor="ctr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1200" dirty="0" smtClean="0">
                <a:latin typeface="Calibri" panose="020F0502020204030204" pitchFamily="34" charset="0"/>
              </a:rPr>
              <a:t>10₵</a:t>
            </a:r>
            <a:endParaRPr lang="en-US" sz="1200" dirty="0"/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4975638" y="3389767"/>
            <a:ext cx="831480" cy="2164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6576" rIns="0" bIns="0" anchor="ctr">
            <a:spAutoFit/>
          </a:bodyPr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 sz="1200" dirty="0" smtClean="0">
                <a:latin typeface="+mn-lt"/>
              </a:rPr>
              <a:t>always</a:t>
            </a:r>
            <a:endParaRPr lang="en-US" altLang="ru-RU" sz="12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51566" y="2349867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5₵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12555" y="3216214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5₵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9351" y="4934502"/>
            <a:ext cx="133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coffee</a:t>
            </a:r>
            <a:endParaRPr lang="ru-RU" dirty="0"/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3388894" y="4739148"/>
            <a:ext cx="423661" cy="19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08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4, 5 and 6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the rest steps on your own!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smtClean="0"/>
              <a:t>Backup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Simple Counter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11195"/>
            <a:ext cx="10515600" cy="2258115"/>
          </a:xfrm>
        </p:spPr>
        <p:txBody>
          <a:bodyPr>
            <a:noAutofit/>
          </a:bodyPr>
          <a:lstStyle/>
          <a:p>
            <a:r>
              <a:rPr lang="en-US" dirty="0" smtClean="0"/>
              <a:t>5-state counter repeats 5 numbers in a sequence</a:t>
            </a:r>
          </a:p>
          <a:p>
            <a:pPr lvl="1"/>
            <a:r>
              <a:rPr lang="en-US" dirty="0" smtClean="0"/>
              <a:t>The numbers are 000, 010, 011, 101, 110</a:t>
            </a:r>
          </a:p>
          <a:p>
            <a:r>
              <a:rPr lang="en-US" dirty="0" smtClean="0"/>
              <a:t>How to implement it? From what to start?</a:t>
            </a:r>
          </a:p>
          <a:p>
            <a:pPr lvl="1"/>
            <a:r>
              <a:rPr lang="en-US" dirty="0" smtClean="0"/>
              <a:t>Step 1: State transition diagram</a:t>
            </a:r>
          </a:p>
          <a:p>
            <a:pPr lvl="1"/>
            <a:r>
              <a:rPr lang="en-US" dirty="0"/>
              <a:t>Step 2: State transition table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84170" y="3763010"/>
            <a:ext cx="508000" cy="463550"/>
            <a:chOff x="2884170" y="3763010"/>
            <a:chExt cx="508000" cy="463550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2896870" y="37630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884170" y="38328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 smtClean="0">
                  <a:latin typeface="+mn-lt"/>
                </a:rPr>
                <a:t>000</a:t>
              </a:r>
            </a:p>
          </p:txBody>
        </p:sp>
      </p:grp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2807970" y="4185285"/>
            <a:ext cx="190500" cy="504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2884170" y="5025073"/>
            <a:ext cx="595313" cy="398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3896995" y="4994910"/>
            <a:ext cx="523875" cy="414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 flipV="1">
            <a:off x="4243070" y="4232910"/>
            <a:ext cx="255588" cy="406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 flipH="1" flipV="1">
            <a:off x="3350895" y="3978910"/>
            <a:ext cx="5842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42307"/>
              </p:ext>
            </p:extLst>
          </p:nvPr>
        </p:nvGraphicFramePr>
        <p:xfrm>
          <a:off x="8153400" y="3178810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xmlns="" val="249038225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4195173943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1399544860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42734833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85913354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sz="1400" i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sz="1400" i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sz="1400" i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12528123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907956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59131238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77899434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63075807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670284155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2604664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72623"/>
              </p:ext>
            </p:extLst>
          </p:nvPr>
        </p:nvGraphicFramePr>
        <p:xfrm>
          <a:off x="9815832" y="3178810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xmlns="" val="1814109907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1247094790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15009845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A+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332959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119522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11505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924030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930272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361741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647422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962231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280089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278852" y="2789678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 state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078757" y="2774319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Next state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47028" y="5838429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Fig.: </a:t>
            </a:r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497347" y="6023095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Transition Table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877945" y="3788410"/>
            <a:ext cx="508000" cy="463550"/>
            <a:chOff x="3877945" y="3788410"/>
            <a:chExt cx="508000" cy="463550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903345" y="37884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877945" y="38582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 smtClean="0">
                  <a:latin typeface="+mn-lt"/>
                </a:rPr>
                <a:t>110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46258" y="4626610"/>
            <a:ext cx="508000" cy="474663"/>
            <a:chOff x="4346258" y="4626610"/>
            <a:chExt cx="508000" cy="474663"/>
          </a:xfrm>
        </p:grpSpPr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4371658" y="46266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346258" y="4707573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 smtClean="0">
                  <a:latin typeface="+mn-lt"/>
                </a:rPr>
                <a:t>101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442970" y="5299710"/>
            <a:ext cx="508000" cy="463550"/>
            <a:chOff x="3442970" y="5299710"/>
            <a:chExt cx="508000" cy="463550"/>
          </a:xfrm>
        </p:grpSpPr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455670" y="52997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442970" y="53695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smtClean="0">
                  <a:latin typeface="+mn-lt"/>
                </a:rPr>
                <a:t>011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66658" y="4664710"/>
            <a:ext cx="508000" cy="463550"/>
            <a:chOff x="2466658" y="4664710"/>
            <a:chExt cx="508000" cy="463550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490470" y="46647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466658" y="47345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smtClean="0">
                  <a:latin typeface="+mn-lt"/>
                </a:rPr>
                <a:t>010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233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  <p:bldP spid="28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Simple </a:t>
            </a:r>
            <a:r>
              <a:rPr lang="en-US" dirty="0" smtClean="0"/>
              <a:t>Counter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2876"/>
            <a:ext cx="10515600" cy="1904698"/>
          </a:xfrm>
        </p:spPr>
        <p:txBody>
          <a:bodyPr/>
          <a:lstStyle/>
          <a:p>
            <a:r>
              <a:rPr lang="en-US" dirty="0" smtClean="0"/>
              <a:t>Counter design procedure</a:t>
            </a:r>
          </a:p>
          <a:p>
            <a:pPr lvl="1"/>
            <a:r>
              <a:rPr lang="en-US" dirty="0"/>
              <a:t>Step 1: State transition diagram</a:t>
            </a:r>
          </a:p>
          <a:p>
            <a:pPr lvl="1"/>
            <a:r>
              <a:rPr lang="en-US" dirty="0"/>
              <a:t>Step 2: State transition table </a:t>
            </a:r>
            <a:endParaRPr lang="en-US" dirty="0" smtClean="0"/>
          </a:p>
          <a:p>
            <a:pPr lvl="1"/>
            <a:r>
              <a:rPr lang="en-US" dirty="0" smtClean="0"/>
              <a:t>Step 3: Next-state functions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57750"/>
              </p:ext>
            </p:extLst>
          </p:nvPr>
        </p:nvGraphicFramePr>
        <p:xfrm>
          <a:off x="8473440" y="1294389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xmlns="" val="249038225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4195173943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1399544860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42734833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85913354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12528123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907956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59131238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77899434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63075807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670284155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2604664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5136"/>
              </p:ext>
            </p:extLst>
          </p:nvPr>
        </p:nvGraphicFramePr>
        <p:xfrm>
          <a:off x="10135872" y="1294389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xmlns="" val="1814109907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1247094790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15009845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A+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332959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119522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11505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924030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930272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361741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647422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962231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280089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98892" y="905257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 state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98797" y="889898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Next state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17387" y="4138674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Transition Table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172086"/>
              </p:ext>
            </p:extLst>
          </p:nvPr>
        </p:nvGraphicFramePr>
        <p:xfrm>
          <a:off x="1657350" y="3516352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xmlns="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06413567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81636" y="314702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22949" y="38767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514881"/>
              </p:ext>
            </p:extLst>
          </p:nvPr>
        </p:nvGraphicFramePr>
        <p:xfrm>
          <a:off x="1657350" y="5027966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xmlns="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06413567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81636" y="465863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22949" y="53883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7169" y="3326716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C+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7169" y="4756173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dirty="0" smtClean="0"/>
              <a:t>+</a:t>
            </a:r>
            <a:endParaRPr lang="en-US" sz="2400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8818"/>
              </p:ext>
            </p:extLst>
          </p:nvPr>
        </p:nvGraphicFramePr>
        <p:xfrm>
          <a:off x="7650480" y="5033082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xmlns="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064135676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674766" y="466375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16079" y="5393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5383" y="475617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dirty="0" smtClean="0"/>
              <a:t>+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038600" y="3876754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C+ = A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035013" y="5376116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B+ = !A!C +!B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9837421" y="5376115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A+ = B!C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575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5" grpId="0"/>
      <p:bldP spid="26" grpId="0"/>
      <p:bldP spid="27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Simple Counter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5318787" cy="2227479"/>
          </a:xfrm>
        </p:spPr>
        <p:txBody>
          <a:bodyPr/>
          <a:lstStyle/>
          <a:p>
            <a:r>
              <a:rPr lang="en-US" dirty="0"/>
              <a:t>Counter design procedure</a:t>
            </a:r>
          </a:p>
          <a:p>
            <a:pPr lvl="1"/>
            <a:r>
              <a:rPr lang="en-US" dirty="0"/>
              <a:t>Step 1: State transition diagram</a:t>
            </a:r>
          </a:p>
          <a:p>
            <a:pPr lvl="1"/>
            <a:r>
              <a:rPr lang="en-US" dirty="0"/>
              <a:t>Step 2: State transition table </a:t>
            </a:r>
          </a:p>
          <a:p>
            <a:pPr lvl="1"/>
            <a:r>
              <a:rPr lang="en-US" dirty="0"/>
              <a:t>Step 3: </a:t>
            </a:r>
            <a:r>
              <a:rPr lang="en-US" dirty="0" smtClean="0"/>
              <a:t>Next-state functions</a:t>
            </a:r>
          </a:p>
          <a:p>
            <a:pPr lvl="1"/>
            <a:r>
              <a:rPr lang="en-US" dirty="0" smtClean="0"/>
              <a:t>Step 4: Schematic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5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04429" y="38715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3995739" y="3871599"/>
            <a:ext cx="1142072" cy="898598"/>
            <a:chOff x="3018336" y="3893592"/>
            <a:chExt cx="1142072" cy="898598"/>
          </a:xfrm>
        </p:grpSpPr>
        <p:grpSp>
          <p:nvGrpSpPr>
            <p:cNvPr id="16" name="Group 15"/>
            <p:cNvGrpSpPr/>
            <p:nvPr/>
          </p:nvGrpSpPr>
          <p:grpSpPr>
            <a:xfrm>
              <a:off x="3018336" y="4113908"/>
              <a:ext cx="793900" cy="678282"/>
              <a:chOff x="3174858" y="3689799"/>
              <a:chExt cx="1280121" cy="1093694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3417038" y="3689799"/>
                <a:ext cx="821026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 dirty="0" smtClean="0"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80005" y="3802221"/>
                <a:ext cx="38707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 bwMode="auto">
              <a:xfrm>
                <a:off x="3174858" y="3967997"/>
                <a:ext cx="242180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3174858" y="4526121"/>
                <a:ext cx="24218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4238996" y="3967997"/>
                <a:ext cx="21598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14" name="Rectangle 13"/>
              <p:cNvSpPr/>
              <p:nvPr/>
            </p:nvSpPr>
            <p:spPr>
              <a:xfrm>
                <a:off x="3865981" y="3802377"/>
                <a:ext cx="39968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Q</a:t>
                </a: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9795865">
                <a:off x="3357476" y="4409535"/>
                <a:ext cx="223520" cy="192690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812236" y="3893592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789706" y="3871599"/>
            <a:ext cx="1145278" cy="898598"/>
            <a:chOff x="4812303" y="3893592"/>
            <a:chExt cx="1145278" cy="898598"/>
          </a:xfrm>
        </p:grpSpPr>
        <p:grpSp>
          <p:nvGrpSpPr>
            <p:cNvPr id="32" name="Group 31"/>
            <p:cNvGrpSpPr/>
            <p:nvPr/>
          </p:nvGrpSpPr>
          <p:grpSpPr>
            <a:xfrm>
              <a:off x="4812303" y="4113908"/>
              <a:ext cx="793900" cy="678282"/>
              <a:chOff x="3174858" y="3689799"/>
              <a:chExt cx="1280121" cy="1093694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3417038" y="3689799"/>
                <a:ext cx="821026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 dirty="0" smtClean="0">
                  <a:cs typeface="Arial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80005" y="3802221"/>
                <a:ext cx="38707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cxnSp>
            <p:nvCxnSpPr>
              <p:cNvPr id="35" name="Straight Connector 34"/>
              <p:cNvCxnSpPr/>
              <p:nvPr/>
            </p:nvCxnSpPr>
            <p:spPr bwMode="auto">
              <a:xfrm>
                <a:off x="3174858" y="3967997"/>
                <a:ext cx="242180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3174858" y="4526121"/>
                <a:ext cx="24218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flipH="1">
                <a:off x="4238996" y="3967997"/>
                <a:ext cx="21598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38" name="Rectangle 37"/>
              <p:cNvSpPr/>
              <p:nvPr/>
            </p:nvSpPr>
            <p:spPr>
              <a:xfrm>
                <a:off x="3865981" y="3802377"/>
                <a:ext cx="39968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Q</a:t>
                </a: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19795865">
                <a:off x="3357476" y="4409535"/>
                <a:ext cx="223520" cy="192690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606203" y="389359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586879" y="3871599"/>
            <a:ext cx="1156500" cy="898598"/>
            <a:chOff x="6609476" y="3862220"/>
            <a:chExt cx="1156500" cy="898598"/>
          </a:xfrm>
        </p:grpSpPr>
        <p:grpSp>
          <p:nvGrpSpPr>
            <p:cNvPr id="42" name="Group 41"/>
            <p:cNvGrpSpPr/>
            <p:nvPr/>
          </p:nvGrpSpPr>
          <p:grpSpPr>
            <a:xfrm>
              <a:off x="6609476" y="4082536"/>
              <a:ext cx="793900" cy="678282"/>
              <a:chOff x="3174858" y="3689799"/>
              <a:chExt cx="1280121" cy="1093694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3417038" y="3689799"/>
                <a:ext cx="821026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 dirty="0" smtClean="0">
                  <a:cs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380005" y="3802221"/>
                <a:ext cx="38707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 bwMode="auto">
              <a:xfrm>
                <a:off x="3174858" y="3996667"/>
                <a:ext cx="242180" cy="2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3174858" y="4526121"/>
                <a:ext cx="24218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 flipH="1">
                <a:off x="4238996" y="3967997"/>
                <a:ext cx="21598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48" name="Rectangle 47"/>
              <p:cNvSpPr/>
              <p:nvPr/>
            </p:nvSpPr>
            <p:spPr>
              <a:xfrm>
                <a:off x="3865981" y="3802377"/>
                <a:ext cx="39968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Q</a:t>
                </a:r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rot="19795865">
                <a:off x="3357476" y="4409535"/>
                <a:ext cx="223520" cy="192690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7403376" y="386222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58871" y="4282227"/>
            <a:ext cx="1228008" cy="1227552"/>
            <a:chOff x="6358871" y="4282227"/>
            <a:chExt cx="1228008" cy="1227552"/>
          </a:xfrm>
        </p:grpSpPr>
        <p:sp>
          <p:nvSpPr>
            <p:cNvPr id="54" name="Flowchart: Delay 10"/>
            <p:cNvSpPr/>
            <p:nvPr/>
          </p:nvSpPr>
          <p:spPr bwMode="auto">
            <a:xfrm>
              <a:off x="6943526" y="4931417"/>
              <a:ext cx="325916" cy="399108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2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280057" y="4282227"/>
              <a:ext cx="306822" cy="849669"/>
              <a:chOff x="6302654" y="4304220"/>
              <a:chExt cx="306822" cy="849669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H="1">
                <a:off x="6492240" y="4304220"/>
                <a:ext cx="117236" cy="0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6487182" y="4304220"/>
                <a:ext cx="5058" cy="845678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302654" y="5152964"/>
                <a:ext cx="185776" cy="925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5" name="Straight Connector 74"/>
            <p:cNvCxnSpPr/>
            <p:nvPr/>
          </p:nvCxnSpPr>
          <p:spPr bwMode="auto">
            <a:xfrm>
              <a:off x="6793332" y="5012917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6793332" y="5238469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6358871" y="5048114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!C</a:t>
              </a:r>
              <a:endParaRPr lang="en-US" sz="2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44649" y="476491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16926" y="4264448"/>
            <a:ext cx="1914511" cy="1676297"/>
            <a:chOff x="3916926" y="4264448"/>
            <a:chExt cx="1914511" cy="1676297"/>
          </a:xfrm>
        </p:grpSpPr>
        <p:cxnSp>
          <p:nvCxnSpPr>
            <p:cNvPr id="79" name="Straight Connector 78"/>
            <p:cNvCxnSpPr/>
            <p:nvPr/>
          </p:nvCxnSpPr>
          <p:spPr bwMode="auto">
            <a:xfrm>
              <a:off x="4895635" y="5316941"/>
              <a:ext cx="30377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4839412" y="5557733"/>
              <a:ext cx="360000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Flowchart: Delay 18"/>
            <p:cNvSpPr/>
            <p:nvPr/>
          </p:nvSpPr>
          <p:spPr bwMode="auto">
            <a:xfrm flipH="1">
              <a:off x="5128121" y="5222812"/>
              <a:ext cx="318391" cy="41267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2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07615" y="4937242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!B</a:t>
              </a:r>
              <a:endParaRPr lang="en-US" sz="2400" dirty="0"/>
            </a:p>
          </p:txBody>
        </p:sp>
        <p:sp>
          <p:nvSpPr>
            <p:cNvPr id="84" name="Flowchart: Delay 10"/>
            <p:cNvSpPr/>
            <p:nvPr/>
          </p:nvSpPr>
          <p:spPr bwMode="auto">
            <a:xfrm>
              <a:off x="4501581" y="5362383"/>
              <a:ext cx="325916" cy="399108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2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>
              <a:off x="4351387" y="5443883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351387" y="5669435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3916926" y="54790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!C</a:t>
              </a:r>
              <a:endParaRPr lang="en-US" sz="2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002704" y="5195881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460572" y="4264448"/>
              <a:ext cx="370865" cy="1154180"/>
              <a:chOff x="6302654" y="4304220"/>
              <a:chExt cx="306822" cy="849669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 flipH="1">
                <a:off x="6492240" y="4304220"/>
                <a:ext cx="117236" cy="0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6487182" y="4304220"/>
                <a:ext cx="5058" cy="845678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302654" y="5152964"/>
                <a:ext cx="185776" cy="925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7" name="Group 6"/>
          <p:cNvGrpSpPr/>
          <p:nvPr/>
        </p:nvGrpSpPr>
        <p:grpSpPr>
          <a:xfrm>
            <a:off x="7871689" y="1528952"/>
            <a:ext cx="2512291" cy="1731850"/>
            <a:chOff x="7871689" y="1528952"/>
            <a:chExt cx="2512291" cy="1731850"/>
          </a:xfrm>
        </p:grpSpPr>
        <p:sp>
          <p:nvSpPr>
            <p:cNvPr id="17" name="TextBox 16"/>
            <p:cNvSpPr txBox="1"/>
            <p:nvPr/>
          </p:nvSpPr>
          <p:spPr>
            <a:xfrm>
              <a:off x="8380779" y="1528952"/>
              <a:ext cx="9717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C+ = A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0779" y="1934818"/>
              <a:ext cx="1830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B+ = !A!C +!B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80779" y="2344554"/>
              <a:ext cx="12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A+ = B!C</a:t>
              </a:r>
              <a:endParaRPr lang="en-US" sz="2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1689" y="2891470"/>
              <a:ext cx="2512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Fig.: </a:t>
              </a:r>
              <a:r>
                <a:rPr lang="en-US" dirty="0" smtClean="0"/>
                <a:t>Next-state functions</a:t>
              </a:r>
              <a:endParaRPr lang="en-US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4706919" y="5890446"/>
            <a:ext cx="306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5-state counter schematic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545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7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Self-starting counters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016"/>
            <a:ext cx="10515600" cy="1030204"/>
          </a:xfrm>
        </p:spPr>
        <p:txBody>
          <a:bodyPr>
            <a:normAutofit/>
          </a:bodyPr>
          <a:lstStyle/>
          <a:p>
            <a:r>
              <a:rPr lang="en-US" dirty="0" smtClean="0"/>
              <a:t>Is our design robust?</a:t>
            </a:r>
          </a:p>
          <a:p>
            <a:pPr lvl="1"/>
            <a:r>
              <a:rPr lang="en-US" dirty="0" smtClean="0"/>
              <a:t>What if the counter jumps to 111 state (e.g., due </a:t>
            </a:r>
            <a:r>
              <a:rPr lang="en-US" dirty="0"/>
              <a:t>to  noise </a:t>
            </a:r>
            <a:r>
              <a:rPr lang="en-US" dirty="0" smtClean="0"/>
              <a:t>disturbance</a:t>
            </a:r>
            <a:r>
              <a:rPr lang="ru-RU" dirty="0" smtClean="0"/>
              <a:t>)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6</a:t>
            </a:fld>
            <a:endParaRPr lang="en-US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824419" y="2300930"/>
            <a:ext cx="6733972" cy="458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Invalid states should </a:t>
            </a:r>
            <a:r>
              <a:rPr lang="en-US" dirty="0" smtClean="0"/>
              <a:t>transition </a:t>
            </a:r>
            <a:r>
              <a:rPr lang="en-US" dirty="0"/>
              <a:t>to valid </a:t>
            </a:r>
            <a:r>
              <a:rPr lang="en-US" dirty="0" smtClean="0"/>
              <a:t>ones</a:t>
            </a:r>
          </a:p>
          <a:p>
            <a:pPr lvl="1"/>
            <a:r>
              <a:rPr lang="en-US" dirty="0" smtClean="0"/>
              <a:t>Assures startup </a:t>
            </a:r>
          </a:p>
          <a:p>
            <a:pPr lvl="1"/>
            <a:r>
              <a:rPr lang="en-US" dirty="0" smtClean="0"/>
              <a:t>Assures </a:t>
            </a:r>
            <a:r>
              <a:rPr lang="en-US" dirty="0"/>
              <a:t>bit-error tolerance</a:t>
            </a:r>
          </a:p>
          <a:p>
            <a:r>
              <a:rPr lang="en-US" dirty="0"/>
              <a:t>Design your counters to be self-starting</a:t>
            </a:r>
          </a:p>
          <a:p>
            <a:pPr lvl="1"/>
            <a:r>
              <a:rPr lang="en-US" dirty="0"/>
              <a:t>Draw all states in the state diagram</a:t>
            </a:r>
          </a:p>
          <a:p>
            <a:pPr lvl="1"/>
            <a:r>
              <a:rPr lang="en-US" dirty="0"/>
              <a:t>Fill in the entire state-transition table</a:t>
            </a:r>
          </a:p>
          <a:p>
            <a:pPr lvl="1"/>
            <a:r>
              <a:rPr lang="en-US" dirty="0"/>
              <a:t>May limit your ability to exploit don't cares</a:t>
            </a:r>
          </a:p>
          <a:p>
            <a:pPr lvl="2"/>
            <a:r>
              <a:rPr lang="en-US" dirty="0"/>
              <a:t>Choose startup transitions that minimize the logic 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7811615" y="3702995"/>
            <a:ext cx="1663700" cy="1377950"/>
            <a:chOff x="1585913" y="3352800"/>
            <a:chExt cx="1663700" cy="1377950"/>
          </a:xfrm>
        </p:grpSpPr>
        <p:sp>
          <p:nvSpPr>
            <p:cNvPr id="57" name="Oval 26"/>
            <p:cNvSpPr>
              <a:spLocks noChangeArrowheads="1"/>
            </p:cNvSpPr>
            <p:nvPr/>
          </p:nvSpPr>
          <p:spPr bwMode="auto">
            <a:xfrm>
              <a:off x="1617663" y="34671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>
                <a:latin typeface="+mn-lt"/>
              </a:endParaRPr>
            </a:p>
          </p:txBody>
        </p:sp>
        <p:sp>
          <p:nvSpPr>
            <p:cNvPr id="58" name="Rectangle 27"/>
            <p:cNvSpPr>
              <a:spLocks noChangeArrowheads="1"/>
            </p:cNvSpPr>
            <p:nvPr/>
          </p:nvSpPr>
          <p:spPr bwMode="auto">
            <a:xfrm>
              <a:off x="1585913" y="353695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ru-RU" sz="1800" b="1">
                  <a:solidFill>
                    <a:srgbClr val="FF0000"/>
                  </a:solidFill>
                  <a:latin typeface="+mn-lt"/>
                </a:rPr>
                <a:t>001</a:t>
              </a:r>
              <a:endParaRPr lang="en-US" altLang="ru-RU" sz="1800" b="1">
                <a:latin typeface="+mn-lt"/>
              </a:endParaRPr>
            </a:p>
          </p:txBody>
        </p:sp>
        <p:sp>
          <p:nvSpPr>
            <p:cNvPr id="59" name="Oval 29"/>
            <p:cNvSpPr>
              <a:spLocks noChangeArrowheads="1"/>
            </p:cNvSpPr>
            <p:nvPr/>
          </p:nvSpPr>
          <p:spPr bwMode="auto">
            <a:xfrm>
              <a:off x="2239963" y="42672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>
                <a:latin typeface="+mn-lt"/>
              </a:endParaRPr>
            </a:p>
          </p:txBody>
        </p:sp>
        <p:sp>
          <p:nvSpPr>
            <p:cNvPr id="60" name="Rectangle 30"/>
            <p:cNvSpPr>
              <a:spLocks noChangeArrowheads="1"/>
            </p:cNvSpPr>
            <p:nvPr/>
          </p:nvSpPr>
          <p:spPr bwMode="auto">
            <a:xfrm>
              <a:off x="2208213" y="433705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ru-RU" sz="1800" b="1">
                  <a:solidFill>
                    <a:srgbClr val="FF0000"/>
                  </a:solidFill>
                  <a:latin typeface="+mn-lt"/>
                </a:rPr>
                <a:t>100</a:t>
              </a:r>
              <a:endParaRPr lang="en-US" altLang="ru-RU" sz="1800" b="1">
                <a:latin typeface="+mn-lt"/>
              </a:endParaRPr>
            </a:p>
          </p:txBody>
        </p:sp>
        <p:sp>
          <p:nvSpPr>
            <p:cNvPr id="61" name="Oval 32"/>
            <p:cNvSpPr>
              <a:spLocks noChangeArrowheads="1"/>
            </p:cNvSpPr>
            <p:nvPr/>
          </p:nvSpPr>
          <p:spPr bwMode="auto">
            <a:xfrm>
              <a:off x="2773363" y="33528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>
                <a:latin typeface="+mn-lt"/>
              </a:endParaRP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2741613" y="342265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ru-RU" sz="1800" b="1">
                  <a:solidFill>
                    <a:srgbClr val="FF0000"/>
                  </a:solidFill>
                  <a:latin typeface="+mn-lt"/>
                </a:rPr>
                <a:t>111</a:t>
              </a:r>
              <a:endParaRPr lang="en-US" altLang="ru-RU" sz="1800" b="1">
                <a:latin typeface="+mn-lt"/>
              </a:endParaRPr>
            </a:p>
          </p:txBody>
        </p:sp>
        <p:sp>
          <p:nvSpPr>
            <p:cNvPr id="63" name="Line 34"/>
            <p:cNvSpPr>
              <a:spLocks noChangeShapeType="1"/>
            </p:cNvSpPr>
            <p:nvPr/>
          </p:nvSpPr>
          <p:spPr bwMode="auto">
            <a:xfrm flipH="1">
              <a:off x="2570163" y="3784600"/>
              <a:ext cx="317500" cy="508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4" name="Line 35"/>
            <p:cNvSpPr>
              <a:spLocks noChangeShapeType="1"/>
            </p:cNvSpPr>
            <p:nvPr/>
          </p:nvSpPr>
          <p:spPr bwMode="auto">
            <a:xfrm flipV="1">
              <a:off x="2087563" y="3581400"/>
              <a:ext cx="685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5" name="Line 36"/>
            <p:cNvSpPr>
              <a:spLocks noChangeShapeType="1"/>
            </p:cNvSpPr>
            <p:nvPr/>
          </p:nvSpPr>
          <p:spPr bwMode="auto">
            <a:xfrm flipH="1" flipV="1">
              <a:off x="1960563" y="3886200"/>
              <a:ext cx="342900" cy="431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66" name="Rectangle 37"/>
          <p:cNvSpPr>
            <a:spLocks noChangeArrowheads="1"/>
          </p:cNvSpPr>
          <p:nvPr/>
        </p:nvSpPr>
        <p:spPr bwMode="auto">
          <a:xfrm>
            <a:off x="7465270" y="2848312"/>
            <a:ext cx="2320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ru-RU" sz="2000" dirty="0" smtClean="0">
                <a:solidFill>
                  <a:schemeClr val="tx1"/>
                </a:solidFill>
                <a:latin typeface="+mn-lt"/>
              </a:rPr>
              <a:t>Is such loop possible?</a:t>
            </a:r>
            <a:endParaRPr lang="en-US" altLang="ru-RU" sz="2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9475315" y="4007795"/>
            <a:ext cx="2387600" cy="2000250"/>
            <a:chOff x="2466658" y="3763010"/>
            <a:chExt cx="2387600" cy="2000250"/>
          </a:xfrm>
        </p:grpSpPr>
        <p:grpSp>
          <p:nvGrpSpPr>
            <p:cNvPr id="68" name="Group 67"/>
            <p:cNvGrpSpPr/>
            <p:nvPr/>
          </p:nvGrpSpPr>
          <p:grpSpPr>
            <a:xfrm>
              <a:off x="2884170" y="3763010"/>
              <a:ext cx="508000" cy="463550"/>
              <a:chOff x="2884170" y="3763010"/>
              <a:chExt cx="508000" cy="463550"/>
            </a:xfrm>
          </p:grpSpPr>
          <p:sp>
            <p:nvSpPr>
              <p:cNvPr id="86" name="Oval 3"/>
              <p:cNvSpPr>
                <a:spLocks noChangeArrowheads="1"/>
              </p:cNvSpPr>
              <p:nvPr/>
            </p:nvSpPr>
            <p:spPr bwMode="auto">
              <a:xfrm>
                <a:off x="2896870" y="37630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7" name="Rectangle 4"/>
              <p:cNvSpPr>
                <a:spLocks noChangeArrowheads="1"/>
              </p:cNvSpPr>
              <p:nvPr/>
            </p:nvSpPr>
            <p:spPr bwMode="auto">
              <a:xfrm>
                <a:off x="2884170" y="38328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latin typeface="+mn-lt"/>
                  </a:rPr>
                  <a:t>000</a:t>
                </a:r>
              </a:p>
            </p:txBody>
          </p:sp>
        </p:grp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2807970" y="4185285"/>
              <a:ext cx="190500" cy="504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2884170" y="5025073"/>
              <a:ext cx="595313" cy="3984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1" name="Line 15"/>
            <p:cNvSpPr>
              <a:spLocks noChangeShapeType="1"/>
            </p:cNvSpPr>
            <p:nvPr/>
          </p:nvSpPr>
          <p:spPr bwMode="auto">
            <a:xfrm flipV="1">
              <a:off x="3896995" y="4994910"/>
              <a:ext cx="523875" cy="4143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2" name="Line 16"/>
            <p:cNvSpPr>
              <a:spLocks noChangeShapeType="1"/>
            </p:cNvSpPr>
            <p:nvPr/>
          </p:nvSpPr>
          <p:spPr bwMode="auto">
            <a:xfrm flipH="1" flipV="1">
              <a:off x="4243070" y="4232910"/>
              <a:ext cx="255588" cy="406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3" name="Line 17"/>
            <p:cNvSpPr>
              <a:spLocks noChangeShapeType="1"/>
            </p:cNvSpPr>
            <p:nvPr/>
          </p:nvSpPr>
          <p:spPr bwMode="auto">
            <a:xfrm flipH="1" flipV="1">
              <a:off x="3350895" y="3978910"/>
              <a:ext cx="584200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877945" y="3788410"/>
              <a:ext cx="508000" cy="463550"/>
              <a:chOff x="3877945" y="3788410"/>
              <a:chExt cx="508000" cy="463550"/>
            </a:xfrm>
          </p:grpSpPr>
          <p:sp>
            <p:nvSpPr>
              <p:cNvPr id="84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latin typeface="+mn-lt"/>
                  </a:rPr>
                  <a:t>110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346258" y="4626610"/>
              <a:ext cx="508000" cy="474663"/>
              <a:chOff x="4346258" y="4626610"/>
              <a:chExt cx="508000" cy="474663"/>
            </a:xfrm>
          </p:grpSpPr>
          <p:sp>
            <p:nvSpPr>
              <p:cNvPr id="82" name="Oval 9"/>
              <p:cNvSpPr>
                <a:spLocks noChangeArrowheads="1"/>
              </p:cNvSpPr>
              <p:nvPr/>
            </p:nvSpPr>
            <p:spPr bwMode="auto">
              <a:xfrm>
                <a:off x="4371658" y="46266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3" name="Rectangle 10"/>
              <p:cNvSpPr>
                <a:spLocks noChangeArrowheads="1"/>
              </p:cNvSpPr>
              <p:nvPr/>
            </p:nvSpPr>
            <p:spPr bwMode="auto">
              <a:xfrm>
                <a:off x="4346258" y="4707573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latin typeface="+mn-lt"/>
                  </a:rPr>
                  <a:t>101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442970" y="5299710"/>
              <a:ext cx="508000" cy="463550"/>
              <a:chOff x="3442970" y="5299710"/>
              <a:chExt cx="508000" cy="463550"/>
            </a:xfrm>
          </p:grpSpPr>
          <p:sp>
            <p:nvSpPr>
              <p:cNvPr id="80" name="Oval 7"/>
              <p:cNvSpPr>
                <a:spLocks noChangeArrowheads="1"/>
              </p:cNvSpPr>
              <p:nvPr/>
            </p:nvSpPr>
            <p:spPr bwMode="auto">
              <a:xfrm>
                <a:off x="3455670" y="52997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1" name="Rectangle 8"/>
              <p:cNvSpPr>
                <a:spLocks noChangeArrowheads="1"/>
              </p:cNvSpPr>
              <p:nvPr/>
            </p:nvSpPr>
            <p:spPr bwMode="auto">
              <a:xfrm>
                <a:off x="3442970" y="53695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smtClean="0">
                    <a:latin typeface="+mn-lt"/>
                  </a:rPr>
                  <a:t>011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466658" y="4664710"/>
              <a:ext cx="508000" cy="463550"/>
              <a:chOff x="2466658" y="4664710"/>
              <a:chExt cx="508000" cy="463550"/>
            </a:xfrm>
          </p:grpSpPr>
          <p:sp>
            <p:nvSpPr>
              <p:cNvPr id="78" name="Oval 5"/>
              <p:cNvSpPr>
                <a:spLocks noChangeArrowheads="1"/>
              </p:cNvSpPr>
              <p:nvPr/>
            </p:nvSpPr>
            <p:spPr bwMode="auto">
              <a:xfrm>
                <a:off x="2490470" y="46647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79" name="Rectangle 6"/>
              <p:cNvSpPr>
                <a:spLocks noChangeArrowheads="1"/>
              </p:cNvSpPr>
              <p:nvPr/>
            </p:nvSpPr>
            <p:spPr bwMode="auto">
              <a:xfrm>
                <a:off x="2466658" y="47345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smtClean="0">
                    <a:latin typeface="+mn-lt"/>
                  </a:rPr>
                  <a:t>010</a:t>
                </a:r>
              </a:p>
            </p:txBody>
          </p:sp>
        </p:grpSp>
      </p:grpSp>
      <p:sp>
        <p:nvSpPr>
          <p:cNvPr id="88" name="Rectangle 37"/>
          <p:cNvSpPr>
            <a:spLocks noChangeArrowheads="1"/>
          </p:cNvSpPr>
          <p:nvPr/>
        </p:nvSpPr>
        <p:spPr bwMode="auto">
          <a:xfrm>
            <a:off x="7197252" y="3173750"/>
            <a:ext cx="3162300" cy="42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altLang="ru-RU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If yes → stuck in invalid states</a:t>
            </a:r>
            <a:endParaRPr lang="en-US" altLang="ru-RU" sz="2000" dirty="0">
              <a:solidFill>
                <a:schemeClr val="tx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0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88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1408" y="302371"/>
            <a:ext cx="10515600" cy="721898"/>
          </a:xfrm>
        </p:spPr>
        <p:txBody>
          <a:bodyPr/>
          <a:lstStyle/>
          <a:p>
            <a:pPr algn="l"/>
            <a:r>
              <a:rPr lang="en-US" dirty="0" smtClean="0"/>
              <a:t>Make 5-state Counter Self-Starting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64777"/>
              </p:ext>
            </p:extLst>
          </p:nvPr>
        </p:nvGraphicFramePr>
        <p:xfrm>
          <a:off x="1645316" y="1649783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xmlns="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06413567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69602" y="128045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0915" y="20101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65983"/>
              </p:ext>
            </p:extLst>
          </p:nvPr>
        </p:nvGraphicFramePr>
        <p:xfrm>
          <a:off x="1645316" y="3153163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xmlns="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06413567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69602" y="278383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0915" y="35135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5135" y="1460147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C+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5135" y="2881370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dirty="0" smtClean="0"/>
              <a:t>+</a:t>
            </a:r>
            <a:endParaRPr lang="en-US" sz="2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71558"/>
              </p:ext>
            </p:extLst>
          </p:nvPr>
        </p:nvGraphicFramePr>
        <p:xfrm>
          <a:off x="1645316" y="4760637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xmlns="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06413567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669602" y="439130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10915" y="51210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5135" y="447708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dirty="0" smtClean="0"/>
              <a:t>+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26566" y="2010185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C+ = A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022979" y="3501313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B+ = !A!C +!B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038550" y="5031544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A+ = B!C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454221" y="1974130"/>
            <a:ext cx="117019" cy="276999"/>
          </a:xfrm>
          <a:prstGeom prst="rect">
            <a:avLst/>
          </a:prstGeom>
          <a:solidFill>
            <a:srgbClr val="D2DEEF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268669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44224" y="2270746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ru-R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13315" y="3774837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54220" y="3471863"/>
            <a:ext cx="117019" cy="276999"/>
          </a:xfrm>
          <a:prstGeom prst="rect">
            <a:avLst/>
          </a:prstGeom>
          <a:solidFill>
            <a:srgbClr val="D2DEEF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ru-R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041643" y="3774269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ru-R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041642" y="5382742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ru-R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209799" y="5382742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458285" y="5083909"/>
            <a:ext cx="117019" cy="276999"/>
          </a:xfrm>
          <a:prstGeom prst="rect">
            <a:avLst/>
          </a:prstGeom>
          <a:solidFill>
            <a:srgbClr val="D2DEEF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478051" y="2010185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→ </a:t>
            </a:r>
            <a:r>
              <a:rPr lang="en-US" sz="2400" dirty="0" smtClean="0">
                <a:solidFill>
                  <a:schemeClr val="accent6"/>
                </a:solidFill>
              </a:rPr>
              <a:t>OK</a:t>
            </a:r>
            <a:endParaRPr lang="ru-RU" sz="2400" dirty="0">
              <a:solidFill>
                <a:schemeClr val="accent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0710" y="3501313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→ </a:t>
            </a:r>
            <a:r>
              <a:rPr lang="en-US" sz="2400" dirty="0" smtClean="0">
                <a:solidFill>
                  <a:schemeClr val="accent6"/>
                </a:solidFill>
              </a:rPr>
              <a:t>OK</a:t>
            </a:r>
            <a:endParaRPr lang="ru-RU" sz="2400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47800" y="5031544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→ </a:t>
            </a:r>
            <a:r>
              <a:rPr lang="en-US" sz="2400" dirty="0" smtClean="0">
                <a:solidFill>
                  <a:schemeClr val="accent6"/>
                </a:solidFill>
              </a:rPr>
              <a:t>OK</a:t>
            </a:r>
            <a:endParaRPr lang="ru-RU" sz="2400" dirty="0">
              <a:solidFill>
                <a:schemeClr val="accent6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07030"/>
              </p:ext>
            </p:extLst>
          </p:nvPr>
        </p:nvGraphicFramePr>
        <p:xfrm>
          <a:off x="8479039" y="766014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xmlns="" val="249038225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4195173943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1399544860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42734833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85913354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12528123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907956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59131238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77899434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63075807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670284155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26046649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374952"/>
              </p:ext>
            </p:extLst>
          </p:nvPr>
        </p:nvGraphicFramePr>
        <p:xfrm>
          <a:off x="10141471" y="766014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xmlns="" val="1814109907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1247094790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15009845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A+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332959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119522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11505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924030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930272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361741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647422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962231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2800898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604491" y="376882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 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396" y="361523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Next 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822986" y="3610299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Transition Table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8920894" y="4199609"/>
            <a:ext cx="2387600" cy="2000250"/>
            <a:chOff x="8920894" y="4199609"/>
            <a:chExt cx="2387600" cy="2000250"/>
          </a:xfrm>
        </p:grpSpPr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9338406" y="5461672"/>
              <a:ext cx="595313" cy="3984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8920894" y="4199609"/>
              <a:ext cx="2387600" cy="2000250"/>
              <a:chOff x="8920894" y="4199609"/>
              <a:chExt cx="2387600" cy="200025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9338406" y="4199609"/>
                <a:ext cx="508000" cy="463550"/>
                <a:chOff x="2884170" y="3763010"/>
                <a:chExt cx="508000" cy="463550"/>
              </a:xfrm>
            </p:grpSpPr>
            <p:sp>
              <p:nvSpPr>
                <p:cNvPr id="60" name="Oval 3"/>
                <p:cNvSpPr>
                  <a:spLocks noChangeArrowheads="1"/>
                </p:cNvSpPr>
                <p:nvPr/>
              </p:nvSpPr>
              <p:spPr bwMode="auto">
                <a:xfrm>
                  <a:off x="2896870" y="37630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1" name="Rectangle 4"/>
                <p:cNvSpPr>
                  <a:spLocks noChangeArrowheads="1"/>
                </p:cNvSpPr>
                <p:nvPr/>
              </p:nvSpPr>
              <p:spPr bwMode="auto">
                <a:xfrm>
                  <a:off x="2884170" y="38328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dirty="0" smtClean="0">
                      <a:latin typeface="+mn-lt"/>
                    </a:rPr>
                    <a:t>000</a:t>
                  </a:r>
                </a:p>
              </p:txBody>
            </p:sp>
          </p:grpSp>
          <p:sp>
            <p:nvSpPr>
              <p:cNvPr id="43" name="Line 13"/>
              <p:cNvSpPr>
                <a:spLocks noChangeShapeType="1"/>
              </p:cNvSpPr>
              <p:nvPr/>
            </p:nvSpPr>
            <p:spPr bwMode="auto">
              <a:xfrm flipH="1">
                <a:off x="9262206" y="4621884"/>
                <a:ext cx="190500" cy="5048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 flipV="1">
                <a:off x="10351231" y="5431509"/>
                <a:ext cx="523875" cy="4143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Line 16"/>
              <p:cNvSpPr>
                <a:spLocks noChangeShapeType="1"/>
              </p:cNvSpPr>
              <p:nvPr/>
            </p:nvSpPr>
            <p:spPr bwMode="auto">
              <a:xfrm flipH="1" flipV="1">
                <a:off x="10697306" y="4669509"/>
                <a:ext cx="255588" cy="4064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Line 17"/>
              <p:cNvSpPr>
                <a:spLocks noChangeShapeType="1"/>
              </p:cNvSpPr>
              <p:nvPr/>
            </p:nvSpPr>
            <p:spPr bwMode="auto">
              <a:xfrm flipH="1" flipV="1">
                <a:off x="9805131" y="4415509"/>
                <a:ext cx="584200" cy="31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10332181" y="4225009"/>
                <a:ext cx="508000" cy="463550"/>
                <a:chOff x="3877945" y="3788410"/>
                <a:chExt cx="508000" cy="463550"/>
              </a:xfrm>
            </p:grpSpPr>
            <p:sp>
              <p:nvSpPr>
                <p:cNvPr id="58" name="Oval 11"/>
                <p:cNvSpPr>
                  <a:spLocks noChangeArrowheads="1"/>
                </p:cNvSpPr>
                <p:nvPr/>
              </p:nvSpPr>
              <p:spPr bwMode="auto">
                <a:xfrm>
                  <a:off x="3903345" y="37884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9" name="Rectangle 12"/>
                <p:cNvSpPr>
                  <a:spLocks noChangeArrowheads="1"/>
                </p:cNvSpPr>
                <p:nvPr/>
              </p:nvSpPr>
              <p:spPr bwMode="auto">
                <a:xfrm>
                  <a:off x="3877945" y="38582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dirty="0" smtClean="0">
                      <a:latin typeface="+mn-lt"/>
                    </a:rPr>
                    <a:t>110</a:t>
                  </a: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10800494" y="5063209"/>
                <a:ext cx="508000" cy="474663"/>
                <a:chOff x="4346258" y="4626610"/>
                <a:chExt cx="508000" cy="474663"/>
              </a:xfrm>
            </p:grpSpPr>
            <p:sp>
              <p:nvSpPr>
                <p:cNvPr id="56" name="Oval 9"/>
                <p:cNvSpPr>
                  <a:spLocks noChangeArrowheads="1"/>
                </p:cNvSpPr>
                <p:nvPr/>
              </p:nvSpPr>
              <p:spPr bwMode="auto">
                <a:xfrm>
                  <a:off x="4371658" y="46266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7" name="Rectangle 10"/>
                <p:cNvSpPr>
                  <a:spLocks noChangeArrowheads="1"/>
                </p:cNvSpPr>
                <p:nvPr/>
              </p:nvSpPr>
              <p:spPr bwMode="auto">
                <a:xfrm>
                  <a:off x="4346258" y="4707573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dirty="0" smtClean="0">
                      <a:latin typeface="+mn-lt"/>
                    </a:rPr>
                    <a:t>101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9897206" y="5736309"/>
                <a:ext cx="508000" cy="463550"/>
                <a:chOff x="3442970" y="5299710"/>
                <a:chExt cx="508000" cy="463550"/>
              </a:xfrm>
            </p:grpSpPr>
            <p:sp>
              <p:nvSpPr>
                <p:cNvPr id="54" name="Oval 7"/>
                <p:cNvSpPr>
                  <a:spLocks noChangeArrowheads="1"/>
                </p:cNvSpPr>
                <p:nvPr/>
              </p:nvSpPr>
              <p:spPr bwMode="auto">
                <a:xfrm>
                  <a:off x="3455670" y="52997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5" name="Rectangle 8"/>
                <p:cNvSpPr>
                  <a:spLocks noChangeArrowheads="1"/>
                </p:cNvSpPr>
                <p:nvPr/>
              </p:nvSpPr>
              <p:spPr bwMode="auto">
                <a:xfrm>
                  <a:off x="3442970" y="53695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smtClean="0">
                      <a:latin typeface="+mn-lt"/>
                    </a:rPr>
                    <a:t>011</a:t>
                  </a: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8920894" y="5101309"/>
                <a:ext cx="508000" cy="463550"/>
                <a:chOff x="2466658" y="4664710"/>
                <a:chExt cx="508000" cy="463550"/>
              </a:xfrm>
            </p:grpSpPr>
            <p:sp>
              <p:nvSpPr>
                <p:cNvPr id="52" name="Oval 5"/>
                <p:cNvSpPr>
                  <a:spLocks noChangeArrowheads="1"/>
                </p:cNvSpPr>
                <p:nvPr/>
              </p:nvSpPr>
              <p:spPr bwMode="auto">
                <a:xfrm>
                  <a:off x="2490470" y="46647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3" name="Rectangle 6"/>
                <p:cNvSpPr>
                  <a:spLocks noChangeArrowheads="1"/>
                </p:cNvSpPr>
                <p:nvPr/>
              </p:nvSpPr>
              <p:spPr bwMode="auto">
                <a:xfrm>
                  <a:off x="2466658" y="47345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b="1" smtClean="0">
                      <a:latin typeface="+mn-lt"/>
                    </a:rPr>
                    <a:t>010</a:t>
                  </a:r>
                </a:p>
              </p:txBody>
            </p:sp>
          </p:grpSp>
        </p:grpSp>
      </p:grpSp>
      <p:grpSp>
        <p:nvGrpSpPr>
          <p:cNvPr id="66" name="Group 65"/>
          <p:cNvGrpSpPr/>
          <p:nvPr/>
        </p:nvGrpSpPr>
        <p:grpSpPr>
          <a:xfrm>
            <a:off x="10811969" y="4225009"/>
            <a:ext cx="1035050" cy="463550"/>
            <a:chOff x="10504657" y="4330980"/>
            <a:chExt cx="1035050" cy="463550"/>
          </a:xfrm>
        </p:grpSpPr>
        <p:sp>
          <p:nvSpPr>
            <p:cNvPr id="62" name="Line 17"/>
            <p:cNvSpPr>
              <a:spLocks noChangeShapeType="1"/>
            </p:cNvSpPr>
            <p:nvPr/>
          </p:nvSpPr>
          <p:spPr bwMode="auto">
            <a:xfrm flipH="1" flipV="1">
              <a:off x="10504657" y="4521480"/>
              <a:ext cx="584200" cy="31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FF0000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1031707" y="4330980"/>
              <a:ext cx="508000" cy="463550"/>
              <a:chOff x="3877945" y="3788410"/>
              <a:chExt cx="508000" cy="463550"/>
            </a:xfrm>
          </p:grpSpPr>
          <p:sp>
            <p:nvSpPr>
              <p:cNvPr id="64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65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solidFill>
                      <a:srgbClr val="FF0000"/>
                    </a:solidFill>
                    <a:latin typeface="+mn-lt"/>
                  </a:rPr>
                  <a:t>001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 flipH="1">
            <a:off x="8092687" y="5105677"/>
            <a:ext cx="852019" cy="463550"/>
            <a:chOff x="10687688" y="4330980"/>
            <a:chExt cx="852019" cy="463550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H="1" flipV="1">
              <a:off x="10687688" y="4555212"/>
              <a:ext cx="398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FF0000"/>
                </a:solidFill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1031707" y="4330980"/>
              <a:ext cx="508000" cy="463550"/>
              <a:chOff x="3877945" y="3788410"/>
              <a:chExt cx="508000" cy="463550"/>
            </a:xfrm>
          </p:grpSpPr>
          <p:sp>
            <p:nvSpPr>
              <p:cNvPr id="70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71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solidFill>
                      <a:srgbClr val="FF0000"/>
                    </a:solidFill>
                    <a:latin typeface="+mn-lt"/>
                  </a:rPr>
                  <a:t>100</a:t>
                </a: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 flipH="1">
            <a:off x="7285389" y="5116948"/>
            <a:ext cx="852019" cy="463550"/>
            <a:chOff x="10687688" y="4330980"/>
            <a:chExt cx="852019" cy="463550"/>
          </a:xfrm>
        </p:grpSpPr>
        <p:sp>
          <p:nvSpPr>
            <p:cNvPr id="73" name="Line 17"/>
            <p:cNvSpPr>
              <a:spLocks noChangeShapeType="1"/>
            </p:cNvSpPr>
            <p:nvPr/>
          </p:nvSpPr>
          <p:spPr bwMode="auto">
            <a:xfrm flipH="1" flipV="1">
              <a:off x="10687688" y="4555212"/>
              <a:ext cx="398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FF0000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1031707" y="4330980"/>
              <a:ext cx="508000" cy="463550"/>
              <a:chOff x="3877945" y="3788410"/>
              <a:chExt cx="508000" cy="463550"/>
            </a:xfrm>
          </p:grpSpPr>
          <p:sp>
            <p:nvSpPr>
              <p:cNvPr id="75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solidFill>
                      <a:srgbClr val="FF0000"/>
                    </a:solidFill>
                    <a:latin typeface="+mn-lt"/>
                  </a:rPr>
                  <a:t>111</a:t>
                </a:r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8617300" y="6267437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Diagram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89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8" grpId="0"/>
      <p:bldP spid="39" grpId="0"/>
      <p:bldP spid="40" grpId="0"/>
      <p:bldP spid="77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is more than counters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FSM: A system that visits a finite number of logically distinct states</a:t>
            </a:r>
          </a:p>
          <a:p>
            <a:r>
              <a:rPr lang="en-US" dirty="0"/>
              <a:t>Counters are simple FSMs</a:t>
            </a:r>
          </a:p>
          <a:p>
            <a:pPr lvl="1"/>
            <a:r>
              <a:rPr lang="en-US" dirty="0"/>
              <a:t>Outputs and states are identical</a:t>
            </a:r>
          </a:p>
          <a:p>
            <a:pPr lvl="1"/>
            <a:r>
              <a:rPr lang="en-US" dirty="0"/>
              <a:t>Visit states in a fixed sequence </a:t>
            </a:r>
            <a:r>
              <a:rPr lang="en-US" dirty="0" smtClean="0"/>
              <a:t>independent on inputs</a:t>
            </a:r>
            <a:endParaRPr lang="en-US" dirty="0"/>
          </a:p>
          <a:p>
            <a:r>
              <a:rPr lang="en-US" dirty="0"/>
              <a:t>FSMs are typically more complex than counters</a:t>
            </a:r>
          </a:p>
          <a:p>
            <a:pPr lvl="1"/>
            <a:r>
              <a:rPr lang="en-US" dirty="0"/>
              <a:t>Outputs can depend on current state and on inputs</a:t>
            </a:r>
          </a:p>
          <a:p>
            <a:pPr lvl="1"/>
            <a:r>
              <a:rPr lang="en-US" dirty="0"/>
              <a:t>State sequencing depends on current state and on inputs</a:t>
            </a:r>
          </a:p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65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Design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968540"/>
            <a:ext cx="6096000" cy="22200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Counter 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2: State transition table 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3: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Next-state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4: Schematic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2845" y="1968540"/>
            <a:ext cx="5434314" cy="309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libri Light" panose="020F0302020204030204"/>
              </a:rPr>
              <a:t>FSM 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2: State transition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table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b="1" dirty="0" smtClean="0">
                <a:solidFill>
                  <a:prstClr val="black"/>
                </a:solidFill>
              </a:rPr>
              <a:t>Step 3: State minimization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b="1" dirty="0" smtClean="0">
                <a:solidFill>
                  <a:prstClr val="black"/>
                </a:solidFill>
              </a:rPr>
              <a:t>Step 4: State encoding</a:t>
            </a:r>
            <a:endParaRPr lang="en-US" sz="2400" b="1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5: Next-state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6: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Schematic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40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22.3|3.5|34.7|14.3|27|14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3|1|7.2|37.7|4.3|0.9|1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6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6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3.1|4.8|5.9|22.8|4.4|2.3|2.4|1|10.9|5.9|1.4|35.9|3.6|31.5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11.6|32.8|7|6.1|3.2|8.6|0.9|0.6|0.5|71|11.2|33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4.1|1.8|37.8|94.1|58.5|90.6|50|1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6.7|6.2|1.3|0.7|0.5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4|71.6|2.7|45.6|1.2|13.8|39.1|1.2|26|8.8|13.3|24.3|3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.9|27.3|2.3|44.8|16.4|1.2|0.5|0.4|0.9|0.4|0.3|0.2|0.5|4.7|1.3|35.2|1.1|22.2|1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4.6|44.6|11.9|21.1|5.3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.3|8.7|21.8|4.9|9.8|4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2318</Words>
  <Application>Microsoft Office PowerPoint</Application>
  <PresentationFormat>Widescreen</PresentationFormat>
  <Paragraphs>1391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Monotype Sorts</vt:lpstr>
      <vt:lpstr>Tahoma</vt:lpstr>
      <vt:lpstr>Office Theme</vt:lpstr>
      <vt:lpstr>Finite State Machines Part 1</vt:lpstr>
      <vt:lpstr>Recap: Sequential Logic</vt:lpstr>
      <vt:lpstr>Design of Simple Counter</vt:lpstr>
      <vt:lpstr>Design of Simple Counter (cont.)</vt:lpstr>
      <vt:lpstr>Design of Simple Counter (cont.)</vt:lpstr>
      <vt:lpstr>Self-starting counters</vt:lpstr>
      <vt:lpstr>Make 5-state Counter Self-Starting</vt:lpstr>
      <vt:lpstr>FSM is more than counters</vt:lpstr>
      <vt:lpstr>FSM Design</vt:lpstr>
      <vt:lpstr>Two Methods for FSM Minimization</vt:lpstr>
      <vt:lpstr>Example: sequence analyzer</vt:lpstr>
      <vt:lpstr>Sequence Analyzer: straightforward diagram</vt:lpstr>
      <vt:lpstr>Transition Table Minimization: step 1</vt:lpstr>
      <vt:lpstr>Transition Table Minimization: step 2</vt:lpstr>
      <vt:lpstr>Transition Table Minimization: step 2</vt:lpstr>
      <vt:lpstr>Minimized FSM</vt:lpstr>
      <vt:lpstr>Minimized vs. Initial FSM</vt:lpstr>
      <vt:lpstr>Real-life Example: Vending Coffee Machine</vt:lpstr>
      <vt:lpstr>FSM design procedure</vt:lpstr>
      <vt:lpstr>Vending Machine FSM: step 1 and 2</vt:lpstr>
      <vt:lpstr>Vending Machine FSM: step 3</vt:lpstr>
      <vt:lpstr>Minimized FSM</vt:lpstr>
      <vt:lpstr>Minimized FSM</vt:lpstr>
      <vt:lpstr>Step 4, 5 and 6</vt:lpstr>
      <vt:lpstr>Backup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Titov</dc:creator>
  <cp:keywords>CTPClassification=CTP_NWR:VisualMarkings=</cp:keywords>
  <cp:lastModifiedBy>Titov, Alexandr</cp:lastModifiedBy>
  <cp:revision>96</cp:revision>
  <dcterms:created xsi:type="dcterms:W3CDTF">2015-11-01T13:06:31Z</dcterms:created>
  <dcterms:modified xsi:type="dcterms:W3CDTF">2016-11-07T10:06:13Z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e1e6b2c4-a07f-4668-b8b6-a25e59d62f0c</vt:lpwstr>
  </property>
  <property fmtid="{D5CDD505-2E9C-101B-9397-08002B2CF9AE}" pid="3" name="CTP_TimeStamp">
    <vt:lpwstr>2016-11-07 10:06:12Z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