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15"/>
  </p:notesMasterIdLst>
  <p:sldIdLst>
    <p:sldId id="256" r:id="rId3"/>
    <p:sldId id="277" r:id="rId4"/>
    <p:sldId id="278" r:id="rId5"/>
    <p:sldId id="279" r:id="rId6"/>
    <p:sldId id="289" r:id="rId7"/>
    <p:sldId id="283" r:id="rId8"/>
    <p:sldId id="284" r:id="rId9"/>
    <p:sldId id="285" r:id="rId10"/>
    <p:sldId id="286" r:id="rId11"/>
    <p:sldId id="288" r:id="rId12"/>
    <p:sldId id="290" r:id="rId13"/>
    <p:sldId id="29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FF7"/>
    <a:srgbClr val="F8CBAD"/>
    <a:srgbClr val="FBE5D6"/>
    <a:srgbClr val="5B9BD5"/>
    <a:srgbClr val="D2D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 preferSingleView="1">
    <p:restoredLeft sz="15035" autoAdjust="0"/>
    <p:restoredTop sz="94660"/>
  </p:normalViewPr>
  <p:slideViewPr>
    <p:cSldViewPr snapToGrid="0">
      <p:cViewPr varScale="1">
        <p:scale>
          <a:sx n="52" d="100"/>
          <a:sy n="52" d="100"/>
        </p:scale>
        <p:origin x="18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14B09A-6F66-4CAF-9814-31F401892A59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F798ED-1A43-4A76-B7D5-0E620D57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8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798ED-1A43-4A76-B7D5-0E620D574C9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22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798ED-1A43-4A76-B7D5-0E620D574C9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47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11/14/2016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79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11/14/2016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528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11/14/2016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95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11/14/2016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87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11/14/2016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23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11/14/2016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Digital Integrated Circuits Design -- Lecture #6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650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11/14/2016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Digital Integrated Circuits Design -- Lecture #6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6488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1833"/>
            <a:ext cx="10515600" cy="7218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2635"/>
            <a:ext cx="10515600" cy="4974328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11/14/2016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Digital Integrated Circuits Design -- Lecture #6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0784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11/14/2016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Digital Integrated Circuits Design -- Lecture #6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2744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11/14/2016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Digital Integrated Circuits Design -- Lecture #6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2765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11/14/2016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Digital Integrated Circuits Design -- Lecture #6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704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11/14/2016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884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11/14/2016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Digital Integrated Circuits Design -- Lecture #6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3022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1833"/>
            <a:ext cx="10515600" cy="7218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11/14/2016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Digital Integrated Circuits Design -- Lecture #6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0930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11/14/2016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Digital Integrated Circuits Design -- Lecture #6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8956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11/14/2016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Digital Integrated Circuits Design -- Lecture #6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2761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11/14/2016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Digital Integrated Circuits Design -- Lecture #6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7599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11/14/2016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Digital Integrated Circuits Design -- Lecture #6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0786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11/14/2016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Digital Integrated Circuits Design -- Lecture #6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492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1833"/>
            <a:ext cx="10515600" cy="7218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2635"/>
            <a:ext cx="10515600" cy="4974328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11/14/2016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40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11/14/2016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31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11/14/2016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14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11/14/2016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281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11/14/2016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80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1833"/>
            <a:ext cx="10515600" cy="7218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11/14/2016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5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11/14/2016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49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11/14/2016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Digital Integrated Circuits Design -- Lecture #6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6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61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800"/>
        </a:spcBef>
        <a:buFont typeface="Calibri Light" panose="020F0302020204030204" pitchFamily="34" charset="0"/>
        <a:buChar char="–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11/14/2016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Digital Integrated Circuits Design -- Lecture #6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CB933-D6ED-4686-8BA9-D6EC618842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051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800"/>
        </a:spcBef>
        <a:buFont typeface="Calibri Light" panose="020F0302020204030204" pitchFamily="34" charset="0"/>
        <a:buChar char="–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12299"/>
            <a:ext cx="9144000" cy="2387600"/>
          </a:xfrm>
        </p:spPr>
        <p:txBody>
          <a:bodyPr/>
          <a:lstStyle/>
          <a:p>
            <a:r>
              <a:rPr lang="en-US" dirty="0" smtClean="0"/>
              <a:t>Finite State Machines</a:t>
            </a:r>
            <a:br>
              <a:rPr lang="en-US" dirty="0" smtClean="0"/>
            </a:br>
            <a:r>
              <a:rPr lang="en-US" sz="4800" dirty="0" smtClean="0"/>
              <a:t>Part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r>
              <a:rPr lang="en-US" dirty="0" smtClean="0"/>
              <a:t>Alexander Titov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11/14/2016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2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 Table Method: step </a:t>
            </a:r>
            <a:r>
              <a:rPr lang="en-US" dirty="0" smtClean="0"/>
              <a:t>4</a:t>
            </a:r>
            <a:endParaRPr lang="ru-RU" dirty="0"/>
          </a:p>
        </p:txBody>
      </p:sp>
      <p:graphicFrame>
        <p:nvGraphicFramePr>
          <p:cNvPr id="42" name="Content Placeholder 41"/>
          <p:cNvGraphicFramePr>
            <a:graphicFrameLocks noGrp="1"/>
          </p:cNvGraphicFramePr>
          <p:nvPr>
            <p:ph idx="1"/>
          </p:nvPr>
        </p:nvGraphicFramePr>
        <p:xfrm>
          <a:off x="7200803" y="2135907"/>
          <a:ext cx="4001328" cy="35319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6888"/>
                <a:gridCol w="666888"/>
                <a:gridCol w="666888"/>
                <a:gridCol w="666888"/>
                <a:gridCol w="666888"/>
                <a:gridCol w="666888"/>
              </a:tblGrid>
              <a:tr h="588664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8664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8664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8664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8664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8664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11/14/2016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Digital Integrated Circuits Design -- Lecture #6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817365" y="2276890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S0</a:t>
            </a:r>
            <a:endParaRPr lang="ru-RU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817365" y="2861099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S1</a:t>
            </a:r>
            <a:endParaRPr lang="ru-RU" sz="1600" dirty="0"/>
          </a:p>
        </p:txBody>
      </p:sp>
      <p:sp>
        <p:nvSpPr>
          <p:cNvPr id="45" name="Rectangle 44"/>
          <p:cNvSpPr/>
          <p:nvPr/>
        </p:nvSpPr>
        <p:spPr>
          <a:xfrm>
            <a:off x="6817365" y="3445308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S2</a:t>
            </a:r>
            <a:endParaRPr lang="ru-RU" sz="1600" dirty="0"/>
          </a:p>
        </p:txBody>
      </p:sp>
      <p:sp>
        <p:nvSpPr>
          <p:cNvPr id="46" name="Rectangle 45"/>
          <p:cNvSpPr/>
          <p:nvPr/>
        </p:nvSpPr>
        <p:spPr>
          <a:xfrm>
            <a:off x="6817365" y="4029517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S3</a:t>
            </a:r>
            <a:endParaRPr lang="ru-RU" sz="1600" dirty="0"/>
          </a:p>
        </p:txBody>
      </p:sp>
      <p:sp>
        <p:nvSpPr>
          <p:cNvPr id="47" name="Rectangle 46"/>
          <p:cNvSpPr/>
          <p:nvPr/>
        </p:nvSpPr>
        <p:spPr>
          <a:xfrm>
            <a:off x="6817365" y="4613726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S4</a:t>
            </a:r>
            <a:endParaRPr lang="ru-RU" sz="1600" dirty="0"/>
          </a:p>
        </p:txBody>
      </p:sp>
      <p:sp>
        <p:nvSpPr>
          <p:cNvPr id="48" name="Rectangle 47"/>
          <p:cNvSpPr/>
          <p:nvPr/>
        </p:nvSpPr>
        <p:spPr>
          <a:xfrm>
            <a:off x="6817365" y="5197933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S5</a:t>
            </a:r>
            <a:endParaRPr lang="ru-RU" sz="1600" dirty="0"/>
          </a:p>
        </p:txBody>
      </p:sp>
      <p:sp>
        <p:nvSpPr>
          <p:cNvPr id="49" name="Rectangle 48"/>
          <p:cNvSpPr/>
          <p:nvPr/>
        </p:nvSpPr>
        <p:spPr>
          <a:xfrm>
            <a:off x="7342876" y="5667891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S0</a:t>
            </a:r>
            <a:endParaRPr lang="ru-RU" sz="1600" dirty="0"/>
          </a:p>
        </p:txBody>
      </p:sp>
      <p:sp>
        <p:nvSpPr>
          <p:cNvPr id="50" name="Rectangle 49"/>
          <p:cNvSpPr/>
          <p:nvPr/>
        </p:nvSpPr>
        <p:spPr>
          <a:xfrm>
            <a:off x="8012927" y="5667891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S1</a:t>
            </a:r>
            <a:endParaRPr lang="ru-RU" sz="1600" dirty="0"/>
          </a:p>
        </p:txBody>
      </p:sp>
      <p:sp>
        <p:nvSpPr>
          <p:cNvPr id="51" name="Rectangle 50"/>
          <p:cNvSpPr/>
          <p:nvPr/>
        </p:nvSpPr>
        <p:spPr>
          <a:xfrm>
            <a:off x="8682978" y="5667891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S2</a:t>
            </a:r>
            <a:endParaRPr lang="ru-RU" sz="1600" dirty="0"/>
          </a:p>
        </p:txBody>
      </p:sp>
      <p:sp>
        <p:nvSpPr>
          <p:cNvPr id="52" name="Rectangle 51"/>
          <p:cNvSpPr/>
          <p:nvPr/>
        </p:nvSpPr>
        <p:spPr>
          <a:xfrm>
            <a:off x="9353029" y="5667891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S3</a:t>
            </a:r>
            <a:endParaRPr lang="ru-RU" sz="1600" dirty="0"/>
          </a:p>
        </p:txBody>
      </p:sp>
      <p:sp>
        <p:nvSpPr>
          <p:cNvPr id="53" name="Rectangle 52"/>
          <p:cNvSpPr/>
          <p:nvPr/>
        </p:nvSpPr>
        <p:spPr>
          <a:xfrm>
            <a:off x="10023080" y="5667891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S4</a:t>
            </a:r>
            <a:endParaRPr lang="ru-RU" sz="1600" dirty="0"/>
          </a:p>
        </p:txBody>
      </p:sp>
      <p:sp>
        <p:nvSpPr>
          <p:cNvPr id="54" name="Rectangle 53"/>
          <p:cNvSpPr/>
          <p:nvPr/>
        </p:nvSpPr>
        <p:spPr>
          <a:xfrm>
            <a:off x="10693133" y="5667891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S5</a:t>
            </a:r>
            <a:endParaRPr lang="ru-RU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7200803" y="3896610"/>
            <a:ext cx="661899" cy="595260"/>
            <a:chOff x="7200803" y="3306639"/>
            <a:chExt cx="661899" cy="595260"/>
          </a:xfrm>
        </p:grpSpPr>
        <p:cxnSp>
          <p:nvCxnSpPr>
            <p:cNvPr id="91" name="Straight Connector 90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endCxn id="42" idx="1"/>
            </p:cNvCxnSpPr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7870881" y="3897257"/>
            <a:ext cx="661899" cy="595260"/>
            <a:chOff x="7200803" y="3306639"/>
            <a:chExt cx="661899" cy="595260"/>
          </a:xfrm>
        </p:grpSpPr>
        <p:cxnSp>
          <p:nvCxnSpPr>
            <p:cNvPr id="96" name="Straight Connector 95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8537060" y="3893930"/>
            <a:ext cx="661899" cy="595260"/>
            <a:chOff x="7200803" y="3306639"/>
            <a:chExt cx="661899" cy="595260"/>
          </a:xfrm>
        </p:grpSpPr>
        <p:cxnSp>
          <p:nvCxnSpPr>
            <p:cNvPr id="99" name="Straight Connector 98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9207754" y="5078961"/>
            <a:ext cx="661899" cy="595260"/>
            <a:chOff x="7200803" y="3306639"/>
            <a:chExt cx="661899" cy="595260"/>
          </a:xfrm>
        </p:grpSpPr>
        <p:cxnSp>
          <p:nvCxnSpPr>
            <p:cNvPr id="102" name="Straight Connector 101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9868994" y="5078647"/>
            <a:ext cx="661899" cy="595260"/>
            <a:chOff x="7200803" y="3306639"/>
            <a:chExt cx="661899" cy="595260"/>
          </a:xfrm>
        </p:grpSpPr>
        <p:cxnSp>
          <p:nvCxnSpPr>
            <p:cNvPr id="105" name="Straight Connector 104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/>
          <p:cNvGrpSpPr/>
          <p:nvPr/>
        </p:nvGrpSpPr>
        <p:grpSpPr>
          <a:xfrm>
            <a:off x="7207936" y="4486389"/>
            <a:ext cx="661899" cy="595260"/>
            <a:chOff x="7200803" y="3306639"/>
            <a:chExt cx="661899" cy="595260"/>
          </a:xfrm>
        </p:grpSpPr>
        <p:cxnSp>
          <p:nvCxnSpPr>
            <p:cNvPr id="108" name="Straight Connector 107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7871918" y="4487036"/>
            <a:ext cx="661899" cy="595260"/>
            <a:chOff x="7200803" y="3306639"/>
            <a:chExt cx="661899" cy="595260"/>
          </a:xfrm>
        </p:grpSpPr>
        <p:cxnSp>
          <p:nvCxnSpPr>
            <p:cNvPr id="111" name="Straight Connector 110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/>
          <p:cNvGrpSpPr/>
          <p:nvPr/>
        </p:nvGrpSpPr>
        <p:grpSpPr>
          <a:xfrm>
            <a:off x="8532001" y="4483709"/>
            <a:ext cx="661899" cy="595260"/>
            <a:chOff x="7200803" y="3306639"/>
            <a:chExt cx="661899" cy="595260"/>
          </a:xfrm>
        </p:grpSpPr>
        <p:cxnSp>
          <p:nvCxnSpPr>
            <p:cNvPr id="114" name="Straight Connector 113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7" name="Table 66"/>
          <p:cNvGraphicFramePr>
            <a:graphicFrameLocks noGrp="1"/>
          </p:cNvGraphicFramePr>
          <p:nvPr/>
        </p:nvGraphicFramePr>
        <p:xfrm>
          <a:off x="7200803" y="2715968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/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S3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S1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7" name="Table 116"/>
          <p:cNvGraphicFramePr>
            <a:graphicFrameLocks noGrp="1"/>
          </p:cNvGraphicFramePr>
          <p:nvPr/>
        </p:nvGraphicFramePr>
        <p:xfrm>
          <a:off x="7207936" y="3320269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/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S3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S2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8" name="Table 117"/>
          <p:cNvGraphicFramePr>
            <a:graphicFrameLocks noGrp="1"/>
          </p:cNvGraphicFramePr>
          <p:nvPr/>
        </p:nvGraphicFramePr>
        <p:xfrm>
          <a:off x="7195153" y="5078397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/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S0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S4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9" name="Table 118"/>
          <p:cNvGraphicFramePr>
            <a:graphicFrameLocks noGrp="1"/>
          </p:cNvGraphicFramePr>
          <p:nvPr/>
        </p:nvGraphicFramePr>
        <p:xfrm>
          <a:off x="7871917" y="3320269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/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S3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S2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0" name="Table 119"/>
          <p:cNvGraphicFramePr>
            <a:graphicFrameLocks noGrp="1"/>
          </p:cNvGraphicFramePr>
          <p:nvPr/>
        </p:nvGraphicFramePr>
        <p:xfrm>
          <a:off x="9206717" y="4483709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/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S5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S2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1" name="Table 120"/>
          <p:cNvGraphicFramePr>
            <a:graphicFrameLocks noGrp="1"/>
          </p:cNvGraphicFramePr>
          <p:nvPr/>
        </p:nvGraphicFramePr>
        <p:xfrm>
          <a:off x="7873703" y="5078397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/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S0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S4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2" name="Table 121"/>
          <p:cNvGraphicFramePr>
            <a:graphicFrameLocks noGrp="1"/>
          </p:cNvGraphicFramePr>
          <p:nvPr/>
        </p:nvGraphicFramePr>
        <p:xfrm>
          <a:off x="8528232" y="5078397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/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S0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S4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3" name="Table 122"/>
          <p:cNvGraphicFramePr>
            <a:graphicFrameLocks noGrp="1"/>
          </p:cNvGraphicFramePr>
          <p:nvPr/>
        </p:nvGraphicFramePr>
        <p:xfrm>
          <a:off x="7538143" y="5078397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/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S1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S2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4" name="Table 123"/>
          <p:cNvGraphicFramePr>
            <a:graphicFrameLocks noGrp="1"/>
          </p:cNvGraphicFramePr>
          <p:nvPr/>
        </p:nvGraphicFramePr>
        <p:xfrm>
          <a:off x="7532789" y="3320269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/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S1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S2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5" name="Table 124"/>
          <p:cNvGraphicFramePr>
            <a:graphicFrameLocks noGrp="1"/>
          </p:cNvGraphicFramePr>
          <p:nvPr/>
        </p:nvGraphicFramePr>
        <p:xfrm>
          <a:off x="7524611" y="2715968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/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S1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S2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6" name="Table 125"/>
          <p:cNvGraphicFramePr>
            <a:graphicFrameLocks noGrp="1"/>
          </p:cNvGraphicFramePr>
          <p:nvPr/>
        </p:nvGraphicFramePr>
        <p:xfrm>
          <a:off x="8209249" y="5078397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/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S3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S1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7" name="Table 126"/>
          <p:cNvGraphicFramePr>
            <a:graphicFrameLocks noGrp="1"/>
          </p:cNvGraphicFramePr>
          <p:nvPr/>
        </p:nvGraphicFramePr>
        <p:xfrm>
          <a:off x="8188048" y="3320269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/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S3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S1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8" name="Table 127"/>
          <p:cNvGraphicFramePr>
            <a:graphicFrameLocks noGrp="1"/>
          </p:cNvGraphicFramePr>
          <p:nvPr/>
        </p:nvGraphicFramePr>
        <p:xfrm>
          <a:off x="8853779" y="5078397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/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S3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S2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9" name="Table 128"/>
          <p:cNvGraphicFramePr>
            <a:graphicFrameLocks noGrp="1"/>
          </p:cNvGraphicFramePr>
          <p:nvPr/>
        </p:nvGraphicFramePr>
        <p:xfrm>
          <a:off x="9537536" y="4483709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/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S5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S1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0" name="Rectangle 89"/>
          <p:cNvSpPr/>
          <p:nvPr/>
        </p:nvSpPr>
        <p:spPr>
          <a:xfrm>
            <a:off x="7275436" y="2749496"/>
            <a:ext cx="176330" cy="215444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400" dirty="0">
                <a:solidFill>
                  <a:srgbClr val="FF0000"/>
                </a:solidFill>
              </a:rPr>
              <a:t>S3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7283422" y="3362072"/>
            <a:ext cx="176330" cy="215444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400" dirty="0">
                <a:solidFill>
                  <a:srgbClr val="FF0000"/>
                </a:solidFill>
              </a:rPr>
              <a:t>S3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7275436" y="5117948"/>
            <a:ext cx="173124" cy="215444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400" dirty="0" smtClean="0">
                <a:solidFill>
                  <a:srgbClr val="FF0000"/>
                </a:solidFill>
              </a:rPr>
              <a:t>S0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7603524" y="2750718"/>
            <a:ext cx="173124" cy="215444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400" dirty="0" smtClean="0">
                <a:solidFill>
                  <a:srgbClr val="FF0000"/>
                </a:solidFill>
              </a:rPr>
              <a:t>S1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7606203" y="3355019"/>
            <a:ext cx="173124" cy="215444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400" dirty="0" smtClean="0">
                <a:solidFill>
                  <a:srgbClr val="FF0000"/>
                </a:solidFill>
              </a:rPr>
              <a:t>S1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7950725" y="5117948"/>
            <a:ext cx="173124" cy="215444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400" dirty="0" smtClean="0">
                <a:solidFill>
                  <a:srgbClr val="FF0000"/>
                </a:solidFill>
              </a:rPr>
              <a:t>S0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8606932" y="5115067"/>
            <a:ext cx="173124" cy="215444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400" dirty="0" smtClean="0">
                <a:solidFill>
                  <a:srgbClr val="FF0000"/>
                </a:solidFill>
              </a:rPr>
              <a:t>S0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8932905" y="5115067"/>
            <a:ext cx="173124" cy="215444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400" dirty="0" smtClean="0">
                <a:solidFill>
                  <a:srgbClr val="FF0000"/>
                </a:solidFill>
              </a:rPr>
              <a:t>S3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7617056" y="5115067"/>
            <a:ext cx="173124" cy="215444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400" dirty="0" smtClean="0">
                <a:solidFill>
                  <a:srgbClr val="FF0000"/>
                </a:solidFill>
              </a:rPr>
              <a:t>S1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8288162" y="5118078"/>
            <a:ext cx="173124" cy="215444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400" dirty="0" smtClean="0">
                <a:solidFill>
                  <a:srgbClr val="FF0000"/>
                </a:solidFill>
              </a:rPr>
              <a:t>S3</a:t>
            </a:r>
            <a:endParaRPr lang="ru-RU" sz="1400" dirty="0">
              <a:solidFill>
                <a:srgbClr val="FF0000"/>
              </a:solidFill>
            </a:endParaRPr>
          </a:p>
        </p:txBody>
      </p:sp>
      <p:grpSp>
        <p:nvGrpSpPr>
          <p:cNvPr id="139" name="Group 138"/>
          <p:cNvGrpSpPr/>
          <p:nvPr/>
        </p:nvGrpSpPr>
        <p:grpSpPr>
          <a:xfrm>
            <a:off x="7204613" y="2714177"/>
            <a:ext cx="661899" cy="595260"/>
            <a:chOff x="7200803" y="3306639"/>
            <a:chExt cx="661899" cy="595260"/>
          </a:xfrm>
        </p:grpSpPr>
        <p:cxnSp>
          <p:nvCxnSpPr>
            <p:cNvPr id="140" name="Straight Connector 139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oup 141"/>
          <p:cNvGrpSpPr/>
          <p:nvPr/>
        </p:nvGrpSpPr>
        <p:grpSpPr>
          <a:xfrm>
            <a:off x="7204126" y="3303956"/>
            <a:ext cx="661899" cy="595260"/>
            <a:chOff x="7200803" y="3306639"/>
            <a:chExt cx="661899" cy="595260"/>
          </a:xfrm>
        </p:grpSpPr>
        <p:cxnSp>
          <p:nvCxnSpPr>
            <p:cNvPr id="143" name="Straight Connector 142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Group 144"/>
          <p:cNvGrpSpPr/>
          <p:nvPr/>
        </p:nvGrpSpPr>
        <p:grpSpPr>
          <a:xfrm>
            <a:off x="7208712" y="5075418"/>
            <a:ext cx="661899" cy="595260"/>
            <a:chOff x="7200803" y="3306639"/>
            <a:chExt cx="661899" cy="595260"/>
          </a:xfrm>
        </p:grpSpPr>
        <p:cxnSp>
          <p:nvCxnSpPr>
            <p:cNvPr id="146" name="Straight Connector 145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/>
          <p:cNvGrpSpPr/>
          <p:nvPr/>
        </p:nvGrpSpPr>
        <p:grpSpPr>
          <a:xfrm>
            <a:off x="7872694" y="5076065"/>
            <a:ext cx="661899" cy="595260"/>
            <a:chOff x="7200803" y="3306639"/>
            <a:chExt cx="661899" cy="595260"/>
          </a:xfrm>
        </p:grpSpPr>
        <p:cxnSp>
          <p:nvCxnSpPr>
            <p:cNvPr id="149" name="Straight Connector 148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Group 150"/>
          <p:cNvGrpSpPr/>
          <p:nvPr/>
        </p:nvGrpSpPr>
        <p:grpSpPr>
          <a:xfrm>
            <a:off x="8532777" y="5072738"/>
            <a:ext cx="661899" cy="595260"/>
            <a:chOff x="7200803" y="3306639"/>
            <a:chExt cx="661899" cy="595260"/>
          </a:xfrm>
        </p:grpSpPr>
        <p:cxnSp>
          <p:nvCxnSpPr>
            <p:cNvPr id="152" name="Straight Connector 151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Rectangle 91"/>
          <p:cNvSpPr/>
          <p:nvPr/>
        </p:nvSpPr>
        <p:spPr>
          <a:xfrm>
            <a:off x="7862702" y="3310516"/>
            <a:ext cx="671891" cy="58341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4" name="Rectangle 153"/>
          <p:cNvSpPr/>
          <p:nvPr/>
        </p:nvSpPr>
        <p:spPr>
          <a:xfrm>
            <a:off x="9197862" y="4486928"/>
            <a:ext cx="671891" cy="58341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61" name="Group 60"/>
          <p:cNvGrpSpPr/>
          <p:nvPr/>
        </p:nvGrpSpPr>
        <p:grpSpPr>
          <a:xfrm>
            <a:off x="4357563" y="2360163"/>
            <a:ext cx="1912316" cy="3080653"/>
            <a:chOff x="780455" y="2401293"/>
            <a:chExt cx="1912316" cy="3080653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2079678" y="3344072"/>
              <a:ext cx="482491" cy="48249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S1’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[0]</a:t>
              </a:r>
              <a:endParaRPr lang="en-US" altLang="ru-RU" sz="1200" dirty="0">
                <a:latin typeface="+mn-lt"/>
              </a:endParaRPr>
            </a:p>
          </p:txBody>
        </p:sp>
        <p:cxnSp>
          <p:nvCxnSpPr>
            <p:cNvPr id="9" name="AutoShape 13"/>
            <p:cNvCxnSpPr>
              <a:cxnSpLocks noChangeShapeType="1"/>
              <a:stCxn id="14" idx="4"/>
              <a:endCxn id="8" idx="0"/>
            </p:cNvCxnSpPr>
            <p:nvPr/>
          </p:nvCxnSpPr>
          <p:spPr bwMode="auto">
            <a:xfrm>
              <a:off x="2320924" y="3030258"/>
              <a:ext cx="0" cy="31381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" name="Oval 7"/>
            <p:cNvSpPr>
              <a:spLocks noChangeArrowheads="1"/>
            </p:cNvSpPr>
            <p:nvPr/>
          </p:nvSpPr>
          <p:spPr bwMode="auto">
            <a:xfrm>
              <a:off x="2079678" y="2547767"/>
              <a:ext cx="482491" cy="48249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S0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[0]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16" name="Text Box 22"/>
            <p:cNvSpPr txBox="1">
              <a:spLocks noChangeArrowheads="1"/>
            </p:cNvSpPr>
            <p:nvPr/>
          </p:nvSpPr>
          <p:spPr bwMode="auto">
            <a:xfrm>
              <a:off x="2408988" y="3051473"/>
              <a:ext cx="283783" cy="2164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0, 1</a:t>
              </a:r>
              <a:endParaRPr lang="en-US" altLang="ru-RU" sz="1200" dirty="0">
                <a:latin typeface="+mn-lt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 flipH="1">
              <a:off x="1700289" y="3266739"/>
              <a:ext cx="452965" cy="392025"/>
              <a:chOff x="1216654" y="2607054"/>
              <a:chExt cx="572295" cy="495301"/>
            </a:xfrm>
          </p:grpSpPr>
          <p:sp>
            <p:nvSpPr>
              <p:cNvPr id="39" name="Arc 38"/>
              <p:cNvSpPr/>
              <p:nvPr/>
            </p:nvSpPr>
            <p:spPr>
              <a:xfrm>
                <a:off x="1216654" y="2607054"/>
                <a:ext cx="495301" cy="495301"/>
              </a:xfrm>
              <a:prstGeom prst="arc">
                <a:avLst>
                  <a:gd name="adj1" fmla="val 11491621"/>
                  <a:gd name="adj2" fmla="val 7589041"/>
                </a:avLst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0" name="Text Box 22"/>
              <p:cNvSpPr txBox="1">
                <a:spLocks noChangeArrowheads="1"/>
              </p:cNvSpPr>
              <p:nvPr/>
            </p:nvSpPr>
            <p:spPr bwMode="auto">
              <a:xfrm>
                <a:off x="1634961" y="2709105"/>
                <a:ext cx="153988" cy="27349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36576" rIns="0" bIns="0" anchor="ctr">
                <a:spAutoFit/>
              </a:bodyPr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ru-RU" sz="1200" dirty="0" smtClean="0">
                    <a:latin typeface="+mn-lt"/>
                  </a:rPr>
                  <a:t>1</a:t>
                </a:r>
                <a:endParaRPr lang="en-US" altLang="ru-RU" sz="1200" dirty="0">
                  <a:latin typeface="+mn-lt"/>
                </a:endParaRPr>
              </a:p>
            </p:txBody>
          </p:sp>
        </p:grpSp>
        <p:sp>
          <p:nvSpPr>
            <p:cNvPr id="18" name="Oval 7"/>
            <p:cNvSpPr>
              <a:spLocks noChangeArrowheads="1"/>
            </p:cNvSpPr>
            <p:nvPr/>
          </p:nvSpPr>
          <p:spPr bwMode="auto">
            <a:xfrm>
              <a:off x="2079678" y="4106732"/>
              <a:ext cx="482491" cy="48249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S3’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[1]</a:t>
              </a:r>
              <a:endParaRPr lang="en-US" altLang="ru-RU" sz="1200" dirty="0">
                <a:latin typeface="+mn-lt"/>
              </a:endParaRPr>
            </a:p>
          </p:txBody>
        </p:sp>
        <p:cxnSp>
          <p:nvCxnSpPr>
            <p:cNvPr id="20" name="Straight Arrow Connector 19"/>
            <p:cNvCxnSpPr>
              <a:stCxn id="8" idx="4"/>
              <a:endCxn id="18" idx="0"/>
            </p:cNvCxnSpPr>
            <p:nvPr/>
          </p:nvCxnSpPr>
          <p:spPr>
            <a:xfrm>
              <a:off x="2320924" y="3826563"/>
              <a:ext cx="0" cy="28016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AutoShape 18"/>
            <p:cNvCxnSpPr>
              <a:cxnSpLocks noChangeShapeType="1"/>
              <a:stCxn id="18" idx="4"/>
              <a:endCxn id="31" idx="0"/>
            </p:cNvCxnSpPr>
            <p:nvPr/>
          </p:nvCxnSpPr>
          <p:spPr bwMode="auto">
            <a:xfrm>
              <a:off x="2320924" y="4589223"/>
              <a:ext cx="0" cy="23353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" name="Text Box 22"/>
            <p:cNvSpPr txBox="1">
              <a:spLocks noChangeArrowheads="1"/>
            </p:cNvSpPr>
            <p:nvPr/>
          </p:nvSpPr>
          <p:spPr bwMode="auto">
            <a:xfrm>
              <a:off x="2372277" y="4586749"/>
              <a:ext cx="121880" cy="2164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0</a:t>
              </a:r>
            </a:p>
          </p:txBody>
        </p:sp>
        <p:sp>
          <p:nvSpPr>
            <p:cNvPr id="31" name="Oval 7"/>
            <p:cNvSpPr>
              <a:spLocks noChangeArrowheads="1"/>
            </p:cNvSpPr>
            <p:nvPr/>
          </p:nvSpPr>
          <p:spPr bwMode="auto">
            <a:xfrm>
              <a:off x="2079678" y="4822754"/>
              <a:ext cx="482491" cy="48249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S5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[0]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33" name="Freeform 32"/>
            <p:cNvSpPr/>
            <p:nvPr/>
          </p:nvSpPr>
          <p:spPr>
            <a:xfrm>
              <a:off x="829686" y="2401293"/>
              <a:ext cx="1334802" cy="3080653"/>
            </a:xfrm>
            <a:custGeom>
              <a:avLst/>
              <a:gdLst>
                <a:gd name="connsiteX0" fmla="*/ 989205 w 1686446"/>
                <a:gd name="connsiteY0" fmla="*/ 0 h 3892229"/>
                <a:gd name="connsiteX1" fmla="*/ 1542279 w 1686446"/>
                <a:gd name="connsiteY1" fmla="*/ 168941 h 3892229"/>
                <a:gd name="connsiteX2" fmla="*/ 1663766 w 1686446"/>
                <a:gd name="connsiteY2" fmla="*/ 269177 h 3892229"/>
                <a:gd name="connsiteX3" fmla="*/ 1663766 w 1686446"/>
                <a:gd name="connsiteY3" fmla="*/ 3604339 h 3892229"/>
                <a:gd name="connsiteX4" fmla="*/ 1686446 w 1686446"/>
                <a:gd name="connsiteY4" fmla="*/ 3604339 h 3892229"/>
                <a:gd name="connsiteX5" fmla="*/ 1542278 w 1686446"/>
                <a:gd name="connsiteY5" fmla="*/ 3723289 h 3892229"/>
                <a:gd name="connsiteX6" fmla="*/ 989204 w 1686446"/>
                <a:gd name="connsiteY6" fmla="*/ 3892229 h 3892229"/>
                <a:gd name="connsiteX7" fmla="*/ 989205 w 1686446"/>
                <a:gd name="connsiteY7" fmla="*/ 3892228 h 3892229"/>
                <a:gd name="connsiteX8" fmla="*/ 0 w 1686446"/>
                <a:gd name="connsiteY8" fmla="*/ 2903023 h 3892229"/>
                <a:gd name="connsiteX9" fmla="*/ 0 w 1686446"/>
                <a:gd name="connsiteY9" fmla="*/ 989205 h 3892229"/>
                <a:gd name="connsiteX10" fmla="*/ 989205 w 1686446"/>
                <a:gd name="connsiteY10" fmla="*/ 0 h 3892229"/>
                <a:gd name="connsiteX0" fmla="*/ 1686446 w 1777886"/>
                <a:gd name="connsiteY0" fmla="*/ 3604339 h 3892229"/>
                <a:gd name="connsiteX1" fmla="*/ 1542278 w 1777886"/>
                <a:gd name="connsiteY1" fmla="*/ 3723289 h 3892229"/>
                <a:gd name="connsiteX2" fmla="*/ 989204 w 1777886"/>
                <a:gd name="connsiteY2" fmla="*/ 3892229 h 3892229"/>
                <a:gd name="connsiteX3" fmla="*/ 989205 w 1777886"/>
                <a:gd name="connsiteY3" fmla="*/ 3892228 h 3892229"/>
                <a:gd name="connsiteX4" fmla="*/ 0 w 1777886"/>
                <a:gd name="connsiteY4" fmla="*/ 2903023 h 3892229"/>
                <a:gd name="connsiteX5" fmla="*/ 0 w 1777886"/>
                <a:gd name="connsiteY5" fmla="*/ 989205 h 3892229"/>
                <a:gd name="connsiteX6" fmla="*/ 989205 w 1777886"/>
                <a:gd name="connsiteY6" fmla="*/ 0 h 3892229"/>
                <a:gd name="connsiteX7" fmla="*/ 1542279 w 1777886"/>
                <a:gd name="connsiteY7" fmla="*/ 168941 h 3892229"/>
                <a:gd name="connsiteX8" fmla="*/ 1663766 w 1777886"/>
                <a:gd name="connsiteY8" fmla="*/ 269177 h 3892229"/>
                <a:gd name="connsiteX9" fmla="*/ 1663766 w 1777886"/>
                <a:gd name="connsiteY9" fmla="*/ 3604339 h 3892229"/>
                <a:gd name="connsiteX10" fmla="*/ 1777886 w 1777886"/>
                <a:gd name="connsiteY10" fmla="*/ 3695779 h 3892229"/>
                <a:gd name="connsiteX0" fmla="*/ 1686446 w 1709306"/>
                <a:gd name="connsiteY0" fmla="*/ 3604339 h 3892229"/>
                <a:gd name="connsiteX1" fmla="*/ 1542278 w 1709306"/>
                <a:gd name="connsiteY1" fmla="*/ 3723289 h 3892229"/>
                <a:gd name="connsiteX2" fmla="*/ 989204 w 1709306"/>
                <a:gd name="connsiteY2" fmla="*/ 3892229 h 3892229"/>
                <a:gd name="connsiteX3" fmla="*/ 989205 w 1709306"/>
                <a:gd name="connsiteY3" fmla="*/ 3892228 h 3892229"/>
                <a:gd name="connsiteX4" fmla="*/ 0 w 1709306"/>
                <a:gd name="connsiteY4" fmla="*/ 2903023 h 3892229"/>
                <a:gd name="connsiteX5" fmla="*/ 0 w 1709306"/>
                <a:gd name="connsiteY5" fmla="*/ 989205 h 3892229"/>
                <a:gd name="connsiteX6" fmla="*/ 989205 w 1709306"/>
                <a:gd name="connsiteY6" fmla="*/ 0 h 3892229"/>
                <a:gd name="connsiteX7" fmla="*/ 1542279 w 1709306"/>
                <a:gd name="connsiteY7" fmla="*/ 168941 h 3892229"/>
                <a:gd name="connsiteX8" fmla="*/ 1663766 w 1709306"/>
                <a:gd name="connsiteY8" fmla="*/ 269177 h 3892229"/>
                <a:gd name="connsiteX9" fmla="*/ 1663766 w 1709306"/>
                <a:gd name="connsiteY9" fmla="*/ 3604339 h 3892229"/>
                <a:gd name="connsiteX10" fmla="*/ 1709306 w 1709306"/>
                <a:gd name="connsiteY10" fmla="*/ 3326209 h 3892229"/>
                <a:gd name="connsiteX0" fmla="*/ 1686446 w 1686446"/>
                <a:gd name="connsiteY0" fmla="*/ 3604339 h 3892229"/>
                <a:gd name="connsiteX1" fmla="*/ 1542278 w 1686446"/>
                <a:gd name="connsiteY1" fmla="*/ 3723289 h 3892229"/>
                <a:gd name="connsiteX2" fmla="*/ 989204 w 1686446"/>
                <a:gd name="connsiteY2" fmla="*/ 3892229 h 3892229"/>
                <a:gd name="connsiteX3" fmla="*/ 989205 w 1686446"/>
                <a:gd name="connsiteY3" fmla="*/ 3892228 h 3892229"/>
                <a:gd name="connsiteX4" fmla="*/ 0 w 1686446"/>
                <a:gd name="connsiteY4" fmla="*/ 2903023 h 3892229"/>
                <a:gd name="connsiteX5" fmla="*/ 0 w 1686446"/>
                <a:gd name="connsiteY5" fmla="*/ 989205 h 3892229"/>
                <a:gd name="connsiteX6" fmla="*/ 989205 w 1686446"/>
                <a:gd name="connsiteY6" fmla="*/ 0 h 3892229"/>
                <a:gd name="connsiteX7" fmla="*/ 1542279 w 1686446"/>
                <a:gd name="connsiteY7" fmla="*/ 168941 h 3892229"/>
                <a:gd name="connsiteX8" fmla="*/ 1663766 w 1686446"/>
                <a:gd name="connsiteY8" fmla="*/ 269177 h 3892229"/>
                <a:gd name="connsiteX9" fmla="*/ 1663766 w 1686446"/>
                <a:gd name="connsiteY9" fmla="*/ 3604339 h 3892229"/>
                <a:gd name="connsiteX0" fmla="*/ 1686446 w 1686446"/>
                <a:gd name="connsiteY0" fmla="*/ 3604339 h 3892229"/>
                <a:gd name="connsiteX1" fmla="*/ 1542278 w 1686446"/>
                <a:gd name="connsiteY1" fmla="*/ 3723289 h 3892229"/>
                <a:gd name="connsiteX2" fmla="*/ 989204 w 1686446"/>
                <a:gd name="connsiteY2" fmla="*/ 3892229 h 3892229"/>
                <a:gd name="connsiteX3" fmla="*/ 989205 w 1686446"/>
                <a:gd name="connsiteY3" fmla="*/ 3892228 h 3892229"/>
                <a:gd name="connsiteX4" fmla="*/ 0 w 1686446"/>
                <a:gd name="connsiteY4" fmla="*/ 2903023 h 3892229"/>
                <a:gd name="connsiteX5" fmla="*/ 0 w 1686446"/>
                <a:gd name="connsiteY5" fmla="*/ 989205 h 3892229"/>
                <a:gd name="connsiteX6" fmla="*/ 989205 w 1686446"/>
                <a:gd name="connsiteY6" fmla="*/ 0 h 3892229"/>
                <a:gd name="connsiteX7" fmla="*/ 1542279 w 1686446"/>
                <a:gd name="connsiteY7" fmla="*/ 168941 h 3892229"/>
                <a:gd name="connsiteX8" fmla="*/ 1663766 w 1686446"/>
                <a:gd name="connsiteY8" fmla="*/ 269177 h 3892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6446" h="3892229">
                  <a:moveTo>
                    <a:pt x="1686446" y="3604339"/>
                  </a:moveTo>
                  <a:lnTo>
                    <a:pt x="1542278" y="3723289"/>
                  </a:lnTo>
                  <a:cubicBezTo>
                    <a:pt x="1384400" y="3829949"/>
                    <a:pt x="1194075" y="3892229"/>
                    <a:pt x="989204" y="3892229"/>
                  </a:cubicBezTo>
                  <a:lnTo>
                    <a:pt x="989205" y="3892228"/>
                  </a:lnTo>
                  <a:cubicBezTo>
                    <a:pt x="442882" y="3892228"/>
                    <a:pt x="0" y="3449346"/>
                    <a:pt x="0" y="2903023"/>
                  </a:cubicBezTo>
                  <a:lnTo>
                    <a:pt x="0" y="989205"/>
                  </a:lnTo>
                  <a:cubicBezTo>
                    <a:pt x="0" y="442882"/>
                    <a:pt x="442882" y="0"/>
                    <a:pt x="989205" y="0"/>
                  </a:cubicBezTo>
                  <a:cubicBezTo>
                    <a:pt x="1194076" y="0"/>
                    <a:pt x="1384401" y="62280"/>
                    <a:pt x="1542279" y="168941"/>
                  </a:cubicBezTo>
                  <a:lnTo>
                    <a:pt x="1663766" y="26917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34" name="Text Box 22"/>
            <p:cNvSpPr txBox="1">
              <a:spLocks noChangeArrowheads="1"/>
            </p:cNvSpPr>
            <p:nvPr/>
          </p:nvSpPr>
          <p:spPr bwMode="auto">
            <a:xfrm>
              <a:off x="780455" y="3916707"/>
              <a:ext cx="121880" cy="2164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0</a:t>
              </a:r>
            </a:p>
          </p:txBody>
        </p:sp>
        <p:sp>
          <p:nvSpPr>
            <p:cNvPr id="155" name="Arc 154"/>
            <p:cNvSpPr/>
            <p:nvPr/>
          </p:nvSpPr>
          <p:spPr>
            <a:xfrm>
              <a:off x="1969512" y="4444164"/>
              <a:ext cx="392025" cy="462876"/>
            </a:xfrm>
            <a:prstGeom prst="arc">
              <a:avLst>
                <a:gd name="adj1" fmla="val 6155338"/>
                <a:gd name="adj2" fmla="val 15412818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156" name="Text Box 22"/>
            <p:cNvSpPr txBox="1">
              <a:spLocks noChangeArrowheads="1"/>
            </p:cNvSpPr>
            <p:nvPr/>
          </p:nvSpPr>
          <p:spPr bwMode="auto">
            <a:xfrm>
              <a:off x="1911986" y="4543850"/>
              <a:ext cx="121880" cy="2164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1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157" name="Arc 156"/>
            <p:cNvSpPr/>
            <p:nvPr/>
          </p:nvSpPr>
          <p:spPr>
            <a:xfrm>
              <a:off x="1981778" y="3739733"/>
              <a:ext cx="392025" cy="462876"/>
            </a:xfrm>
            <a:prstGeom prst="arc">
              <a:avLst>
                <a:gd name="adj1" fmla="val 6155338"/>
                <a:gd name="adj2" fmla="val 15412818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158" name="Text Box 22"/>
            <p:cNvSpPr txBox="1">
              <a:spLocks noChangeArrowheads="1"/>
            </p:cNvSpPr>
            <p:nvPr/>
          </p:nvSpPr>
          <p:spPr bwMode="auto">
            <a:xfrm>
              <a:off x="1924206" y="3854386"/>
              <a:ext cx="121880" cy="2164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1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159" name="Text Box 22"/>
            <p:cNvSpPr txBox="1">
              <a:spLocks noChangeArrowheads="1"/>
            </p:cNvSpPr>
            <p:nvPr/>
          </p:nvSpPr>
          <p:spPr bwMode="auto">
            <a:xfrm>
              <a:off x="2378485" y="3831784"/>
              <a:ext cx="121880" cy="2164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0</a:t>
              </a:r>
              <a:endParaRPr lang="en-US" altLang="ru-RU" sz="1200" dirty="0">
                <a:latin typeface="+mn-lt"/>
              </a:endParaRP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780455" y="2401293"/>
            <a:ext cx="2685463" cy="3080653"/>
            <a:chOff x="1389741" y="1564892"/>
            <a:chExt cx="3392929" cy="3892229"/>
          </a:xfrm>
        </p:grpSpPr>
        <p:sp>
          <p:nvSpPr>
            <p:cNvPr id="161" name="Oval 160"/>
            <p:cNvSpPr>
              <a:spLocks noChangeArrowheads="1"/>
            </p:cNvSpPr>
            <p:nvPr/>
          </p:nvSpPr>
          <p:spPr bwMode="auto">
            <a:xfrm>
              <a:off x="2341008" y="267625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S1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[0]</a:t>
              </a:r>
              <a:endParaRPr lang="en-US" altLang="ru-RU" sz="1200" dirty="0">
                <a:latin typeface="+mn-lt"/>
              </a:endParaRPr>
            </a:p>
          </p:txBody>
        </p:sp>
        <p:cxnSp>
          <p:nvCxnSpPr>
            <p:cNvPr id="162" name="AutoShape 13"/>
            <p:cNvCxnSpPr>
              <a:cxnSpLocks noChangeShapeType="1"/>
              <a:endCxn id="161" idx="7"/>
            </p:cNvCxnSpPr>
            <p:nvPr/>
          </p:nvCxnSpPr>
          <p:spPr bwMode="auto">
            <a:xfrm flipH="1">
              <a:off x="2861708" y="2285734"/>
              <a:ext cx="254000" cy="4794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3" name="Oval 6"/>
            <p:cNvSpPr>
              <a:spLocks noChangeArrowheads="1"/>
            </p:cNvSpPr>
            <p:nvPr/>
          </p:nvSpPr>
          <p:spPr bwMode="auto">
            <a:xfrm>
              <a:off x="3706258" y="268895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S2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[0]</a:t>
              </a:r>
              <a:endParaRPr lang="en-US" altLang="ru-RU" sz="1200" dirty="0">
                <a:latin typeface="+mn-lt"/>
              </a:endParaRPr>
            </a:p>
          </p:txBody>
        </p:sp>
        <p:cxnSp>
          <p:nvCxnSpPr>
            <p:cNvPr id="164" name="AutoShape 18"/>
            <p:cNvCxnSpPr>
              <a:cxnSpLocks noChangeShapeType="1"/>
              <a:endCxn id="163" idx="1"/>
            </p:cNvCxnSpPr>
            <p:nvPr/>
          </p:nvCxnSpPr>
          <p:spPr bwMode="auto">
            <a:xfrm>
              <a:off x="3541158" y="2298434"/>
              <a:ext cx="254000" cy="4794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5" name="Text Box 22"/>
            <p:cNvSpPr txBox="1">
              <a:spLocks noChangeArrowheads="1"/>
            </p:cNvSpPr>
            <p:nvPr/>
          </p:nvSpPr>
          <p:spPr bwMode="auto">
            <a:xfrm>
              <a:off x="3558621" y="2361710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1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166" name="Arc 165"/>
            <p:cNvSpPr/>
            <p:nvPr/>
          </p:nvSpPr>
          <p:spPr>
            <a:xfrm>
              <a:off x="4210375" y="2558109"/>
              <a:ext cx="495301" cy="495301"/>
            </a:xfrm>
            <a:prstGeom prst="arc">
              <a:avLst>
                <a:gd name="adj1" fmla="val 11491621"/>
                <a:gd name="adj2" fmla="val 7589041"/>
              </a:avLst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7" name="Oval 7"/>
            <p:cNvSpPr>
              <a:spLocks noChangeArrowheads="1"/>
            </p:cNvSpPr>
            <p:nvPr/>
          </p:nvSpPr>
          <p:spPr bwMode="auto">
            <a:xfrm>
              <a:off x="3026808" y="1749953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S0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[0]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168" name="Text Box 22"/>
            <p:cNvSpPr txBox="1">
              <a:spLocks noChangeArrowheads="1"/>
            </p:cNvSpPr>
            <p:nvPr/>
          </p:nvSpPr>
          <p:spPr bwMode="auto">
            <a:xfrm>
              <a:off x="4628682" y="2660160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1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169" name="Text Box 22"/>
            <p:cNvSpPr txBox="1">
              <a:spLocks noChangeArrowheads="1"/>
            </p:cNvSpPr>
            <p:nvPr/>
          </p:nvSpPr>
          <p:spPr bwMode="auto">
            <a:xfrm>
              <a:off x="2923223" y="2363480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0</a:t>
              </a:r>
              <a:endParaRPr lang="en-US" altLang="ru-RU" sz="1200" dirty="0">
                <a:latin typeface="+mn-lt"/>
              </a:endParaRPr>
            </a:p>
          </p:txBody>
        </p:sp>
        <p:grpSp>
          <p:nvGrpSpPr>
            <p:cNvPr id="170" name="Group 169"/>
            <p:cNvGrpSpPr/>
            <p:nvPr/>
          </p:nvGrpSpPr>
          <p:grpSpPr>
            <a:xfrm flipH="1">
              <a:off x="1862564" y="2558109"/>
              <a:ext cx="572295" cy="495301"/>
              <a:chOff x="1216654" y="2607054"/>
              <a:chExt cx="572295" cy="495301"/>
            </a:xfrm>
          </p:grpSpPr>
          <p:sp>
            <p:nvSpPr>
              <p:cNvPr id="192" name="Arc 191"/>
              <p:cNvSpPr/>
              <p:nvPr/>
            </p:nvSpPr>
            <p:spPr>
              <a:xfrm>
                <a:off x="1216654" y="2607054"/>
                <a:ext cx="495301" cy="495301"/>
              </a:xfrm>
              <a:prstGeom prst="arc">
                <a:avLst>
                  <a:gd name="adj1" fmla="val 11491621"/>
                  <a:gd name="adj2" fmla="val 7589041"/>
                </a:avLst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93" name="Text Box 22"/>
              <p:cNvSpPr txBox="1">
                <a:spLocks noChangeArrowheads="1"/>
              </p:cNvSpPr>
              <p:nvPr/>
            </p:nvSpPr>
            <p:spPr bwMode="auto">
              <a:xfrm>
                <a:off x="1634961" y="2709105"/>
                <a:ext cx="153988" cy="27349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36576" rIns="0" bIns="0" anchor="ctr">
                <a:spAutoFit/>
              </a:bodyPr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ru-RU" sz="1200" dirty="0" smtClean="0">
                    <a:latin typeface="+mn-lt"/>
                  </a:rPr>
                  <a:t>1</a:t>
                </a:r>
                <a:endParaRPr lang="en-US" altLang="ru-RU" sz="1200" dirty="0">
                  <a:latin typeface="+mn-lt"/>
                </a:endParaRPr>
              </a:p>
            </p:txBody>
          </p:sp>
        </p:grpSp>
        <p:sp>
          <p:nvSpPr>
            <p:cNvPr id="171" name="Oval 7"/>
            <p:cNvSpPr>
              <a:spLocks noChangeArrowheads="1"/>
            </p:cNvSpPr>
            <p:nvPr/>
          </p:nvSpPr>
          <p:spPr bwMode="auto">
            <a:xfrm>
              <a:off x="2341263" y="370482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S3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[1]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172" name="Oval 6"/>
            <p:cNvSpPr>
              <a:spLocks noChangeArrowheads="1"/>
            </p:cNvSpPr>
            <p:nvPr/>
          </p:nvSpPr>
          <p:spPr bwMode="auto">
            <a:xfrm>
              <a:off x="3706513" y="371752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S4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[1]</a:t>
              </a:r>
              <a:endParaRPr lang="en-US" altLang="ru-RU" sz="1200" dirty="0">
                <a:latin typeface="+mn-lt"/>
              </a:endParaRPr>
            </a:p>
          </p:txBody>
        </p:sp>
        <p:cxnSp>
          <p:nvCxnSpPr>
            <p:cNvPr id="173" name="Straight Arrow Connector 172"/>
            <p:cNvCxnSpPr>
              <a:stCxn id="161" idx="4"/>
              <a:endCxn id="171" idx="0"/>
            </p:cNvCxnSpPr>
            <p:nvPr/>
          </p:nvCxnSpPr>
          <p:spPr>
            <a:xfrm>
              <a:off x="2645808" y="3285859"/>
              <a:ext cx="255" cy="41897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" name="Straight Arrow Connector 173"/>
            <p:cNvCxnSpPr>
              <a:stCxn id="163" idx="3"/>
              <a:endCxn id="171" idx="7"/>
            </p:cNvCxnSpPr>
            <p:nvPr/>
          </p:nvCxnSpPr>
          <p:spPr>
            <a:xfrm flipH="1">
              <a:off x="2861589" y="3209285"/>
              <a:ext cx="933943" cy="58481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5" name="Arc 174"/>
            <p:cNvSpPr/>
            <p:nvPr/>
          </p:nvSpPr>
          <p:spPr>
            <a:xfrm>
              <a:off x="2252171" y="3196585"/>
              <a:ext cx="495301" cy="584818"/>
            </a:xfrm>
            <a:prstGeom prst="arc">
              <a:avLst>
                <a:gd name="adj1" fmla="val 6155338"/>
                <a:gd name="adj2" fmla="val 15412818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176" name="Text Box 22"/>
            <p:cNvSpPr txBox="1">
              <a:spLocks noChangeArrowheads="1"/>
            </p:cNvSpPr>
            <p:nvPr/>
          </p:nvSpPr>
          <p:spPr bwMode="auto">
            <a:xfrm>
              <a:off x="3276363" y="3349087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0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177" name="Text Box 22"/>
            <p:cNvSpPr txBox="1">
              <a:spLocks noChangeArrowheads="1"/>
            </p:cNvSpPr>
            <p:nvPr/>
          </p:nvSpPr>
          <p:spPr bwMode="auto">
            <a:xfrm>
              <a:off x="2568814" y="3322533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0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178" name="Text Box 22"/>
            <p:cNvSpPr txBox="1">
              <a:spLocks noChangeArrowheads="1"/>
            </p:cNvSpPr>
            <p:nvPr/>
          </p:nvSpPr>
          <p:spPr bwMode="auto">
            <a:xfrm>
              <a:off x="2179490" y="3322533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1</a:t>
              </a:r>
              <a:endParaRPr lang="en-US" altLang="ru-RU" sz="1200" dirty="0">
                <a:latin typeface="+mn-lt"/>
              </a:endParaRPr>
            </a:p>
          </p:txBody>
        </p:sp>
        <p:grpSp>
          <p:nvGrpSpPr>
            <p:cNvPr id="179" name="Group 178"/>
            <p:cNvGrpSpPr/>
            <p:nvPr/>
          </p:nvGrpSpPr>
          <p:grpSpPr>
            <a:xfrm flipH="1">
              <a:off x="3902010" y="3215635"/>
              <a:ext cx="567982" cy="584818"/>
              <a:chOff x="3611828" y="3391847"/>
              <a:chExt cx="567982" cy="584818"/>
            </a:xfrm>
          </p:grpSpPr>
          <p:sp>
            <p:nvSpPr>
              <p:cNvPr id="190" name="Arc 189"/>
              <p:cNvSpPr/>
              <p:nvPr/>
            </p:nvSpPr>
            <p:spPr>
              <a:xfrm>
                <a:off x="3684509" y="3391847"/>
                <a:ext cx="495301" cy="584818"/>
              </a:xfrm>
              <a:prstGeom prst="arc">
                <a:avLst>
                  <a:gd name="adj1" fmla="val 6155338"/>
                  <a:gd name="adj2" fmla="val 15412818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ru-RU" sz="1400"/>
              </a:p>
            </p:txBody>
          </p:sp>
          <p:sp>
            <p:nvSpPr>
              <p:cNvPr id="191" name="Text Box 22"/>
              <p:cNvSpPr txBox="1">
                <a:spLocks noChangeArrowheads="1"/>
              </p:cNvSpPr>
              <p:nvPr/>
            </p:nvSpPr>
            <p:spPr bwMode="auto">
              <a:xfrm>
                <a:off x="3611828" y="3517795"/>
                <a:ext cx="153988" cy="27349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36576" rIns="0" bIns="0" anchor="ctr">
                <a:spAutoFit/>
              </a:bodyPr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ru-RU" sz="1200" dirty="0" smtClean="0">
                    <a:latin typeface="+mn-lt"/>
                  </a:rPr>
                  <a:t>1</a:t>
                </a:r>
                <a:endParaRPr lang="en-US" altLang="ru-RU" sz="1200" dirty="0">
                  <a:latin typeface="+mn-lt"/>
                </a:endParaRPr>
              </a:p>
            </p:txBody>
          </p:sp>
        </p:grpSp>
        <p:cxnSp>
          <p:nvCxnSpPr>
            <p:cNvPr id="180" name="AutoShape 13"/>
            <p:cNvCxnSpPr>
              <a:cxnSpLocks noChangeShapeType="1"/>
            </p:cNvCxnSpPr>
            <p:nvPr/>
          </p:nvCxnSpPr>
          <p:spPr bwMode="auto">
            <a:xfrm flipH="1">
              <a:off x="3618496" y="4295472"/>
              <a:ext cx="254000" cy="4794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1" name="Text Box 22"/>
            <p:cNvSpPr txBox="1">
              <a:spLocks noChangeArrowheads="1"/>
            </p:cNvSpPr>
            <p:nvPr/>
          </p:nvSpPr>
          <p:spPr bwMode="auto">
            <a:xfrm>
              <a:off x="3680010" y="4373217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0</a:t>
              </a:r>
              <a:endParaRPr lang="en-US" altLang="ru-RU" sz="1200" dirty="0">
                <a:latin typeface="+mn-lt"/>
              </a:endParaRPr>
            </a:p>
          </p:txBody>
        </p:sp>
        <p:cxnSp>
          <p:nvCxnSpPr>
            <p:cNvPr id="182" name="AutoShape 18"/>
            <p:cNvCxnSpPr>
              <a:cxnSpLocks noChangeShapeType="1"/>
            </p:cNvCxnSpPr>
            <p:nvPr/>
          </p:nvCxnSpPr>
          <p:spPr bwMode="auto">
            <a:xfrm>
              <a:off x="2784880" y="4292610"/>
              <a:ext cx="254000" cy="4794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3" name="Text Box 22"/>
            <p:cNvSpPr txBox="1">
              <a:spLocks noChangeArrowheads="1"/>
            </p:cNvSpPr>
            <p:nvPr/>
          </p:nvSpPr>
          <p:spPr bwMode="auto">
            <a:xfrm>
              <a:off x="2802343" y="4355887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0</a:t>
              </a:r>
            </a:p>
          </p:txBody>
        </p:sp>
        <p:sp>
          <p:nvSpPr>
            <p:cNvPr id="184" name="Oval 7"/>
            <p:cNvSpPr>
              <a:spLocks noChangeArrowheads="1"/>
            </p:cNvSpPr>
            <p:nvPr/>
          </p:nvSpPr>
          <p:spPr bwMode="auto">
            <a:xfrm>
              <a:off x="3019825" y="462426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S5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[0]</a:t>
              </a:r>
              <a:endParaRPr lang="en-US" altLang="ru-RU" sz="1200" dirty="0">
                <a:latin typeface="+mn-lt"/>
              </a:endParaRPr>
            </a:p>
          </p:txBody>
        </p:sp>
        <p:grpSp>
          <p:nvGrpSpPr>
            <p:cNvPr id="185" name="Group 184"/>
            <p:cNvGrpSpPr/>
            <p:nvPr/>
          </p:nvGrpSpPr>
          <p:grpSpPr>
            <a:xfrm rot="1971202" flipH="1">
              <a:off x="3379974" y="4193343"/>
              <a:ext cx="860697" cy="928866"/>
              <a:chOff x="3637911" y="3391847"/>
              <a:chExt cx="541899" cy="584818"/>
            </a:xfrm>
          </p:grpSpPr>
          <p:sp>
            <p:nvSpPr>
              <p:cNvPr id="188" name="Arc 187"/>
              <p:cNvSpPr/>
              <p:nvPr/>
            </p:nvSpPr>
            <p:spPr>
              <a:xfrm>
                <a:off x="3684509" y="3391847"/>
                <a:ext cx="495301" cy="584818"/>
              </a:xfrm>
              <a:prstGeom prst="arc">
                <a:avLst>
                  <a:gd name="adj1" fmla="val 6011667"/>
                  <a:gd name="adj2" fmla="val 15412818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ru-RU" sz="1400"/>
              </a:p>
            </p:txBody>
          </p:sp>
          <p:sp>
            <p:nvSpPr>
              <p:cNvPr id="189" name="Text Box 22"/>
              <p:cNvSpPr txBox="1">
                <a:spLocks noChangeArrowheads="1"/>
              </p:cNvSpPr>
              <p:nvPr/>
            </p:nvSpPr>
            <p:spPr bwMode="auto">
              <a:xfrm rot="1971202">
                <a:off x="3637911" y="3568446"/>
                <a:ext cx="101822" cy="17219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36576" rIns="0" bIns="0" anchor="ctr">
                <a:spAutoFit/>
              </a:bodyPr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ru-RU" sz="1200" dirty="0" smtClean="0">
                    <a:latin typeface="+mn-lt"/>
                  </a:rPr>
                  <a:t>1</a:t>
                </a:r>
                <a:endParaRPr lang="en-US" altLang="ru-RU" sz="1200" dirty="0">
                  <a:latin typeface="+mn-lt"/>
                </a:endParaRPr>
              </a:p>
            </p:txBody>
          </p:sp>
        </p:grpSp>
        <p:sp>
          <p:nvSpPr>
            <p:cNvPr id="186" name="Freeform 185"/>
            <p:cNvSpPr/>
            <p:nvPr/>
          </p:nvSpPr>
          <p:spPr>
            <a:xfrm>
              <a:off x="1451942" y="1564892"/>
              <a:ext cx="1686446" cy="3892229"/>
            </a:xfrm>
            <a:custGeom>
              <a:avLst/>
              <a:gdLst>
                <a:gd name="connsiteX0" fmla="*/ 989205 w 1686446"/>
                <a:gd name="connsiteY0" fmla="*/ 0 h 3892229"/>
                <a:gd name="connsiteX1" fmla="*/ 1542279 w 1686446"/>
                <a:gd name="connsiteY1" fmla="*/ 168941 h 3892229"/>
                <a:gd name="connsiteX2" fmla="*/ 1663766 w 1686446"/>
                <a:gd name="connsiteY2" fmla="*/ 269177 h 3892229"/>
                <a:gd name="connsiteX3" fmla="*/ 1663766 w 1686446"/>
                <a:gd name="connsiteY3" fmla="*/ 3604339 h 3892229"/>
                <a:gd name="connsiteX4" fmla="*/ 1686446 w 1686446"/>
                <a:gd name="connsiteY4" fmla="*/ 3604339 h 3892229"/>
                <a:gd name="connsiteX5" fmla="*/ 1542278 w 1686446"/>
                <a:gd name="connsiteY5" fmla="*/ 3723289 h 3892229"/>
                <a:gd name="connsiteX6" fmla="*/ 989204 w 1686446"/>
                <a:gd name="connsiteY6" fmla="*/ 3892229 h 3892229"/>
                <a:gd name="connsiteX7" fmla="*/ 989205 w 1686446"/>
                <a:gd name="connsiteY7" fmla="*/ 3892228 h 3892229"/>
                <a:gd name="connsiteX8" fmla="*/ 0 w 1686446"/>
                <a:gd name="connsiteY8" fmla="*/ 2903023 h 3892229"/>
                <a:gd name="connsiteX9" fmla="*/ 0 w 1686446"/>
                <a:gd name="connsiteY9" fmla="*/ 989205 h 3892229"/>
                <a:gd name="connsiteX10" fmla="*/ 989205 w 1686446"/>
                <a:gd name="connsiteY10" fmla="*/ 0 h 3892229"/>
                <a:gd name="connsiteX0" fmla="*/ 1686446 w 1777886"/>
                <a:gd name="connsiteY0" fmla="*/ 3604339 h 3892229"/>
                <a:gd name="connsiteX1" fmla="*/ 1542278 w 1777886"/>
                <a:gd name="connsiteY1" fmla="*/ 3723289 h 3892229"/>
                <a:gd name="connsiteX2" fmla="*/ 989204 w 1777886"/>
                <a:gd name="connsiteY2" fmla="*/ 3892229 h 3892229"/>
                <a:gd name="connsiteX3" fmla="*/ 989205 w 1777886"/>
                <a:gd name="connsiteY3" fmla="*/ 3892228 h 3892229"/>
                <a:gd name="connsiteX4" fmla="*/ 0 w 1777886"/>
                <a:gd name="connsiteY4" fmla="*/ 2903023 h 3892229"/>
                <a:gd name="connsiteX5" fmla="*/ 0 w 1777886"/>
                <a:gd name="connsiteY5" fmla="*/ 989205 h 3892229"/>
                <a:gd name="connsiteX6" fmla="*/ 989205 w 1777886"/>
                <a:gd name="connsiteY6" fmla="*/ 0 h 3892229"/>
                <a:gd name="connsiteX7" fmla="*/ 1542279 w 1777886"/>
                <a:gd name="connsiteY7" fmla="*/ 168941 h 3892229"/>
                <a:gd name="connsiteX8" fmla="*/ 1663766 w 1777886"/>
                <a:gd name="connsiteY8" fmla="*/ 269177 h 3892229"/>
                <a:gd name="connsiteX9" fmla="*/ 1663766 w 1777886"/>
                <a:gd name="connsiteY9" fmla="*/ 3604339 h 3892229"/>
                <a:gd name="connsiteX10" fmla="*/ 1777886 w 1777886"/>
                <a:gd name="connsiteY10" fmla="*/ 3695779 h 3892229"/>
                <a:gd name="connsiteX0" fmla="*/ 1686446 w 1709306"/>
                <a:gd name="connsiteY0" fmla="*/ 3604339 h 3892229"/>
                <a:gd name="connsiteX1" fmla="*/ 1542278 w 1709306"/>
                <a:gd name="connsiteY1" fmla="*/ 3723289 h 3892229"/>
                <a:gd name="connsiteX2" fmla="*/ 989204 w 1709306"/>
                <a:gd name="connsiteY2" fmla="*/ 3892229 h 3892229"/>
                <a:gd name="connsiteX3" fmla="*/ 989205 w 1709306"/>
                <a:gd name="connsiteY3" fmla="*/ 3892228 h 3892229"/>
                <a:gd name="connsiteX4" fmla="*/ 0 w 1709306"/>
                <a:gd name="connsiteY4" fmla="*/ 2903023 h 3892229"/>
                <a:gd name="connsiteX5" fmla="*/ 0 w 1709306"/>
                <a:gd name="connsiteY5" fmla="*/ 989205 h 3892229"/>
                <a:gd name="connsiteX6" fmla="*/ 989205 w 1709306"/>
                <a:gd name="connsiteY6" fmla="*/ 0 h 3892229"/>
                <a:gd name="connsiteX7" fmla="*/ 1542279 w 1709306"/>
                <a:gd name="connsiteY7" fmla="*/ 168941 h 3892229"/>
                <a:gd name="connsiteX8" fmla="*/ 1663766 w 1709306"/>
                <a:gd name="connsiteY8" fmla="*/ 269177 h 3892229"/>
                <a:gd name="connsiteX9" fmla="*/ 1663766 w 1709306"/>
                <a:gd name="connsiteY9" fmla="*/ 3604339 h 3892229"/>
                <a:gd name="connsiteX10" fmla="*/ 1709306 w 1709306"/>
                <a:gd name="connsiteY10" fmla="*/ 3326209 h 3892229"/>
                <a:gd name="connsiteX0" fmla="*/ 1686446 w 1686446"/>
                <a:gd name="connsiteY0" fmla="*/ 3604339 h 3892229"/>
                <a:gd name="connsiteX1" fmla="*/ 1542278 w 1686446"/>
                <a:gd name="connsiteY1" fmla="*/ 3723289 h 3892229"/>
                <a:gd name="connsiteX2" fmla="*/ 989204 w 1686446"/>
                <a:gd name="connsiteY2" fmla="*/ 3892229 h 3892229"/>
                <a:gd name="connsiteX3" fmla="*/ 989205 w 1686446"/>
                <a:gd name="connsiteY3" fmla="*/ 3892228 h 3892229"/>
                <a:gd name="connsiteX4" fmla="*/ 0 w 1686446"/>
                <a:gd name="connsiteY4" fmla="*/ 2903023 h 3892229"/>
                <a:gd name="connsiteX5" fmla="*/ 0 w 1686446"/>
                <a:gd name="connsiteY5" fmla="*/ 989205 h 3892229"/>
                <a:gd name="connsiteX6" fmla="*/ 989205 w 1686446"/>
                <a:gd name="connsiteY6" fmla="*/ 0 h 3892229"/>
                <a:gd name="connsiteX7" fmla="*/ 1542279 w 1686446"/>
                <a:gd name="connsiteY7" fmla="*/ 168941 h 3892229"/>
                <a:gd name="connsiteX8" fmla="*/ 1663766 w 1686446"/>
                <a:gd name="connsiteY8" fmla="*/ 269177 h 3892229"/>
                <a:gd name="connsiteX9" fmla="*/ 1663766 w 1686446"/>
                <a:gd name="connsiteY9" fmla="*/ 3604339 h 3892229"/>
                <a:gd name="connsiteX0" fmla="*/ 1686446 w 1686446"/>
                <a:gd name="connsiteY0" fmla="*/ 3604339 h 3892229"/>
                <a:gd name="connsiteX1" fmla="*/ 1542278 w 1686446"/>
                <a:gd name="connsiteY1" fmla="*/ 3723289 h 3892229"/>
                <a:gd name="connsiteX2" fmla="*/ 989204 w 1686446"/>
                <a:gd name="connsiteY2" fmla="*/ 3892229 h 3892229"/>
                <a:gd name="connsiteX3" fmla="*/ 989205 w 1686446"/>
                <a:gd name="connsiteY3" fmla="*/ 3892228 h 3892229"/>
                <a:gd name="connsiteX4" fmla="*/ 0 w 1686446"/>
                <a:gd name="connsiteY4" fmla="*/ 2903023 h 3892229"/>
                <a:gd name="connsiteX5" fmla="*/ 0 w 1686446"/>
                <a:gd name="connsiteY5" fmla="*/ 989205 h 3892229"/>
                <a:gd name="connsiteX6" fmla="*/ 989205 w 1686446"/>
                <a:gd name="connsiteY6" fmla="*/ 0 h 3892229"/>
                <a:gd name="connsiteX7" fmla="*/ 1542279 w 1686446"/>
                <a:gd name="connsiteY7" fmla="*/ 168941 h 3892229"/>
                <a:gd name="connsiteX8" fmla="*/ 1663766 w 1686446"/>
                <a:gd name="connsiteY8" fmla="*/ 269177 h 3892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6446" h="3892229">
                  <a:moveTo>
                    <a:pt x="1686446" y="3604339"/>
                  </a:moveTo>
                  <a:lnTo>
                    <a:pt x="1542278" y="3723289"/>
                  </a:lnTo>
                  <a:cubicBezTo>
                    <a:pt x="1384400" y="3829949"/>
                    <a:pt x="1194075" y="3892229"/>
                    <a:pt x="989204" y="3892229"/>
                  </a:cubicBezTo>
                  <a:lnTo>
                    <a:pt x="989205" y="3892228"/>
                  </a:lnTo>
                  <a:cubicBezTo>
                    <a:pt x="442882" y="3892228"/>
                    <a:pt x="0" y="3449346"/>
                    <a:pt x="0" y="2903023"/>
                  </a:cubicBezTo>
                  <a:lnTo>
                    <a:pt x="0" y="989205"/>
                  </a:lnTo>
                  <a:cubicBezTo>
                    <a:pt x="0" y="442882"/>
                    <a:pt x="442882" y="0"/>
                    <a:pt x="989205" y="0"/>
                  </a:cubicBezTo>
                  <a:cubicBezTo>
                    <a:pt x="1194076" y="0"/>
                    <a:pt x="1384401" y="62280"/>
                    <a:pt x="1542279" y="168941"/>
                  </a:cubicBezTo>
                  <a:lnTo>
                    <a:pt x="1663766" y="26917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187" name="Text Box 22"/>
            <p:cNvSpPr txBox="1">
              <a:spLocks noChangeArrowheads="1"/>
            </p:cNvSpPr>
            <p:nvPr/>
          </p:nvSpPr>
          <p:spPr bwMode="auto">
            <a:xfrm>
              <a:off x="1389741" y="3479531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0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69093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FSM Design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11/2/2015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Digital Integrated Circuits Design -- Lecture #6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21443" y="1865301"/>
            <a:ext cx="543431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/>
                </a:solidFill>
                <a:latin typeface="Calibri Light" panose="020F0302020204030204"/>
              </a:rPr>
              <a:t>FSM </a:t>
            </a:r>
            <a:r>
              <a:rPr lang="en-US" sz="3200" dirty="0">
                <a:solidFill>
                  <a:prstClr val="black"/>
                </a:solidFill>
                <a:latin typeface="Calibri Light" panose="020F0302020204030204"/>
              </a:rPr>
              <a:t>design procedure</a:t>
            </a:r>
          </a:p>
          <a:p>
            <a:pPr marL="685800" lvl="1" indent="-228600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</a:pPr>
            <a:r>
              <a:rPr lang="en-US" sz="2800" dirty="0">
                <a:solidFill>
                  <a:prstClr val="black"/>
                </a:solidFill>
                <a:latin typeface="+mj-lt"/>
              </a:rPr>
              <a:t>Step 1: State transition diagram</a:t>
            </a:r>
          </a:p>
          <a:p>
            <a:pPr marL="685800" lvl="1" indent="-228600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</a:pPr>
            <a:r>
              <a:rPr lang="en-US" sz="2800" dirty="0">
                <a:solidFill>
                  <a:prstClr val="black"/>
                </a:solidFill>
                <a:latin typeface="+mj-lt"/>
              </a:rPr>
              <a:t>Step 2: State transition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table</a:t>
            </a:r>
          </a:p>
          <a:p>
            <a:pPr marL="685800" lvl="1" indent="-228600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</a:pP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Step 3: State minimization</a:t>
            </a:r>
          </a:p>
          <a:p>
            <a:pPr marL="685800" lvl="1" indent="-228600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</a:pP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Step 4: State encoding</a:t>
            </a:r>
            <a:endParaRPr lang="en-US" sz="2800" dirty="0">
              <a:solidFill>
                <a:prstClr val="black"/>
              </a:solidFill>
              <a:latin typeface="+mj-lt"/>
            </a:endParaRPr>
          </a:p>
          <a:p>
            <a:pPr marL="685800" lvl="1" indent="-228600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</a:pPr>
            <a:r>
              <a:rPr lang="en-US" sz="2800" dirty="0">
                <a:solidFill>
                  <a:prstClr val="black"/>
                </a:solidFill>
                <a:latin typeface="+mj-lt"/>
              </a:rPr>
              <a:t>Step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5: Next-state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functions</a:t>
            </a:r>
          </a:p>
          <a:p>
            <a:pPr marL="685800" lvl="1" indent="-228600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</a:pPr>
            <a:r>
              <a:rPr lang="en-US" sz="2800" dirty="0">
                <a:solidFill>
                  <a:prstClr val="black"/>
                </a:solidFill>
                <a:latin typeface="+mj-lt"/>
              </a:rPr>
              <a:t>Step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6: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Schematic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588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5" presetClass="emph" presetSubtype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3" dur="indefinite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Encoding </a:t>
            </a:r>
            <a:r>
              <a:rPr lang="en-US" dirty="0" err="1" smtClean="0"/>
              <a:t>Problen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ru-RU" sz="3200" dirty="0" smtClean="0"/>
              <a:t>Task: choose </a:t>
            </a:r>
            <a:r>
              <a:rPr lang="en-US" altLang="ru-RU" sz="3200" dirty="0"/>
              <a:t>bit vectors to assign to each “symbolic” state</a:t>
            </a:r>
          </a:p>
          <a:p>
            <a:pPr lvl="1"/>
            <a:r>
              <a:rPr lang="en-US" altLang="ru-RU" sz="2800" dirty="0"/>
              <a:t>With </a:t>
            </a:r>
            <a:r>
              <a:rPr lang="en-US" altLang="ru-RU" sz="2800" b="1" dirty="0">
                <a:solidFill>
                  <a:schemeClr val="accent5"/>
                </a:solidFill>
              </a:rPr>
              <a:t>n</a:t>
            </a:r>
            <a:r>
              <a:rPr lang="en-US" altLang="ru-RU" sz="2800" dirty="0"/>
              <a:t> state bits for </a:t>
            </a:r>
            <a:r>
              <a:rPr lang="en-US" altLang="ru-RU" sz="2800" b="1" dirty="0">
                <a:solidFill>
                  <a:schemeClr val="accent2"/>
                </a:solidFill>
              </a:rPr>
              <a:t>m</a:t>
            </a:r>
            <a:r>
              <a:rPr lang="en-US" altLang="ru-RU" sz="2800" dirty="0"/>
              <a:t> states there are </a:t>
            </a:r>
            <a:r>
              <a:rPr lang="en-US" altLang="ru-RU" sz="2800" b="1" dirty="0">
                <a:solidFill>
                  <a:schemeClr val="accent6"/>
                </a:solidFill>
              </a:rPr>
              <a:t>2</a:t>
            </a:r>
            <a:r>
              <a:rPr lang="en-US" altLang="ru-RU" sz="3600" b="1" baseline="30000" dirty="0">
                <a:solidFill>
                  <a:schemeClr val="accent6"/>
                </a:solidFill>
              </a:rPr>
              <a:t>n</a:t>
            </a:r>
            <a:r>
              <a:rPr lang="en-US" altLang="ru-RU" sz="2800" b="1" dirty="0">
                <a:solidFill>
                  <a:schemeClr val="accent6"/>
                </a:solidFill>
              </a:rPr>
              <a:t>! / (2</a:t>
            </a:r>
            <a:r>
              <a:rPr lang="en-US" altLang="ru-RU" sz="3600" b="1" baseline="30000" dirty="0">
                <a:solidFill>
                  <a:schemeClr val="accent6"/>
                </a:solidFill>
              </a:rPr>
              <a:t>n</a:t>
            </a:r>
            <a:r>
              <a:rPr lang="en-US" altLang="ru-RU" sz="2800" b="1" dirty="0">
                <a:solidFill>
                  <a:schemeClr val="accent6"/>
                </a:solidFill>
              </a:rPr>
              <a:t> – m)!</a:t>
            </a:r>
            <a:r>
              <a:rPr lang="en-US" altLang="ru-RU" sz="2800" dirty="0"/>
              <a:t>    </a:t>
            </a:r>
            <a:br>
              <a:rPr lang="en-US" altLang="ru-RU" sz="2800" dirty="0"/>
            </a:br>
            <a:r>
              <a:rPr lang="en-US" altLang="ru-RU" sz="2800" dirty="0"/>
              <a:t>		</a:t>
            </a:r>
            <a:r>
              <a:rPr lang="en-US" altLang="ru-RU" sz="2800" dirty="0" smtClean="0"/>
              <a:t>restrictions for </a:t>
            </a:r>
            <a:r>
              <a:rPr lang="en-US" altLang="ru-RU" sz="2800" b="1" dirty="0" smtClean="0">
                <a:solidFill>
                  <a:schemeClr val="accent5"/>
                </a:solidFill>
              </a:rPr>
              <a:t>n</a:t>
            </a:r>
            <a:r>
              <a:rPr lang="en-US" altLang="ru-RU" sz="2800" dirty="0" smtClean="0"/>
              <a:t> is </a:t>
            </a:r>
            <a:r>
              <a:rPr lang="en-US" altLang="ru-RU" sz="2800" dirty="0"/>
              <a:t>[log n &lt;=  m &lt;=  2</a:t>
            </a:r>
            <a:r>
              <a:rPr lang="en-US" altLang="ru-RU" sz="3600" baseline="30000" dirty="0"/>
              <a:t>n</a:t>
            </a:r>
            <a:r>
              <a:rPr lang="en-US" altLang="ru-RU" sz="2800" dirty="0"/>
              <a:t>]</a:t>
            </a:r>
          </a:p>
          <a:p>
            <a:pPr lvl="2"/>
            <a:r>
              <a:rPr lang="en-US" altLang="ru-RU" sz="2400" dirty="0"/>
              <a:t>2</a:t>
            </a:r>
            <a:r>
              <a:rPr lang="en-US" altLang="ru-RU" sz="3200" baseline="30000" dirty="0"/>
              <a:t>n</a:t>
            </a:r>
            <a:r>
              <a:rPr lang="en-US" altLang="ru-RU" sz="2400" dirty="0"/>
              <a:t> codes possible for 1st state, 2</a:t>
            </a:r>
            <a:r>
              <a:rPr lang="en-US" altLang="ru-RU" sz="3200" baseline="30000" dirty="0"/>
              <a:t>n</a:t>
            </a:r>
            <a:r>
              <a:rPr lang="en-US" altLang="ru-RU" sz="2400" dirty="0"/>
              <a:t>–1 for 2nd, 2</a:t>
            </a:r>
            <a:r>
              <a:rPr lang="en-US" altLang="ru-RU" sz="3200" baseline="30000" dirty="0"/>
              <a:t>n</a:t>
            </a:r>
            <a:r>
              <a:rPr lang="en-US" altLang="ru-RU" sz="2400" dirty="0"/>
              <a:t>–2 for 3rd, …</a:t>
            </a:r>
          </a:p>
          <a:p>
            <a:r>
              <a:rPr lang="en-US" altLang="ru-RU" sz="3200" dirty="0"/>
              <a:t>Huge number even for small values of </a:t>
            </a:r>
            <a:r>
              <a:rPr lang="en-US" altLang="ru-RU" sz="3200" b="1" dirty="0">
                <a:solidFill>
                  <a:schemeClr val="accent5"/>
                </a:solidFill>
              </a:rPr>
              <a:t>n</a:t>
            </a:r>
            <a:r>
              <a:rPr lang="en-US" altLang="ru-RU" sz="3200" dirty="0"/>
              <a:t> and </a:t>
            </a:r>
            <a:r>
              <a:rPr lang="en-US" altLang="ru-RU" sz="3200" b="1" dirty="0">
                <a:solidFill>
                  <a:schemeClr val="accent2"/>
                </a:solidFill>
              </a:rPr>
              <a:t>m</a:t>
            </a:r>
          </a:p>
          <a:p>
            <a:pPr lvl="1"/>
            <a:r>
              <a:rPr lang="en-US" altLang="ru-RU" sz="2800" b="1" dirty="0">
                <a:solidFill>
                  <a:srgbClr val="FF0000"/>
                </a:solidFill>
              </a:rPr>
              <a:t>Intractable</a:t>
            </a:r>
            <a:r>
              <a:rPr lang="en-US" altLang="ru-RU" sz="2800" dirty="0"/>
              <a:t> for state machines of any size</a:t>
            </a:r>
          </a:p>
          <a:p>
            <a:pPr lvl="1"/>
            <a:r>
              <a:rPr lang="en-US" altLang="ru-RU" sz="2800" dirty="0"/>
              <a:t>Heuristics are necessary for practical solutions</a:t>
            </a:r>
          </a:p>
          <a:p>
            <a:r>
              <a:rPr lang="en-US" altLang="ru-RU" sz="3200" dirty="0"/>
              <a:t>Optimize some metric for the combinational logic</a:t>
            </a:r>
          </a:p>
          <a:p>
            <a:pPr lvl="1"/>
            <a:r>
              <a:rPr lang="en-US" altLang="ru-RU" sz="2800" dirty="0"/>
              <a:t>Size (amount of logic and number of FFs)</a:t>
            </a:r>
          </a:p>
          <a:p>
            <a:pPr lvl="1"/>
            <a:r>
              <a:rPr lang="en-US" altLang="ru-RU" sz="2800" dirty="0"/>
              <a:t>Speed (depth of </a:t>
            </a:r>
            <a:r>
              <a:rPr lang="en-US" altLang="ru-RU" sz="2800" dirty="0" smtClean="0"/>
              <a:t>logic)</a:t>
            </a:r>
            <a:endParaRPr lang="en-US" altLang="ru-RU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11/14/2016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Digital Integrated Circuits Design -- Lecture #6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336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Moore and Mealy FSMs </a:t>
            </a:r>
            <a:endParaRPr lang="ru-RU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202635"/>
            <a:ext cx="10515600" cy="1494845"/>
          </a:xfrm>
        </p:spPr>
        <p:txBody>
          <a:bodyPr>
            <a:normAutofit/>
          </a:bodyPr>
          <a:lstStyle/>
          <a:p>
            <a:r>
              <a:rPr lang="en-US" dirty="0" smtClean="0"/>
              <a:t>There are two different ways to implement FSM with respect to the output: Moore and Mealy</a:t>
            </a:r>
          </a:p>
          <a:p>
            <a:r>
              <a:rPr lang="en-US" dirty="0" smtClean="0"/>
              <a:t>Different implementation of the output logic: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11/14/2016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2</a:t>
            </a:fld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1169427" y="3645443"/>
            <a:ext cx="4569017" cy="2374994"/>
            <a:chOff x="1169427" y="3447323"/>
            <a:chExt cx="4569017" cy="2374994"/>
          </a:xfrm>
        </p:grpSpPr>
        <p:grpSp>
          <p:nvGrpSpPr>
            <p:cNvPr id="12" name="Group 11"/>
            <p:cNvGrpSpPr/>
            <p:nvPr/>
          </p:nvGrpSpPr>
          <p:grpSpPr>
            <a:xfrm>
              <a:off x="3123705" y="4174532"/>
              <a:ext cx="745208" cy="883093"/>
              <a:chOff x="1349064" y="4365523"/>
              <a:chExt cx="745208" cy="883093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1349064" y="4365523"/>
                <a:ext cx="745208" cy="883093"/>
                <a:chOff x="3401547" y="2224622"/>
                <a:chExt cx="2112306" cy="1799878"/>
              </a:xfrm>
            </p:grpSpPr>
            <p:sp>
              <p:nvSpPr>
                <p:cNvPr id="8" name="Rectangle 7"/>
                <p:cNvSpPr/>
                <p:nvPr/>
              </p:nvSpPr>
              <p:spPr>
                <a:xfrm>
                  <a:off x="3416787" y="2224622"/>
                  <a:ext cx="2097066" cy="1799878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000" dirty="0" err="1" smtClean="0">
                      <a:solidFill>
                        <a:schemeClr val="tx1"/>
                      </a:solidFill>
                    </a:rPr>
                    <a:t>Mem</a:t>
                  </a:r>
                  <a:endParaRPr lang="ru-RU" sz="2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3401547" y="2721953"/>
                  <a:ext cx="91440" cy="91440"/>
                </a:xfrm>
                <a:prstGeom prst="ellipse">
                  <a:avLst/>
                </a:prstGeom>
                <a:noFill/>
                <a:ln>
                  <a:noFill/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ru-RU" sz="1600" dirty="0" smtClean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1" name="Isosceles Triangle 10"/>
              <p:cNvSpPr/>
              <p:nvPr/>
            </p:nvSpPr>
            <p:spPr>
              <a:xfrm>
                <a:off x="1630837" y="5056943"/>
                <a:ext cx="182880" cy="182880"/>
              </a:xfrm>
              <a:prstGeom prst="triangle">
                <a:avLst/>
              </a:prstGeom>
              <a:solidFill>
                <a:srgbClr val="F8CBAD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3" name="Cloud 12"/>
            <p:cNvSpPr/>
            <p:nvPr/>
          </p:nvSpPr>
          <p:spPr>
            <a:xfrm>
              <a:off x="4407658" y="4194837"/>
              <a:ext cx="1330786" cy="842482"/>
            </a:xfrm>
            <a:prstGeom prst="cloud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12713" algn="ctr"/>
              <a:r>
                <a:rPr lang="en-US" sz="2000" dirty="0" smtClean="0">
                  <a:solidFill>
                    <a:schemeClr val="tx1"/>
                  </a:solidFill>
                </a:rPr>
                <a:t>Output</a:t>
              </a:r>
            </a:p>
          </p:txBody>
        </p:sp>
        <p:sp>
          <p:nvSpPr>
            <p:cNvPr id="14" name="Cloud 13"/>
            <p:cNvSpPr/>
            <p:nvPr/>
          </p:nvSpPr>
          <p:spPr>
            <a:xfrm>
              <a:off x="1169427" y="4162739"/>
              <a:ext cx="1415534" cy="906679"/>
            </a:xfrm>
            <a:prstGeom prst="cloud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12713" algn="ctr"/>
              <a:r>
                <a:rPr lang="en-US" sz="2000" dirty="0" smtClean="0">
                  <a:solidFill>
                    <a:schemeClr val="tx1"/>
                  </a:solidFill>
                </a:rPr>
                <a:t>Next State</a:t>
              </a:r>
            </a:p>
          </p:txBody>
        </p:sp>
        <p:cxnSp>
          <p:nvCxnSpPr>
            <p:cNvPr id="16" name="Straight Arrow Connector 15"/>
            <p:cNvCxnSpPr>
              <a:stCxn id="14" idx="0"/>
              <a:endCxn id="8" idx="1"/>
            </p:cNvCxnSpPr>
            <p:nvPr/>
          </p:nvCxnSpPr>
          <p:spPr>
            <a:xfrm>
              <a:off x="2583781" y="4616079"/>
              <a:ext cx="54530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8" idx="3"/>
              <a:endCxn id="13" idx="2"/>
            </p:cNvCxnSpPr>
            <p:nvPr/>
          </p:nvCxnSpPr>
          <p:spPr>
            <a:xfrm flipV="1">
              <a:off x="3868913" y="4616078"/>
              <a:ext cx="542873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>
              <a:stCxn id="8" idx="3"/>
              <a:endCxn id="14" idx="1"/>
            </p:cNvCxnSpPr>
            <p:nvPr/>
          </p:nvCxnSpPr>
          <p:spPr>
            <a:xfrm flipH="1">
              <a:off x="1877194" y="4616079"/>
              <a:ext cx="1991719" cy="452374"/>
            </a:xfrm>
            <a:prstGeom prst="bentConnector4">
              <a:avLst>
                <a:gd name="adj1" fmla="val -11478"/>
                <a:gd name="adj2" fmla="val 178540"/>
              </a:avLst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endCxn id="14" idx="3"/>
            </p:cNvCxnSpPr>
            <p:nvPr/>
          </p:nvCxnSpPr>
          <p:spPr>
            <a:xfrm>
              <a:off x="1877194" y="3817620"/>
              <a:ext cx="0" cy="3969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3" idx="1"/>
            </p:cNvCxnSpPr>
            <p:nvPr/>
          </p:nvCxnSpPr>
          <p:spPr>
            <a:xfrm>
              <a:off x="5073051" y="5036422"/>
              <a:ext cx="1869" cy="49569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534792" y="3447323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Input</a:t>
              </a:r>
              <a:endParaRPr lang="ru-RU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889" y="5452985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Output</a:t>
              </a:r>
              <a:endParaRPr lang="ru-RU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701547" y="3645443"/>
            <a:ext cx="4569017" cy="2374994"/>
            <a:chOff x="6701547" y="3645443"/>
            <a:chExt cx="4569017" cy="2374994"/>
          </a:xfrm>
        </p:grpSpPr>
        <p:grpSp>
          <p:nvGrpSpPr>
            <p:cNvPr id="36" name="Group 35"/>
            <p:cNvGrpSpPr/>
            <p:nvPr/>
          </p:nvGrpSpPr>
          <p:grpSpPr>
            <a:xfrm>
              <a:off x="8655825" y="4372652"/>
              <a:ext cx="745208" cy="883093"/>
              <a:chOff x="1349064" y="4365523"/>
              <a:chExt cx="745208" cy="883093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1349064" y="4365523"/>
                <a:ext cx="745208" cy="883093"/>
                <a:chOff x="3401547" y="2224622"/>
                <a:chExt cx="2112306" cy="1799878"/>
              </a:xfrm>
            </p:grpSpPr>
            <p:sp>
              <p:nvSpPr>
                <p:cNvPr id="48" name="Rectangle 47"/>
                <p:cNvSpPr/>
                <p:nvPr/>
              </p:nvSpPr>
              <p:spPr>
                <a:xfrm>
                  <a:off x="3416787" y="2224622"/>
                  <a:ext cx="2097066" cy="1799878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000" dirty="0" err="1" smtClean="0">
                      <a:solidFill>
                        <a:schemeClr val="tx1"/>
                      </a:solidFill>
                    </a:rPr>
                    <a:t>Mem</a:t>
                  </a:r>
                  <a:endParaRPr lang="ru-RU" sz="2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3401547" y="2721953"/>
                  <a:ext cx="91440" cy="91440"/>
                </a:xfrm>
                <a:prstGeom prst="ellipse">
                  <a:avLst/>
                </a:prstGeom>
                <a:noFill/>
                <a:ln>
                  <a:noFill/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ru-RU" sz="1600" dirty="0" smtClean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7" name="Isosceles Triangle 46"/>
              <p:cNvSpPr/>
              <p:nvPr/>
            </p:nvSpPr>
            <p:spPr>
              <a:xfrm>
                <a:off x="1630837" y="5056943"/>
                <a:ext cx="182880" cy="182880"/>
              </a:xfrm>
              <a:prstGeom prst="triangle">
                <a:avLst/>
              </a:prstGeom>
              <a:solidFill>
                <a:srgbClr val="F8CBAD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37" name="Cloud 36"/>
            <p:cNvSpPr/>
            <p:nvPr/>
          </p:nvSpPr>
          <p:spPr>
            <a:xfrm>
              <a:off x="9939778" y="4392957"/>
              <a:ext cx="1330786" cy="842482"/>
            </a:xfrm>
            <a:prstGeom prst="cloud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12713" algn="ctr"/>
              <a:r>
                <a:rPr lang="en-US" sz="2000" dirty="0" smtClean="0">
                  <a:solidFill>
                    <a:schemeClr val="tx1"/>
                  </a:solidFill>
                </a:rPr>
                <a:t>Output</a:t>
              </a:r>
            </a:p>
          </p:txBody>
        </p:sp>
        <p:sp>
          <p:nvSpPr>
            <p:cNvPr id="38" name="Cloud 37"/>
            <p:cNvSpPr/>
            <p:nvPr/>
          </p:nvSpPr>
          <p:spPr>
            <a:xfrm>
              <a:off x="6701547" y="4360859"/>
              <a:ext cx="1415534" cy="906679"/>
            </a:xfrm>
            <a:prstGeom prst="cloud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12713" algn="ctr"/>
              <a:r>
                <a:rPr lang="en-US" sz="2000" dirty="0" smtClean="0">
                  <a:solidFill>
                    <a:schemeClr val="tx1"/>
                  </a:solidFill>
                </a:rPr>
                <a:t>Next State</a:t>
              </a:r>
            </a:p>
          </p:txBody>
        </p:sp>
        <p:cxnSp>
          <p:nvCxnSpPr>
            <p:cNvPr id="39" name="Straight Arrow Connector 38"/>
            <p:cNvCxnSpPr>
              <a:stCxn id="38" idx="0"/>
              <a:endCxn id="48" idx="1"/>
            </p:cNvCxnSpPr>
            <p:nvPr/>
          </p:nvCxnSpPr>
          <p:spPr>
            <a:xfrm>
              <a:off x="8115901" y="4814199"/>
              <a:ext cx="54530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48" idx="3"/>
              <a:endCxn id="37" idx="2"/>
            </p:cNvCxnSpPr>
            <p:nvPr/>
          </p:nvCxnSpPr>
          <p:spPr>
            <a:xfrm flipV="1">
              <a:off x="9401033" y="4814198"/>
              <a:ext cx="542873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Elbow Connector 40"/>
            <p:cNvCxnSpPr>
              <a:stCxn id="48" idx="3"/>
              <a:endCxn id="38" idx="1"/>
            </p:cNvCxnSpPr>
            <p:nvPr/>
          </p:nvCxnSpPr>
          <p:spPr>
            <a:xfrm flipH="1">
              <a:off x="7409314" y="4814199"/>
              <a:ext cx="1991719" cy="452374"/>
            </a:xfrm>
            <a:prstGeom prst="bentConnector4">
              <a:avLst>
                <a:gd name="adj1" fmla="val -11478"/>
                <a:gd name="adj2" fmla="val 178540"/>
              </a:avLst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44" idx="2"/>
              <a:endCxn id="38" idx="3"/>
            </p:cNvCxnSpPr>
            <p:nvPr/>
          </p:nvCxnSpPr>
          <p:spPr>
            <a:xfrm>
              <a:off x="7409314" y="4014775"/>
              <a:ext cx="0" cy="3979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7" idx="1"/>
            </p:cNvCxnSpPr>
            <p:nvPr/>
          </p:nvCxnSpPr>
          <p:spPr>
            <a:xfrm>
              <a:off x="10605171" y="5234542"/>
              <a:ext cx="1869" cy="49569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7066912" y="3645443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Input</a:t>
              </a:r>
              <a:endParaRPr lang="ru-RU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177009" y="5651105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Output</a:t>
              </a:r>
              <a:endParaRPr lang="ru-RU" dirty="0"/>
            </a:p>
          </p:txBody>
        </p:sp>
        <p:cxnSp>
          <p:nvCxnSpPr>
            <p:cNvPr id="52" name="Elbow Connector 51"/>
            <p:cNvCxnSpPr>
              <a:stCxn id="44" idx="2"/>
              <a:endCxn id="37" idx="3"/>
            </p:cNvCxnSpPr>
            <p:nvPr/>
          </p:nvCxnSpPr>
          <p:spPr>
            <a:xfrm rot="16200000" flipH="1">
              <a:off x="8794066" y="2630022"/>
              <a:ext cx="426352" cy="3195857"/>
            </a:xfrm>
            <a:prstGeom prst="bentConnector3">
              <a:avLst>
                <a:gd name="adj1" fmla="val 28552"/>
              </a:avLst>
            </a:prstGeom>
            <a:ln w="127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/>
          <p:cNvSpPr txBox="1"/>
          <p:nvPr/>
        </p:nvSpPr>
        <p:spPr>
          <a:xfrm>
            <a:off x="1276855" y="2634042"/>
            <a:ext cx="44615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Moore: </a:t>
            </a:r>
            <a:r>
              <a:rPr lang="en-US" sz="2400" dirty="0" smtClean="0">
                <a:latin typeface="+mj-lt"/>
              </a:rPr>
              <a:t>output depends on the current state only</a:t>
            </a:r>
            <a:endParaRPr lang="ru-RU" sz="2400" dirty="0">
              <a:latin typeface="+mj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044636" y="2634042"/>
            <a:ext cx="44615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Mealy: </a:t>
            </a:r>
            <a:r>
              <a:rPr lang="en-US" sz="2400" dirty="0" smtClean="0">
                <a:latin typeface="+mj-lt"/>
              </a:rPr>
              <a:t>output depends on the current state and on the input</a:t>
            </a:r>
            <a:endParaRPr lang="ru-RU" sz="2400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457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</p:bldLst>
  </p:timing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</a:t>
            </a:r>
            <a:r>
              <a:rPr lang="en-US" dirty="0" smtClean="0"/>
              <a:t>5: </a:t>
            </a:r>
            <a:r>
              <a:rPr lang="en-US" dirty="0" smtClean="0"/>
              <a:t>Sequence Analyzer (Moore)</a:t>
            </a:r>
            <a:endParaRPr lang="ru-RU" dirty="0"/>
          </a:p>
        </p:txBody>
      </p:sp>
      <p:sp>
        <p:nvSpPr>
          <p:cNvPr id="49" name="Content Placeholder 48"/>
          <p:cNvSpPr>
            <a:spLocks noGrp="1"/>
          </p:cNvSpPr>
          <p:nvPr>
            <p:ph idx="1"/>
          </p:nvPr>
        </p:nvSpPr>
        <p:spPr>
          <a:xfrm>
            <a:off x="838200" y="1099399"/>
            <a:ext cx="10515600" cy="1006548"/>
          </a:xfrm>
        </p:spPr>
        <p:txBody>
          <a:bodyPr>
            <a:normAutofit lnSpcReduction="10000"/>
          </a:bodyPr>
          <a:lstStyle/>
          <a:p>
            <a:pPr marL="228600"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Output 1 if the previous three inputs are 011 or 110</a:t>
            </a:r>
          </a:p>
          <a:p>
            <a:r>
              <a:rPr lang="en-US" dirty="0" smtClean="0"/>
              <a:t>Below is the minimal form received by the row matching approach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11/14/2016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22609" y="3641938"/>
          <a:ext cx="5756787" cy="254318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9161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334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554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5216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9965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82575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Input Sequence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Present State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Next State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Output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2575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>
                    <a:solidFill>
                      <a:srgbClr val="5B9BD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In=0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In=1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>
                    <a:solidFill>
                      <a:srgbClr val="5B9BD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 smtClean="0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 smtClean="0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00/10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 smtClean="0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 smtClean="0">
                          <a:ln>
                            <a:noFill/>
                          </a:ln>
                          <a:effectLst/>
                        </a:rPr>
                        <a:t>start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 smtClean="0">
                          <a:ln>
                            <a:noFill/>
                          </a:ln>
                          <a:effectLst/>
                        </a:rPr>
                        <a:t>start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01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 smtClean="0">
                          <a:ln>
                            <a:noFill/>
                          </a:ln>
                          <a:effectLst/>
                        </a:rPr>
                        <a:t>start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S</a:t>
                      </a:r>
                      <a:r>
                        <a:rPr kumimoji="0" lang="en-US" sz="1500" b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yes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S</a:t>
                      </a:r>
                      <a:r>
                        <a:rPr kumimoji="0" lang="en-US" sz="1500" b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yes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 smtClean="0">
                          <a:ln>
                            <a:noFill/>
                          </a:ln>
                          <a:effectLst/>
                        </a:rPr>
                        <a:t>start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Not 011/110 or Reset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 smtClean="0">
                          <a:ln>
                            <a:noFill/>
                          </a:ln>
                          <a:effectLst/>
                        </a:rPr>
                        <a:t>start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011/110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 smtClean="0">
                          <a:ln>
                            <a:noFill/>
                          </a:ln>
                          <a:effectLst/>
                        </a:rPr>
                        <a:t>yes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1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6358093" y="2654710"/>
            <a:ext cx="5414193" cy="3567740"/>
            <a:chOff x="3128197" y="2307602"/>
            <a:chExt cx="5717131" cy="3767364"/>
          </a:xfrm>
        </p:grpSpPr>
        <p:sp>
          <p:nvSpPr>
            <p:cNvPr id="10" name="Oval 9"/>
            <p:cNvSpPr/>
            <p:nvPr/>
          </p:nvSpPr>
          <p:spPr>
            <a:xfrm>
              <a:off x="5166199" y="2307602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start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6928326" y="2970728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  <a:endParaRPr lang="en-US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6199382" y="4000549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no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7726807" y="3983154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11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3"/>
            </p:cNvCxnSpPr>
            <p:nvPr/>
          </p:nvCxnSpPr>
          <p:spPr>
            <a:xfrm flipH="1">
              <a:off x="6155643" y="4546891"/>
              <a:ext cx="137477" cy="5615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5"/>
            </p:cNvCxnSpPr>
            <p:nvPr/>
          </p:nvCxnSpPr>
          <p:spPr>
            <a:xfrm>
              <a:off x="6745724" y="4546891"/>
              <a:ext cx="84996" cy="5539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1" idx="3"/>
              <a:endCxn id="12" idx="0"/>
            </p:cNvCxnSpPr>
            <p:nvPr/>
          </p:nvCxnSpPr>
          <p:spPr>
            <a:xfrm flipH="1">
              <a:off x="6519422" y="3517070"/>
              <a:ext cx="502642" cy="483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1" idx="5"/>
              <a:endCxn id="13" idx="0"/>
            </p:cNvCxnSpPr>
            <p:nvPr/>
          </p:nvCxnSpPr>
          <p:spPr>
            <a:xfrm>
              <a:off x="7474668" y="3517070"/>
              <a:ext cx="572179" cy="4660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3" idx="5"/>
            </p:cNvCxnSpPr>
            <p:nvPr/>
          </p:nvCxnSpPr>
          <p:spPr>
            <a:xfrm>
              <a:off x="8273149" y="4529496"/>
              <a:ext cx="181053" cy="5577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0" idx="5"/>
              <a:endCxn id="11" idx="1"/>
            </p:cNvCxnSpPr>
            <p:nvPr/>
          </p:nvCxnSpPr>
          <p:spPr>
            <a:xfrm>
              <a:off x="5712541" y="2853944"/>
              <a:ext cx="1309523" cy="2105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155643" y="2609472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528537" y="3451214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716257" y="3460994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951059" y="4618471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779182" y="4618471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908133" y="5405710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384816" y="4609000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 flipH="1">
              <a:off x="3406086" y="2970728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 flipH="1">
              <a:off x="3411303" y="4000549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01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5"/>
            </p:cNvCxnSpPr>
            <p:nvPr/>
          </p:nvCxnSpPr>
          <p:spPr>
            <a:xfrm flipH="1">
              <a:off x="3374502" y="4546891"/>
              <a:ext cx="130539" cy="5403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7" idx="4"/>
              <a:endCxn id="28" idx="0"/>
            </p:cNvCxnSpPr>
            <p:nvPr/>
          </p:nvCxnSpPr>
          <p:spPr>
            <a:xfrm>
              <a:off x="3726126" y="3610808"/>
              <a:ext cx="5217" cy="3897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0" idx="3"/>
              <a:endCxn id="27" idx="1"/>
            </p:cNvCxnSpPr>
            <p:nvPr/>
          </p:nvCxnSpPr>
          <p:spPr>
            <a:xfrm flipH="1">
              <a:off x="3952428" y="2853944"/>
              <a:ext cx="1307509" cy="2105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 flipH="1">
              <a:off x="4437960" y="2609472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 flipH="1">
              <a:off x="3374502" y="3567520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 flipH="1">
              <a:off x="4322422" y="5337553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 flipH="1">
              <a:off x="3128197" y="4546890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 flipH="1">
              <a:off x="3374502" y="2401340"/>
              <a:ext cx="5470826" cy="2703272"/>
              <a:chOff x="1321818" y="1238172"/>
              <a:chExt cx="7142581" cy="4603644"/>
            </a:xfrm>
          </p:grpSpPr>
          <p:sp>
            <p:nvSpPr>
              <p:cNvPr id="46" name="Left Bracket 45"/>
              <p:cNvSpPr/>
              <p:nvPr/>
            </p:nvSpPr>
            <p:spPr>
              <a:xfrm>
                <a:off x="1321818" y="1249378"/>
                <a:ext cx="215190" cy="4592438"/>
              </a:xfrm>
              <a:prstGeom prst="leftBracket">
                <a:avLst>
                  <a:gd name="adj" fmla="val 8294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47" name="Straight Connector 46"/>
              <p:cNvCxnSpPr>
                <a:endCxn id="46" idx="2"/>
              </p:cNvCxnSpPr>
              <p:nvPr/>
            </p:nvCxnSpPr>
            <p:spPr>
              <a:xfrm flipH="1">
                <a:off x="1537008" y="5841816"/>
                <a:ext cx="692739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46" idx="0"/>
                <a:endCxn id="10" idx="7"/>
              </p:cNvCxnSpPr>
              <p:nvPr/>
            </p:nvCxnSpPr>
            <p:spPr>
              <a:xfrm flipV="1">
                <a:off x="1537008" y="1238172"/>
                <a:ext cx="3874902" cy="112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Oval 36"/>
            <p:cNvSpPr/>
            <p:nvPr/>
          </p:nvSpPr>
          <p:spPr>
            <a:xfrm flipH="1">
              <a:off x="5124909" y="5434886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yes</a:t>
              </a:r>
            </a:p>
            <a:p>
              <a:pPr algn="ctr"/>
              <a:r>
                <a:rPr lang="en-US" sz="1600" b="1" dirty="0" smtClean="0">
                  <a:solidFill>
                    <a:srgbClr val="00B050"/>
                  </a:solidFill>
                </a:rPr>
                <a:t>[1]</a:t>
              </a:r>
              <a:endParaRPr lang="ru-RU" sz="1600" b="1" dirty="0">
                <a:solidFill>
                  <a:srgbClr val="00B050"/>
                </a:solidFill>
              </a:endParaRPr>
            </a:p>
          </p:txBody>
        </p:sp>
        <p:cxnSp>
          <p:nvCxnSpPr>
            <p:cNvPr id="38" name="Elbow Connector 37"/>
            <p:cNvCxnSpPr>
              <a:stCxn id="13" idx="3"/>
              <a:endCxn id="37" idx="2"/>
            </p:cNvCxnSpPr>
            <p:nvPr/>
          </p:nvCxnSpPr>
          <p:spPr>
            <a:xfrm rot="5400000">
              <a:off x="6180052" y="4114433"/>
              <a:ext cx="1225430" cy="205555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Elbow Connector 38"/>
            <p:cNvCxnSpPr>
              <a:stCxn id="28" idx="3"/>
              <a:endCxn id="37" idx="6"/>
            </p:cNvCxnSpPr>
            <p:nvPr/>
          </p:nvCxnSpPr>
          <p:spPr>
            <a:xfrm rot="16200000" flipH="1">
              <a:off x="3937260" y="4567276"/>
              <a:ext cx="1208035" cy="116726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Elbow Connector 39"/>
            <p:cNvCxnSpPr>
              <a:stCxn id="37" idx="7"/>
              <a:endCxn id="27" idx="2"/>
            </p:cNvCxnSpPr>
            <p:nvPr/>
          </p:nvCxnSpPr>
          <p:spPr>
            <a:xfrm rot="16200000" flipV="1">
              <a:off x="3513479" y="3823455"/>
              <a:ext cx="2237856" cy="117248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Elbow Connector 40"/>
            <p:cNvCxnSpPr>
              <a:stCxn id="37" idx="1"/>
              <a:endCxn id="11" idx="2"/>
            </p:cNvCxnSpPr>
            <p:nvPr/>
          </p:nvCxnSpPr>
          <p:spPr>
            <a:xfrm rot="5400000" flipH="1" flipV="1">
              <a:off x="5180860" y="3781159"/>
              <a:ext cx="2237856" cy="125707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 flipH="1">
              <a:off x="4912157" y="4215261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 flipH="1">
              <a:off x="5665947" y="4225941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27" idx="3"/>
              <a:endCxn id="12" idx="1"/>
            </p:cNvCxnSpPr>
            <p:nvPr/>
          </p:nvCxnSpPr>
          <p:spPr>
            <a:xfrm>
              <a:off x="3952428" y="3517070"/>
              <a:ext cx="2340692" cy="5772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 flipH="1">
              <a:off x="4366008" y="3626526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494618" y="2191274"/>
            <a:ext cx="3256335" cy="1277498"/>
            <a:chOff x="1494618" y="2191274"/>
            <a:chExt cx="3256335" cy="1277498"/>
          </a:xfrm>
        </p:grpSpPr>
        <p:sp>
          <p:nvSpPr>
            <p:cNvPr id="50" name="Rectangle 49"/>
            <p:cNvSpPr/>
            <p:nvPr/>
          </p:nvSpPr>
          <p:spPr>
            <a:xfrm>
              <a:off x="2409018" y="2191274"/>
              <a:ext cx="1429966" cy="12774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Sequence Analyzer FSM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1494618" y="2515112"/>
              <a:ext cx="914400" cy="754869"/>
              <a:chOff x="8706255" y="2014526"/>
              <a:chExt cx="914400" cy="754869"/>
            </a:xfrm>
          </p:grpSpPr>
          <p:sp>
            <p:nvSpPr>
              <p:cNvPr id="52" name="Rectangle 7"/>
              <p:cNvSpPr>
                <a:spLocks noChangeArrowheads="1"/>
              </p:cNvSpPr>
              <p:nvPr/>
            </p:nvSpPr>
            <p:spPr bwMode="auto">
              <a:xfrm>
                <a:off x="8812853" y="2014526"/>
                <a:ext cx="571500" cy="330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50" tIns="26988" rIns="19050" bIns="26988"/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lnSpc>
                    <a:spcPts val="1400"/>
                  </a:lnSpc>
                </a:pPr>
                <a:r>
                  <a:rPr lang="en-US" altLang="ru-RU" sz="1800" dirty="0" smtClean="0">
                    <a:latin typeface="+mn-lt"/>
                  </a:rPr>
                  <a:t>Sequence</a:t>
                </a:r>
                <a:endParaRPr lang="en-US" altLang="ru-RU" sz="1800" dirty="0">
                  <a:latin typeface="+mn-lt"/>
                </a:endParaRPr>
              </a:p>
            </p:txBody>
          </p:sp>
          <p:sp>
            <p:nvSpPr>
              <p:cNvPr id="53" name="Line 19"/>
              <p:cNvSpPr>
                <a:spLocks noChangeShapeType="1"/>
              </p:cNvSpPr>
              <p:nvPr/>
            </p:nvSpPr>
            <p:spPr bwMode="auto">
              <a:xfrm>
                <a:off x="8706255" y="2389902"/>
                <a:ext cx="914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u-RU" sz="2000"/>
              </a:p>
            </p:txBody>
          </p:sp>
          <p:cxnSp>
            <p:nvCxnSpPr>
              <p:cNvPr id="54" name="Straight Connector 53"/>
              <p:cNvCxnSpPr/>
              <p:nvPr/>
            </p:nvCxnSpPr>
            <p:spPr>
              <a:xfrm flipH="1" flipV="1">
                <a:off x="9100225" y="2299549"/>
                <a:ext cx="126459" cy="1807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Rectangle 7"/>
              <p:cNvSpPr>
                <a:spLocks noChangeArrowheads="1"/>
              </p:cNvSpPr>
              <p:nvPr/>
            </p:nvSpPr>
            <p:spPr bwMode="auto">
              <a:xfrm>
                <a:off x="8814475" y="2439195"/>
                <a:ext cx="571500" cy="330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50" tIns="26988" rIns="19050" bIns="26988"/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lnSpc>
                    <a:spcPts val="1400"/>
                  </a:lnSpc>
                </a:pPr>
                <a:r>
                  <a:rPr lang="en-US" altLang="ru-RU" sz="1400" dirty="0" smtClean="0">
                    <a:latin typeface="+mn-lt"/>
                  </a:rPr>
                  <a:t>1</a:t>
                </a:r>
                <a:endParaRPr lang="en-US" altLang="ru-RU" sz="1400" dirty="0">
                  <a:latin typeface="+mn-lt"/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3836553" y="2534568"/>
              <a:ext cx="914400" cy="754869"/>
              <a:chOff x="8706255" y="2014526"/>
              <a:chExt cx="914400" cy="754869"/>
            </a:xfrm>
          </p:grpSpPr>
          <p:sp>
            <p:nvSpPr>
              <p:cNvPr id="57" name="Rectangle 7"/>
              <p:cNvSpPr>
                <a:spLocks noChangeArrowheads="1"/>
              </p:cNvSpPr>
              <p:nvPr/>
            </p:nvSpPr>
            <p:spPr bwMode="auto">
              <a:xfrm>
                <a:off x="8943366" y="2014526"/>
                <a:ext cx="571500" cy="330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50" tIns="26988" rIns="19050" bIns="26988"/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lnSpc>
                    <a:spcPts val="1400"/>
                  </a:lnSpc>
                </a:pPr>
                <a:r>
                  <a:rPr lang="en-US" altLang="ru-RU" sz="1800" dirty="0" smtClean="0">
                    <a:latin typeface="+mn-lt"/>
                  </a:rPr>
                  <a:t>Match</a:t>
                </a:r>
                <a:endParaRPr lang="en-US" altLang="ru-RU" sz="1800" dirty="0">
                  <a:latin typeface="+mn-lt"/>
                </a:endParaRPr>
              </a:p>
            </p:txBody>
          </p:sp>
          <p:sp>
            <p:nvSpPr>
              <p:cNvPr id="58" name="Line 19"/>
              <p:cNvSpPr>
                <a:spLocks noChangeShapeType="1"/>
              </p:cNvSpPr>
              <p:nvPr/>
            </p:nvSpPr>
            <p:spPr bwMode="auto">
              <a:xfrm>
                <a:off x="8706255" y="2389902"/>
                <a:ext cx="914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u-RU" sz="2000"/>
              </a:p>
            </p:txBody>
          </p:sp>
          <p:cxnSp>
            <p:nvCxnSpPr>
              <p:cNvPr id="59" name="Straight Connector 58"/>
              <p:cNvCxnSpPr/>
              <p:nvPr/>
            </p:nvCxnSpPr>
            <p:spPr>
              <a:xfrm flipH="1" flipV="1">
                <a:off x="9100225" y="2299549"/>
                <a:ext cx="126459" cy="1807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Rectangle 7"/>
              <p:cNvSpPr>
                <a:spLocks noChangeArrowheads="1"/>
              </p:cNvSpPr>
              <p:nvPr/>
            </p:nvSpPr>
            <p:spPr bwMode="auto">
              <a:xfrm>
                <a:off x="8814475" y="2439195"/>
                <a:ext cx="571500" cy="330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50" tIns="26988" rIns="19050" bIns="26988"/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lnSpc>
                    <a:spcPts val="1400"/>
                  </a:lnSpc>
                </a:pPr>
                <a:r>
                  <a:rPr lang="en-US" altLang="ru-RU" sz="1400" dirty="0" smtClean="0">
                    <a:latin typeface="+mn-lt"/>
                  </a:rPr>
                  <a:t>1</a:t>
                </a:r>
                <a:endParaRPr lang="en-US" altLang="ru-RU" sz="1400" dirty="0">
                  <a:latin typeface="+mn-lt"/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3467757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</a:t>
            </a:r>
            <a:r>
              <a:rPr lang="en-US" dirty="0" smtClean="0"/>
              <a:t>Analyzer: Moore vs. Mealy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11/14/2016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75453" y="1679350"/>
            <a:ext cx="5414193" cy="3567740"/>
            <a:chOff x="3128197" y="2307602"/>
            <a:chExt cx="5717131" cy="3767364"/>
          </a:xfrm>
        </p:grpSpPr>
        <p:sp>
          <p:nvSpPr>
            <p:cNvPr id="8" name="Oval 7"/>
            <p:cNvSpPr/>
            <p:nvPr/>
          </p:nvSpPr>
          <p:spPr>
            <a:xfrm>
              <a:off x="5166199" y="2307602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start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6928326" y="2970728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  <a:endParaRPr lang="en-US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6199382" y="4000549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no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7726807" y="3983154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11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</p:cNvCxnSpPr>
            <p:nvPr/>
          </p:nvCxnSpPr>
          <p:spPr>
            <a:xfrm flipH="1">
              <a:off x="6155643" y="4546891"/>
              <a:ext cx="137477" cy="5615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10" idx="5"/>
            </p:cNvCxnSpPr>
            <p:nvPr/>
          </p:nvCxnSpPr>
          <p:spPr>
            <a:xfrm>
              <a:off x="6745724" y="4546891"/>
              <a:ext cx="84996" cy="5539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9" idx="3"/>
              <a:endCxn id="10" idx="0"/>
            </p:cNvCxnSpPr>
            <p:nvPr/>
          </p:nvCxnSpPr>
          <p:spPr>
            <a:xfrm flipH="1">
              <a:off x="6519422" y="3517070"/>
              <a:ext cx="502642" cy="483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9" idx="5"/>
              <a:endCxn id="11" idx="0"/>
            </p:cNvCxnSpPr>
            <p:nvPr/>
          </p:nvCxnSpPr>
          <p:spPr>
            <a:xfrm>
              <a:off x="7474668" y="3517070"/>
              <a:ext cx="572179" cy="4660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1" idx="5"/>
            </p:cNvCxnSpPr>
            <p:nvPr/>
          </p:nvCxnSpPr>
          <p:spPr>
            <a:xfrm>
              <a:off x="8273149" y="4529496"/>
              <a:ext cx="181053" cy="5577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8" idx="5"/>
              <a:endCxn id="9" idx="1"/>
            </p:cNvCxnSpPr>
            <p:nvPr/>
          </p:nvCxnSpPr>
          <p:spPr>
            <a:xfrm>
              <a:off x="5712541" y="2853944"/>
              <a:ext cx="1309523" cy="2105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155643" y="2609472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528537" y="3451214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716257" y="3460994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51059" y="4618471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79182" y="4618471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908133" y="5405710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384816" y="4609000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 flipH="1">
              <a:off x="3406086" y="2970728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 flipH="1">
              <a:off x="3411303" y="4000549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01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Arrow Connector 26"/>
            <p:cNvCxnSpPr>
              <a:stCxn id="26" idx="5"/>
            </p:cNvCxnSpPr>
            <p:nvPr/>
          </p:nvCxnSpPr>
          <p:spPr>
            <a:xfrm flipH="1">
              <a:off x="3374502" y="4546891"/>
              <a:ext cx="130539" cy="5403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5" idx="4"/>
              <a:endCxn id="26" idx="0"/>
            </p:cNvCxnSpPr>
            <p:nvPr/>
          </p:nvCxnSpPr>
          <p:spPr>
            <a:xfrm>
              <a:off x="3726126" y="3610808"/>
              <a:ext cx="5217" cy="3897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8" idx="3"/>
              <a:endCxn id="25" idx="1"/>
            </p:cNvCxnSpPr>
            <p:nvPr/>
          </p:nvCxnSpPr>
          <p:spPr>
            <a:xfrm flipH="1">
              <a:off x="3952428" y="2853944"/>
              <a:ext cx="1307509" cy="2105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 flipH="1">
              <a:off x="4437960" y="2609472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 flipH="1">
              <a:off x="3374502" y="3567520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 flipH="1">
              <a:off x="4322422" y="5337553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 flipH="1">
              <a:off x="3128197" y="4546890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 flipH="1">
              <a:off x="3374502" y="2401340"/>
              <a:ext cx="5470826" cy="2703272"/>
              <a:chOff x="1321818" y="1238172"/>
              <a:chExt cx="7142581" cy="4603644"/>
            </a:xfrm>
          </p:grpSpPr>
          <p:sp>
            <p:nvSpPr>
              <p:cNvPr id="44" name="Left Bracket 43"/>
              <p:cNvSpPr/>
              <p:nvPr/>
            </p:nvSpPr>
            <p:spPr>
              <a:xfrm>
                <a:off x="1321818" y="1249378"/>
                <a:ext cx="215190" cy="4592438"/>
              </a:xfrm>
              <a:prstGeom prst="leftBracket">
                <a:avLst>
                  <a:gd name="adj" fmla="val 8294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45" name="Straight Connector 44"/>
              <p:cNvCxnSpPr>
                <a:endCxn id="44" idx="2"/>
              </p:cNvCxnSpPr>
              <p:nvPr/>
            </p:nvCxnSpPr>
            <p:spPr>
              <a:xfrm flipH="1">
                <a:off x="1537008" y="5841816"/>
                <a:ext cx="692739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stCxn id="44" idx="0"/>
                <a:endCxn id="8" idx="7"/>
              </p:cNvCxnSpPr>
              <p:nvPr/>
            </p:nvCxnSpPr>
            <p:spPr>
              <a:xfrm flipV="1">
                <a:off x="1537008" y="1238172"/>
                <a:ext cx="3874902" cy="112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Oval 34"/>
            <p:cNvSpPr/>
            <p:nvPr/>
          </p:nvSpPr>
          <p:spPr>
            <a:xfrm flipH="1">
              <a:off x="5124909" y="5434886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yes</a:t>
              </a:r>
            </a:p>
            <a:p>
              <a:pPr algn="ctr"/>
              <a:r>
                <a:rPr lang="en-US" sz="1600" b="1" dirty="0" smtClean="0">
                  <a:solidFill>
                    <a:srgbClr val="00B050"/>
                  </a:solidFill>
                </a:rPr>
                <a:t>[1]</a:t>
              </a:r>
              <a:endParaRPr lang="ru-RU" sz="1600" b="1" dirty="0">
                <a:solidFill>
                  <a:srgbClr val="00B050"/>
                </a:solidFill>
              </a:endParaRPr>
            </a:p>
          </p:txBody>
        </p:sp>
        <p:cxnSp>
          <p:nvCxnSpPr>
            <p:cNvPr id="36" name="Elbow Connector 35"/>
            <p:cNvCxnSpPr>
              <a:stCxn id="11" idx="3"/>
              <a:endCxn id="35" idx="2"/>
            </p:cNvCxnSpPr>
            <p:nvPr/>
          </p:nvCxnSpPr>
          <p:spPr>
            <a:xfrm rot="5400000">
              <a:off x="6180052" y="4114433"/>
              <a:ext cx="1225430" cy="2055556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36"/>
            <p:cNvCxnSpPr>
              <a:stCxn id="26" idx="3"/>
              <a:endCxn id="35" idx="6"/>
            </p:cNvCxnSpPr>
            <p:nvPr/>
          </p:nvCxnSpPr>
          <p:spPr>
            <a:xfrm rot="16200000" flipH="1">
              <a:off x="3937260" y="4567276"/>
              <a:ext cx="1208035" cy="1167264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>
              <a:stCxn id="35" idx="7"/>
              <a:endCxn id="25" idx="2"/>
            </p:cNvCxnSpPr>
            <p:nvPr/>
          </p:nvCxnSpPr>
          <p:spPr>
            <a:xfrm rot="16200000" flipV="1">
              <a:off x="3513479" y="3823455"/>
              <a:ext cx="2237856" cy="1172481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Elbow Connector 38"/>
            <p:cNvCxnSpPr>
              <a:stCxn id="35" idx="1"/>
              <a:endCxn id="9" idx="2"/>
            </p:cNvCxnSpPr>
            <p:nvPr/>
          </p:nvCxnSpPr>
          <p:spPr>
            <a:xfrm rot="5400000" flipH="1" flipV="1">
              <a:off x="5180860" y="3781159"/>
              <a:ext cx="2237856" cy="1257075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 flipH="1">
              <a:off x="4912157" y="4215261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 flipH="1">
              <a:off x="5665947" y="4225941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cxnSp>
          <p:nvCxnSpPr>
            <p:cNvPr id="42" name="Straight Arrow Connector 41"/>
            <p:cNvCxnSpPr>
              <a:stCxn id="25" idx="3"/>
              <a:endCxn id="10" idx="1"/>
            </p:cNvCxnSpPr>
            <p:nvPr/>
          </p:nvCxnSpPr>
          <p:spPr>
            <a:xfrm>
              <a:off x="3952428" y="3517070"/>
              <a:ext cx="2340692" cy="5772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 flipH="1">
              <a:off x="4366008" y="3626526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6171655" y="1679350"/>
            <a:ext cx="5261793" cy="2660821"/>
            <a:chOff x="6171655" y="2563270"/>
            <a:chExt cx="5261793" cy="2660821"/>
          </a:xfrm>
        </p:grpSpPr>
        <p:sp>
          <p:nvSpPr>
            <p:cNvPr id="48" name="Oval 47"/>
            <p:cNvSpPr/>
            <p:nvPr/>
          </p:nvSpPr>
          <p:spPr>
            <a:xfrm>
              <a:off x="8254069" y="2563270"/>
              <a:ext cx="606163" cy="60616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49" name="Oval 48"/>
            <p:cNvSpPr/>
            <p:nvPr/>
          </p:nvSpPr>
          <p:spPr>
            <a:xfrm>
              <a:off x="9648504" y="3191259"/>
              <a:ext cx="606163" cy="60616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0" name="Oval 49"/>
            <p:cNvSpPr/>
            <p:nvPr/>
          </p:nvSpPr>
          <p:spPr>
            <a:xfrm>
              <a:off x="8241906" y="4166512"/>
              <a:ext cx="606163" cy="60616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no</a:t>
              </a:r>
            </a:p>
          </p:txBody>
        </p:sp>
        <p:sp>
          <p:nvSpPr>
            <p:cNvPr id="51" name="Oval 50"/>
            <p:cNvSpPr/>
            <p:nvPr/>
          </p:nvSpPr>
          <p:spPr>
            <a:xfrm>
              <a:off x="10282755" y="4150038"/>
              <a:ext cx="606163" cy="60616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11</a:t>
              </a:r>
            </a:p>
          </p:txBody>
        </p:sp>
        <p:cxnSp>
          <p:nvCxnSpPr>
            <p:cNvPr id="52" name="Straight Arrow Connector 51"/>
            <p:cNvCxnSpPr>
              <a:stCxn id="50" idx="3"/>
            </p:cNvCxnSpPr>
            <p:nvPr/>
          </p:nvCxnSpPr>
          <p:spPr>
            <a:xfrm flipH="1">
              <a:off x="8200484" y="4683904"/>
              <a:ext cx="130192" cy="5317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50" idx="5"/>
            </p:cNvCxnSpPr>
            <p:nvPr/>
          </p:nvCxnSpPr>
          <p:spPr>
            <a:xfrm>
              <a:off x="8759298" y="4683904"/>
              <a:ext cx="80492" cy="5245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49" idx="3"/>
              <a:endCxn id="50" idx="7"/>
            </p:cNvCxnSpPr>
            <p:nvPr/>
          </p:nvCxnSpPr>
          <p:spPr>
            <a:xfrm flipH="1">
              <a:off x="8759298" y="3708652"/>
              <a:ext cx="977977" cy="5466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49" idx="5"/>
              <a:endCxn id="51" idx="0"/>
            </p:cNvCxnSpPr>
            <p:nvPr/>
          </p:nvCxnSpPr>
          <p:spPr>
            <a:xfrm>
              <a:off x="10165896" y="3708652"/>
              <a:ext cx="419941" cy="4413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1" idx="5"/>
            </p:cNvCxnSpPr>
            <p:nvPr/>
          </p:nvCxnSpPr>
          <p:spPr>
            <a:xfrm>
              <a:off x="10800148" y="4667431"/>
              <a:ext cx="171459" cy="5281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48" idx="5"/>
              <a:endCxn id="49" idx="1"/>
            </p:cNvCxnSpPr>
            <p:nvPr/>
          </p:nvCxnSpPr>
          <p:spPr>
            <a:xfrm>
              <a:off x="8771461" y="3080663"/>
              <a:ext cx="965814" cy="1993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9191084" y="2849145"/>
              <a:ext cx="5084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1/0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921190" y="3612756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0/0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0394684" y="3655546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1/0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8845337" y="4751691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0/0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795760" y="4751691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0/</a:t>
              </a:r>
              <a:r>
                <a:rPr lang="en-US" b="1" dirty="0" smtClean="0">
                  <a:solidFill>
                    <a:srgbClr val="00B050"/>
                  </a:solidFill>
                </a:rPr>
                <a:t>1</a:t>
              </a:r>
              <a:endParaRPr lang="ru-RU" b="1" dirty="0">
                <a:solidFill>
                  <a:srgbClr val="00B050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0905898" y="4751691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1/0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65" name="Oval 64"/>
            <p:cNvSpPr/>
            <p:nvPr/>
          </p:nvSpPr>
          <p:spPr>
            <a:xfrm flipH="1">
              <a:off x="7029181" y="3191259"/>
              <a:ext cx="606163" cy="60616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6" name="Oval 65"/>
            <p:cNvSpPr/>
            <p:nvPr/>
          </p:nvSpPr>
          <p:spPr>
            <a:xfrm flipH="1">
              <a:off x="6592161" y="4166512"/>
              <a:ext cx="606163" cy="60616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01</a:t>
              </a:r>
            </a:p>
          </p:txBody>
        </p:sp>
        <p:cxnSp>
          <p:nvCxnSpPr>
            <p:cNvPr id="67" name="Straight Arrow Connector 66"/>
            <p:cNvCxnSpPr>
              <a:stCxn id="66" idx="5"/>
            </p:cNvCxnSpPr>
            <p:nvPr/>
          </p:nvCxnSpPr>
          <p:spPr>
            <a:xfrm flipH="1">
              <a:off x="6557310" y="4683904"/>
              <a:ext cx="123622" cy="5116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65" idx="5"/>
              <a:endCxn id="66" idx="0"/>
            </p:cNvCxnSpPr>
            <p:nvPr/>
          </p:nvCxnSpPr>
          <p:spPr>
            <a:xfrm flipH="1">
              <a:off x="6895242" y="3708652"/>
              <a:ext cx="222710" cy="4578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48" idx="3"/>
              <a:endCxn id="65" idx="1"/>
            </p:cNvCxnSpPr>
            <p:nvPr/>
          </p:nvCxnSpPr>
          <p:spPr>
            <a:xfrm flipH="1">
              <a:off x="7546573" y="3080663"/>
              <a:ext cx="796267" cy="1993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 flipH="1">
              <a:off x="7564418" y="2849145"/>
              <a:ext cx="5084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0/0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 flipH="1">
              <a:off x="6449584" y="3655546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>
                  <a:solidFill>
                    <a:schemeClr val="accent1"/>
                  </a:solidFill>
                </a:rPr>
                <a:t>1/0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 flipH="1">
              <a:off x="6171655" y="4751691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0/0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grpSp>
          <p:nvGrpSpPr>
            <p:cNvPr id="74" name="Group 73"/>
            <p:cNvGrpSpPr/>
            <p:nvPr/>
          </p:nvGrpSpPr>
          <p:grpSpPr>
            <a:xfrm flipH="1">
              <a:off x="6557310" y="2652041"/>
              <a:ext cx="4876138" cy="2560032"/>
              <a:chOff x="1742025" y="1238172"/>
              <a:chExt cx="6722376" cy="4603644"/>
            </a:xfrm>
          </p:grpSpPr>
          <p:sp>
            <p:nvSpPr>
              <p:cNvPr id="84" name="Left Bracket 83"/>
              <p:cNvSpPr/>
              <p:nvPr/>
            </p:nvSpPr>
            <p:spPr>
              <a:xfrm>
                <a:off x="1742025" y="1249379"/>
                <a:ext cx="215190" cy="4592437"/>
              </a:xfrm>
              <a:prstGeom prst="leftBracket">
                <a:avLst>
                  <a:gd name="adj" fmla="val 8294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85" name="Straight Connector 84"/>
              <p:cNvCxnSpPr>
                <a:endCxn id="84" idx="2"/>
              </p:cNvCxnSpPr>
              <p:nvPr/>
            </p:nvCxnSpPr>
            <p:spPr>
              <a:xfrm flipH="1">
                <a:off x="1957215" y="5841816"/>
                <a:ext cx="650718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84" idx="0"/>
                <a:endCxn id="48" idx="7"/>
              </p:cNvCxnSpPr>
              <p:nvPr/>
            </p:nvCxnSpPr>
            <p:spPr>
              <a:xfrm flipV="1">
                <a:off x="1957215" y="1238172"/>
                <a:ext cx="3454697" cy="1120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TextBox 80"/>
            <p:cNvSpPr txBox="1"/>
            <p:nvPr/>
          </p:nvSpPr>
          <p:spPr>
            <a:xfrm flipH="1">
              <a:off x="7828531" y="4751691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1/0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cxnSp>
          <p:nvCxnSpPr>
            <p:cNvPr id="82" name="Straight Arrow Connector 81"/>
            <p:cNvCxnSpPr>
              <a:stCxn id="65" idx="3"/>
              <a:endCxn id="50" idx="1"/>
            </p:cNvCxnSpPr>
            <p:nvPr/>
          </p:nvCxnSpPr>
          <p:spPr>
            <a:xfrm>
              <a:off x="7546573" y="3708652"/>
              <a:ext cx="784104" cy="5466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 flipH="1">
              <a:off x="7834207" y="3612756"/>
              <a:ext cx="5084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0/0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cxnSp>
          <p:nvCxnSpPr>
            <p:cNvPr id="88" name="Straight Arrow Connector 87"/>
            <p:cNvCxnSpPr>
              <a:stCxn id="51" idx="3"/>
            </p:cNvCxnSpPr>
            <p:nvPr/>
          </p:nvCxnSpPr>
          <p:spPr>
            <a:xfrm flipH="1">
              <a:off x="10225938" y="4667431"/>
              <a:ext cx="145588" cy="5317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66" idx="3"/>
            </p:cNvCxnSpPr>
            <p:nvPr/>
          </p:nvCxnSpPr>
          <p:spPr>
            <a:xfrm>
              <a:off x="7109553" y="4683905"/>
              <a:ext cx="173780" cy="5401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 flipH="1">
              <a:off x="7217624" y="4751691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1/</a:t>
              </a:r>
              <a:r>
                <a:rPr lang="en-US" b="1" dirty="0" smtClean="0">
                  <a:solidFill>
                    <a:srgbClr val="00B050"/>
                  </a:solidFill>
                </a:rPr>
                <a:t>1</a:t>
              </a:r>
              <a:endParaRPr lang="ru-RU" b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995711" y="5472177"/>
            <a:ext cx="3395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Fig.:</a:t>
            </a:r>
            <a:r>
              <a:rPr lang="en-US" sz="2400" dirty="0" smtClean="0"/>
              <a:t> Moore state diagram</a:t>
            </a:r>
            <a:endParaRPr lang="ru-RU" sz="2400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7358089" y="4621889"/>
            <a:ext cx="3326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Fig.:</a:t>
            </a:r>
            <a:r>
              <a:rPr lang="en-US" sz="2400" dirty="0" smtClean="0"/>
              <a:t> Mealy state diagram</a:t>
            </a:r>
            <a:endParaRPr lang="ru-RU" sz="2400" b="1" dirty="0"/>
          </a:p>
        </p:txBody>
      </p:sp>
      <p:grpSp>
        <p:nvGrpSpPr>
          <p:cNvPr id="104" name="Group 103"/>
          <p:cNvGrpSpPr/>
          <p:nvPr/>
        </p:nvGrpSpPr>
        <p:grpSpPr>
          <a:xfrm>
            <a:off x="4345081" y="5123974"/>
            <a:ext cx="5682839" cy="844974"/>
            <a:chOff x="4055100" y="5123974"/>
            <a:chExt cx="5682839" cy="844974"/>
          </a:xfrm>
        </p:grpSpPr>
        <p:sp>
          <p:nvSpPr>
            <p:cNvPr id="99" name="TextBox 98"/>
            <p:cNvSpPr txBox="1"/>
            <p:nvPr/>
          </p:nvSpPr>
          <p:spPr>
            <a:xfrm>
              <a:off x="4471083" y="5322617"/>
              <a:ext cx="52668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What is the difference between </a:t>
              </a:r>
              <a:r>
                <a:rPr lang="en-US" b="1" dirty="0" smtClean="0"/>
                <a:t>start</a:t>
              </a:r>
              <a:r>
                <a:rPr lang="en-US" dirty="0" smtClean="0"/>
                <a:t> and </a:t>
              </a:r>
              <a:r>
                <a:rPr lang="en-US" b="1" dirty="0" smtClean="0"/>
                <a:t>yes</a:t>
              </a:r>
              <a:r>
                <a:rPr lang="en-US" dirty="0" smtClean="0"/>
                <a:t> states? </a:t>
              </a:r>
              <a:r>
                <a:rPr lang="en-US" dirty="0" smtClean="0">
                  <a:latin typeface="Calibri" panose="020F0502020204030204" pitchFamily="34" charset="0"/>
                </a:rPr>
                <a:t>→ only output</a:t>
              </a:r>
              <a:endParaRPr lang="ru-RU" b="1" dirty="0"/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 flipH="1" flipV="1">
              <a:off x="4055100" y="5123974"/>
              <a:ext cx="415983" cy="259431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/>
          <p:cNvGrpSpPr/>
          <p:nvPr/>
        </p:nvGrpSpPr>
        <p:grpSpPr>
          <a:xfrm>
            <a:off x="1374145" y="1028706"/>
            <a:ext cx="1120092" cy="583199"/>
            <a:chOff x="1374145" y="1028706"/>
            <a:chExt cx="1120092" cy="583199"/>
          </a:xfrm>
        </p:grpSpPr>
        <p:sp>
          <p:nvSpPr>
            <p:cNvPr id="106" name="TextBox 105"/>
            <p:cNvSpPr txBox="1"/>
            <p:nvPr/>
          </p:nvSpPr>
          <p:spPr>
            <a:xfrm>
              <a:off x="1374145" y="1028706"/>
              <a:ext cx="6443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</a:t>
              </a:r>
              <a:endParaRPr lang="ru-RU" dirty="0"/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>
              <a:off x="1976124" y="1293478"/>
              <a:ext cx="518113" cy="318427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/>
          <p:cNvGrpSpPr/>
          <p:nvPr/>
        </p:nvGrpSpPr>
        <p:grpSpPr>
          <a:xfrm>
            <a:off x="1037014" y="1308823"/>
            <a:ext cx="1540992" cy="744631"/>
            <a:chOff x="1037014" y="1308823"/>
            <a:chExt cx="1540992" cy="744631"/>
          </a:xfrm>
        </p:grpSpPr>
        <p:sp>
          <p:nvSpPr>
            <p:cNvPr id="107" name="Rectangle 106"/>
            <p:cNvSpPr/>
            <p:nvPr/>
          </p:nvSpPr>
          <p:spPr>
            <a:xfrm>
              <a:off x="1037014" y="1308823"/>
              <a:ext cx="8258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output</a:t>
              </a:r>
              <a:endParaRPr lang="ru-RU" dirty="0"/>
            </a:p>
          </p:txBody>
        </p:sp>
        <p:cxnSp>
          <p:nvCxnSpPr>
            <p:cNvPr id="114" name="Straight Arrow Connector 113"/>
            <p:cNvCxnSpPr/>
            <p:nvPr/>
          </p:nvCxnSpPr>
          <p:spPr>
            <a:xfrm>
              <a:off x="1843206" y="1566185"/>
              <a:ext cx="734800" cy="48726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/>
          <p:cNvGrpSpPr/>
          <p:nvPr/>
        </p:nvGrpSpPr>
        <p:grpSpPr>
          <a:xfrm>
            <a:off x="839689" y="1611905"/>
            <a:ext cx="882903" cy="444760"/>
            <a:chOff x="839689" y="1611905"/>
            <a:chExt cx="882903" cy="444760"/>
          </a:xfrm>
        </p:grpSpPr>
        <p:sp>
          <p:nvSpPr>
            <p:cNvPr id="108" name="Rectangle 107"/>
            <p:cNvSpPr/>
            <p:nvPr/>
          </p:nvSpPr>
          <p:spPr>
            <a:xfrm>
              <a:off x="839689" y="1611905"/>
              <a:ext cx="6799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input</a:t>
              </a:r>
              <a:endParaRPr lang="ru-RU" dirty="0"/>
            </a:p>
          </p:txBody>
        </p:sp>
        <p:cxnSp>
          <p:nvCxnSpPr>
            <p:cNvPr id="116" name="Straight Arrow Connector 115"/>
            <p:cNvCxnSpPr/>
            <p:nvPr/>
          </p:nvCxnSpPr>
          <p:spPr>
            <a:xfrm>
              <a:off x="1504443" y="1888011"/>
              <a:ext cx="218149" cy="16865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8098013" y="1015556"/>
            <a:ext cx="644344" cy="862218"/>
            <a:chOff x="1374145" y="1028706"/>
            <a:chExt cx="644344" cy="862218"/>
          </a:xfrm>
        </p:grpSpPr>
        <p:sp>
          <p:nvSpPr>
            <p:cNvPr id="124" name="TextBox 123"/>
            <p:cNvSpPr txBox="1"/>
            <p:nvPr/>
          </p:nvSpPr>
          <p:spPr>
            <a:xfrm>
              <a:off x="1374145" y="1028706"/>
              <a:ext cx="6443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</a:t>
              </a:r>
              <a:endParaRPr lang="ru-RU" dirty="0"/>
            </a:p>
          </p:txBody>
        </p:sp>
        <p:cxnSp>
          <p:nvCxnSpPr>
            <p:cNvPr id="125" name="Straight Arrow Connector 124"/>
            <p:cNvCxnSpPr>
              <a:stCxn id="124" idx="2"/>
            </p:cNvCxnSpPr>
            <p:nvPr/>
          </p:nvCxnSpPr>
          <p:spPr>
            <a:xfrm>
              <a:off x="1696317" y="1398038"/>
              <a:ext cx="124802" cy="49288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/>
          <p:cNvGrpSpPr/>
          <p:nvPr/>
        </p:nvGrpSpPr>
        <p:grpSpPr>
          <a:xfrm>
            <a:off x="7406928" y="1264545"/>
            <a:ext cx="825867" cy="730489"/>
            <a:chOff x="1037014" y="1308823"/>
            <a:chExt cx="825867" cy="730489"/>
          </a:xfrm>
        </p:grpSpPr>
        <p:sp>
          <p:nvSpPr>
            <p:cNvPr id="129" name="Rectangle 128"/>
            <p:cNvSpPr/>
            <p:nvPr/>
          </p:nvSpPr>
          <p:spPr>
            <a:xfrm>
              <a:off x="1037014" y="1308823"/>
              <a:ext cx="8258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output</a:t>
              </a:r>
              <a:endParaRPr lang="ru-RU" dirty="0"/>
            </a:p>
          </p:txBody>
        </p:sp>
        <p:cxnSp>
          <p:nvCxnSpPr>
            <p:cNvPr id="130" name="Straight Arrow Connector 129"/>
            <p:cNvCxnSpPr>
              <a:stCxn id="129" idx="2"/>
            </p:cNvCxnSpPr>
            <p:nvPr/>
          </p:nvCxnSpPr>
          <p:spPr>
            <a:xfrm>
              <a:off x="1449948" y="1678155"/>
              <a:ext cx="127406" cy="361157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/>
          <p:cNvGrpSpPr/>
          <p:nvPr/>
        </p:nvGrpSpPr>
        <p:grpSpPr>
          <a:xfrm>
            <a:off x="6809016" y="1525406"/>
            <a:ext cx="810906" cy="560934"/>
            <a:chOff x="1767100" y="1492520"/>
            <a:chExt cx="810906" cy="560934"/>
          </a:xfrm>
        </p:grpSpPr>
        <p:sp>
          <p:nvSpPr>
            <p:cNvPr id="135" name="Rectangle 134"/>
            <p:cNvSpPr/>
            <p:nvPr/>
          </p:nvSpPr>
          <p:spPr>
            <a:xfrm>
              <a:off x="1767100" y="1492520"/>
              <a:ext cx="6799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input</a:t>
              </a:r>
              <a:endParaRPr lang="ru-RU" dirty="0"/>
            </a:p>
          </p:txBody>
        </p:sp>
        <p:cxnSp>
          <p:nvCxnSpPr>
            <p:cNvPr id="136" name="Straight Arrow Connector 135"/>
            <p:cNvCxnSpPr/>
            <p:nvPr/>
          </p:nvCxnSpPr>
          <p:spPr>
            <a:xfrm>
              <a:off x="2268384" y="1848134"/>
              <a:ext cx="309622" cy="20532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4040644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  <p:bldP spid="98" grpId="0"/>
    </p:bldLst>
  </p:timing>
  <p:extLst mod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FSM Design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11/2/2015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Digital Integrated Circuits Design -- Lecture #6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21443" y="1865301"/>
            <a:ext cx="543431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/>
                </a:solidFill>
                <a:latin typeface="Calibri Light" panose="020F0302020204030204"/>
              </a:rPr>
              <a:t>FSM </a:t>
            </a:r>
            <a:r>
              <a:rPr lang="en-US" sz="3200" dirty="0">
                <a:solidFill>
                  <a:prstClr val="black"/>
                </a:solidFill>
                <a:latin typeface="Calibri Light" panose="020F0302020204030204"/>
              </a:rPr>
              <a:t>design procedure</a:t>
            </a:r>
          </a:p>
          <a:p>
            <a:pPr marL="685800" lvl="1" indent="-228600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</a:pPr>
            <a:r>
              <a:rPr lang="en-US" sz="2800" dirty="0">
                <a:solidFill>
                  <a:prstClr val="black"/>
                </a:solidFill>
                <a:latin typeface="+mj-lt"/>
              </a:rPr>
              <a:t>Step 1: State transition diagram</a:t>
            </a:r>
          </a:p>
          <a:p>
            <a:pPr marL="685800" lvl="1" indent="-228600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</a:pPr>
            <a:r>
              <a:rPr lang="en-US" sz="2800" dirty="0">
                <a:solidFill>
                  <a:prstClr val="black"/>
                </a:solidFill>
                <a:latin typeface="+mj-lt"/>
              </a:rPr>
              <a:t>Step 2: State transition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table</a:t>
            </a:r>
          </a:p>
          <a:p>
            <a:pPr marL="685800" lvl="1" indent="-228600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</a:pP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Step 3: State minimization</a:t>
            </a:r>
          </a:p>
          <a:p>
            <a:pPr marL="685800" lvl="1" indent="-228600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</a:pP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Step 4: State encoding</a:t>
            </a:r>
            <a:endParaRPr lang="en-US" sz="2800" dirty="0">
              <a:solidFill>
                <a:prstClr val="black"/>
              </a:solidFill>
              <a:latin typeface="+mj-lt"/>
            </a:endParaRPr>
          </a:p>
          <a:p>
            <a:pPr marL="685800" lvl="1" indent="-228600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</a:pPr>
            <a:r>
              <a:rPr lang="en-US" sz="2800" dirty="0">
                <a:solidFill>
                  <a:prstClr val="black"/>
                </a:solidFill>
                <a:latin typeface="+mj-lt"/>
              </a:rPr>
              <a:t>Step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5: Next-state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functions</a:t>
            </a:r>
          </a:p>
          <a:p>
            <a:pPr marL="685800" lvl="1" indent="-228600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</a:pPr>
            <a:r>
              <a:rPr lang="en-US" sz="2800" dirty="0">
                <a:solidFill>
                  <a:prstClr val="black"/>
                </a:solidFill>
                <a:latin typeface="+mj-lt"/>
              </a:rPr>
              <a:t>Step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6: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Schematic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096000" y="3059668"/>
            <a:ext cx="3056718" cy="523220"/>
            <a:chOff x="6096000" y="3059668"/>
            <a:chExt cx="3056718" cy="523220"/>
          </a:xfrm>
        </p:grpSpPr>
        <p:sp>
          <p:nvSpPr>
            <p:cNvPr id="7" name="Rectangle 6"/>
            <p:cNvSpPr/>
            <p:nvPr/>
          </p:nvSpPr>
          <p:spPr>
            <a:xfrm>
              <a:off x="6902230" y="3059668"/>
              <a:ext cx="225048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+mj-lt"/>
                </a:rPr>
                <a:t>Row matching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6096000" y="3429000"/>
              <a:ext cx="659757" cy="1538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096000" y="3604238"/>
            <a:ext cx="3517806" cy="523220"/>
            <a:chOff x="6096000" y="3604238"/>
            <a:chExt cx="3517806" cy="523220"/>
          </a:xfrm>
        </p:grpSpPr>
        <p:sp>
          <p:nvSpPr>
            <p:cNvPr id="10" name="Rectangle 9"/>
            <p:cNvSpPr/>
            <p:nvPr/>
          </p:nvSpPr>
          <p:spPr>
            <a:xfrm>
              <a:off x="6902230" y="3604238"/>
              <a:ext cx="27115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+mj-lt"/>
                </a:rPr>
                <a:t>Implication table 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096000" y="3604238"/>
              <a:ext cx="659757" cy="2616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84486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9" dur="indefinite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Row Matching Limitations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11/14/2016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Digital Integrated Circuits Design -- Lecture #6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2871648" y="1796994"/>
            <a:ext cx="2685463" cy="3080653"/>
            <a:chOff x="1389741" y="1564892"/>
            <a:chExt cx="3392929" cy="3892229"/>
          </a:xfrm>
        </p:grpSpPr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2341008" y="267625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S1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[0]</a:t>
              </a:r>
              <a:endParaRPr lang="en-US" altLang="ru-RU" sz="1200" dirty="0">
                <a:latin typeface="+mn-lt"/>
              </a:endParaRPr>
            </a:p>
          </p:txBody>
        </p:sp>
        <p:cxnSp>
          <p:nvCxnSpPr>
            <p:cNvPr id="10" name="AutoShape 13"/>
            <p:cNvCxnSpPr>
              <a:cxnSpLocks noChangeShapeType="1"/>
              <a:endCxn id="9" idx="7"/>
            </p:cNvCxnSpPr>
            <p:nvPr/>
          </p:nvCxnSpPr>
          <p:spPr bwMode="auto">
            <a:xfrm flipH="1">
              <a:off x="2861708" y="2285734"/>
              <a:ext cx="254000" cy="4794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Oval 6"/>
            <p:cNvSpPr>
              <a:spLocks noChangeArrowheads="1"/>
            </p:cNvSpPr>
            <p:nvPr/>
          </p:nvSpPr>
          <p:spPr bwMode="auto">
            <a:xfrm>
              <a:off x="3706258" y="268895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S2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[0]</a:t>
              </a:r>
              <a:endParaRPr lang="en-US" altLang="ru-RU" sz="1200" dirty="0">
                <a:latin typeface="+mn-lt"/>
              </a:endParaRPr>
            </a:p>
          </p:txBody>
        </p:sp>
        <p:cxnSp>
          <p:nvCxnSpPr>
            <p:cNvPr id="14" name="AutoShape 18"/>
            <p:cNvCxnSpPr>
              <a:cxnSpLocks noChangeShapeType="1"/>
              <a:endCxn id="13" idx="1"/>
            </p:cNvCxnSpPr>
            <p:nvPr/>
          </p:nvCxnSpPr>
          <p:spPr bwMode="auto">
            <a:xfrm>
              <a:off x="3541158" y="2298434"/>
              <a:ext cx="254000" cy="4794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" name="Text Box 22"/>
            <p:cNvSpPr txBox="1">
              <a:spLocks noChangeArrowheads="1"/>
            </p:cNvSpPr>
            <p:nvPr/>
          </p:nvSpPr>
          <p:spPr bwMode="auto">
            <a:xfrm>
              <a:off x="3558621" y="2361710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1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16" name="Arc 15"/>
            <p:cNvSpPr/>
            <p:nvPr/>
          </p:nvSpPr>
          <p:spPr>
            <a:xfrm>
              <a:off x="4210375" y="2558109"/>
              <a:ext cx="495301" cy="495301"/>
            </a:xfrm>
            <a:prstGeom prst="arc">
              <a:avLst>
                <a:gd name="adj1" fmla="val 11491621"/>
                <a:gd name="adj2" fmla="val 7589041"/>
              </a:avLst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" name="Oval 7"/>
            <p:cNvSpPr>
              <a:spLocks noChangeArrowheads="1"/>
            </p:cNvSpPr>
            <p:nvPr/>
          </p:nvSpPr>
          <p:spPr bwMode="auto">
            <a:xfrm>
              <a:off x="3026808" y="1749953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S0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[0]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19" name="Text Box 22"/>
            <p:cNvSpPr txBox="1">
              <a:spLocks noChangeArrowheads="1"/>
            </p:cNvSpPr>
            <p:nvPr/>
          </p:nvSpPr>
          <p:spPr bwMode="auto">
            <a:xfrm>
              <a:off x="4628682" y="2660160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1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20" name="Text Box 22"/>
            <p:cNvSpPr txBox="1">
              <a:spLocks noChangeArrowheads="1"/>
            </p:cNvSpPr>
            <p:nvPr/>
          </p:nvSpPr>
          <p:spPr bwMode="auto">
            <a:xfrm>
              <a:off x="2923223" y="2363480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0</a:t>
              </a:r>
              <a:endParaRPr lang="en-US" altLang="ru-RU" sz="1200" dirty="0">
                <a:latin typeface="+mn-lt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 flipH="1">
              <a:off x="1862564" y="2558109"/>
              <a:ext cx="572295" cy="495301"/>
              <a:chOff x="1216654" y="2607054"/>
              <a:chExt cx="572295" cy="495301"/>
            </a:xfrm>
          </p:grpSpPr>
          <p:sp>
            <p:nvSpPr>
              <p:cNvPr id="21" name="Arc 20"/>
              <p:cNvSpPr/>
              <p:nvPr/>
            </p:nvSpPr>
            <p:spPr>
              <a:xfrm>
                <a:off x="1216654" y="2607054"/>
                <a:ext cx="495301" cy="495301"/>
              </a:xfrm>
              <a:prstGeom prst="arc">
                <a:avLst>
                  <a:gd name="adj1" fmla="val 11491621"/>
                  <a:gd name="adj2" fmla="val 7589041"/>
                </a:avLst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2" name="Text Box 22"/>
              <p:cNvSpPr txBox="1">
                <a:spLocks noChangeArrowheads="1"/>
              </p:cNvSpPr>
              <p:nvPr/>
            </p:nvSpPr>
            <p:spPr bwMode="auto">
              <a:xfrm>
                <a:off x="1634961" y="2709105"/>
                <a:ext cx="153988" cy="27349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36576" rIns="0" bIns="0" anchor="ctr">
                <a:spAutoFit/>
              </a:bodyPr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ru-RU" sz="1200" dirty="0" smtClean="0">
                    <a:latin typeface="+mn-lt"/>
                  </a:rPr>
                  <a:t>1</a:t>
                </a:r>
                <a:endParaRPr lang="en-US" altLang="ru-RU" sz="1200" dirty="0">
                  <a:latin typeface="+mn-lt"/>
                </a:endParaRPr>
              </a:p>
            </p:txBody>
          </p:sp>
        </p:grpSp>
        <p:sp>
          <p:nvSpPr>
            <p:cNvPr id="24" name="Oval 7"/>
            <p:cNvSpPr>
              <a:spLocks noChangeArrowheads="1"/>
            </p:cNvSpPr>
            <p:nvPr/>
          </p:nvSpPr>
          <p:spPr bwMode="auto">
            <a:xfrm>
              <a:off x="2341263" y="370482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S3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[1]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25" name="Oval 6"/>
            <p:cNvSpPr>
              <a:spLocks noChangeArrowheads="1"/>
            </p:cNvSpPr>
            <p:nvPr/>
          </p:nvSpPr>
          <p:spPr bwMode="auto">
            <a:xfrm>
              <a:off x="3706513" y="371752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S4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[1]</a:t>
              </a:r>
              <a:endParaRPr lang="en-US" altLang="ru-RU" sz="1200" dirty="0">
                <a:latin typeface="+mn-lt"/>
              </a:endParaRPr>
            </a:p>
          </p:txBody>
        </p:sp>
        <p:cxnSp>
          <p:nvCxnSpPr>
            <p:cNvPr id="27" name="Straight Arrow Connector 26"/>
            <p:cNvCxnSpPr>
              <a:stCxn id="9" idx="4"/>
              <a:endCxn id="24" idx="0"/>
            </p:cNvCxnSpPr>
            <p:nvPr/>
          </p:nvCxnSpPr>
          <p:spPr>
            <a:xfrm>
              <a:off x="2645808" y="3285859"/>
              <a:ext cx="255" cy="41897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Straight Arrow Connector 30"/>
            <p:cNvCxnSpPr>
              <a:stCxn id="13" idx="3"/>
              <a:endCxn id="24" idx="7"/>
            </p:cNvCxnSpPr>
            <p:nvPr/>
          </p:nvCxnSpPr>
          <p:spPr>
            <a:xfrm flipH="1">
              <a:off x="2861589" y="3209285"/>
              <a:ext cx="933943" cy="58481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" name="Arc 31"/>
            <p:cNvSpPr/>
            <p:nvPr/>
          </p:nvSpPr>
          <p:spPr>
            <a:xfrm>
              <a:off x="2252171" y="3196585"/>
              <a:ext cx="495301" cy="584818"/>
            </a:xfrm>
            <a:prstGeom prst="arc">
              <a:avLst>
                <a:gd name="adj1" fmla="val 6155338"/>
                <a:gd name="adj2" fmla="val 15412818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33" name="Text Box 22"/>
            <p:cNvSpPr txBox="1">
              <a:spLocks noChangeArrowheads="1"/>
            </p:cNvSpPr>
            <p:nvPr/>
          </p:nvSpPr>
          <p:spPr bwMode="auto">
            <a:xfrm>
              <a:off x="3276363" y="3349087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0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34" name="Text Box 22"/>
            <p:cNvSpPr txBox="1">
              <a:spLocks noChangeArrowheads="1"/>
            </p:cNvSpPr>
            <p:nvPr/>
          </p:nvSpPr>
          <p:spPr bwMode="auto">
            <a:xfrm>
              <a:off x="2568814" y="3322533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0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35" name="Text Box 22"/>
            <p:cNvSpPr txBox="1">
              <a:spLocks noChangeArrowheads="1"/>
            </p:cNvSpPr>
            <p:nvPr/>
          </p:nvSpPr>
          <p:spPr bwMode="auto">
            <a:xfrm>
              <a:off x="2179490" y="3322533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1</a:t>
              </a:r>
              <a:endParaRPr lang="en-US" altLang="ru-RU" sz="1200" dirty="0">
                <a:latin typeface="+mn-lt"/>
              </a:endParaRPr>
            </a:p>
          </p:txBody>
        </p:sp>
        <p:grpSp>
          <p:nvGrpSpPr>
            <p:cNvPr id="38" name="Group 37"/>
            <p:cNvGrpSpPr/>
            <p:nvPr/>
          </p:nvGrpSpPr>
          <p:grpSpPr>
            <a:xfrm flipH="1">
              <a:off x="3902010" y="3215635"/>
              <a:ext cx="567982" cy="584818"/>
              <a:chOff x="3611828" y="3391847"/>
              <a:chExt cx="567982" cy="584818"/>
            </a:xfrm>
          </p:grpSpPr>
          <p:sp>
            <p:nvSpPr>
              <p:cNvPr id="36" name="Arc 35"/>
              <p:cNvSpPr/>
              <p:nvPr/>
            </p:nvSpPr>
            <p:spPr>
              <a:xfrm>
                <a:off x="3684509" y="3391847"/>
                <a:ext cx="495301" cy="584818"/>
              </a:xfrm>
              <a:prstGeom prst="arc">
                <a:avLst>
                  <a:gd name="adj1" fmla="val 6155338"/>
                  <a:gd name="adj2" fmla="val 15412818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ru-RU" sz="1400"/>
              </a:p>
            </p:txBody>
          </p:sp>
          <p:sp>
            <p:nvSpPr>
              <p:cNvPr id="37" name="Text Box 22"/>
              <p:cNvSpPr txBox="1">
                <a:spLocks noChangeArrowheads="1"/>
              </p:cNvSpPr>
              <p:nvPr/>
            </p:nvSpPr>
            <p:spPr bwMode="auto">
              <a:xfrm>
                <a:off x="3611828" y="3517795"/>
                <a:ext cx="153988" cy="27349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36576" rIns="0" bIns="0" anchor="ctr">
                <a:spAutoFit/>
              </a:bodyPr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ru-RU" sz="1200" dirty="0" smtClean="0">
                    <a:latin typeface="+mn-lt"/>
                  </a:rPr>
                  <a:t>1</a:t>
                </a:r>
                <a:endParaRPr lang="en-US" altLang="ru-RU" sz="1200" dirty="0">
                  <a:latin typeface="+mn-lt"/>
                </a:endParaRPr>
              </a:p>
            </p:txBody>
          </p:sp>
        </p:grpSp>
        <p:cxnSp>
          <p:nvCxnSpPr>
            <p:cNvPr id="39" name="AutoShape 13"/>
            <p:cNvCxnSpPr>
              <a:cxnSpLocks noChangeShapeType="1"/>
            </p:cNvCxnSpPr>
            <p:nvPr/>
          </p:nvCxnSpPr>
          <p:spPr bwMode="auto">
            <a:xfrm flipH="1">
              <a:off x="3618496" y="4295472"/>
              <a:ext cx="254000" cy="4794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" name="Text Box 22"/>
            <p:cNvSpPr txBox="1">
              <a:spLocks noChangeArrowheads="1"/>
            </p:cNvSpPr>
            <p:nvPr/>
          </p:nvSpPr>
          <p:spPr bwMode="auto">
            <a:xfrm>
              <a:off x="3680010" y="4373217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0</a:t>
              </a:r>
              <a:endParaRPr lang="en-US" altLang="ru-RU" sz="1200" dirty="0">
                <a:latin typeface="+mn-lt"/>
              </a:endParaRPr>
            </a:p>
          </p:txBody>
        </p:sp>
        <p:cxnSp>
          <p:nvCxnSpPr>
            <p:cNvPr id="41" name="AutoShape 18"/>
            <p:cNvCxnSpPr>
              <a:cxnSpLocks noChangeShapeType="1"/>
            </p:cNvCxnSpPr>
            <p:nvPr/>
          </p:nvCxnSpPr>
          <p:spPr bwMode="auto">
            <a:xfrm>
              <a:off x="2784880" y="4292610"/>
              <a:ext cx="254000" cy="4794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" name="Text Box 22"/>
            <p:cNvSpPr txBox="1">
              <a:spLocks noChangeArrowheads="1"/>
            </p:cNvSpPr>
            <p:nvPr/>
          </p:nvSpPr>
          <p:spPr bwMode="auto">
            <a:xfrm>
              <a:off x="2802343" y="4355887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0</a:t>
              </a:r>
            </a:p>
          </p:txBody>
        </p:sp>
        <p:sp>
          <p:nvSpPr>
            <p:cNvPr id="43" name="Oval 7"/>
            <p:cNvSpPr>
              <a:spLocks noChangeArrowheads="1"/>
            </p:cNvSpPr>
            <p:nvPr/>
          </p:nvSpPr>
          <p:spPr bwMode="auto">
            <a:xfrm>
              <a:off x="3019825" y="462426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S5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[0]</a:t>
              </a:r>
              <a:endParaRPr lang="en-US" altLang="ru-RU" sz="1200" dirty="0">
                <a:latin typeface="+mn-lt"/>
              </a:endParaRPr>
            </a:p>
          </p:txBody>
        </p:sp>
        <p:grpSp>
          <p:nvGrpSpPr>
            <p:cNvPr id="44" name="Group 43"/>
            <p:cNvGrpSpPr/>
            <p:nvPr/>
          </p:nvGrpSpPr>
          <p:grpSpPr>
            <a:xfrm rot="1971202" flipH="1">
              <a:off x="3379974" y="4193343"/>
              <a:ext cx="860697" cy="928866"/>
              <a:chOff x="3637911" y="3391847"/>
              <a:chExt cx="541899" cy="584818"/>
            </a:xfrm>
          </p:grpSpPr>
          <p:sp>
            <p:nvSpPr>
              <p:cNvPr id="45" name="Arc 44"/>
              <p:cNvSpPr/>
              <p:nvPr/>
            </p:nvSpPr>
            <p:spPr>
              <a:xfrm>
                <a:off x="3684509" y="3391847"/>
                <a:ext cx="495301" cy="584818"/>
              </a:xfrm>
              <a:prstGeom prst="arc">
                <a:avLst>
                  <a:gd name="adj1" fmla="val 6011667"/>
                  <a:gd name="adj2" fmla="val 15412818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ru-RU" sz="1400"/>
              </a:p>
            </p:txBody>
          </p:sp>
          <p:sp>
            <p:nvSpPr>
              <p:cNvPr id="46" name="Text Box 22"/>
              <p:cNvSpPr txBox="1">
                <a:spLocks noChangeArrowheads="1"/>
              </p:cNvSpPr>
              <p:nvPr/>
            </p:nvSpPr>
            <p:spPr bwMode="auto">
              <a:xfrm rot="1971202">
                <a:off x="3637911" y="3568446"/>
                <a:ext cx="101822" cy="17219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36576" rIns="0" bIns="0" anchor="ctr">
                <a:spAutoFit/>
              </a:bodyPr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ru-RU" sz="1200" dirty="0" smtClean="0">
                    <a:latin typeface="+mn-lt"/>
                  </a:rPr>
                  <a:t>1</a:t>
                </a:r>
                <a:endParaRPr lang="en-US" altLang="ru-RU" sz="1200" dirty="0">
                  <a:latin typeface="+mn-lt"/>
                </a:endParaRPr>
              </a:p>
            </p:txBody>
          </p:sp>
        </p:grpSp>
        <p:sp>
          <p:nvSpPr>
            <p:cNvPr id="55" name="Freeform 54"/>
            <p:cNvSpPr/>
            <p:nvPr/>
          </p:nvSpPr>
          <p:spPr>
            <a:xfrm>
              <a:off x="1451942" y="1564892"/>
              <a:ext cx="1686446" cy="3892229"/>
            </a:xfrm>
            <a:custGeom>
              <a:avLst/>
              <a:gdLst>
                <a:gd name="connsiteX0" fmla="*/ 989205 w 1686446"/>
                <a:gd name="connsiteY0" fmla="*/ 0 h 3892229"/>
                <a:gd name="connsiteX1" fmla="*/ 1542279 w 1686446"/>
                <a:gd name="connsiteY1" fmla="*/ 168941 h 3892229"/>
                <a:gd name="connsiteX2" fmla="*/ 1663766 w 1686446"/>
                <a:gd name="connsiteY2" fmla="*/ 269177 h 3892229"/>
                <a:gd name="connsiteX3" fmla="*/ 1663766 w 1686446"/>
                <a:gd name="connsiteY3" fmla="*/ 3604339 h 3892229"/>
                <a:gd name="connsiteX4" fmla="*/ 1686446 w 1686446"/>
                <a:gd name="connsiteY4" fmla="*/ 3604339 h 3892229"/>
                <a:gd name="connsiteX5" fmla="*/ 1542278 w 1686446"/>
                <a:gd name="connsiteY5" fmla="*/ 3723289 h 3892229"/>
                <a:gd name="connsiteX6" fmla="*/ 989204 w 1686446"/>
                <a:gd name="connsiteY6" fmla="*/ 3892229 h 3892229"/>
                <a:gd name="connsiteX7" fmla="*/ 989205 w 1686446"/>
                <a:gd name="connsiteY7" fmla="*/ 3892228 h 3892229"/>
                <a:gd name="connsiteX8" fmla="*/ 0 w 1686446"/>
                <a:gd name="connsiteY8" fmla="*/ 2903023 h 3892229"/>
                <a:gd name="connsiteX9" fmla="*/ 0 w 1686446"/>
                <a:gd name="connsiteY9" fmla="*/ 989205 h 3892229"/>
                <a:gd name="connsiteX10" fmla="*/ 989205 w 1686446"/>
                <a:gd name="connsiteY10" fmla="*/ 0 h 3892229"/>
                <a:gd name="connsiteX0" fmla="*/ 1686446 w 1777886"/>
                <a:gd name="connsiteY0" fmla="*/ 3604339 h 3892229"/>
                <a:gd name="connsiteX1" fmla="*/ 1542278 w 1777886"/>
                <a:gd name="connsiteY1" fmla="*/ 3723289 h 3892229"/>
                <a:gd name="connsiteX2" fmla="*/ 989204 w 1777886"/>
                <a:gd name="connsiteY2" fmla="*/ 3892229 h 3892229"/>
                <a:gd name="connsiteX3" fmla="*/ 989205 w 1777886"/>
                <a:gd name="connsiteY3" fmla="*/ 3892228 h 3892229"/>
                <a:gd name="connsiteX4" fmla="*/ 0 w 1777886"/>
                <a:gd name="connsiteY4" fmla="*/ 2903023 h 3892229"/>
                <a:gd name="connsiteX5" fmla="*/ 0 w 1777886"/>
                <a:gd name="connsiteY5" fmla="*/ 989205 h 3892229"/>
                <a:gd name="connsiteX6" fmla="*/ 989205 w 1777886"/>
                <a:gd name="connsiteY6" fmla="*/ 0 h 3892229"/>
                <a:gd name="connsiteX7" fmla="*/ 1542279 w 1777886"/>
                <a:gd name="connsiteY7" fmla="*/ 168941 h 3892229"/>
                <a:gd name="connsiteX8" fmla="*/ 1663766 w 1777886"/>
                <a:gd name="connsiteY8" fmla="*/ 269177 h 3892229"/>
                <a:gd name="connsiteX9" fmla="*/ 1663766 w 1777886"/>
                <a:gd name="connsiteY9" fmla="*/ 3604339 h 3892229"/>
                <a:gd name="connsiteX10" fmla="*/ 1777886 w 1777886"/>
                <a:gd name="connsiteY10" fmla="*/ 3695779 h 3892229"/>
                <a:gd name="connsiteX0" fmla="*/ 1686446 w 1709306"/>
                <a:gd name="connsiteY0" fmla="*/ 3604339 h 3892229"/>
                <a:gd name="connsiteX1" fmla="*/ 1542278 w 1709306"/>
                <a:gd name="connsiteY1" fmla="*/ 3723289 h 3892229"/>
                <a:gd name="connsiteX2" fmla="*/ 989204 w 1709306"/>
                <a:gd name="connsiteY2" fmla="*/ 3892229 h 3892229"/>
                <a:gd name="connsiteX3" fmla="*/ 989205 w 1709306"/>
                <a:gd name="connsiteY3" fmla="*/ 3892228 h 3892229"/>
                <a:gd name="connsiteX4" fmla="*/ 0 w 1709306"/>
                <a:gd name="connsiteY4" fmla="*/ 2903023 h 3892229"/>
                <a:gd name="connsiteX5" fmla="*/ 0 w 1709306"/>
                <a:gd name="connsiteY5" fmla="*/ 989205 h 3892229"/>
                <a:gd name="connsiteX6" fmla="*/ 989205 w 1709306"/>
                <a:gd name="connsiteY6" fmla="*/ 0 h 3892229"/>
                <a:gd name="connsiteX7" fmla="*/ 1542279 w 1709306"/>
                <a:gd name="connsiteY7" fmla="*/ 168941 h 3892229"/>
                <a:gd name="connsiteX8" fmla="*/ 1663766 w 1709306"/>
                <a:gd name="connsiteY8" fmla="*/ 269177 h 3892229"/>
                <a:gd name="connsiteX9" fmla="*/ 1663766 w 1709306"/>
                <a:gd name="connsiteY9" fmla="*/ 3604339 h 3892229"/>
                <a:gd name="connsiteX10" fmla="*/ 1709306 w 1709306"/>
                <a:gd name="connsiteY10" fmla="*/ 3326209 h 3892229"/>
                <a:gd name="connsiteX0" fmla="*/ 1686446 w 1686446"/>
                <a:gd name="connsiteY0" fmla="*/ 3604339 h 3892229"/>
                <a:gd name="connsiteX1" fmla="*/ 1542278 w 1686446"/>
                <a:gd name="connsiteY1" fmla="*/ 3723289 h 3892229"/>
                <a:gd name="connsiteX2" fmla="*/ 989204 w 1686446"/>
                <a:gd name="connsiteY2" fmla="*/ 3892229 h 3892229"/>
                <a:gd name="connsiteX3" fmla="*/ 989205 w 1686446"/>
                <a:gd name="connsiteY3" fmla="*/ 3892228 h 3892229"/>
                <a:gd name="connsiteX4" fmla="*/ 0 w 1686446"/>
                <a:gd name="connsiteY4" fmla="*/ 2903023 h 3892229"/>
                <a:gd name="connsiteX5" fmla="*/ 0 w 1686446"/>
                <a:gd name="connsiteY5" fmla="*/ 989205 h 3892229"/>
                <a:gd name="connsiteX6" fmla="*/ 989205 w 1686446"/>
                <a:gd name="connsiteY6" fmla="*/ 0 h 3892229"/>
                <a:gd name="connsiteX7" fmla="*/ 1542279 w 1686446"/>
                <a:gd name="connsiteY7" fmla="*/ 168941 h 3892229"/>
                <a:gd name="connsiteX8" fmla="*/ 1663766 w 1686446"/>
                <a:gd name="connsiteY8" fmla="*/ 269177 h 3892229"/>
                <a:gd name="connsiteX9" fmla="*/ 1663766 w 1686446"/>
                <a:gd name="connsiteY9" fmla="*/ 3604339 h 3892229"/>
                <a:gd name="connsiteX0" fmla="*/ 1686446 w 1686446"/>
                <a:gd name="connsiteY0" fmla="*/ 3604339 h 3892229"/>
                <a:gd name="connsiteX1" fmla="*/ 1542278 w 1686446"/>
                <a:gd name="connsiteY1" fmla="*/ 3723289 h 3892229"/>
                <a:gd name="connsiteX2" fmla="*/ 989204 w 1686446"/>
                <a:gd name="connsiteY2" fmla="*/ 3892229 h 3892229"/>
                <a:gd name="connsiteX3" fmla="*/ 989205 w 1686446"/>
                <a:gd name="connsiteY3" fmla="*/ 3892228 h 3892229"/>
                <a:gd name="connsiteX4" fmla="*/ 0 w 1686446"/>
                <a:gd name="connsiteY4" fmla="*/ 2903023 h 3892229"/>
                <a:gd name="connsiteX5" fmla="*/ 0 w 1686446"/>
                <a:gd name="connsiteY5" fmla="*/ 989205 h 3892229"/>
                <a:gd name="connsiteX6" fmla="*/ 989205 w 1686446"/>
                <a:gd name="connsiteY6" fmla="*/ 0 h 3892229"/>
                <a:gd name="connsiteX7" fmla="*/ 1542279 w 1686446"/>
                <a:gd name="connsiteY7" fmla="*/ 168941 h 3892229"/>
                <a:gd name="connsiteX8" fmla="*/ 1663766 w 1686446"/>
                <a:gd name="connsiteY8" fmla="*/ 269177 h 3892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6446" h="3892229">
                  <a:moveTo>
                    <a:pt x="1686446" y="3604339"/>
                  </a:moveTo>
                  <a:lnTo>
                    <a:pt x="1542278" y="3723289"/>
                  </a:lnTo>
                  <a:cubicBezTo>
                    <a:pt x="1384400" y="3829949"/>
                    <a:pt x="1194075" y="3892229"/>
                    <a:pt x="989204" y="3892229"/>
                  </a:cubicBezTo>
                  <a:lnTo>
                    <a:pt x="989205" y="3892228"/>
                  </a:lnTo>
                  <a:cubicBezTo>
                    <a:pt x="442882" y="3892228"/>
                    <a:pt x="0" y="3449346"/>
                    <a:pt x="0" y="2903023"/>
                  </a:cubicBezTo>
                  <a:lnTo>
                    <a:pt x="0" y="989205"/>
                  </a:lnTo>
                  <a:cubicBezTo>
                    <a:pt x="0" y="442882"/>
                    <a:pt x="442882" y="0"/>
                    <a:pt x="989205" y="0"/>
                  </a:cubicBezTo>
                  <a:cubicBezTo>
                    <a:pt x="1194076" y="0"/>
                    <a:pt x="1384401" y="62280"/>
                    <a:pt x="1542279" y="168941"/>
                  </a:cubicBezTo>
                  <a:lnTo>
                    <a:pt x="1663766" y="26917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56" name="Text Box 22"/>
            <p:cNvSpPr txBox="1">
              <a:spLocks noChangeArrowheads="1"/>
            </p:cNvSpPr>
            <p:nvPr/>
          </p:nvSpPr>
          <p:spPr bwMode="auto">
            <a:xfrm>
              <a:off x="1389741" y="3479531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0</a:t>
              </a:r>
            </a:p>
          </p:txBody>
        </p:sp>
      </p:grpSp>
      <p:sp>
        <p:nvSpPr>
          <p:cNvPr id="61" name="Content Placeholder 60"/>
          <p:cNvSpPr>
            <a:spLocks noGrp="1"/>
          </p:cNvSpPr>
          <p:nvPr>
            <p:ph idx="1"/>
          </p:nvPr>
        </p:nvSpPr>
        <p:spPr>
          <a:xfrm>
            <a:off x="838200" y="1059946"/>
            <a:ext cx="9808597" cy="485249"/>
          </a:xfrm>
        </p:spPr>
        <p:txBody>
          <a:bodyPr>
            <a:normAutofit/>
          </a:bodyPr>
          <a:lstStyle/>
          <a:p>
            <a:r>
              <a:rPr lang="en-US" dirty="0" smtClean="0"/>
              <a:t>The following FSM cannot be further minimized via row matching</a:t>
            </a:r>
            <a:endParaRPr lang="ru-RU" dirty="0"/>
          </a:p>
        </p:txBody>
      </p:sp>
      <p:graphicFrame>
        <p:nvGraphicFramePr>
          <p:cNvPr id="62" name="Content Placeholder 5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8173404"/>
              </p:ext>
            </p:extLst>
          </p:nvPr>
        </p:nvGraphicFramePr>
        <p:xfrm>
          <a:off x="6685507" y="1545195"/>
          <a:ext cx="2646844" cy="350237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45068"/>
                <a:gridCol w="578354"/>
                <a:gridCol w="661711"/>
                <a:gridCol w="661711"/>
              </a:tblGrid>
              <a:tr h="433515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Current</a:t>
                      </a:r>
                      <a:r>
                        <a:rPr lang="en-US" sz="1200" b="0" baseline="0" dirty="0" smtClean="0"/>
                        <a:t> state</a:t>
                      </a:r>
                      <a:endParaRPr lang="ru-RU" sz="1200" b="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Input</a:t>
                      </a:r>
                      <a:endParaRPr lang="ru-RU" sz="1200" b="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Next state</a:t>
                      </a:r>
                      <a:endParaRPr lang="ru-RU" sz="1200" b="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Output</a:t>
                      </a:r>
                      <a:endParaRPr lang="ru-RU" sz="1200" b="0" dirty="0"/>
                    </a:p>
                  </a:txBody>
                  <a:tcPr marL="76503" marR="76503" marT="38252" marB="38252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9"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S0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S1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S2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255009"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S1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S3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S1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255009"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S2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S3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S2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255009"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S3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S5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S1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255009"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S4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S5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S2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255009"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S5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S0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5500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S4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3" name="Content Placeholder 60"/>
          <p:cNvSpPr txBox="1">
            <a:spLocks/>
          </p:cNvSpPr>
          <p:nvPr/>
        </p:nvSpPr>
        <p:spPr>
          <a:xfrm>
            <a:off x="838199" y="5202818"/>
            <a:ext cx="4775422" cy="485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Is this the most reduced FSM?</a:t>
            </a:r>
            <a:endParaRPr lang="ru-RU" dirty="0"/>
          </a:p>
        </p:txBody>
      </p:sp>
      <p:sp>
        <p:nvSpPr>
          <p:cNvPr id="64" name="Content Placeholder 60"/>
          <p:cNvSpPr txBox="1">
            <a:spLocks/>
          </p:cNvSpPr>
          <p:nvPr/>
        </p:nvSpPr>
        <p:spPr>
          <a:xfrm>
            <a:off x="5471323" y="5202817"/>
            <a:ext cx="2111662" cy="485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</a:rPr>
              <a:t>→</a:t>
            </a:r>
            <a:r>
              <a:rPr lang="en-US" dirty="0"/>
              <a:t> </a:t>
            </a:r>
            <a:r>
              <a:rPr lang="en-US" dirty="0" smtClean="0"/>
              <a:t>In fact, no</a:t>
            </a:r>
            <a:endParaRPr lang="ru-RU" dirty="0"/>
          </a:p>
        </p:txBody>
      </p:sp>
      <p:sp>
        <p:nvSpPr>
          <p:cNvPr id="65" name="Content Placeholder 60"/>
          <p:cNvSpPr txBox="1">
            <a:spLocks/>
          </p:cNvSpPr>
          <p:nvPr/>
        </p:nvSpPr>
        <p:spPr>
          <a:xfrm>
            <a:off x="838199" y="5724282"/>
            <a:ext cx="10599817" cy="485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Row matching does not guarantee the most reduced FSM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39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build="p"/>
      <p:bldP spid="63" grpId="0"/>
      <p:bldP spid="64" grpId="0"/>
      <p:bldP spid="65" grpId="0"/>
    </p:bldLst>
  </p:timing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 Table Method: step 1</a:t>
            </a:r>
            <a:endParaRPr lang="ru-RU" dirty="0"/>
          </a:p>
        </p:txBody>
      </p:sp>
      <p:graphicFrame>
        <p:nvGraphicFramePr>
          <p:cNvPr id="42" name="Content Placeholder 4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611878"/>
              </p:ext>
            </p:extLst>
          </p:nvPr>
        </p:nvGraphicFramePr>
        <p:xfrm>
          <a:off x="7200803" y="2135907"/>
          <a:ext cx="4001328" cy="35319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6888"/>
                <a:gridCol w="666888"/>
                <a:gridCol w="666888"/>
                <a:gridCol w="666888"/>
                <a:gridCol w="666888"/>
                <a:gridCol w="666888"/>
              </a:tblGrid>
              <a:tr h="588664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8664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8664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8664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8664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8664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11/14/2016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Digital Integrated Circuits Design -- Lecture #6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80455" y="2401293"/>
            <a:ext cx="2685463" cy="3080653"/>
            <a:chOff x="1389741" y="1564892"/>
            <a:chExt cx="3392929" cy="3892229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2341008" y="267625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S1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[0]</a:t>
              </a:r>
              <a:endParaRPr lang="en-US" altLang="ru-RU" sz="1200" dirty="0">
                <a:latin typeface="+mn-lt"/>
              </a:endParaRPr>
            </a:p>
          </p:txBody>
        </p:sp>
        <p:cxnSp>
          <p:nvCxnSpPr>
            <p:cNvPr id="9" name="AutoShape 13"/>
            <p:cNvCxnSpPr>
              <a:cxnSpLocks noChangeShapeType="1"/>
              <a:endCxn id="8" idx="7"/>
            </p:cNvCxnSpPr>
            <p:nvPr/>
          </p:nvCxnSpPr>
          <p:spPr bwMode="auto">
            <a:xfrm flipH="1">
              <a:off x="2861708" y="2285734"/>
              <a:ext cx="254000" cy="4794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3706258" y="268895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S2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[0]</a:t>
              </a:r>
              <a:endParaRPr lang="en-US" altLang="ru-RU" sz="1200" dirty="0">
                <a:latin typeface="+mn-lt"/>
              </a:endParaRPr>
            </a:p>
          </p:txBody>
        </p:sp>
        <p:cxnSp>
          <p:nvCxnSpPr>
            <p:cNvPr id="11" name="AutoShape 18"/>
            <p:cNvCxnSpPr>
              <a:cxnSpLocks noChangeShapeType="1"/>
              <a:endCxn id="10" idx="1"/>
            </p:cNvCxnSpPr>
            <p:nvPr/>
          </p:nvCxnSpPr>
          <p:spPr bwMode="auto">
            <a:xfrm>
              <a:off x="3541158" y="2298434"/>
              <a:ext cx="254000" cy="4794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" name="Text Box 22"/>
            <p:cNvSpPr txBox="1">
              <a:spLocks noChangeArrowheads="1"/>
            </p:cNvSpPr>
            <p:nvPr/>
          </p:nvSpPr>
          <p:spPr bwMode="auto">
            <a:xfrm>
              <a:off x="3558621" y="2361710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1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13" name="Arc 12"/>
            <p:cNvSpPr/>
            <p:nvPr/>
          </p:nvSpPr>
          <p:spPr>
            <a:xfrm>
              <a:off x="4210375" y="2558109"/>
              <a:ext cx="495301" cy="495301"/>
            </a:xfrm>
            <a:prstGeom prst="arc">
              <a:avLst>
                <a:gd name="adj1" fmla="val 11491621"/>
                <a:gd name="adj2" fmla="val 7589041"/>
              </a:avLst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auto">
            <a:xfrm>
              <a:off x="3026808" y="1749953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S0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[0]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15" name="Text Box 22"/>
            <p:cNvSpPr txBox="1">
              <a:spLocks noChangeArrowheads="1"/>
            </p:cNvSpPr>
            <p:nvPr/>
          </p:nvSpPr>
          <p:spPr bwMode="auto">
            <a:xfrm>
              <a:off x="4628682" y="2660160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1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16" name="Text Box 22"/>
            <p:cNvSpPr txBox="1">
              <a:spLocks noChangeArrowheads="1"/>
            </p:cNvSpPr>
            <p:nvPr/>
          </p:nvSpPr>
          <p:spPr bwMode="auto">
            <a:xfrm>
              <a:off x="2923223" y="2363480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0</a:t>
              </a:r>
              <a:endParaRPr lang="en-US" altLang="ru-RU" sz="1200" dirty="0">
                <a:latin typeface="+mn-lt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 flipH="1">
              <a:off x="1862564" y="2558109"/>
              <a:ext cx="572295" cy="495301"/>
              <a:chOff x="1216654" y="2607054"/>
              <a:chExt cx="572295" cy="495301"/>
            </a:xfrm>
          </p:grpSpPr>
          <p:sp>
            <p:nvSpPr>
              <p:cNvPr id="39" name="Arc 38"/>
              <p:cNvSpPr/>
              <p:nvPr/>
            </p:nvSpPr>
            <p:spPr>
              <a:xfrm>
                <a:off x="1216654" y="2607054"/>
                <a:ext cx="495301" cy="495301"/>
              </a:xfrm>
              <a:prstGeom prst="arc">
                <a:avLst>
                  <a:gd name="adj1" fmla="val 11491621"/>
                  <a:gd name="adj2" fmla="val 7589041"/>
                </a:avLst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0" name="Text Box 22"/>
              <p:cNvSpPr txBox="1">
                <a:spLocks noChangeArrowheads="1"/>
              </p:cNvSpPr>
              <p:nvPr/>
            </p:nvSpPr>
            <p:spPr bwMode="auto">
              <a:xfrm>
                <a:off x="1634961" y="2709105"/>
                <a:ext cx="153988" cy="27349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36576" rIns="0" bIns="0" anchor="ctr">
                <a:spAutoFit/>
              </a:bodyPr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ru-RU" sz="1200" dirty="0" smtClean="0">
                    <a:latin typeface="+mn-lt"/>
                  </a:rPr>
                  <a:t>1</a:t>
                </a:r>
                <a:endParaRPr lang="en-US" altLang="ru-RU" sz="1200" dirty="0">
                  <a:latin typeface="+mn-lt"/>
                </a:endParaRPr>
              </a:p>
            </p:txBody>
          </p:sp>
        </p:grpSp>
        <p:sp>
          <p:nvSpPr>
            <p:cNvPr id="18" name="Oval 7"/>
            <p:cNvSpPr>
              <a:spLocks noChangeArrowheads="1"/>
            </p:cNvSpPr>
            <p:nvPr/>
          </p:nvSpPr>
          <p:spPr bwMode="auto">
            <a:xfrm>
              <a:off x="2341263" y="370482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S3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[1]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19" name="Oval 6"/>
            <p:cNvSpPr>
              <a:spLocks noChangeArrowheads="1"/>
            </p:cNvSpPr>
            <p:nvPr/>
          </p:nvSpPr>
          <p:spPr bwMode="auto">
            <a:xfrm>
              <a:off x="3706513" y="371752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S4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[1]</a:t>
              </a:r>
              <a:endParaRPr lang="en-US" altLang="ru-RU" sz="1200" dirty="0">
                <a:latin typeface="+mn-lt"/>
              </a:endParaRPr>
            </a:p>
          </p:txBody>
        </p:sp>
        <p:cxnSp>
          <p:nvCxnSpPr>
            <p:cNvPr id="20" name="Straight Arrow Connector 19"/>
            <p:cNvCxnSpPr>
              <a:stCxn id="8" idx="4"/>
              <a:endCxn id="18" idx="0"/>
            </p:cNvCxnSpPr>
            <p:nvPr/>
          </p:nvCxnSpPr>
          <p:spPr>
            <a:xfrm>
              <a:off x="2645808" y="3285859"/>
              <a:ext cx="255" cy="41897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Straight Arrow Connector 20"/>
            <p:cNvCxnSpPr>
              <a:stCxn id="10" idx="3"/>
              <a:endCxn id="18" idx="7"/>
            </p:cNvCxnSpPr>
            <p:nvPr/>
          </p:nvCxnSpPr>
          <p:spPr>
            <a:xfrm flipH="1">
              <a:off x="2861589" y="3209285"/>
              <a:ext cx="933943" cy="58481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" name="Arc 21"/>
            <p:cNvSpPr/>
            <p:nvPr/>
          </p:nvSpPr>
          <p:spPr>
            <a:xfrm>
              <a:off x="2252171" y="3196585"/>
              <a:ext cx="495301" cy="584818"/>
            </a:xfrm>
            <a:prstGeom prst="arc">
              <a:avLst>
                <a:gd name="adj1" fmla="val 6155338"/>
                <a:gd name="adj2" fmla="val 15412818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23" name="Text Box 22"/>
            <p:cNvSpPr txBox="1">
              <a:spLocks noChangeArrowheads="1"/>
            </p:cNvSpPr>
            <p:nvPr/>
          </p:nvSpPr>
          <p:spPr bwMode="auto">
            <a:xfrm>
              <a:off x="3276363" y="3349087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0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2568814" y="3322533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0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25" name="Text Box 22"/>
            <p:cNvSpPr txBox="1">
              <a:spLocks noChangeArrowheads="1"/>
            </p:cNvSpPr>
            <p:nvPr/>
          </p:nvSpPr>
          <p:spPr bwMode="auto">
            <a:xfrm>
              <a:off x="2179490" y="3322533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1</a:t>
              </a:r>
              <a:endParaRPr lang="en-US" altLang="ru-RU" sz="1200" dirty="0">
                <a:latin typeface="+mn-lt"/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 flipH="1">
              <a:off x="3902010" y="3215635"/>
              <a:ext cx="567982" cy="584818"/>
              <a:chOff x="3611828" y="3391847"/>
              <a:chExt cx="567982" cy="584818"/>
            </a:xfrm>
          </p:grpSpPr>
          <p:sp>
            <p:nvSpPr>
              <p:cNvPr id="37" name="Arc 36"/>
              <p:cNvSpPr/>
              <p:nvPr/>
            </p:nvSpPr>
            <p:spPr>
              <a:xfrm>
                <a:off x="3684509" y="3391847"/>
                <a:ext cx="495301" cy="584818"/>
              </a:xfrm>
              <a:prstGeom prst="arc">
                <a:avLst>
                  <a:gd name="adj1" fmla="val 6155338"/>
                  <a:gd name="adj2" fmla="val 15412818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ru-RU" sz="1400"/>
              </a:p>
            </p:txBody>
          </p:sp>
          <p:sp>
            <p:nvSpPr>
              <p:cNvPr id="38" name="Text Box 22"/>
              <p:cNvSpPr txBox="1">
                <a:spLocks noChangeArrowheads="1"/>
              </p:cNvSpPr>
              <p:nvPr/>
            </p:nvSpPr>
            <p:spPr bwMode="auto">
              <a:xfrm>
                <a:off x="3611828" y="3517795"/>
                <a:ext cx="153988" cy="27349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36576" rIns="0" bIns="0" anchor="ctr">
                <a:spAutoFit/>
              </a:bodyPr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ru-RU" sz="1200" dirty="0" smtClean="0">
                    <a:latin typeface="+mn-lt"/>
                  </a:rPr>
                  <a:t>1</a:t>
                </a:r>
                <a:endParaRPr lang="en-US" altLang="ru-RU" sz="1200" dirty="0">
                  <a:latin typeface="+mn-lt"/>
                </a:endParaRPr>
              </a:p>
            </p:txBody>
          </p:sp>
        </p:grpSp>
        <p:cxnSp>
          <p:nvCxnSpPr>
            <p:cNvPr id="27" name="AutoShape 13"/>
            <p:cNvCxnSpPr>
              <a:cxnSpLocks noChangeShapeType="1"/>
            </p:cNvCxnSpPr>
            <p:nvPr/>
          </p:nvCxnSpPr>
          <p:spPr bwMode="auto">
            <a:xfrm flipH="1">
              <a:off x="3618496" y="4295472"/>
              <a:ext cx="254000" cy="4794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" name="Text Box 22"/>
            <p:cNvSpPr txBox="1">
              <a:spLocks noChangeArrowheads="1"/>
            </p:cNvSpPr>
            <p:nvPr/>
          </p:nvSpPr>
          <p:spPr bwMode="auto">
            <a:xfrm>
              <a:off x="3680010" y="4373217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0</a:t>
              </a:r>
              <a:endParaRPr lang="en-US" altLang="ru-RU" sz="1200" dirty="0">
                <a:latin typeface="+mn-lt"/>
              </a:endParaRPr>
            </a:p>
          </p:txBody>
        </p:sp>
        <p:cxnSp>
          <p:nvCxnSpPr>
            <p:cNvPr id="29" name="AutoShape 18"/>
            <p:cNvCxnSpPr>
              <a:cxnSpLocks noChangeShapeType="1"/>
            </p:cNvCxnSpPr>
            <p:nvPr/>
          </p:nvCxnSpPr>
          <p:spPr bwMode="auto">
            <a:xfrm>
              <a:off x="2784880" y="4292610"/>
              <a:ext cx="254000" cy="4794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" name="Text Box 22"/>
            <p:cNvSpPr txBox="1">
              <a:spLocks noChangeArrowheads="1"/>
            </p:cNvSpPr>
            <p:nvPr/>
          </p:nvSpPr>
          <p:spPr bwMode="auto">
            <a:xfrm>
              <a:off x="2802343" y="4355887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0</a:t>
              </a:r>
            </a:p>
          </p:txBody>
        </p:sp>
        <p:sp>
          <p:nvSpPr>
            <p:cNvPr id="31" name="Oval 7"/>
            <p:cNvSpPr>
              <a:spLocks noChangeArrowheads="1"/>
            </p:cNvSpPr>
            <p:nvPr/>
          </p:nvSpPr>
          <p:spPr bwMode="auto">
            <a:xfrm>
              <a:off x="3019825" y="462426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S5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[0]</a:t>
              </a:r>
              <a:endParaRPr lang="en-US" altLang="ru-RU" sz="1200" dirty="0">
                <a:latin typeface="+mn-lt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 rot="1971202" flipH="1">
              <a:off x="3379974" y="4193343"/>
              <a:ext cx="860697" cy="928866"/>
              <a:chOff x="3637911" y="3391847"/>
              <a:chExt cx="541899" cy="584818"/>
            </a:xfrm>
          </p:grpSpPr>
          <p:sp>
            <p:nvSpPr>
              <p:cNvPr id="35" name="Arc 34"/>
              <p:cNvSpPr/>
              <p:nvPr/>
            </p:nvSpPr>
            <p:spPr>
              <a:xfrm>
                <a:off x="3684509" y="3391847"/>
                <a:ext cx="495301" cy="584818"/>
              </a:xfrm>
              <a:prstGeom prst="arc">
                <a:avLst>
                  <a:gd name="adj1" fmla="val 6011667"/>
                  <a:gd name="adj2" fmla="val 15412818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ru-RU" sz="1400"/>
              </a:p>
            </p:txBody>
          </p:sp>
          <p:sp>
            <p:nvSpPr>
              <p:cNvPr id="36" name="Text Box 22"/>
              <p:cNvSpPr txBox="1">
                <a:spLocks noChangeArrowheads="1"/>
              </p:cNvSpPr>
              <p:nvPr/>
            </p:nvSpPr>
            <p:spPr bwMode="auto">
              <a:xfrm rot="1971202">
                <a:off x="3637911" y="3568446"/>
                <a:ext cx="101822" cy="17219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36576" rIns="0" bIns="0" anchor="ctr">
                <a:spAutoFit/>
              </a:bodyPr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ru-RU" sz="1200" dirty="0" smtClean="0">
                    <a:latin typeface="+mn-lt"/>
                  </a:rPr>
                  <a:t>1</a:t>
                </a:r>
                <a:endParaRPr lang="en-US" altLang="ru-RU" sz="1200" dirty="0">
                  <a:latin typeface="+mn-lt"/>
                </a:endParaRPr>
              </a:p>
            </p:txBody>
          </p:sp>
        </p:grpSp>
        <p:sp>
          <p:nvSpPr>
            <p:cNvPr id="33" name="Freeform 32"/>
            <p:cNvSpPr/>
            <p:nvPr/>
          </p:nvSpPr>
          <p:spPr>
            <a:xfrm>
              <a:off x="1451942" y="1564892"/>
              <a:ext cx="1686446" cy="3892229"/>
            </a:xfrm>
            <a:custGeom>
              <a:avLst/>
              <a:gdLst>
                <a:gd name="connsiteX0" fmla="*/ 989205 w 1686446"/>
                <a:gd name="connsiteY0" fmla="*/ 0 h 3892229"/>
                <a:gd name="connsiteX1" fmla="*/ 1542279 w 1686446"/>
                <a:gd name="connsiteY1" fmla="*/ 168941 h 3892229"/>
                <a:gd name="connsiteX2" fmla="*/ 1663766 w 1686446"/>
                <a:gd name="connsiteY2" fmla="*/ 269177 h 3892229"/>
                <a:gd name="connsiteX3" fmla="*/ 1663766 w 1686446"/>
                <a:gd name="connsiteY3" fmla="*/ 3604339 h 3892229"/>
                <a:gd name="connsiteX4" fmla="*/ 1686446 w 1686446"/>
                <a:gd name="connsiteY4" fmla="*/ 3604339 h 3892229"/>
                <a:gd name="connsiteX5" fmla="*/ 1542278 w 1686446"/>
                <a:gd name="connsiteY5" fmla="*/ 3723289 h 3892229"/>
                <a:gd name="connsiteX6" fmla="*/ 989204 w 1686446"/>
                <a:gd name="connsiteY6" fmla="*/ 3892229 h 3892229"/>
                <a:gd name="connsiteX7" fmla="*/ 989205 w 1686446"/>
                <a:gd name="connsiteY7" fmla="*/ 3892228 h 3892229"/>
                <a:gd name="connsiteX8" fmla="*/ 0 w 1686446"/>
                <a:gd name="connsiteY8" fmla="*/ 2903023 h 3892229"/>
                <a:gd name="connsiteX9" fmla="*/ 0 w 1686446"/>
                <a:gd name="connsiteY9" fmla="*/ 989205 h 3892229"/>
                <a:gd name="connsiteX10" fmla="*/ 989205 w 1686446"/>
                <a:gd name="connsiteY10" fmla="*/ 0 h 3892229"/>
                <a:gd name="connsiteX0" fmla="*/ 1686446 w 1777886"/>
                <a:gd name="connsiteY0" fmla="*/ 3604339 h 3892229"/>
                <a:gd name="connsiteX1" fmla="*/ 1542278 w 1777886"/>
                <a:gd name="connsiteY1" fmla="*/ 3723289 h 3892229"/>
                <a:gd name="connsiteX2" fmla="*/ 989204 w 1777886"/>
                <a:gd name="connsiteY2" fmla="*/ 3892229 h 3892229"/>
                <a:gd name="connsiteX3" fmla="*/ 989205 w 1777886"/>
                <a:gd name="connsiteY3" fmla="*/ 3892228 h 3892229"/>
                <a:gd name="connsiteX4" fmla="*/ 0 w 1777886"/>
                <a:gd name="connsiteY4" fmla="*/ 2903023 h 3892229"/>
                <a:gd name="connsiteX5" fmla="*/ 0 w 1777886"/>
                <a:gd name="connsiteY5" fmla="*/ 989205 h 3892229"/>
                <a:gd name="connsiteX6" fmla="*/ 989205 w 1777886"/>
                <a:gd name="connsiteY6" fmla="*/ 0 h 3892229"/>
                <a:gd name="connsiteX7" fmla="*/ 1542279 w 1777886"/>
                <a:gd name="connsiteY7" fmla="*/ 168941 h 3892229"/>
                <a:gd name="connsiteX8" fmla="*/ 1663766 w 1777886"/>
                <a:gd name="connsiteY8" fmla="*/ 269177 h 3892229"/>
                <a:gd name="connsiteX9" fmla="*/ 1663766 w 1777886"/>
                <a:gd name="connsiteY9" fmla="*/ 3604339 h 3892229"/>
                <a:gd name="connsiteX10" fmla="*/ 1777886 w 1777886"/>
                <a:gd name="connsiteY10" fmla="*/ 3695779 h 3892229"/>
                <a:gd name="connsiteX0" fmla="*/ 1686446 w 1709306"/>
                <a:gd name="connsiteY0" fmla="*/ 3604339 h 3892229"/>
                <a:gd name="connsiteX1" fmla="*/ 1542278 w 1709306"/>
                <a:gd name="connsiteY1" fmla="*/ 3723289 h 3892229"/>
                <a:gd name="connsiteX2" fmla="*/ 989204 w 1709306"/>
                <a:gd name="connsiteY2" fmla="*/ 3892229 h 3892229"/>
                <a:gd name="connsiteX3" fmla="*/ 989205 w 1709306"/>
                <a:gd name="connsiteY3" fmla="*/ 3892228 h 3892229"/>
                <a:gd name="connsiteX4" fmla="*/ 0 w 1709306"/>
                <a:gd name="connsiteY4" fmla="*/ 2903023 h 3892229"/>
                <a:gd name="connsiteX5" fmla="*/ 0 w 1709306"/>
                <a:gd name="connsiteY5" fmla="*/ 989205 h 3892229"/>
                <a:gd name="connsiteX6" fmla="*/ 989205 w 1709306"/>
                <a:gd name="connsiteY6" fmla="*/ 0 h 3892229"/>
                <a:gd name="connsiteX7" fmla="*/ 1542279 w 1709306"/>
                <a:gd name="connsiteY7" fmla="*/ 168941 h 3892229"/>
                <a:gd name="connsiteX8" fmla="*/ 1663766 w 1709306"/>
                <a:gd name="connsiteY8" fmla="*/ 269177 h 3892229"/>
                <a:gd name="connsiteX9" fmla="*/ 1663766 w 1709306"/>
                <a:gd name="connsiteY9" fmla="*/ 3604339 h 3892229"/>
                <a:gd name="connsiteX10" fmla="*/ 1709306 w 1709306"/>
                <a:gd name="connsiteY10" fmla="*/ 3326209 h 3892229"/>
                <a:gd name="connsiteX0" fmla="*/ 1686446 w 1686446"/>
                <a:gd name="connsiteY0" fmla="*/ 3604339 h 3892229"/>
                <a:gd name="connsiteX1" fmla="*/ 1542278 w 1686446"/>
                <a:gd name="connsiteY1" fmla="*/ 3723289 h 3892229"/>
                <a:gd name="connsiteX2" fmla="*/ 989204 w 1686446"/>
                <a:gd name="connsiteY2" fmla="*/ 3892229 h 3892229"/>
                <a:gd name="connsiteX3" fmla="*/ 989205 w 1686446"/>
                <a:gd name="connsiteY3" fmla="*/ 3892228 h 3892229"/>
                <a:gd name="connsiteX4" fmla="*/ 0 w 1686446"/>
                <a:gd name="connsiteY4" fmla="*/ 2903023 h 3892229"/>
                <a:gd name="connsiteX5" fmla="*/ 0 w 1686446"/>
                <a:gd name="connsiteY5" fmla="*/ 989205 h 3892229"/>
                <a:gd name="connsiteX6" fmla="*/ 989205 w 1686446"/>
                <a:gd name="connsiteY6" fmla="*/ 0 h 3892229"/>
                <a:gd name="connsiteX7" fmla="*/ 1542279 w 1686446"/>
                <a:gd name="connsiteY7" fmla="*/ 168941 h 3892229"/>
                <a:gd name="connsiteX8" fmla="*/ 1663766 w 1686446"/>
                <a:gd name="connsiteY8" fmla="*/ 269177 h 3892229"/>
                <a:gd name="connsiteX9" fmla="*/ 1663766 w 1686446"/>
                <a:gd name="connsiteY9" fmla="*/ 3604339 h 3892229"/>
                <a:gd name="connsiteX0" fmla="*/ 1686446 w 1686446"/>
                <a:gd name="connsiteY0" fmla="*/ 3604339 h 3892229"/>
                <a:gd name="connsiteX1" fmla="*/ 1542278 w 1686446"/>
                <a:gd name="connsiteY1" fmla="*/ 3723289 h 3892229"/>
                <a:gd name="connsiteX2" fmla="*/ 989204 w 1686446"/>
                <a:gd name="connsiteY2" fmla="*/ 3892229 h 3892229"/>
                <a:gd name="connsiteX3" fmla="*/ 989205 w 1686446"/>
                <a:gd name="connsiteY3" fmla="*/ 3892228 h 3892229"/>
                <a:gd name="connsiteX4" fmla="*/ 0 w 1686446"/>
                <a:gd name="connsiteY4" fmla="*/ 2903023 h 3892229"/>
                <a:gd name="connsiteX5" fmla="*/ 0 w 1686446"/>
                <a:gd name="connsiteY5" fmla="*/ 989205 h 3892229"/>
                <a:gd name="connsiteX6" fmla="*/ 989205 w 1686446"/>
                <a:gd name="connsiteY6" fmla="*/ 0 h 3892229"/>
                <a:gd name="connsiteX7" fmla="*/ 1542279 w 1686446"/>
                <a:gd name="connsiteY7" fmla="*/ 168941 h 3892229"/>
                <a:gd name="connsiteX8" fmla="*/ 1663766 w 1686446"/>
                <a:gd name="connsiteY8" fmla="*/ 269177 h 3892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6446" h="3892229">
                  <a:moveTo>
                    <a:pt x="1686446" y="3604339"/>
                  </a:moveTo>
                  <a:lnTo>
                    <a:pt x="1542278" y="3723289"/>
                  </a:lnTo>
                  <a:cubicBezTo>
                    <a:pt x="1384400" y="3829949"/>
                    <a:pt x="1194075" y="3892229"/>
                    <a:pt x="989204" y="3892229"/>
                  </a:cubicBezTo>
                  <a:lnTo>
                    <a:pt x="989205" y="3892228"/>
                  </a:lnTo>
                  <a:cubicBezTo>
                    <a:pt x="442882" y="3892228"/>
                    <a:pt x="0" y="3449346"/>
                    <a:pt x="0" y="2903023"/>
                  </a:cubicBezTo>
                  <a:lnTo>
                    <a:pt x="0" y="989205"/>
                  </a:lnTo>
                  <a:cubicBezTo>
                    <a:pt x="0" y="442882"/>
                    <a:pt x="442882" y="0"/>
                    <a:pt x="989205" y="0"/>
                  </a:cubicBezTo>
                  <a:cubicBezTo>
                    <a:pt x="1194076" y="0"/>
                    <a:pt x="1384401" y="62280"/>
                    <a:pt x="1542279" y="168941"/>
                  </a:cubicBezTo>
                  <a:lnTo>
                    <a:pt x="1663766" y="26917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34" name="Text Box 22"/>
            <p:cNvSpPr txBox="1">
              <a:spLocks noChangeArrowheads="1"/>
            </p:cNvSpPr>
            <p:nvPr/>
          </p:nvSpPr>
          <p:spPr bwMode="auto">
            <a:xfrm>
              <a:off x="1389741" y="3479531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0</a:t>
              </a:r>
            </a:p>
          </p:txBody>
        </p:sp>
      </p:grpSp>
      <p:graphicFrame>
        <p:nvGraphicFramePr>
          <p:cNvPr id="41" name="Content Placeholder 5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7089098"/>
              </p:ext>
            </p:extLst>
          </p:nvPr>
        </p:nvGraphicFramePr>
        <p:xfrm>
          <a:off x="3827415" y="2165519"/>
          <a:ext cx="2372360" cy="350237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61566"/>
                <a:gridCol w="513536"/>
                <a:gridCol w="587551"/>
                <a:gridCol w="609707"/>
              </a:tblGrid>
              <a:tr h="433515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Current</a:t>
                      </a:r>
                      <a:r>
                        <a:rPr lang="en-US" sz="1200" b="0" baseline="0" dirty="0" smtClean="0"/>
                        <a:t> state</a:t>
                      </a:r>
                      <a:endParaRPr lang="ru-RU" sz="1200" b="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Input</a:t>
                      </a:r>
                      <a:endParaRPr lang="ru-RU" sz="1200" b="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Next state</a:t>
                      </a:r>
                      <a:endParaRPr lang="ru-RU" sz="1200" b="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Output</a:t>
                      </a:r>
                      <a:endParaRPr lang="ru-RU" sz="1200" b="0" dirty="0"/>
                    </a:p>
                  </a:txBody>
                  <a:tcPr marL="76503" marR="76503" marT="38252" marB="38252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9"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S0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S1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S2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255009"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S1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S3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S1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255009"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S2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S3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S2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255009"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S3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S5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S1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255009"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S4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S5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S2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255009"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S5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S0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5500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S4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6817365" y="2276890"/>
            <a:ext cx="383438" cy="3259597"/>
            <a:chOff x="6817365" y="2276890"/>
            <a:chExt cx="383438" cy="3259597"/>
          </a:xfrm>
        </p:grpSpPr>
        <p:sp>
          <p:nvSpPr>
            <p:cNvPr id="43" name="Rectangle 42"/>
            <p:cNvSpPr/>
            <p:nvPr/>
          </p:nvSpPr>
          <p:spPr>
            <a:xfrm>
              <a:off x="6817365" y="2276890"/>
              <a:ext cx="38343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S0</a:t>
              </a:r>
              <a:endParaRPr lang="ru-RU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817365" y="2861099"/>
              <a:ext cx="38343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S1</a:t>
              </a:r>
              <a:endParaRPr lang="ru-RU" sz="16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817365" y="3445308"/>
              <a:ext cx="38343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S2</a:t>
              </a:r>
              <a:endParaRPr lang="ru-RU" sz="16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817365" y="4029517"/>
              <a:ext cx="38343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S3</a:t>
              </a:r>
              <a:endParaRPr lang="ru-RU" sz="16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817365" y="4613726"/>
              <a:ext cx="38343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S4</a:t>
              </a:r>
              <a:endParaRPr lang="ru-RU" sz="16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817365" y="5197933"/>
              <a:ext cx="38343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S5</a:t>
              </a:r>
              <a:endParaRPr lang="ru-RU" sz="1600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342876" y="5667891"/>
            <a:ext cx="3733695" cy="338554"/>
            <a:chOff x="7342876" y="5667891"/>
            <a:chExt cx="3733695" cy="338554"/>
          </a:xfrm>
        </p:grpSpPr>
        <p:sp>
          <p:nvSpPr>
            <p:cNvPr id="49" name="Rectangle 48"/>
            <p:cNvSpPr/>
            <p:nvPr/>
          </p:nvSpPr>
          <p:spPr>
            <a:xfrm>
              <a:off x="7342876" y="5667891"/>
              <a:ext cx="38343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S0</a:t>
              </a:r>
              <a:endParaRPr lang="ru-RU" sz="160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8012927" y="5667891"/>
              <a:ext cx="38343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S1</a:t>
              </a:r>
              <a:endParaRPr lang="ru-RU" sz="1600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8682978" y="5667891"/>
              <a:ext cx="38343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S2</a:t>
              </a:r>
              <a:endParaRPr lang="ru-RU" sz="1600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9353029" y="5667891"/>
              <a:ext cx="38343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S3</a:t>
              </a:r>
              <a:endParaRPr lang="ru-RU" sz="1600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023080" y="5667891"/>
              <a:ext cx="38343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S4</a:t>
              </a:r>
              <a:endParaRPr lang="ru-RU" sz="160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693133" y="5667891"/>
              <a:ext cx="38343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S5</a:t>
              </a:r>
              <a:endParaRPr lang="ru-RU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060999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 Table </a:t>
            </a:r>
            <a:r>
              <a:rPr lang="en-US" dirty="0" smtClean="0"/>
              <a:t>Method: step 2</a:t>
            </a:r>
            <a:endParaRPr lang="ru-RU" dirty="0"/>
          </a:p>
        </p:txBody>
      </p:sp>
      <p:graphicFrame>
        <p:nvGraphicFramePr>
          <p:cNvPr id="42" name="Content Placeholder 41"/>
          <p:cNvGraphicFramePr>
            <a:graphicFrameLocks noGrp="1"/>
          </p:cNvGraphicFramePr>
          <p:nvPr>
            <p:ph idx="1"/>
          </p:nvPr>
        </p:nvGraphicFramePr>
        <p:xfrm>
          <a:off x="7200803" y="2135907"/>
          <a:ext cx="4001328" cy="35319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6888"/>
                <a:gridCol w="666888"/>
                <a:gridCol w="666888"/>
                <a:gridCol w="666888"/>
                <a:gridCol w="666888"/>
                <a:gridCol w="666888"/>
              </a:tblGrid>
              <a:tr h="588664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8664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8664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8664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8664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8664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11/14/2016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Digital Integrated Circuits Design -- Lecture #6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80455" y="2401293"/>
            <a:ext cx="2685463" cy="3080653"/>
            <a:chOff x="1389741" y="1564892"/>
            <a:chExt cx="3392929" cy="3892229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2341008" y="267625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S1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[0]</a:t>
              </a:r>
              <a:endParaRPr lang="en-US" altLang="ru-RU" sz="1200" dirty="0">
                <a:latin typeface="+mn-lt"/>
              </a:endParaRPr>
            </a:p>
          </p:txBody>
        </p:sp>
        <p:cxnSp>
          <p:nvCxnSpPr>
            <p:cNvPr id="9" name="AutoShape 13"/>
            <p:cNvCxnSpPr>
              <a:cxnSpLocks noChangeShapeType="1"/>
              <a:endCxn id="8" idx="7"/>
            </p:cNvCxnSpPr>
            <p:nvPr/>
          </p:nvCxnSpPr>
          <p:spPr bwMode="auto">
            <a:xfrm flipH="1">
              <a:off x="2861708" y="2285734"/>
              <a:ext cx="254000" cy="4794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3706258" y="268895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S2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[0]</a:t>
              </a:r>
              <a:endParaRPr lang="en-US" altLang="ru-RU" sz="1200" dirty="0">
                <a:latin typeface="+mn-lt"/>
              </a:endParaRPr>
            </a:p>
          </p:txBody>
        </p:sp>
        <p:cxnSp>
          <p:nvCxnSpPr>
            <p:cNvPr id="11" name="AutoShape 18"/>
            <p:cNvCxnSpPr>
              <a:cxnSpLocks noChangeShapeType="1"/>
              <a:endCxn id="10" idx="1"/>
            </p:cNvCxnSpPr>
            <p:nvPr/>
          </p:nvCxnSpPr>
          <p:spPr bwMode="auto">
            <a:xfrm>
              <a:off x="3541158" y="2298434"/>
              <a:ext cx="254000" cy="4794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" name="Text Box 22"/>
            <p:cNvSpPr txBox="1">
              <a:spLocks noChangeArrowheads="1"/>
            </p:cNvSpPr>
            <p:nvPr/>
          </p:nvSpPr>
          <p:spPr bwMode="auto">
            <a:xfrm>
              <a:off x="3558621" y="2361710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1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13" name="Arc 12"/>
            <p:cNvSpPr/>
            <p:nvPr/>
          </p:nvSpPr>
          <p:spPr>
            <a:xfrm>
              <a:off x="4210375" y="2558109"/>
              <a:ext cx="495301" cy="495301"/>
            </a:xfrm>
            <a:prstGeom prst="arc">
              <a:avLst>
                <a:gd name="adj1" fmla="val 11491621"/>
                <a:gd name="adj2" fmla="val 7589041"/>
              </a:avLst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auto">
            <a:xfrm>
              <a:off x="3026808" y="1749953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S0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[0]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15" name="Text Box 22"/>
            <p:cNvSpPr txBox="1">
              <a:spLocks noChangeArrowheads="1"/>
            </p:cNvSpPr>
            <p:nvPr/>
          </p:nvSpPr>
          <p:spPr bwMode="auto">
            <a:xfrm>
              <a:off x="4628682" y="2660160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1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16" name="Text Box 22"/>
            <p:cNvSpPr txBox="1">
              <a:spLocks noChangeArrowheads="1"/>
            </p:cNvSpPr>
            <p:nvPr/>
          </p:nvSpPr>
          <p:spPr bwMode="auto">
            <a:xfrm>
              <a:off x="2923223" y="2363480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0</a:t>
              </a:r>
              <a:endParaRPr lang="en-US" altLang="ru-RU" sz="1200" dirty="0">
                <a:latin typeface="+mn-lt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 flipH="1">
              <a:off x="1862564" y="2558109"/>
              <a:ext cx="572295" cy="495301"/>
              <a:chOff x="1216654" y="2607054"/>
              <a:chExt cx="572295" cy="495301"/>
            </a:xfrm>
          </p:grpSpPr>
          <p:sp>
            <p:nvSpPr>
              <p:cNvPr id="39" name="Arc 38"/>
              <p:cNvSpPr/>
              <p:nvPr/>
            </p:nvSpPr>
            <p:spPr>
              <a:xfrm>
                <a:off x="1216654" y="2607054"/>
                <a:ext cx="495301" cy="495301"/>
              </a:xfrm>
              <a:prstGeom prst="arc">
                <a:avLst>
                  <a:gd name="adj1" fmla="val 11491621"/>
                  <a:gd name="adj2" fmla="val 7589041"/>
                </a:avLst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0" name="Text Box 22"/>
              <p:cNvSpPr txBox="1">
                <a:spLocks noChangeArrowheads="1"/>
              </p:cNvSpPr>
              <p:nvPr/>
            </p:nvSpPr>
            <p:spPr bwMode="auto">
              <a:xfrm>
                <a:off x="1634961" y="2709105"/>
                <a:ext cx="153988" cy="27349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36576" rIns="0" bIns="0" anchor="ctr">
                <a:spAutoFit/>
              </a:bodyPr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ru-RU" sz="1200" dirty="0" smtClean="0">
                    <a:latin typeface="+mn-lt"/>
                  </a:rPr>
                  <a:t>1</a:t>
                </a:r>
                <a:endParaRPr lang="en-US" altLang="ru-RU" sz="1200" dirty="0">
                  <a:latin typeface="+mn-lt"/>
                </a:endParaRPr>
              </a:p>
            </p:txBody>
          </p:sp>
        </p:grpSp>
        <p:sp>
          <p:nvSpPr>
            <p:cNvPr id="18" name="Oval 7"/>
            <p:cNvSpPr>
              <a:spLocks noChangeArrowheads="1"/>
            </p:cNvSpPr>
            <p:nvPr/>
          </p:nvSpPr>
          <p:spPr bwMode="auto">
            <a:xfrm>
              <a:off x="2341263" y="370482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S3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[1]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19" name="Oval 6"/>
            <p:cNvSpPr>
              <a:spLocks noChangeArrowheads="1"/>
            </p:cNvSpPr>
            <p:nvPr/>
          </p:nvSpPr>
          <p:spPr bwMode="auto">
            <a:xfrm>
              <a:off x="3706513" y="371752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S4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[1]</a:t>
              </a:r>
              <a:endParaRPr lang="en-US" altLang="ru-RU" sz="1200" dirty="0">
                <a:latin typeface="+mn-lt"/>
              </a:endParaRPr>
            </a:p>
          </p:txBody>
        </p:sp>
        <p:cxnSp>
          <p:nvCxnSpPr>
            <p:cNvPr id="20" name="Straight Arrow Connector 19"/>
            <p:cNvCxnSpPr>
              <a:stCxn id="8" idx="4"/>
              <a:endCxn id="18" idx="0"/>
            </p:cNvCxnSpPr>
            <p:nvPr/>
          </p:nvCxnSpPr>
          <p:spPr>
            <a:xfrm>
              <a:off x="2645808" y="3285859"/>
              <a:ext cx="255" cy="41897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Straight Arrow Connector 20"/>
            <p:cNvCxnSpPr>
              <a:stCxn id="10" idx="3"/>
              <a:endCxn id="18" idx="7"/>
            </p:cNvCxnSpPr>
            <p:nvPr/>
          </p:nvCxnSpPr>
          <p:spPr>
            <a:xfrm flipH="1">
              <a:off x="2861589" y="3209285"/>
              <a:ext cx="933943" cy="58481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" name="Arc 21"/>
            <p:cNvSpPr/>
            <p:nvPr/>
          </p:nvSpPr>
          <p:spPr>
            <a:xfrm>
              <a:off x="2252171" y="3196585"/>
              <a:ext cx="495301" cy="584818"/>
            </a:xfrm>
            <a:prstGeom prst="arc">
              <a:avLst>
                <a:gd name="adj1" fmla="val 6155338"/>
                <a:gd name="adj2" fmla="val 15412818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23" name="Text Box 22"/>
            <p:cNvSpPr txBox="1">
              <a:spLocks noChangeArrowheads="1"/>
            </p:cNvSpPr>
            <p:nvPr/>
          </p:nvSpPr>
          <p:spPr bwMode="auto">
            <a:xfrm>
              <a:off x="3276363" y="3349087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0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2568814" y="3322533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0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25" name="Text Box 22"/>
            <p:cNvSpPr txBox="1">
              <a:spLocks noChangeArrowheads="1"/>
            </p:cNvSpPr>
            <p:nvPr/>
          </p:nvSpPr>
          <p:spPr bwMode="auto">
            <a:xfrm>
              <a:off x="2179490" y="3322533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1</a:t>
              </a:r>
              <a:endParaRPr lang="en-US" altLang="ru-RU" sz="1200" dirty="0">
                <a:latin typeface="+mn-lt"/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 flipH="1">
              <a:off x="3902010" y="3215635"/>
              <a:ext cx="567982" cy="584818"/>
              <a:chOff x="3611828" y="3391847"/>
              <a:chExt cx="567982" cy="584818"/>
            </a:xfrm>
          </p:grpSpPr>
          <p:sp>
            <p:nvSpPr>
              <p:cNvPr id="37" name="Arc 36"/>
              <p:cNvSpPr/>
              <p:nvPr/>
            </p:nvSpPr>
            <p:spPr>
              <a:xfrm>
                <a:off x="3684509" y="3391847"/>
                <a:ext cx="495301" cy="584818"/>
              </a:xfrm>
              <a:prstGeom prst="arc">
                <a:avLst>
                  <a:gd name="adj1" fmla="val 6155338"/>
                  <a:gd name="adj2" fmla="val 15412818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ru-RU" sz="1400"/>
              </a:p>
            </p:txBody>
          </p:sp>
          <p:sp>
            <p:nvSpPr>
              <p:cNvPr id="38" name="Text Box 22"/>
              <p:cNvSpPr txBox="1">
                <a:spLocks noChangeArrowheads="1"/>
              </p:cNvSpPr>
              <p:nvPr/>
            </p:nvSpPr>
            <p:spPr bwMode="auto">
              <a:xfrm>
                <a:off x="3611828" y="3517795"/>
                <a:ext cx="153988" cy="27349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36576" rIns="0" bIns="0" anchor="ctr">
                <a:spAutoFit/>
              </a:bodyPr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ru-RU" sz="1200" dirty="0" smtClean="0">
                    <a:latin typeface="+mn-lt"/>
                  </a:rPr>
                  <a:t>1</a:t>
                </a:r>
                <a:endParaRPr lang="en-US" altLang="ru-RU" sz="1200" dirty="0">
                  <a:latin typeface="+mn-lt"/>
                </a:endParaRPr>
              </a:p>
            </p:txBody>
          </p:sp>
        </p:grpSp>
        <p:cxnSp>
          <p:nvCxnSpPr>
            <p:cNvPr id="27" name="AutoShape 13"/>
            <p:cNvCxnSpPr>
              <a:cxnSpLocks noChangeShapeType="1"/>
            </p:cNvCxnSpPr>
            <p:nvPr/>
          </p:nvCxnSpPr>
          <p:spPr bwMode="auto">
            <a:xfrm flipH="1">
              <a:off x="3618496" y="4295472"/>
              <a:ext cx="254000" cy="4794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" name="Text Box 22"/>
            <p:cNvSpPr txBox="1">
              <a:spLocks noChangeArrowheads="1"/>
            </p:cNvSpPr>
            <p:nvPr/>
          </p:nvSpPr>
          <p:spPr bwMode="auto">
            <a:xfrm>
              <a:off x="3680010" y="4373217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0</a:t>
              </a:r>
              <a:endParaRPr lang="en-US" altLang="ru-RU" sz="1200" dirty="0">
                <a:latin typeface="+mn-lt"/>
              </a:endParaRPr>
            </a:p>
          </p:txBody>
        </p:sp>
        <p:cxnSp>
          <p:nvCxnSpPr>
            <p:cNvPr id="29" name="AutoShape 18"/>
            <p:cNvCxnSpPr>
              <a:cxnSpLocks noChangeShapeType="1"/>
            </p:cNvCxnSpPr>
            <p:nvPr/>
          </p:nvCxnSpPr>
          <p:spPr bwMode="auto">
            <a:xfrm>
              <a:off x="2784880" y="4292610"/>
              <a:ext cx="254000" cy="4794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" name="Text Box 22"/>
            <p:cNvSpPr txBox="1">
              <a:spLocks noChangeArrowheads="1"/>
            </p:cNvSpPr>
            <p:nvPr/>
          </p:nvSpPr>
          <p:spPr bwMode="auto">
            <a:xfrm>
              <a:off x="2802343" y="4355887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0</a:t>
              </a:r>
            </a:p>
          </p:txBody>
        </p:sp>
        <p:sp>
          <p:nvSpPr>
            <p:cNvPr id="31" name="Oval 7"/>
            <p:cNvSpPr>
              <a:spLocks noChangeArrowheads="1"/>
            </p:cNvSpPr>
            <p:nvPr/>
          </p:nvSpPr>
          <p:spPr bwMode="auto">
            <a:xfrm>
              <a:off x="3019825" y="462426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S5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[0]</a:t>
              </a:r>
              <a:endParaRPr lang="en-US" altLang="ru-RU" sz="1200" dirty="0">
                <a:latin typeface="+mn-lt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 rot="1971202" flipH="1">
              <a:off x="3379974" y="4193343"/>
              <a:ext cx="860697" cy="928866"/>
              <a:chOff x="3637911" y="3391847"/>
              <a:chExt cx="541899" cy="584818"/>
            </a:xfrm>
          </p:grpSpPr>
          <p:sp>
            <p:nvSpPr>
              <p:cNvPr id="35" name="Arc 34"/>
              <p:cNvSpPr/>
              <p:nvPr/>
            </p:nvSpPr>
            <p:spPr>
              <a:xfrm>
                <a:off x="3684509" y="3391847"/>
                <a:ext cx="495301" cy="584818"/>
              </a:xfrm>
              <a:prstGeom prst="arc">
                <a:avLst>
                  <a:gd name="adj1" fmla="val 6011667"/>
                  <a:gd name="adj2" fmla="val 15412818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ru-RU" sz="1400"/>
              </a:p>
            </p:txBody>
          </p:sp>
          <p:sp>
            <p:nvSpPr>
              <p:cNvPr id="36" name="Text Box 22"/>
              <p:cNvSpPr txBox="1">
                <a:spLocks noChangeArrowheads="1"/>
              </p:cNvSpPr>
              <p:nvPr/>
            </p:nvSpPr>
            <p:spPr bwMode="auto">
              <a:xfrm rot="1971202">
                <a:off x="3637911" y="3568446"/>
                <a:ext cx="101822" cy="17219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36576" rIns="0" bIns="0" anchor="ctr">
                <a:spAutoFit/>
              </a:bodyPr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ru-RU" sz="1200" dirty="0" smtClean="0">
                    <a:latin typeface="+mn-lt"/>
                  </a:rPr>
                  <a:t>1</a:t>
                </a:r>
                <a:endParaRPr lang="en-US" altLang="ru-RU" sz="1200" dirty="0">
                  <a:latin typeface="+mn-lt"/>
                </a:endParaRPr>
              </a:p>
            </p:txBody>
          </p:sp>
        </p:grpSp>
        <p:sp>
          <p:nvSpPr>
            <p:cNvPr id="33" name="Freeform 32"/>
            <p:cNvSpPr/>
            <p:nvPr/>
          </p:nvSpPr>
          <p:spPr>
            <a:xfrm>
              <a:off x="1451942" y="1564892"/>
              <a:ext cx="1686446" cy="3892229"/>
            </a:xfrm>
            <a:custGeom>
              <a:avLst/>
              <a:gdLst>
                <a:gd name="connsiteX0" fmla="*/ 989205 w 1686446"/>
                <a:gd name="connsiteY0" fmla="*/ 0 h 3892229"/>
                <a:gd name="connsiteX1" fmla="*/ 1542279 w 1686446"/>
                <a:gd name="connsiteY1" fmla="*/ 168941 h 3892229"/>
                <a:gd name="connsiteX2" fmla="*/ 1663766 w 1686446"/>
                <a:gd name="connsiteY2" fmla="*/ 269177 h 3892229"/>
                <a:gd name="connsiteX3" fmla="*/ 1663766 w 1686446"/>
                <a:gd name="connsiteY3" fmla="*/ 3604339 h 3892229"/>
                <a:gd name="connsiteX4" fmla="*/ 1686446 w 1686446"/>
                <a:gd name="connsiteY4" fmla="*/ 3604339 h 3892229"/>
                <a:gd name="connsiteX5" fmla="*/ 1542278 w 1686446"/>
                <a:gd name="connsiteY5" fmla="*/ 3723289 h 3892229"/>
                <a:gd name="connsiteX6" fmla="*/ 989204 w 1686446"/>
                <a:gd name="connsiteY6" fmla="*/ 3892229 h 3892229"/>
                <a:gd name="connsiteX7" fmla="*/ 989205 w 1686446"/>
                <a:gd name="connsiteY7" fmla="*/ 3892228 h 3892229"/>
                <a:gd name="connsiteX8" fmla="*/ 0 w 1686446"/>
                <a:gd name="connsiteY8" fmla="*/ 2903023 h 3892229"/>
                <a:gd name="connsiteX9" fmla="*/ 0 w 1686446"/>
                <a:gd name="connsiteY9" fmla="*/ 989205 h 3892229"/>
                <a:gd name="connsiteX10" fmla="*/ 989205 w 1686446"/>
                <a:gd name="connsiteY10" fmla="*/ 0 h 3892229"/>
                <a:gd name="connsiteX0" fmla="*/ 1686446 w 1777886"/>
                <a:gd name="connsiteY0" fmla="*/ 3604339 h 3892229"/>
                <a:gd name="connsiteX1" fmla="*/ 1542278 w 1777886"/>
                <a:gd name="connsiteY1" fmla="*/ 3723289 h 3892229"/>
                <a:gd name="connsiteX2" fmla="*/ 989204 w 1777886"/>
                <a:gd name="connsiteY2" fmla="*/ 3892229 h 3892229"/>
                <a:gd name="connsiteX3" fmla="*/ 989205 w 1777886"/>
                <a:gd name="connsiteY3" fmla="*/ 3892228 h 3892229"/>
                <a:gd name="connsiteX4" fmla="*/ 0 w 1777886"/>
                <a:gd name="connsiteY4" fmla="*/ 2903023 h 3892229"/>
                <a:gd name="connsiteX5" fmla="*/ 0 w 1777886"/>
                <a:gd name="connsiteY5" fmla="*/ 989205 h 3892229"/>
                <a:gd name="connsiteX6" fmla="*/ 989205 w 1777886"/>
                <a:gd name="connsiteY6" fmla="*/ 0 h 3892229"/>
                <a:gd name="connsiteX7" fmla="*/ 1542279 w 1777886"/>
                <a:gd name="connsiteY7" fmla="*/ 168941 h 3892229"/>
                <a:gd name="connsiteX8" fmla="*/ 1663766 w 1777886"/>
                <a:gd name="connsiteY8" fmla="*/ 269177 h 3892229"/>
                <a:gd name="connsiteX9" fmla="*/ 1663766 w 1777886"/>
                <a:gd name="connsiteY9" fmla="*/ 3604339 h 3892229"/>
                <a:gd name="connsiteX10" fmla="*/ 1777886 w 1777886"/>
                <a:gd name="connsiteY10" fmla="*/ 3695779 h 3892229"/>
                <a:gd name="connsiteX0" fmla="*/ 1686446 w 1709306"/>
                <a:gd name="connsiteY0" fmla="*/ 3604339 h 3892229"/>
                <a:gd name="connsiteX1" fmla="*/ 1542278 w 1709306"/>
                <a:gd name="connsiteY1" fmla="*/ 3723289 h 3892229"/>
                <a:gd name="connsiteX2" fmla="*/ 989204 w 1709306"/>
                <a:gd name="connsiteY2" fmla="*/ 3892229 h 3892229"/>
                <a:gd name="connsiteX3" fmla="*/ 989205 w 1709306"/>
                <a:gd name="connsiteY3" fmla="*/ 3892228 h 3892229"/>
                <a:gd name="connsiteX4" fmla="*/ 0 w 1709306"/>
                <a:gd name="connsiteY4" fmla="*/ 2903023 h 3892229"/>
                <a:gd name="connsiteX5" fmla="*/ 0 w 1709306"/>
                <a:gd name="connsiteY5" fmla="*/ 989205 h 3892229"/>
                <a:gd name="connsiteX6" fmla="*/ 989205 w 1709306"/>
                <a:gd name="connsiteY6" fmla="*/ 0 h 3892229"/>
                <a:gd name="connsiteX7" fmla="*/ 1542279 w 1709306"/>
                <a:gd name="connsiteY7" fmla="*/ 168941 h 3892229"/>
                <a:gd name="connsiteX8" fmla="*/ 1663766 w 1709306"/>
                <a:gd name="connsiteY8" fmla="*/ 269177 h 3892229"/>
                <a:gd name="connsiteX9" fmla="*/ 1663766 w 1709306"/>
                <a:gd name="connsiteY9" fmla="*/ 3604339 h 3892229"/>
                <a:gd name="connsiteX10" fmla="*/ 1709306 w 1709306"/>
                <a:gd name="connsiteY10" fmla="*/ 3326209 h 3892229"/>
                <a:gd name="connsiteX0" fmla="*/ 1686446 w 1686446"/>
                <a:gd name="connsiteY0" fmla="*/ 3604339 h 3892229"/>
                <a:gd name="connsiteX1" fmla="*/ 1542278 w 1686446"/>
                <a:gd name="connsiteY1" fmla="*/ 3723289 h 3892229"/>
                <a:gd name="connsiteX2" fmla="*/ 989204 w 1686446"/>
                <a:gd name="connsiteY2" fmla="*/ 3892229 h 3892229"/>
                <a:gd name="connsiteX3" fmla="*/ 989205 w 1686446"/>
                <a:gd name="connsiteY3" fmla="*/ 3892228 h 3892229"/>
                <a:gd name="connsiteX4" fmla="*/ 0 w 1686446"/>
                <a:gd name="connsiteY4" fmla="*/ 2903023 h 3892229"/>
                <a:gd name="connsiteX5" fmla="*/ 0 w 1686446"/>
                <a:gd name="connsiteY5" fmla="*/ 989205 h 3892229"/>
                <a:gd name="connsiteX6" fmla="*/ 989205 w 1686446"/>
                <a:gd name="connsiteY6" fmla="*/ 0 h 3892229"/>
                <a:gd name="connsiteX7" fmla="*/ 1542279 w 1686446"/>
                <a:gd name="connsiteY7" fmla="*/ 168941 h 3892229"/>
                <a:gd name="connsiteX8" fmla="*/ 1663766 w 1686446"/>
                <a:gd name="connsiteY8" fmla="*/ 269177 h 3892229"/>
                <a:gd name="connsiteX9" fmla="*/ 1663766 w 1686446"/>
                <a:gd name="connsiteY9" fmla="*/ 3604339 h 3892229"/>
                <a:gd name="connsiteX0" fmla="*/ 1686446 w 1686446"/>
                <a:gd name="connsiteY0" fmla="*/ 3604339 h 3892229"/>
                <a:gd name="connsiteX1" fmla="*/ 1542278 w 1686446"/>
                <a:gd name="connsiteY1" fmla="*/ 3723289 h 3892229"/>
                <a:gd name="connsiteX2" fmla="*/ 989204 w 1686446"/>
                <a:gd name="connsiteY2" fmla="*/ 3892229 h 3892229"/>
                <a:gd name="connsiteX3" fmla="*/ 989205 w 1686446"/>
                <a:gd name="connsiteY3" fmla="*/ 3892228 h 3892229"/>
                <a:gd name="connsiteX4" fmla="*/ 0 w 1686446"/>
                <a:gd name="connsiteY4" fmla="*/ 2903023 h 3892229"/>
                <a:gd name="connsiteX5" fmla="*/ 0 w 1686446"/>
                <a:gd name="connsiteY5" fmla="*/ 989205 h 3892229"/>
                <a:gd name="connsiteX6" fmla="*/ 989205 w 1686446"/>
                <a:gd name="connsiteY6" fmla="*/ 0 h 3892229"/>
                <a:gd name="connsiteX7" fmla="*/ 1542279 w 1686446"/>
                <a:gd name="connsiteY7" fmla="*/ 168941 h 3892229"/>
                <a:gd name="connsiteX8" fmla="*/ 1663766 w 1686446"/>
                <a:gd name="connsiteY8" fmla="*/ 269177 h 3892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6446" h="3892229">
                  <a:moveTo>
                    <a:pt x="1686446" y="3604339"/>
                  </a:moveTo>
                  <a:lnTo>
                    <a:pt x="1542278" y="3723289"/>
                  </a:lnTo>
                  <a:cubicBezTo>
                    <a:pt x="1384400" y="3829949"/>
                    <a:pt x="1194075" y="3892229"/>
                    <a:pt x="989204" y="3892229"/>
                  </a:cubicBezTo>
                  <a:lnTo>
                    <a:pt x="989205" y="3892228"/>
                  </a:lnTo>
                  <a:cubicBezTo>
                    <a:pt x="442882" y="3892228"/>
                    <a:pt x="0" y="3449346"/>
                    <a:pt x="0" y="2903023"/>
                  </a:cubicBezTo>
                  <a:lnTo>
                    <a:pt x="0" y="989205"/>
                  </a:lnTo>
                  <a:cubicBezTo>
                    <a:pt x="0" y="442882"/>
                    <a:pt x="442882" y="0"/>
                    <a:pt x="989205" y="0"/>
                  </a:cubicBezTo>
                  <a:cubicBezTo>
                    <a:pt x="1194076" y="0"/>
                    <a:pt x="1384401" y="62280"/>
                    <a:pt x="1542279" y="168941"/>
                  </a:cubicBezTo>
                  <a:lnTo>
                    <a:pt x="1663766" y="26917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34" name="Text Box 22"/>
            <p:cNvSpPr txBox="1">
              <a:spLocks noChangeArrowheads="1"/>
            </p:cNvSpPr>
            <p:nvPr/>
          </p:nvSpPr>
          <p:spPr bwMode="auto">
            <a:xfrm>
              <a:off x="1389741" y="3479531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0</a:t>
              </a:r>
            </a:p>
          </p:txBody>
        </p:sp>
      </p:grpSp>
      <p:graphicFrame>
        <p:nvGraphicFramePr>
          <p:cNvPr id="41" name="Content Placeholder 5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3380085"/>
              </p:ext>
            </p:extLst>
          </p:nvPr>
        </p:nvGraphicFramePr>
        <p:xfrm>
          <a:off x="3827415" y="2165519"/>
          <a:ext cx="2372360" cy="350237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61566"/>
                <a:gridCol w="513536"/>
                <a:gridCol w="587551"/>
                <a:gridCol w="609707"/>
              </a:tblGrid>
              <a:tr h="433515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Current</a:t>
                      </a:r>
                      <a:r>
                        <a:rPr lang="en-US" sz="1200" b="0" baseline="0" dirty="0" smtClean="0"/>
                        <a:t> state</a:t>
                      </a:r>
                      <a:endParaRPr lang="ru-RU" sz="1200" b="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Input</a:t>
                      </a:r>
                      <a:endParaRPr lang="ru-RU" sz="1200" b="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Next state</a:t>
                      </a:r>
                      <a:endParaRPr lang="ru-RU" sz="1200" b="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Output</a:t>
                      </a:r>
                      <a:endParaRPr lang="ru-RU" sz="1200" b="0" dirty="0"/>
                    </a:p>
                  </a:txBody>
                  <a:tcPr marL="76503" marR="76503" marT="38252" marB="38252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9"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S0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S1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S2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255009"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S1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S3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S1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255009"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S2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S3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S2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255009"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S3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S5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S1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255009"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S4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S5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S2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255009"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S5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S0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5500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S4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Rectangle 42"/>
          <p:cNvSpPr/>
          <p:nvPr/>
        </p:nvSpPr>
        <p:spPr>
          <a:xfrm>
            <a:off x="6817365" y="2276890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S0</a:t>
            </a:r>
            <a:endParaRPr lang="ru-RU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817365" y="2861099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S1</a:t>
            </a:r>
            <a:endParaRPr lang="ru-RU" sz="1600" dirty="0"/>
          </a:p>
        </p:txBody>
      </p:sp>
      <p:sp>
        <p:nvSpPr>
          <p:cNvPr id="45" name="Rectangle 44"/>
          <p:cNvSpPr/>
          <p:nvPr/>
        </p:nvSpPr>
        <p:spPr>
          <a:xfrm>
            <a:off x="6817365" y="3445308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S2</a:t>
            </a:r>
            <a:endParaRPr lang="ru-RU" sz="1600" dirty="0"/>
          </a:p>
        </p:txBody>
      </p:sp>
      <p:sp>
        <p:nvSpPr>
          <p:cNvPr id="46" name="Rectangle 45"/>
          <p:cNvSpPr/>
          <p:nvPr/>
        </p:nvSpPr>
        <p:spPr>
          <a:xfrm>
            <a:off x="6817365" y="4029517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S3</a:t>
            </a:r>
            <a:endParaRPr lang="ru-RU" sz="1600" dirty="0"/>
          </a:p>
        </p:txBody>
      </p:sp>
      <p:sp>
        <p:nvSpPr>
          <p:cNvPr id="47" name="Rectangle 46"/>
          <p:cNvSpPr/>
          <p:nvPr/>
        </p:nvSpPr>
        <p:spPr>
          <a:xfrm>
            <a:off x="6817365" y="4613726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S4</a:t>
            </a:r>
            <a:endParaRPr lang="ru-RU" sz="1600" dirty="0"/>
          </a:p>
        </p:txBody>
      </p:sp>
      <p:sp>
        <p:nvSpPr>
          <p:cNvPr id="48" name="Rectangle 47"/>
          <p:cNvSpPr/>
          <p:nvPr/>
        </p:nvSpPr>
        <p:spPr>
          <a:xfrm>
            <a:off x="6817365" y="5197933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S5</a:t>
            </a:r>
            <a:endParaRPr lang="ru-RU" sz="1600" dirty="0"/>
          </a:p>
        </p:txBody>
      </p:sp>
      <p:sp>
        <p:nvSpPr>
          <p:cNvPr id="49" name="Rectangle 48"/>
          <p:cNvSpPr/>
          <p:nvPr/>
        </p:nvSpPr>
        <p:spPr>
          <a:xfrm>
            <a:off x="7342876" y="5667891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S0</a:t>
            </a:r>
            <a:endParaRPr lang="ru-RU" sz="1600" dirty="0"/>
          </a:p>
        </p:txBody>
      </p:sp>
      <p:sp>
        <p:nvSpPr>
          <p:cNvPr id="50" name="Rectangle 49"/>
          <p:cNvSpPr/>
          <p:nvPr/>
        </p:nvSpPr>
        <p:spPr>
          <a:xfrm>
            <a:off x="8012927" y="5667891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S1</a:t>
            </a:r>
            <a:endParaRPr lang="ru-RU" sz="1600" dirty="0"/>
          </a:p>
        </p:txBody>
      </p:sp>
      <p:sp>
        <p:nvSpPr>
          <p:cNvPr id="51" name="Rectangle 50"/>
          <p:cNvSpPr/>
          <p:nvPr/>
        </p:nvSpPr>
        <p:spPr>
          <a:xfrm>
            <a:off x="8682978" y="5667891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S2</a:t>
            </a:r>
            <a:endParaRPr lang="ru-RU" sz="1600" dirty="0"/>
          </a:p>
        </p:txBody>
      </p:sp>
      <p:sp>
        <p:nvSpPr>
          <p:cNvPr id="52" name="Rectangle 51"/>
          <p:cNvSpPr/>
          <p:nvPr/>
        </p:nvSpPr>
        <p:spPr>
          <a:xfrm>
            <a:off x="9353029" y="5667891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S3</a:t>
            </a:r>
            <a:endParaRPr lang="ru-RU" sz="1600" dirty="0"/>
          </a:p>
        </p:txBody>
      </p:sp>
      <p:sp>
        <p:nvSpPr>
          <p:cNvPr id="53" name="Rectangle 52"/>
          <p:cNvSpPr/>
          <p:nvPr/>
        </p:nvSpPr>
        <p:spPr>
          <a:xfrm>
            <a:off x="10023080" y="5667891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S4</a:t>
            </a:r>
            <a:endParaRPr lang="ru-RU" sz="1600" dirty="0"/>
          </a:p>
        </p:txBody>
      </p:sp>
      <p:sp>
        <p:nvSpPr>
          <p:cNvPr id="54" name="Rectangle 53"/>
          <p:cNvSpPr/>
          <p:nvPr/>
        </p:nvSpPr>
        <p:spPr>
          <a:xfrm>
            <a:off x="10693133" y="5667891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S5</a:t>
            </a:r>
            <a:endParaRPr lang="ru-RU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49183" y="285609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</a:t>
            </a:r>
            <a:endParaRPr lang="ru-RU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7166699" y="344085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</a:t>
            </a:r>
            <a:endParaRPr lang="ru-RU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7166699" y="402561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  <a:endParaRPr lang="ru-RU" sz="1600" dirty="0"/>
          </a:p>
        </p:txBody>
      </p:sp>
      <p:sp>
        <p:nvSpPr>
          <p:cNvPr id="58" name="TextBox 57"/>
          <p:cNvSpPr txBox="1"/>
          <p:nvPr/>
        </p:nvSpPr>
        <p:spPr>
          <a:xfrm>
            <a:off x="7166699" y="461036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  <a:endParaRPr lang="ru-RU" sz="1600" dirty="0"/>
          </a:p>
        </p:txBody>
      </p:sp>
      <p:sp>
        <p:nvSpPr>
          <p:cNvPr id="59" name="TextBox 58"/>
          <p:cNvSpPr txBox="1"/>
          <p:nvPr/>
        </p:nvSpPr>
        <p:spPr>
          <a:xfrm>
            <a:off x="7166699" y="519512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</a:t>
            </a:r>
            <a:endParaRPr lang="ru-RU" sz="1600" dirty="0"/>
          </a:p>
        </p:txBody>
      </p:sp>
      <p:grpSp>
        <p:nvGrpSpPr>
          <p:cNvPr id="116" name="Group 115"/>
          <p:cNvGrpSpPr/>
          <p:nvPr/>
        </p:nvGrpSpPr>
        <p:grpSpPr>
          <a:xfrm>
            <a:off x="7862702" y="3440854"/>
            <a:ext cx="288862" cy="2092822"/>
            <a:chOff x="7862702" y="3440854"/>
            <a:chExt cx="288862" cy="2092822"/>
          </a:xfrm>
        </p:grpSpPr>
        <p:sp>
          <p:nvSpPr>
            <p:cNvPr id="60" name="TextBox 59"/>
            <p:cNvSpPr txBox="1"/>
            <p:nvPr/>
          </p:nvSpPr>
          <p:spPr>
            <a:xfrm>
              <a:off x="7862702" y="344085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0</a:t>
              </a:r>
              <a:endParaRPr lang="ru-RU" sz="1600" dirty="0"/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7862702" y="4025610"/>
              <a:ext cx="288862" cy="1508066"/>
              <a:chOff x="7862702" y="4025610"/>
              <a:chExt cx="288862" cy="1508066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7862702" y="4025610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ru-RU" sz="1600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7862702" y="4610366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ru-RU" sz="16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7862702" y="5195122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0</a:t>
                </a:r>
                <a:endParaRPr lang="ru-RU" sz="1600" dirty="0"/>
              </a:p>
            </p:txBody>
          </p:sp>
        </p:grpSp>
      </p:grpSp>
      <p:grpSp>
        <p:nvGrpSpPr>
          <p:cNvPr id="117" name="Group 116"/>
          <p:cNvGrpSpPr/>
          <p:nvPr/>
        </p:nvGrpSpPr>
        <p:grpSpPr>
          <a:xfrm>
            <a:off x="8538547" y="4025610"/>
            <a:ext cx="288862" cy="1508066"/>
            <a:chOff x="8538547" y="4025610"/>
            <a:chExt cx="288862" cy="1508066"/>
          </a:xfrm>
        </p:grpSpPr>
        <p:sp>
          <p:nvSpPr>
            <p:cNvPr id="68" name="TextBox 67"/>
            <p:cNvSpPr txBox="1"/>
            <p:nvPr/>
          </p:nvSpPr>
          <p:spPr>
            <a:xfrm>
              <a:off x="8538547" y="402561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  <a:endParaRPr lang="ru-RU" sz="16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538547" y="461036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  <a:endParaRPr lang="ru-RU" sz="16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8538547" y="519512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0</a:t>
              </a:r>
              <a:endParaRPr lang="ru-RU" sz="1600" dirty="0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9192863" y="4610366"/>
            <a:ext cx="288862" cy="923310"/>
            <a:chOff x="9192863" y="4610366"/>
            <a:chExt cx="288862" cy="923310"/>
          </a:xfrm>
        </p:grpSpPr>
        <p:sp>
          <p:nvSpPr>
            <p:cNvPr id="71" name="TextBox 70"/>
            <p:cNvSpPr txBox="1"/>
            <p:nvPr/>
          </p:nvSpPr>
          <p:spPr>
            <a:xfrm>
              <a:off x="9192863" y="461036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  <a:endParaRPr lang="ru-RU" sz="16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9192863" y="519512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0</a:t>
              </a:r>
              <a:endParaRPr lang="ru-RU" sz="1600" dirty="0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9847179" y="519512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</a:t>
            </a:r>
            <a:endParaRPr lang="ru-RU" sz="1600" dirty="0"/>
          </a:p>
        </p:txBody>
      </p:sp>
      <p:sp>
        <p:nvSpPr>
          <p:cNvPr id="74" name="TextBox 73"/>
          <p:cNvSpPr txBox="1"/>
          <p:nvPr/>
        </p:nvSpPr>
        <p:spPr>
          <a:xfrm>
            <a:off x="7398465" y="532933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</a:t>
            </a:r>
            <a:endParaRPr lang="ru-RU" sz="1600" dirty="0"/>
          </a:p>
        </p:txBody>
      </p:sp>
      <p:sp>
        <p:nvSpPr>
          <p:cNvPr id="75" name="TextBox 74"/>
          <p:cNvSpPr txBox="1"/>
          <p:nvPr/>
        </p:nvSpPr>
        <p:spPr>
          <a:xfrm>
            <a:off x="8074310" y="532933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</a:t>
            </a:r>
            <a:endParaRPr lang="ru-RU" sz="1600" dirty="0"/>
          </a:p>
        </p:txBody>
      </p:sp>
      <p:sp>
        <p:nvSpPr>
          <p:cNvPr id="77" name="TextBox 76"/>
          <p:cNvSpPr txBox="1"/>
          <p:nvPr/>
        </p:nvSpPr>
        <p:spPr>
          <a:xfrm>
            <a:off x="8725092" y="532933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</a:t>
            </a:r>
            <a:endParaRPr lang="ru-RU" sz="1600" dirty="0"/>
          </a:p>
        </p:txBody>
      </p:sp>
      <p:sp>
        <p:nvSpPr>
          <p:cNvPr id="78" name="TextBox 77"/>
          <p:cNvSpPr txBox="1"/>
          <p:nvPr/>
        </p:nvSpPr>
        <p:spPr>
          <a:xfrm>
            <a:off x="9400317" y="532933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  <a:endParaRPr lang="ru-RU" sz="1600" dirty="0"/>
          </a:p>
        </p:txBody>
      </p:sp>
      <p:sp>
        <p:nvSpPr>
          <p:cNvPr id="79" name="TextBox 78"/>
          <p:cNvSpPr txBox="1"/>
          <p:nvPr/>
        </p:nvSpPr>
        <p:spPr>
          <a:xfrm>
            <a:off x="10055513" y="532933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  <a:endParaRPr lang="ru-RU" sz="1600" dirty="0"/>
          </a:p>
        </p:txBody>
      </p:sp>
      <p:grpSp>
        <p:nvGrpSpPr>
          <p:cNvPr id="119" name="Group 118"/>
          <p:cNvGrpSpPr/>
          <p:nvPr/>
        </p:nvGrpSpPr>
        <p:grpSpPr>
          <a:xfrm>
            <a:off x="7398465" y="4737638"/>
            <a:ext cx="2290714" cy="338554"/>
            <a:chOff x="7398465" y="4737638"/>
            <a:chExt cx="2290714" cy="338554"/>
          </a:xfrm>
        </p:grpSpPr>
        <p:sp>
          <p:nvSpPr>
            <p:cNvPr id="80" name="TextBox 79"/>
            <p:cNvSpPr txBox="1"/>
            <p:nvPr/>
          </p:nvSpPr>
          <p:spPr>
            <a:xfrm>
              <a:off x="7398465" y="473763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0</a:t>
              </a:r>
              <a:endParaRPr lang="ru-RU" sz="16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8074310" y="473763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0</a:t>
              </a:r>
              <a:endParaRPr lang="ru-RU" sz="16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8725092" y="473763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0</a:t>
              </a:r>
              <a:endParaRPr lang="ru-RU" sz="16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9400317" y="473763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  <a:endParaRPr lang="ru-RU" sz="1600" dirty="0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7398465" y="4147717"/>
            <a:ext cx="1615489" cy="338554"/>
            <a:chOff x="7398465" y="4147717"/>
            <a:chExt cx="1615489" cy="338554"/>
          </a:xfrm>
        </p:grpSpPr>
        <p:sp>
          <p:nvSpPr>
            <p:cNvPr id="84" name="TextBox 83"/>
            <p:cNvSpPr txBox="1"/>
            <p:nvPr/>
          </p:nvSpPr>
          <p:spPr>
            <a:xfrm>
              <a:off x="7398465" y="414771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0</a:t>
              </a:r>
              <a:endParaRPr lang="ru-RU" sz="16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8074310" y="414771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0</a:t>
              </a:r>
              <a:endParaRPr lang="ru-RU" sz="16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8725092" y="414771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0</a:t>
              </a:r>
              <a:endParaRPr lang="ru-RU" sz="1600" dirty="0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7398465" y="3568509"/>
            <a:ext cx="964707" cy="338554"/>
            <a:chOff x="7398465" y="3568509"/>
            <a:chExt cx="964707" cy="338554"/>
          </a:xfrm>
        </p:grpSpPr>
        <p:sp>
          <p:nvSpPr>
            <p:cNvPr id="87" name="TextBox 86"/>
            <p:cNvSpPr txBox="1"/>
            <p:nvPr/>
          </p:nvSpPr>
          <p:spPr>
            <a:xfrm>
              <a:off x="7398465" y="35685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0</a:t>
              </a:r>
              <a:endParaRPr lang="ru-RU" sz="16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074310" y="35685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0</a:t>
              </a:r>
              <a:endParaRPr lang="ru-RU" sz="1600" dirty="0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7398465" y="296808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</a:t>
            </a:r>
            <a:endParaRPr lang="ru-RU" sz="1600" dirty="0"/>
          </a:p>
        </p:txBody>
      </p:sp>
      <p:grpSp>
        <p:nvGrpSpPr>
          <p:cNvPr id="94" name="Group 93"/>
          <p:cNvGrpSpPr/>
          <p:nvPr/>
        </p:nvGrpSpPr>
        <p:grpSpPr>
          <a:xfrm>
            <a:off x="7200803" y="3896610"/>
            <a:ext cx="661899" cy="595260"/>
            <a:chOff x="7200803" y="3306639"/>
            <a:chExt cx="661899" cy="595260"/>
          </a:xfrm>
        </p:grpSpPr>
        <p:cxnSp>
          <p:nvCxnSpPr>
            <p:cNvPr id="91" name="Straight Connector 90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endCxn id="42" idx="1"/>
            </p:cNvCxnSpPr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7870881" y="3897257"/>
            <a:ext cx="661899" cy="595260"/>
            <a:chOff x="7200803" y="3306639"/>
            <a:chExt cx="661899" cy="595260"/>
          </a:xfrm>
        </p:grpSpPr>
        <p:cxnSp>
          <p:nvCxnSpPr>
            <p:cNvPr id="96" name="Straight Connector 95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8537060" y="3893930"/>
            <a:ext cx="661899" cy="595260"/>
            <a:chOff x="7200803" y="3306639"/>
            <a:chExt cx="661899" cy="595260"/>
          </a:xfrm>
        </p:grpSpPr>
        <p:cxnSp>
          <p:nvCxnSpPr>
            <p:cNvPr id="99" name="Straight Connector 98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9207754" y="5078961"/>
            <a:ext cx="661899" cy="595260"/>
            <a:chOff x="7200803" y="3306639"/>
            <a:chExt cx="661899" cy="595260"/>
          </a:xfrm>
        </p:grpSpPr>
        <p:cxnSp>
          <p:nvCxnSpPr>
            <p:cNvPr id="102" name="Straight Connector 101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9868994" y="5078647"/>
            <a:ext cx="661899" cy="595260"/>
            <a:chOff x="7200803" y="3306639"/>
            <a:chExt cx="661899" cy="595260"/>
          </a:xfrm>
        </p:grpSpPr>
        <p:cxnSp>
          <p:nvCxnSpPr>
            <p:cNvPr id="105" name="Straight Connector 104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/>
          <p:cNvGrpSpPr/>
          <p:nvPr/>
        </p:nvGrpSpPr>
        <p:grpSpPr>
          <a:xfrm>
            <a:off x="7207936" y="4486389"/>
            <a:ext cx="661899" cy="595260"/>
            <a:chOff x="7200803" y="3306639"/>
            <a:chExt cx="661899" cy="595260"/>
          </a:xfrm>
        </p:grpSpPr>
        <p:cxnSp>
          <p:nvCxnSpPr>
            <p:cNvPr id="108" name="Straight Connector 107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7871918" y="4487036"/>
            <a:ext cx="661899" cy="595260"/>
            <a:chOff x="7200803" y="3306639"/>
            <a:chExt cx="661899" cy="595260"/>
          </a:xfrm>
        </p:grpSpPr>
        <p:cxnSp>
          <p:nvCxnSpPr>
            <p:cNvPr id="111" name="Straight Connector 110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/>
          <p:cNvGrpSpPr/>
          <p:nvPr/>
        </p:nvGrpSpPr>
        <p:grpSpPr>
          <a:xfrm>
            <a:off x="8532001" y="4483709"/>
            <a:ext cx="661899" cy="595260"/>
            <a:chOff x="7200803" y="3306639"/>
            <a:chExt cx="661899" cy="595260"/>
          </a:xfrm>
        </p:grpSpPr>
        <p:cxnSp>
          <p:nvCxnSpPr>
            <p:cNvPr id="114" name="Straight Connector 113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977299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6" grpId="0"/>
      <p:bldP spid="57" grpId="0"/>
      <p:bldP spid="58" grpId="0"/>
      <p:bldP spid="59" grpId="0"/>
      <p:bldP spid="73" grpId="0"/>
      <p:bldP spid="74" grpId="0"/>
      <p:bldP spid="75" grpId="0"/>
      <p:bldP spid="77" grpId="0"/>
      <p:bldP spid="78" grpId="0"/>
      <p:bldP spid="79" grpId="0"/>
      <p:bldP spid="89" grpId="0"/>
    </p:bldLst>
  </p:timing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 Table Method: step </a:t>
            </a:r>
            <a:r>
              <a:rPr lang="ru-RU" dirty="0" smtClean="0"/>
              <a:t>3</a:t>
            </a:r>
            <a:endParaRPr lang="ru-RU" dirty="0"/>
          </a:p>
        </p:txBody>
      </p:sp>
      <p:graphicFrame>
        <p:nvGraphicFramePr>
          <p:cNvPr id="42" name="Content Placeholder 41"/>
          <p:cNvGraphicFramePr>
            <a:graphicFrameLocks noGrp="1"/>
          </p:cNvGraphicFramePr>
          <p:nvPr>
            <p:ph idx="1"/>
          </p:nvPr>
        </p:nvGraphicFramePr>
        <p:xfrm>
          <a:off x="7200803" y="2135907"/>
          <a:ext cx="4001328" cy="35319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6888"/>
                <a:gridCol w="666888"/>
                <a:gridCol w="666888"/>
                <a:gridCol w="666888"/>
                <a:gridCol w="666888"/>
                <a:gridCol w="666888"/>
              </a:tblGrid>
              <a:tr h="588664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8664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8664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8664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8664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8664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11/14/2016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Digital Integrated Circuits Design -- Lecture #6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80455" y="2401293"/>
            <a:ext cx="2685463" cy="3080653"/>
            <a:chOff x="1389741" y="1564892"/>
            <a:chExt cx="3392929" cy="3892229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2341008" y="267625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S1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[0]</a:t>
              </a:r>
              <a:endParaRPr lang="en-US" altLang="ru-RU" sz="1200" dirty="0">
                <a:latin typeface="+mn-lt"/>
              </a:endParaRPr>
            </a:p>
          </p:txBody>
        </p:sp>
        <p:cxnSp>
          <p:nvCxnSpPr>
            <p:cNvPr id="9" name="AutoShape 13"/>
            <p:cNvCxnSpPr>
              <a:cxnSpLocks noChangeShapeType="1"/>
              <a:endCxn id="8" idx="7"/>
            </p:cNvCxnSpPr>
            <p:nvPr/>
          </p:nvCxnSpPr>
          <p:spPr bwMode="auto">
            <a:xfrm flipH="1">
              <a:off x="2861708" y="2285734"/>
              <a:ext cx="254000" cy="4794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3706258" y="268895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S2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[0]</a:t>
              </a:r>
              <a:endParaRPr lang="en-US" altLang="ru-RU" sz="1200" dirty="0">
                <a:latin typeface="+mn-lt"/>
              </a:endParaRPr>
            </a:p>
          </p:txBody>
        </p:sp>
        <p:cxnSp>
          <p:nvCxnSpPr>
            <p:cNvPr id="11" name="AutoShape 18"/>
            <p:cNvCxnSpPr>
              <a:cxnSpLocks noChangeShapeType="1"/>
              <a:endCxn id="10" idx="1"/>
            </p:cNvCxnSpPr>
            <p:nvPr/>
          </p:nvCxnSpPr>
          <p:spPr bwMode="auto">
            <a:xfrm>
              <a:off x="3541158" y="2298434"/>
              <a:ext cx="254000" cy="4794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" name="Text Box 22"/>
            <p:cNvSpPr txBox="1">
              <a:spLocks noChangeArrowheads="1"/>
            </p:cNvSpPr>
            <p:nvPr/>
          </p:nvSpPr>
          <p:spPr bwMode="auto">
            <a:xfrm>
              <a:off x="3558621" y="2361710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1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13" name="Arc 12"/>
            <p:cNvSpPr/>
            <p:nvPr/>
          </p:nvSpPr>
          <p:spPr>
            <a:xfrm>
              <a:off x="4210375" y="2558109"/>
              <a:ext cx="495301" cy="495301"/>
            </a:xfrm>
            <a:prstGeom prst="arc">
              <a:avLst>
                <a:gd name="adj1" fmla="val 11491621"/>
                <a:gd name="adj2" fmla="val 7589041"/>
              </a:avLst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auto">
            <a:xfrm>
              <a:off x="3026808" y="1749953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S0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[0]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15" name="Text Box 22"/>
            <p:cNvSpPr txBox="1">
              <a:spLocks noChangeArrowheads="1"/>
            </p:cNvSpPr>
            <p:nvPr/>
          </p:nvSpPr>
          <p:spPr bwMode="auto">
            <a:xfrm>
              <a:off x="4628682" y="2660160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1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16" name="Text Box 22"/>
            <p:cNvSpPr txBox="1">
              <a:spLocks noChangeArrowheads="1"/>
            </p:cNvSpPr>
            <p:nvPr/>
          </p:nvSpPr>
          <p:spPr bwMode="auto">
            <a:xfrm>
              <a:off x="2923223" y="2363480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0</a:t>
              </a:r>
              <a:endParaRPr lang="en-US" altLang="ru-RU" sz="1200" dirty="0">
                <a:latin typeface="+mn-lt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 flipH="1">
              <a:off x="1862564" y="2558109"/>
              <a:ext cx="572295" cy="495301"/>
              <a:chOff x="1216654" y="2607054"/>
              <a:chExt cx="572295" cy="495301"/>
            </a:xfrm>
          </p:grpSpPr>
          <p:sp>
            <p:nvSpPr>
              <p:cNvPr id="39" name="Arc 38"/>
              <p:cNvSpPr/>
              <p:nvPr/>
            </p:nvSpPr>
            <p:spPr>
              <a:xfrm>
                <a:off x="1216654" y="2607054"/>
                <a:ext cx="495301" cy="495301"/>
              </a:xfrm>
              <a:prstGeom prst="arc">
                <a:avLst>
                  <a:gd name="adj1" fmla="val 11491621"/>
                  <a:gd name="adj2" fmla="val 7589041"/>
                </a:avLst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0" name="Text Box 22"/>
              <p:cNvSpPr txBox="1">
                <a:spLocks noChangeArrowheads="1"/>
              </p:cNvSpPr>
              <p:nvPr/>
            </p:nvSpPr>
            <p:spPr bwMode="auto">
              <a:xfrm>
                <a:off x="1634961" y="2709105"/>
                <a:ext cx="153988" cy="27349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36576" rIns="0" bIns="0" anchor="ctr">
                <a:spAutoFit/>
              </a:bodyPr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ru-RU" sz="1200" dirty="0" smtClean="0">
                    <a:latin typeface="+mn-lt"/>
                  </a:rPr>
                  <a:t>1</a:t>
                </a:r>
                <a:endParaRPr lang="en-US" altLang="ru-RU" sz="1200" dirty="0">
                  <a:latin typeface="+mn-lt"/>
                </a:endParaRPr>
              </a:p>
            </p:txBody>
          </p:sp>
        </p:grpSp>
        <p:sp>
          <p:nvSpPr>
            <p:cNvPr id="18" name="Oval 7"/>
            <p:cNvSpPr>
              <a:spLocks noChangeArrowheads="1"/>
            </p:cNvSpPr>
            <p:nvPr/>
          </p:nvSpPr>
          <p:spPr bwMode="auto">
            <a:xfrm>
              <a:off x="2341263" y="370482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S3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[1]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19" name="Oval 6"/>
            <p:cNvSpPr>
              <a:spLocks noChangeArrowheads="1"/>
            </p:cNvSpPr>
            <p:nvPr/>
          </p:nvSpPr>
          <p:spPr bwMode="auto">
            <a:xfrm>
              <a:off x="3706513" y="371752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S4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[1]</a:t>
              </a:r>
              <a:endParaRPr lang="en-US" altLang="ru-RU" sz="1200" dirty="0">
                <a:latin typeface="+mn-lt"/>
              </a:endParaRPr>
            </a:p>
          </p:txBody>
        </p:sp>
        <p:cxnSp>
          <p:nvCxnSpPr>
            <p:cNvPr id="20" name="Straight Arrow Connector 19"/>
            <p:cNvCxnSpPr>
              <a:stCxn id="8" idx="4"/>
              <a:endCxn id="18" idx="0"/>
            </p:cNvCxnSpPr>
            <p:nvPr/>
          </p:nvCxnSpPr>
          <p:spPr>
            <a:xfrm>
              <a:off x="2645808" y="3285859"/>
              <a:ext cx="255" cy="41897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Straight Arrow Connector 20"/>
            <p:cNvCxnSpPr>
              <a:stCxn id="10" idx="3"/>
              <a:endCxn id="18" idx="7"/>
            </p:cNvCxnSpPr>
            <p:nvPr/>
          </p:nvCxnSpPr>
          <p:spPr>
            <a:xfrm flipH="1">
              <a:off x="2861589" y="3209285"/>
              <a:ext cx="933943" cy="58481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" name="Arc 21"/>
            <p:cNvSpPr/>
            <p:nvPr/>
          </p:nvSpPr>
          <p:spPr>
            <a:xfrm>
              <a:off x="2252171" y="3196585"/>
              <a:ext cx="495301" cy="584818"/>
            </a:xfrm>
            <a:prstGeom prst="arc">
              <a:avLst>
                <a:gd name="adj1" fmla="val 6155338"/>
                <a:gd name="adj2" fmla="val 15412818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23" name="Text Box 22"/>
            <p:cNvSpPr txBox="1">
              <a:spLocks noChangeArrowheads="1"/>
            </p:cNvSpPr>
            <p:nvPr/>
          </p:nvSpPr>
          <p:spPr bwMode="auto">
            <a:xfrm>
              <a:off x="3276363" y="3349087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0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2568814" y="3322533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0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25" name="Text Box 22"/>
            <p:cNvSpPr txBox="1">
              <a:spLocks noChangeArrowheads="1"/>
            </p:cNvSpPr>
            <p:nvPr/>
          </p:nvSpPr>
          <p:spPr bwMode="auto">
            <a:xfrm>
              <a:off x="2179490" y="3322533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1</a:t>
              </a:r>
              <a:endParaRPr lang="en-US" altLang="ru-RU" sz="1200" dirty="0">
                <a:latin typeface="+mn-lt"/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 flipH="1">
              <a:off x="3902010" y="3215635"/>
              <a:ext cx="567982" cy="584818"/>
              <a:chOff x="3611828" y="3391847"/>
              <a:chExt cx="567982" cy="584818"/>
            </a:xfrm>
          </p:grpSpPr>
          <p:sp>
            <p:nvSpPr>
              <p:cNvPr id="37" name="Arc 36"/>
              <p:cNvSpPr/>
              <p:nvPr/>
            </p:nvSpPr>
            <p:spPr>
              <a:xfrm>
                <a:off x="3684509" y="3391847"/>
                <a:ext cx="495301" cy="584818"/>
              </a:xfrm>
              <a:prstGeom prst="arc">
                <a:avLst>
                  <a:gd name="adj1" fmla="val 6155338"/>
                  <a:gd name="adj2" fmla="val 15412818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ru-RU" sz="1400"/>
              </a:p>
            </p:txBody>
          </p:sp>
          <p:sp>
            <p:nvSpPr>
              <p:cNvPr id="38" name="Text Box 22"/>
              <p:cNvSpPr txBox="1">
                <a:spLocks noChangeArrowheads="1"/>
              </p:cNvSpPr>
              <p:nvPr/>
            </p:nvSpPr>
            <p:spPr bwMode="auto">
              <a:xfrm>
                <a:off x="3611828" y="3517795"/>
                <a:ext cx="153988" cy="27349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36576" rIns="0" bIns="0" anchor="ctr">
                <a:spAutoFit/>
              </a:bodyPr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ru-RU" sz="1200" dirty="0" smtClean="0">
                    <a:latin typeface="+mn-lt"/>
                  </a:rPr>
                  <a:t>1</a:t>
                </a:r>
                <a:endParaRPr lang="en-US" altLang="ru-RU" sz="1200" dirty="0">
                  <a:latin typeface="+mn-lt"/>
                </a:endParaRPr>
              </a:p>
            </p:txBody>
          </p:sp>
        </p:grpSp>
        <p:cxnSp>
          <p:nvCxnSpPr>
            <p:cNvPr id="27" name="AutoShape 13"/>
            <p:cNvCxnSpPr>
              <a:cxnSpLocks noChangeShapeType="1"/>
            </p:cNvCxnSpPr>
            <p:nvPr/>
          </p:nvCxnSpPr>
          <p:spPr bwMode="auto">
            <a:xfrm flipH="1">
              <a:off x="3618496" y="4295472"/>
              <a:ext cx="254000" cy="4794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" name="Text Box 22"/>
            <p:cNvSpPr txBox="1">
              <a:spLocks noChangeArrowheads="1"/>
            </p:cNvSpPr>
            <p:nvPr/>
          </p:nvSpPr>
          <p:spPr bwMode="auto">
            <a:xfrm>
              <a:off x="3680010" y="4373217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0</a:t>
              </a:r>
              <a:endParaRPr lang="en-US" altLang="ru-RU" sz="1200" dirty="0">
                <a:latin typeface="+mn-lt"/>
              </a:endParaRPr>
            </a:p>
          </p:txBody>
        </p:sp>
        <p:cxnSp>
          <p:nvCxnSpPr>
            <p:cNvPr id="29" name="AutoShape 18"/>
            <p:cNvCxnSpPr>
              <a:cxnSpLocks noChangeShapeType="1"/>
            </p:cNvCxnSpPr>
            <p:nvPr/>
          </p:nvCxnSpPr>
          <p:spPr bwMode="auto">
            <a:xfrm>
              <a:off x="2784880" y="4292610"/>
              <a:ext cx="254000" cy="4794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" name="Text Box 22"/>
            <p:cNvSpPr txBox="1">
              <a:spLocks noChangeArrowheads="1"/>
            </p:cNvSpPr>
            <p:nvPr/>
          </p:nvSpPr>
          <p:spPr bwMode="auto">
            <a:xfrm>
              <a:off x="2802343" y="4355887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0</a:t>
              </a:r>
            </a:p>
          </p:txBody>
        </p:sp>
        <p:sp>
          <p:nvSpPr>
            <p:cNvPr id="31" name="Oval 7"/>
            <p:cNvSpPr>
              <a:spLocks noChangeArrowheads="1"/>
            </p:cNvSpPr>
            <p:nvPr/>
          </p:nvSpPr>
          <p:spPr bwMode="auto">
            <a:xfrm>
              <a:off x="3019825" y="462426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S5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[0]</a:t>
              </a:r>
              <a:endParaRPr lang="en-US" altLang="ru-RU" sz="1200" dirty="0">
                <a:latin typeface="+mn-lt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 rot="1971202" flipH="1">
              <a:off x="3379974" y="4193343"/>
              <a:ext cx="860697" cy="928866"/>
              <a:chOff x="3637911" y="3391847"/>
              <a:chExt cx="541899" cy="584818"/>
            </a:xfrm>
          </p:grpSpPr>
          <p:sp>
            <p:nvSpPr>
              <p:cNvPr id="35" name="Arc 34"/>
              <p:cNvSpPr/>
              <p:nvPr/>
            </p:nvSpPr>
            <p:spPr>
              <a:xfrm>
                <a:off x="3684509" y="3391847"/>
                <a:ext cx="495301" cy="584818"/>
              </a:xfrm>
              <a:prstGeom prst="arc">
                <a:avLst>
                  <a:gd name="adj1" fmla="val 6011667"/>
                  <a:gd name="adj2" fmla="val 15412818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ru-RU" sz="1400"/>
              </a:p>
            </p:txBody>
          </p:sp>
          <p:sp>
            <p:nvSpPr>
              <p:cNvPr id="36" name="Text Box 22"/>
              <p:cNvSpPr txBox="1">
                <a:spLocks noChangeArrowheads="1"/>
              </p:cNvSpPr>
              <p:nvPr/>
            </p:nvSpPr>
            <p:spPr bwMode="auto">
              <a:xfrm rot="1971202">
                <a:off x="3637911" y="3568446"/>
                <a:ext cx="101822" cy="17219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36576" rIns="0" bIns="0" anchor="ctr">
                <a:spAutoFit/>
              </a:bodyPr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ru-RU" sz="1200" dirty="0" smtClean="0">
                    <a:latin typeface="+mn-lt"/>
                  </a:rPr>
                  <a:t>1</a:t>
                </a:r>
                <a:endParaRPr lang="en-US" altLang="ru-RU" sz="1200" dirty="0">
                  <a:latin typeface="+mn-lt"/>
                </a:endParaRPr>
              </a:p>
            </p:txBody>
          </p:sp>
        </p:grpSp>
        <p:sp>
          <p:nvSpPr>
            <p:cNvPr id="33" name="Freeform 32"/>
            <p:cNvSpPr/>
            <p:nvPr/>
          </p:nvSpPr>
          <p:spPr>
            <a:xfrm>
              <a:off x="1451942" y="1564892"/>
              <a:ext cx="1686446" cy="3892229"/>
            </a:xfrm>
            <a:custGeom>
              <a:avLst/>
              <a:gdLst>
                <a:gd name="connsiteX0" fmla="*/ 989205 w 1686446"/>
                <a:gd name="connsiteY0" fmla="*/ 0 h 3892229"/>
                <a:gd name="connsiteX1" fmla="*/ 1542279 w 1686446"/>
                <a:gd name="connsiteY1" fmla="*/ 168941 h 3892229"/>
                <a:gd name="connsiteX2" fmla="*/ 1663766 w 1686446"/>
                <a:gd name="connsiteY2" fmla="*/ 269177 h 3892229"/>
                <a:gd name="connsiteX3" fmla="*/ 1663766 w 1686446"/>
                <a:gd name="connsiteY3" fmla="*/ 3604339 h 3892229"/>
                <a:gd name="connsiteX4" fmla="*/ 1686446 w 1686446"/>
                <a:gd name="connsiteY4" fmla="*/ 3604339 h 3892229"/>
                <a:gd name="connsiteX5" fmla="*/ 1542278 w 1686446"/>
                <a:gd name="connsiteY5" fmla="*/ 3723289 h 3892229"/>
                <a:gd name="connsiteX6" fmla="*/ 989204 w 1686446"/>
                <a:gd name="connsiteY6" fmla="*/ 3892229 h 3892229"/>
                <a:gd name="connsiteX7" fmla="*/ 989205 w 1686446"/>
                <a:gd name="connsiteY7" fmla="*/ 3892228 h 3892229"/>
                <a:gd name="connsiteX8" fmla="*/ 0 w 1686446"/>
                <a:gd name="connsiteY8" fmla="*/ 2903023 h 3892229"/>
                <a:gd name="connsiteX9" fmla="*/ 0 w 1686446"/>
                <a:gd name="connsiteY9" fmla="*/ 989205 h 3892229"/>
                <a:gd name="connsiteX10" fmla="*/ 989205 w 1686446"/>
                <a:gd name="connsiteY10" fmla="*/ 0 h 3892229"/>
                <a:gd name="connsiteX0" fmla="*/ 1686446 w 1777886"/>
                <a:gd name="connsiteY0" fmla="*/ 3604339 h 3892229"/>
                <a:gd name="connsiteX1" fmla="*/ 1542278 w 1777886"/>
                <a:gd name="connsiteY1" fmla="*/ 3723289 h 3892229"/>
                <a:gd name="connsiteX2" fmla="*/ 989204 w 1777886"/>
                <a:gd name="connsiteY2" fmla="*/ 3892229 h 3892229"/>
                <a:gd name="connsiteX3" fmla="*/ 989205 w 1777886"/>
                <a:gd name="connsiteY3" fmla="*/ 3892228 h 3892229"/>
                <a:gd name="connsiteX4" fmla="*/ 0 w 1777886"/>
                <a:gd name="connsiteY4" fmla="*/ 2903023 h 3892229"/>
                <a:gd name="connsiteX5" fmla="*/ 0 w 1777886"/>
                <a:gd name="connsiteY5" fmla="*/ 989205 h 3892229"/>
                <a:gd name="connsiteX6" fmla="*/ 989205 w 1777886"/>
                <a:gd name="connsiteY6" fmla="*/ 0 h 3892229"/>
                <a:gd name="connsiteX7" fmla="*/ 1542279 w 1777886"/>
                <a:gd name="connsiteY7" fmla="*/ 168941 h 3892229"/>
                <a:gd name="connsiteX8" fmla="*/ 1663766 w 1777886"/>
                <a:gd name="connsiteY8" fmla="*/ 269177 h 3892229"/>
                <a:gd name="connsiteX9" fmla="*/ 1663766 w 1777886"/>
                <a:gd name="connsiteY9" fmla="*/ 3604339 h 3892229"/>
                <a:gd name="connsiteX10" fmla="*/ 1777886 w 1777886"/>
                <a:gd name="connsiteY10" fmla="*/ 3695779 h 3892229"/>
                <a:gd name="connsiteX0" fmla="*/ 1686446 w 1709306"/>
                <a:gd name="connsiteY0" fmla="*/ 3604339 h 3892229"/>
                <a:gd name="connsiteX1" fmla="*/ 1542278 w 1709306"/>
                <a:gd name="connsiteY1" fmla="*/ 3723289 h 3892229"/>
                <a:gd name="connsiteX2" fmla="*/ 989204 w 1709306"/>
                <a:gd name="connsiteY2" fmla="*/ 3892229 h 3892229"/>
                <a:gd name="connsiteX3" fmla="*/ 989205 w 1709306"/>
                <a:gd name="connsiteY3" fmla="*/ 3892228 h 3892229"/>
                <a:gd name="connsiteX4" fmla="*/ 0 w 1709306"/>
                <a:gd name="connsiteY4" fmla="*/ 2903023 h 3892229"/>
                <a:gd name="connsiteX5" fmla="*/ 0 w 1709306"/>
                <a:gd name="connsiteY5" fmla="*/ 989205 h 3892229"/>
                <a:gd name="connsiteX6" fmla="*/ 989205 w 1709306"/>
                <a:gd name="connsiteY6" fmla="*/ 0 h 3892229"/>
                <a:gd name="connsiteX7" fmla="*/ 1542279 w 1709306"/>
                <a:gd name="connsiteY7" fmla="*/ 168941 h 3892229"/>
                <a:gd name="connsiteX8" fmla="*/ 1663766 w 1709306"/>
                <a:gd name="connsiteY8" fmla="*/ 269177 h 3892229"/>
                <a:gd name="connsiteX9" fmla="*/ 1663766 w 1709306"/>
                <a:gd name="connsiteY9" fmla="*/ 3604339 h 3892229"/>
                <a:gd name="connsiteX10" fmla="*/ 1709306 w 1709306"/>
                <a:gd name="connsiteY10" fmla="*/ 3326209 h 3892229"/>
                <a:gd name="connsiteX0" fmla="*/ 1686446 w 1686446"/>
                <a:gd name="connsiteY0" fmla="*/ 3604339 h 3892229"/>
                <a:gd name="connsiteX1" fmla="*/ 1542278 w 1686446"/>
                <a:gd name="connsiteY1" fmla="*/ 3723289 h 3892229"/>
                <a:gd name="connsiteX2" fmla="*/ 989204 w 1686446"/>
                <a:gd name="connsiteY2" fmla="*/ 3892229 h 3892229"/>
                <a:gd name="connsiteX3" fmla="*/ 989205 w 1686446"/>
                <a:gd name="connsiteY3" fmla="*/ 3892228 h 3892229"/>
                <a:gd name="connsiteX4" fmla="*/ 0 w 1686446"/>
                <a:gd name="connsiteY4" fmla="*/ 2903023 h 3892229"/>
                <a:gd name="connsiteX5" fmla="*/ 0 w 1686446"/>
                <a:gd name="connsiteY5" fmla="*/ 989205 h 3892229"/>
                <a:gd name="connsiteX6" fmla="*/ 989205 w 1686446"/>
                <a:gd name="connsiteY6" fmla="*/ 0 h 3892229"/>
                <a:gd name="connsiteX7" fmla="*/ 1542279 w 1686446"/>
                <a:gd name="connsiteY7" fmla="*/ 168941 h 3892229"/>
                <a:gd name="connsiteX8" fmla="*/ 1663766 w 1686446"/>
                <a:gd name="connsiteY8" fmla="*/ 269177 h 3892229"/>
                <a:gd name="connsiteX9" fmla="*/ 1663766 w 1686446"/>
                <a:gd name="connsiteY9" fmla="*/ 3604339 h 3892229"/>
                <a:gd name="connsiteX0" fmla="*/ 1686446 w 1686446"/>
                <a:gd name="connsiteY0" fmla="*/ 3604339 h 3892229"/>
                <a:gd name="connsiteX1" fmla="*/ 1542278 w 1686446"/>
                <a:gd name="connsiteY1" fmla="*/ 3723289 h 3892229"/>
                <a:gd name="connsiteX2" fmla="*/ 989204 w 1686446"/>
                <a:gd name="connsiteY2" fmla="*/ 3892229 h 3892229"/>
                <a:gd name="connsiteX3" fmla="*/ 989205 w 1686446"/>
                <a:gd name="connsiteY3" fmla="*/ 3892228 h 3892229"/>
                <a:gd name="connsiteX4" fmla="*/ 0 w 1686446"/>
                <a:gd name="connsiteY4" fmla="*/ 2903023 h 3892229"/>
                <a:gd name="connsiteX5" fmla="*/ 0 w 1686446"/>
                <a:gd name="connsiteY5" fmla="*/ 989205 h 3892229"/>
                <a:gd name="connsiteX6" fmla="*/ 989205 w 1686446"/>
                <a:gd name="connsiteY6" fmla="*/ 0 h 3892229"/>
                <a:gd name="connsiteX7" fmla="*/ 1542279 w 1686446"/>
                <a:gd name="connsiteY7" fmla="*/ 168941 h 3892229"/>
                <a:gd name="connsiteX8" fmla="*/ 1663766 w 1686446"/>
                <a:gd name="connsiteY8" fmla="*/ 269177 h 3892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6446" h="3892229">
                  <a:moveTo>
                    <a:pt x="1686446" y="3604339"/>
                  </a:moveTo>
                  <a:lnTo>
                    <a:pt x="1542278" y="3723289"/>
                  </a:lnTo>
                  <a:cubicBezTo>
                    <a:pt x="1384400" y="3829949"/>
                    <a:pt x="1194075" y="3892229"/>
                    <a:pt x="989204" y="3892229"/>
                  </a:cubicBezTo>
                  <a:lnTo>
                    <a:pt x="989205" y="3892228"/>
                  </a:lnTo>
                  <a:cubicBezTo>
                    <a:pt x="442882" y="3892228"/>
                    <a:pt x="0" y="3449346"/>
                    <a:pt x="0" y="2903023"/>
                  </a:cubicBezTo>
                  <a:lnTo>
                    <a:pt x="0" y="989205"/>
                  </a:lnTo>
                  <a:cubicBezTo>
                    <a:pt x="0" y="442882"/>
                    <a:pt x="442882" y="0"/>
                    <a:pt x="989205" y="0"/>
                  </a:cubicBezTo>
                  <a:cubicBezTo>
                    <a:pt x="1194076" y="0"/>
                    <a:pt x="1384401" y="62280"/>
                    <a:pt x="1542279" y="168941"/>
                  </a:cubicBezTo>
                  <a:lnTo>
                    <a:pt x="1663766" y="26917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34" name="Text Box 22"/>
            <p:cNvSpPr txBox="1">
              <a:spLocks noChangeArrowheads="1"/>
            </p:cNvSpPr>
            <p:nvPr/>
          </p:nvSpPr>
          <p:spPr bwMode="auto">
            <a:xfrm>
              <a:off x="1389741" y="3479531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0</a:t>
              </a:r>
            </a:p>
          </p:txBody>
        </p:sp>
      </p:grpSp>
      <p:graphicFrame>
        <p:nvGraphicFramePr>
          <p:cNvPr id="41" name="Content Placeholder 56"/>
          <p:cNvGraphicFramePr>
            <a:graphicFrameLocks/>
          </p:cNvGraphicFramePr>
          <p:nvPr/>
        </p:nvGraphicFramePr>
        <p:xfrm>
          <a:off x="3827415" y="2165519"/>
          <a:ext cx="2372360" cy="350237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61566"/>
                <a:gridCol w="513536"/>
                <a:gridCol w="587551"/>
                <a:gridCol w="609707"/>
              </a:tblGrid>
              <a:tr h="433515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Current</a:t>
                      </a:r>
                      <a:r>
                        <a:rPr lang="en-US" sz="1200" b="0" baseline="0" dirty="0" smtClean="0"/>
                        <a:t> state</a:t>
                      </a:r>
                      <a:endParaRPr lang="ru-RU" sz="1200" b="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Input</a:t>
                      </a:r>
                      <a:endParaRPr lang="ru-RU" sz="1200" b="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Next state</a:t>
                      </a:r>
                      <a:endParaRPr lang="ru-RU" sz="1200" b="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Output</a:t>
                      </a:r>
                      <a:endParaRPr lang="ru-RU" sz="1200" b="0" dirty="0"/>
                    </a:p>
                  </a:txBody>
                  <a:tcPr marL="76503" marR="76503" marT="38252" marB="38252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9"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S0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S1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S2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255009"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S1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S3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S1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255009"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S2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S3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S2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255009"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S3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S5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S1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255009"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S4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S5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S2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255009"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S5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S0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5500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S4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Rectangle 42"/>
          <p:cNvSpPr/>
          <p:nvPr/>
        </p:nvSpPr>
        <p:spPr>
          <a:xfrm>
            <a:off x="6817365" y="2276890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S0</a:t>
            </a:r>
            <a:endParaRPr lang="ru-RU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817365" y="2861099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S1</a:t>
            </a:r>
            <a:endParaRPr lang="ru-RU" sz="1600" dirty="0"/>
          </a:p>
        </p:txBody>
      </p:sp>
      <p:sp>
        <p:nvSpPr>
          <p:cNvPr id="45" name="Rectangle 44"/>
          <p:cNvSpPr/>
          <p:nvPr/>
        </p:nvSpPr>
        <p:spPr>
          <a:xfrm>
            <a:off x="6817365" y="3445308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S2</a:t>
            </a:r>
            <a:endParaRPr lang="ru-RU" sz="1600" dirty="0"/>
          </a:p>
        </p:txBody>
      </p:sp>
      <p:sp>
        <p:nvSpPr>
          <p:cNvPr id="46" name="Rectangle 45"/>
          <p:cNvSpPr/>
          <p:nvPr/>
        </p:nvSpPr>
        <p:spPr>
          <a:xfrm>
            <a:off x="6817365" y="4029517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S3</a:t>
            </a:r>
            <a:endParaRPr lang="ru-RU" sz="1600" dirty="0"/>
          </a:p>
        </p:txBody>
      </p:sp>
      <p:sp>
        <p:nvSpPr>
          <p:cNvPr id="47" name="Rectangle 46"/>
          <p:cNvSpPr/>
          <p:nvPr/>
        </p:nvSpPr>
        <p:spPr>
          <a:xfrm>
            <a:off x="6817365" y="4613726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S4</a:t>
            </a:r>
            <a:endParaRPr lang="ru-RU" sz="1600" dirty="0"/>
          </a:p>
        </p:txBody>
      </p:sp>
      <p:sp>
        <p:nvSpPr>
          <p:cNvPr id="48" name="Rectangle 47"/>
          <p:cNvSpPr/>
          <p:nvPr/>
        </p:nvSpPr>
        <p:spPr>
          <a:xfrm>
            <a:off x="6817365" y="5197933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S5</a:t>
            </a:r>
            <a:endParaRPr lang="ru-RU" sz="1600" dirty="0"/>
          </a:p>
        </p:txBody>
      </p:sp>
      <p:sp>
        <p:nvSpPr>
          <p:cNvPr id="49" name="Rectangle 48"/>
          <p:cNvSpPr/>
          <p:nvPr/>
        </p:nvSpPr>
        <p:spPr>
          <a:xfrm>
            <a:off x="7342876" y="5667891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S0</a:t>
            </a:r>
            <a:endParaRPr lang="ru-RU" sz="1600" dirty="0"/>
          </a:p>
        </p:txBody>
      </p:sp>
      <p:sp>
        <p:nvSpPr>
          <p:cNvPr id="50" name="Rectangle 49"/>
          <p:cNvSpPr/>
          <p:nvPr/>
        </p:nvSpPr>
        <p:spPr>
          <a:xfrm>
            <a:off x="8012927" y="5667891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S1</a:t>
            </a:r>
            <a:endParaRPr lang="ru-RU" sz="1600" dirty="0"/>
          </a:p>
        </p:txBody>
      </p:sp>
      <p:sp>
        <p:nvSpPr>
          <p:cNvPr id="51" name="Rectangle 50"/>
          <p:cNvSpPr/>
          <p:nvPr/>
        </p:nvSpPr>
        <p:spPr>
          <a:xfrm>
            <a:off x="8682978" y="5667891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S2</a:t>
            </a:r>
            <a:endParaRPr lang="ru-RU" sz="1600" dirty="0"/>
          </a:p>
        </p:txBody>
      </p:sp>
      <p:sp>
        <p:nvSpPr>
          <p:cNvPr id="52" name="Rectangle 51"/>
          <p:cNvSpPr/>
          <p:nvPr/>
        </p:nvSpPr>
        <p:spPr>
          <a:xfrm>
            <a:off x="9353029" y="5667891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S3</a:t>
            </a:r>
            <a:endParaRPr lang="ru-RU" sz="1600" dirty="0"/>
          </a:p>
        </p:txBody>
      </p:sp>
      <p:sp>
        <p:nvSpPr>
          <p:cNvPr id="53" name="Rectangle 52"/>
          <p:cNvSpPr/>
          <p:nvPr/>
        </p:nvSpPr>
        <p:spPr>
          <a:xfrm>
            <a:off x="10023080" y="5667891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S4</a:t>
            </a:r>
            <a:endParaRPr lang="ru-RU" sz="1600" dirty="0"/>
          </a:p>
        </p:txBody>
      </p:sp>
      <p:sp>
        <p:nvSpPr>
          <p:cNvPr id="54" name="Rectangle 53"/>
          <p:cNvSpPr/>
          <p:nvPr/>
        </p:nvSpPr>
        <p:spPr>
          <a:xfrm>
            <a:off x="10693133" y="5667891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S5</a:t>
            </a:r>
            <a:endParaRPr lang="ru-RU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7200803" y="3896610"/>
            <a:ext cx="661899" cy="595260"/>
            <a:chOff x="7200803" y="3306639"/>
            <a:chExt cx="661899" cy="595260"/>
          </a:xfrm>
        </p:grpSpPr>
        <p:cxnSp>
          <p:nvCxnSpPr>
            <p:cNvPr id="91" name="Straight Connector 90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endCxn id="42" idx="1"/>
            </p:cNvCxnSpPr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7870881" y="3897257"/>
            <a:ext cx="661899" cy="595260"/>
            <a:chOff x="7200803" y="3306639"/>
            <a:chExt cx="661899" cy="595260"/>
          </a:xfrm>
        </p:grpSpPr>
        <p:cxnSp>
          <p:nvCxnSpPr>
            <p:cNvPr id="96" name="Straight Connector 95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8537060" y="3893930"/>
            <a:ext cx="661899" cy="595260"/>
            <a:chOff x="7200803" y="3306639"/>
            <a:chExt cx="661899" cy="595260"/>
          </a:xfrm>
        </p:grpSpPr>
        <p:cxnSp>
          <p:nvCxnSpPr>
            <p:cNvPr id="99" name="Straight Connector 98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9207754" y="5078961"/>
            <a:ext cx="661899" cy="595260"/>
            <a:chOff x="7200803" y="3306639"/>
            <a:chExt cx="661899" cy="595260"/>
          </a:xfrm>
        </p:grpSpPr>
        <p:cxnSp>
          <p:nvCxnSpPr>
            <p:cNvPr id="102" name="Straight Connector 101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9868994" y="5078647"/>
            <a:ext cx="661899" cy="595260"/>
            <a:chOff x="7200803" y="3306639"/>
            <a:chExt cx="661899" cy="595260"/>
          </a:xfrm>
        </p:grpSpPr>
        <p:cxnSp>
          <p:nvCxnSpPr>
            <p:cNvPr id="105" name="Straight Connector 104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/>
          <p:cNvGrpSpPr/>
          <p:nvPr/>
        </p:nvGrpSpPr>
        <p:grpSpPr>
          <a:xfrm>
            <a:off x="7207936" y="4486389"/>
            <a:ext cx="661899" cy="595260"/>
            <a:chOff x="7200803" y="3306639"/>
            <a:chExt cx="661899" cy="595260"/>
          </a:xfrm>
        </p:grpSpPr>
        <p:cxnSp>
          <p:nvCxnSpPr>
            <p:cNvPr id="108" name="Straight Connector 107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7871918" y="4487036"/>
            <a:ext cx="661899" cy="595260"/>
            <a:chOff x="7200803" y="3306639"/>
            <a:chExt cx="661899" cy="595260"/>
          </a:xfrm>
        </p:grpSpPr>
        <p:cxnSp>
          <p:nvCxnSpPr>
            <p:cNvPr id="111" name="Straight Connector 110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/>
          <p:cNvGrpSpPr/>
          <p:nvPr/>
        </p:nvGrpSpPr>
        <p:grpSpPr>
          <a:xfrm>
            <a:off x="8532001" y="4483709"/>
            <a:ext cx="661899" cy="595260"/>
            <a:chOff x="7200803" y="3306639"/>
            <a:chExt cx="661899" cy="595260"/>
          </a:xfrm>
        </p:grpSpPr>
        <p:cxnSp>
          <p:nvCxnSpPr>
            <p:cNvPr id="114" name="Straight Connector 113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736158"/>
              </p:ext>
            </p:extLst>
          </p:nvPr>
        </p:nvGraphicFramePr>
        <p:xfrm>
          <a:off x="7200803" y="2715968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/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S3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S1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7" name="Table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937237"/>
              </p:ext>
            </p:extLst>
          </p:nvPr>
        </p:nvGraphicFramePr>
        <p:xfrm>
          <a:off x="7207936" y="3320269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/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S3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S2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8" name="Table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001309"/>
              </p:ext>
            </p:extLst>
          </p:nvPr>
        </p:nvGraphicFramePr>
        <p:xfrm>
          <a:off x="7195153" y="5078397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/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S0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S4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9" name="Table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173943"/>
              </p:ext>
            </p:extLst>
          </p:nvPr>
        </p:nvGraphicFramePr>
        <p:xfrm>
          <a:off x="7871917" y="3320269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/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S3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S2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0" name="Table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794017"/>
              </p:ext>
            </p:extLst>
          </p:nvPr>
        </p:nvGraphicFramePr>
        <p:xfrm>
          <a:off x="9206717" y="4483709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/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S5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S2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1" name="Table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512505"/>
              </p:ext>
            </p:extLst>
          </p:nvPr>
        </p:nvGraphicFramePr>
        <p:xfrm>
          <a:off x="7873703" y="5078397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/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S0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S4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2" name="Table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204681"/>
              </p:ext>
            </p:extLst>
          </p:nvPr>
        </p:nvGraphicFramePr>
        <p:xfrm>
          <a:off x="8528232" y="5078397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/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S0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S4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3" name="Table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788423"/>
              </p:ext>
            </p:extLst>
          </p:nvPr>
        </p:nvGraphicFramePr>
        <p:xfrm>
          <a:off x="7538143" y="5078397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/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S1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S2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4" name="Table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476121"/>
              </p:ext>
            </p:extLst>
          </p:nvPr>
        </p:nvGraphicFramePr>
        <p:xfrm>
          <a:off x="7532789" y="3320269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/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S1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S2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5" name="Table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532241"/>
              </p:ext>
            </p:extLst>
          </p:nvPr>
        </p:nvGraphicFramePr>
        <p:xfrm>
          <a:off x="7524611" y="2715968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/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S1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S2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6" name="Table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923839"/>
              </p:ext>
            </p:extLst>
          </p:nvPr>
        </p:nvGraphicFramePr>
        <p:xfrm>
          <a:off x="8209249" y="5078397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/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S3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S1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7" name="Table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932518"/>
              </p:ext>
            </p:extLst>
          </p:nvPr>
        </p:nvGraphicFramePr>
        <p:xfrm>
          <a:off x="8188048" y="3320269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/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S3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S1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8" name="Table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296430"/>
              </p:ext>
            </p:extLst>
          </p:nvPr>
        </p:nvGraphicFramePr>
        <p:xfrm>
          <a:off x="8853779" y="5078397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/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S3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S2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9" name="Table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324331"/>
              </p:ext>
            </p:extLst>
          </p:nvPr>
        </p:nvGraphicFramePr>
        <p:xfrm>
          <a:off x="9537536" y="4483709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/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S5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S1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0" name="Rectangle 89"/>
          <p:cNvSpPr/>
          <p:nvPr/>
        </p:nvSpPr>
        <p:spPr>
          <a:xfrm>
            <a:off x="7275436" y="2749496"/>
            <a:ext cx="176330" cy="215444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400" dirty="0">
                <a:solidFill>
                  <a:srgbClr val="FF0000"/>
                </a:solidFill>
              </a:rPr>
              <a:t>S3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7283422" y="3362072"/>
            <a:ext cx="176330" cy="215444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400" dirty="0">
                <a:solidFill>
                  <a:srgbClr val="FF0000"/>
                </a:solidFill>
              </a:rPr>
              <a:t>S3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7275436" y="5117948"/>
            <a:ext cx="173124" cy="215444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400" dirty="0" smtClean="0">
                <a:solidFill>
                  <a:srgbClr val="FF0000"/>
                </a:solidFill>
              </a:rPr>
              <a:t>S0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7603524" y="2750718"/>
            <a:ext cx="173124" cy="215444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400" dirty="0" smtClean="0">
                <a:solidFill>
                  <a:srgbClr val="FF0000"/>
                </a:solidFill>
              </a:rPr>
              <a:t>S1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7606203" y="3355019"/>
            <a:ext cx="173124" cy="215444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400" dirty="0" smtClean="0">
                <a:solidFill>
                  <a:srgbClr val="FF0000"/>
                </a:solidFill>
              </a:rPr>
              <a:t>S1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7950725" y="5117948"/>
            <a:ext cx="173124" cy="215444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400" dirty="0" smtClean="0">
                <a:solidFill>
                  <a:srgbClr val="FF0000"/>
                </a:solidFill>
              </a:rPr>
              <a:t>S0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8606932" y="5115067"/>
            <a:ext cx="173124" cy="215444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400" dirty="0" smtClean="0">
                <a:solidFill>
                  <a:srgbClr val="FF0000"/>
                </a:solidFill>
              </a:rPr>
              <a:t>S0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8932905" y="5115067"/>
            <a:ext cx="173124" cy="215444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400" dirty="0" smtClean="0">
                <a:solidFill>
                  <a:srgbClr val="FF0000"/>
                </a:solidFill>
              </a:rPr>
              <a:t>S3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7617056" y="5115067"/>
            <a:ext cx="173124" cy="215444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400" dirty="0" smtClean="0">
                <a:solidFill>
                  <a:srgbClr val="FF0000"/>
                </a:solidFill>
              </a:rPr>
              <a:t>S1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8288162" y="5118078"/>
            <a:ext cx="173124" cy="215444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400" dirty="0" smtClean="0">
                <a:solidFill>
                  <a:srgbClr val="FF0000"/>
                </a:solidFill>
              </a:rPr>
              <a:t>S3</a:t>
            </a:r>
            <a:endParaRPr lang="ru-RU" sz="1400" dirty="0">
              <a:solidFill>
                <a:srgbClr val="FF0000"/>
              </a:solidFill>
            </a:endParaRPr>
          </a:p>
        </p:txBody>
      </p:sp>
      <p:grpSp>
        <p:nvGrpSpPr>
          <p:cNvPr id="139" name="Group 138"/>
          <p:cNvGrpSpPr/>
          <p:nvPr/>
        </p:nvGrpSpPr>
        <p:grpSpPr>
          <a:xfrm>
            <a:off x="7204613" y="2714177"/>
            <a:ext cx="661899" cy="595260"/>
            <a:chOff x="7200803" y="3306639"/>
            <a:chExt cx="661899" cy="595260"/>
          </a:xfrm>
        </p:grpSpPr>
        <p:cxnSp>
          <p:nvCxnSpPr>
            <p:cNvPr id="140" name="Straight Connector 139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oup 141"/>
          <p:cNvGrpSpPr/>
          <p:nvPr/>
        </p:nvGrpSpPr>
        <p:grpSpPr>
          <a:xfrm>
            <a:off x="7204126" y="3303956"/>
            <a:ext cx="661899" cy="595260"/>
            <a:chOff x="7200803" y="3306639"/>
            <a:chExt cx="661899" cy="595260"/>
          </a:xfrm>
        </p:grpSpPr>
        <p:cxnSp>
          <p:nvCxnSpPr>
            <p:cNvPr id="143" name="Straight Connector 142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Group 144"/>
          <p:cNvGrpSpPr/>
          <p:nvPr/>
        </p:nvGrpSpPr>
        <p:grpSpPr>
          <a:xfrm>
            <a:off x="7208712" y="5075418"/>
            <a:ext cx="661899" cy="595260"/>
            <a:chOff x="7200803" y="3306639"/>
            <a:chExt cx="661899" cy="595260"/>
          </a:xfrm>
        </p:grpSpPr>
        <p:cxnSp>
          <p:nvCxnSpPr>
            <p:cNvPr id="146" name="Straight Connector 145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/>
          <p:cNvGrpSpPr/>
          <p:nvPr/>
        </p:nvGrpSpPr>
        <p:grpSpPr>
          <a:xfrm>
            <a:off x="7872694" y="5076065"/>
            <a:ext cx="661899" cy="595260"/>
            <a:chOff x="7200803" y="3306639"/>
            <a:chExt cx="661899" cy="595260"/>
          </a:xfrm>
        </p:grpSpPr>
        <p:cxnSp>
          <p:nvCxnSpPr>
            <p:cNvPr id="149" name="Straight Connector 148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Group 150"/>
          <p:cNvGrpSpPr/>
          <p:nvPr/>
        </p:nvGrpSpPr>
        <p:grpSpPr>
          <a:xfrm>
            <a:off x="8532777" y="5072738"/>
            <a:ext cx="661899" cy="595260"/>
            <a:chOff x="7200803" y="3306639"/>
            <a:chExt cx="661899" cy="595260"/>
          </a:xfrm>
        </p:grpSpPr>
        <p:cxnSp>
          <p:nvCxnSpPr>
            <p:cNvPr id="152" name="Straight Connector 151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Rectangle 91"/>
          <p:cNvSpPr/>
          <p:nvPr/>
        </p:nvSpPr>
        <p:spPr>
          <a:xfrm>
            <a:off x="7862702" y="3310516"/>
            <a:ext cx="671891" cy="58341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4" name="Rectangle 153"/>
          <p:cNvSpPr/>
          <p:nvPr/>
        </p:nvSpPr>
        <p:spPr>
          <a:xfrm>
            <a:off x="9197862" y="4486928"/>
            <a:ext cx="671891" cy="58341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92" grpId="0" animBg="1"/>
      <p:bldP spid="154" grpId="0" animBg="1"/>
    </p:bldLst>
  </p:timing>
  <p:extLst mod="1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7|22.8|2|21.1|54.3|12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9.7|1.1|3.6|4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5.2|0.9|2.7|3.2|29.4|1.9|5.8|277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8.1|24.5|129.1|3.3|6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1|10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10.6|0.9|0.8|0.7|4.8|1.4|0.8|0.9|4.1|0.8|1.1|0.7|0.5|1.8|0.7|0.5|0.5|4.1|1|1.1|0.7|1.4|0.8|1|0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6|12.5|2.7|15.2|5.1|1|17.9|0.8|1.2|3.2|2.3|1.6|1.5|107.9|100.4|35.7|10.2|225|7.5|1.1|3.8|1.7|3.3|44.5|8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2277</TotalTime>
  <Words>1107</Words>
  <Application>Microsoft Office PowerPoint</Application>
  <PresentationFormat>Widescreen</PresentationFormat>
  <Paragraphs>674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Monotype Sorts</vt:lpstr>
      <vt:lpstr>Wingdings</vt:lpstr>
      <vt:lpstr>Office Theme</vt:lpstr>
      <vt:lpstr>1_Office Theme</vt:lpstr>
      <vt:lpstr>Finite State Machines Part 2</vt:lpstr>
      <vt:lpstr>Moore and Mealy FSMs </vt:lpstr>
      <vt:lpstr>Lecture 5: Sequence Analyzer (Moore)</vt:lpstr>
      <vt:lpstr>Sequence Analyzer: Moore vs. Mealy</vt:lpstr>
      <vt:lpstr>FSM Design</vt:lpstr>
      <vt:lpstr>Row Matching Limitations</vt:lpstr>
      <vt:lpstr>Implication Table Method: step 1</vt:lpstr>
      <vt:lpstr>Implication Table Method: step 2</vt:lpstr>
      <vt:lpstr>Implication Table Method: step 3</vt:lpstr>
      <vt:lpstr>Implication Table Method: step 4</vt:lpstr>
      <vt:lpstr>FSM Design</vt:lpstr>
      <vt:lpstr>State Encoding Problen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Titov</dc:creator>
  <cp:keywords>CTPClassification=CTP_NWR:VisualMarkings=</cp:keywords>
  <cp:lastModifiedBy>Titov, Alexandr</cp:lastModifiedBy>
  <cp:revision>137</cp:revision>
  <dcterms:created xsi:type="dcterms:W3CDTF">2015-11-01T13:06:31Z</dcterms:created>
  <dcterms:modified xsi:type="dcterms:W3CDTF">2016-11-14T08:48:34Z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9ef28cb5-4093-4ca2-a1a1-32cdb330fe7d</vt:lpwstr>
  </property>
  <property fmtid="{D5CDD505-2E9C-101B-9397-08002B2CF9AE}" pid="3" name="CTP_TimeStamp">
    <vt:lpwstr>2016-11-14 08:48:33Z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CTP_NWR</vt:lpwstr>
  </property>
</Properties>
</file>