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0" r:id="rId4"/>
    <p:sldId id="271" r:id="rId5"/>
    <p:sldId id="273" r:id="rId6"/>
    <p:sldId id="274" r:id="rId7"/>
    <p:sldId id="275" r:id="rId8"/>
    <p:sldId id="272" r:id="rId9"/>
    <p:sldId id="277" r:id="rId10"/>
    <p:sldId id="276" r:id="rId11"/>
    <p:sldId id="278" r:id="rId12"/>
    <p:sldId id="279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91" y="202"/>
      </p:cViewPr>
      <p:guideLst>
        <p:guide orient="horz" pos="81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ru-RU" smtClean="0"/>
              <a:t>5 Dec 2016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Digital Integrated Circuits Design -- Lecture #7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Integrated Circuits Implementation: CMOS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Alexander Titov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2"/>
    </mc:Choice>
    <mc:Fallback xmlns="">
      <p:transition spd="slow" advTm="7982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CMOS Circuits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8400"/>
            <a:ext cx="10774680" cy="5008563"/>
          </a:xfrm>
        </p:spPr>
        <p:txBody>
          <a:bodyPr>
            <a:noAutofit/>
          </a:bodyPr>
          <a:lstStyle/>
          <a:p>
            <a:r>
              <a:rPr lang="en-US" sz="2400" dirty="0"/>
              <a:t>Complementary metal–oxide–semiconductor (CMOS) is a technology for constructing integrated circuits</a:t>
            </a:r>
          </a:p>
          <a:p>
            <a:r>
              <a:rPr lang="en-US" sz="2400" dirty="0"/>
              <a:t>The main characteristics of CMOS devices is low static power consumption</a:t>
            </a:r>
          </a:p>
          <a:p>
            <a:pPr lvl="1"/>
            <a:r>
              <a:rPr lang="en-US" sz="2000" dirty="0"/>
              <a:t>There is no current in </a:t>
            </a:r>
            <a:r>
              <a:rPr lang="en-US" sz="2000" dirty="0" smtClean="0"/>
              <a:t>a static </a:t>
            </a:r>
            <a:r>
              <a:rPr lang="en-US" sz="2000" dirty="0"/>
              <a:t>state </a:t>
            </a:r>
            <a:r>
              <a:rPr lang="en-US" sz="2000" dirty="0" smtClean="0"/>
              <a:t>(</a:t>
            </a:r>
            <a:r>
              <a:rPr lang="en-US" sz="2000" dirty="0"/>
              <a:t>i.e. the power supply is never connected to the </a:t>
            </a:r>
            <a:r>
              <a:rPr lang="en-US" sz="2000" dirty="0" smtClean="0"/>
              <a:t>ground in a static state)</a:t>
            </a:r>
          </a:p>
          <a:p>
            <a:pPr lvl="1"/>
            <a:r>
              <a:rPr lang="en-US" sz="2000" dirty="0" smtClean="0"/>
              <a:t>… except small leakage currents</a:t>
            </a:r>
          </a:p>
          <a:p>
            <a:r>
              <a:rPr lang="en-US" sz="2400" dirty="0" smtClean="0"/>
              <a:t>CMOS schemes always contain two complementary parts</a:t>
            </a:r>
          </a:p>
          <a:p>
            <a:pPr lvl="1"/>
            <a:r>
              <a:rPr lang="en-US" sz="2000" dirty="0" smtClean="0"/>
              <a:t>One </a:t>
            </a:r>
            <a:r>
              <a:rPr lang="en-US" sz="2000" dirty="0"/>
              <a:t>part consists of P-type transistors and is connected to the power supply and provides 1 to the output</a:t>
            </a:r>
          </a:p>
          <a:p>
            <a:pPr lvl="1"/>
            <a:r>
              <a:rPr lang="en-US" sz="2000" dirty="0"/>
              <a:t>The other consists of N-type transistors and is connected to the ground and provides 0 to output</a:t>
            </a:r>
          </a:p>
          <a:p>
            <a:pPr lvl="1"/>
            <a:r>
              <a:rPr lang="en-US" sz="2000" dirty="0"/>
              <a:t>When one part is turned on the other part is disabled (provides Z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84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0"/>
            <a:ext cx="10515600" cy="1009530"/>
          </a:xfrm>
        </p:spPr>
        <p:txBody>
          <a:bodyPr/>
          <a:lstStyle/>
          <a:p>
            <a:r>
              <a:rPr lang="en-US" dirty="0" smtClean="0"/>
              <a:t>CMOS Inverter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75377"/>
              </p:ext>
            </p:extLst>
          </p:nvPr>
        </p:nvGraphicFramePr>
        <p:xfrm>
          <a:off x="8884097" y="1015034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/>
                <a:gridCol w="997352"/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Input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Output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43251" y="4272547"/>
            <a:ext cx="1966051" cy="1501566"/>
            <a:chOff x="9074875" y="3172029"/>
            <a:chExt cx="1966051" cy="1501566"/>
          </a:xfrm>
        </p:grpSpPr>
        <p:grpSp>
          <p:nvGrpSpPr>
            <p:cNvPr id="9" name="Group 8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3" name="Straight Connector 12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0" name="TextBox 9"/>
            <p:cNvSpPr txBox="1"/>
            <p:nvPr/>
          </p:nvSpPr>
          <p:spPr>
            <a:xfrm>
              <a:off x="9074875" y="3954935"/>
              <a:ext cx="538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Gate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64834" y="3172029"/>
              <a:ext cx="579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Drain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37272" y="435833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Source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21086" y="2795713"/>
            <a:ext cx="1467227" cy="1492820"/>
            <a:chOff x="528918" y="4512364"/>
            <a:chExt cx="1467227" cy="1492820"/>
          </a:xfrm>
        </p:grpSpPr>
        <p:grpSp>
          <p:nvGrpSpPr>
            <p:cNvPr id="21" name="Group 20"/>
            <p:cNvGrpSpPr/>
            <p:nvPr/>
          </p:nvGrpSpPr>
          <p:grpSpPr>
            <a:xfrm>
              <a:off x="528918" y="4512364"/>
              <a:ext cx="1467227" cy="1492820"/>
              <a:chOff x="9074875" y="3517149"/>
              <a:chExt cx="1467227" cy="149282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27" name="Straight Connector 26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3" name="Straight Connector 32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9074875" y="3954935"/>
                <a:ext cx="5385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Gate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62263" y="4702192"/>
                <a:ext cx="5798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Drain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477076" y="3517149"/>
                <a:ext cx="7036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Source</a:t>
                </a:r>
              </a:p>
            </p:txBody>
          </p:sp>
        </p:grpSp>
        <p:sp>
          <p:nvSpPr>
            <p:cNvPr id="22" name="Oval 21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19195" y="5766630"/>
            <a:ext cx="224790" cy="106680"/>
            <a:chOff x="3539490" y="4938999"/>
            <a:chExt cx="224790" cy="106680"/>
          </a:xfrm>
        </p:grpSpPr>
        <p:cxnSp>
          <p:nvCxnSpPr>
            <p:cNvPr id="35" name="Straight Connector 34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8" name="TextBox 37"/>
          <p:cNvSpPr txBox="1"/>
          <p:nvPr/>
        </p:nvSpPr>
        <p:spPr>
          <a:xfrm>
            <a:off x="1698583" y="5467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cs typeface="Consolas" pitchFamily="49" charset="0"/>
              </a:rPr>
              <a:t>0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2031590" y="4644562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764580" y="236360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sz="1600" dirty="0" err="1" smtClean="0"/>
              <a:t>cc</a:t>
            </a:r>
            <a:endParaRPr lang="en-US" sz="16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030039" y="2732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onsolas" pitchFamily="49" charset="0"/>
              </a:rPr>
              <a:t>1</a:t>
            </a:r>
            <a:endParaRPr lang="en-US" dirty="0" smtClean="0">
              <a:solidFill>
                <a:srgbClr val="FF0000"/>
              </a:solidFill>
              <a:cs typeface="Consolas" pitchFamily="49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5998393" y="3952159"/>
            <a:ext cx="425885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8160"/>
              </p:ext>
            </p:extLst>
          </p:nvPr>
        </p:nvGraphicFramePr>
        <p:xfrm>
          <a:off x="1015169" y="1013011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/>
                <a:gridCol w="997352"/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Input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Output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cs typeface="Consolas" pitchFamily="49" charset="0"/>
                        </a:rPr>
                        <a:t>Z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46216"/>
              </p:ext>
            </p:extLst>
          </p:nvPr>
        </p:nvGraphicFramePr>
        <p:xfrm>
          <a:off x="5074123" y="1015034"/>
          <a:ext cx="1994704" cy="114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52"/>
                <a:gridCol w="997352"/>
              </a:tblGrid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Input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Output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dirty="0">
                        <a:solidFill>
                          <a:schemeClr val="accent1"/>
                        </a:solidFill>
                        <a:effectLst/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</a:tr>
              <a:tr h="383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cs typeface="Consolas" pitchFamily="49" charset="0"/>
                        </a:rPr>
                        <a:t>Z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lt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9551811" y="4644562"/>
            <a:ext cx="734965" cy="1228748"/>
            <a:chOff x="7185543" y="4644563"/>
            <a:chExt cx="734965" cy="1228748"/>
          </a:xfrm>
        </p:grpSpPr>
        <p:grpSp>
          <p:nvGrpSpPr>
            <p:cNvPr id="46" name="Group 45"/>
            <p:cNvGrpSpPr/>
            <p:nvPr/>
          </p:nvGrpSpPr>
          <p:grpSpPr>
            <a:xfrm>
              <a:off x="7185543" y="4644563"/>
              <a:ext cx="620358" cy="1129551"/>
              <a:chOff x="8127402" y="3544048"/>
              <a:chExt cx="620358" cy="1129551"/>
            </a:xfrm>
          </p:grpSpPr>
          <p:cxnSp>
            <p:nvCxnSpPr>
              <p:cNvPr id="52" name="Straight Connector 5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7" name="Group 46"/>
            <p:cNvGrpSpPr/>
            <p:nvPr/>
          </p:nvGrpSpPr>
          <p:grpSpPr>
            <a:xfrm>
              <a:off x="7695718" y="5766631"/>
              <a:ext cx="224790" cy="106680"/>
              <a:chOff x="3539490" y="4938999"/>
              <a:chExt cx="224790" cy="106680"/>
            </a:xfrm>
          </p:grpSpPr>
          <p:cxnSp>
            <p:nvCxnSpPr>
              <p:cNvPr id="49" name="Straight Connector 48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8" name="TextBox 47"/>
            <p:cNvSpPr txBox="1"/>
            <p:nvPr/>
          </p:nvSpPr>
          <p:spPr>
            <a:xfrm>
              <a:off x="7475106" y="54678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cs typeface="Consolas" pitchFamily="49" charset="0"/>
                </a:rPr>
                <a:t>0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550112" y="2370199"/>
            <a:ext cx="954488" cy="1588556"/>
            <a:chOff x="7183844" y="2370200"/>
            <a:chExt cx="954488" cy="1588556"/>
          </a:xfrm>
        </p:grpSpPr>
        <p:grpSp>
          <p:nvGrpSpPr>
            <p:cNvPr id="60" name="Group 59"/>
            <p:cNvGrpSpPr/>
            <p:nvPr/>
          </p:nvGrpSpPr>
          <p:grpSpPr>
            <a:xfrm>
              <a:off x="7183844" y="2829205"/>
              <a:ext cx="620358" cy="1129551"/>
              <a:chOff x="1094687" y="4539259"/>
              <a:chExt cx="620358" cy="112955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65" name="Straight Connector 6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1" name="Straight Connector 7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64" name="Oval 63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cs typeface="Arial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7561569" y="237020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sz="1600" dirty="0" err="1" smtClean="0"/>
                <a:t>cc</a:t>
              </a:r>
              <a:endParaRPr lang="en-US" sz="1600" dirty="0" smtClean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27028" y="27395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Consolas" pitchFamily="49" charset="0"/>
                </a:rPr>
                <a:t>1</a:t>
              </a:r>
              <a:endParaRPr lang="en-US" dirty="0" smtClean="0">
                <a:solidFill>
                  <a:srgbClr val="FF0000"/>
                </a:solidFill>
                <a:cs typeface="Consolas" pitchFamily="49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317996" y="3393977"/>
            <a:ext cx="1234147" cy="1815361"/>
            <a:chOff x="5961888" y="3393979"/>
            <a:chExt cx="1234147" cy="1144798"/>
          </a:xfrm>
        </p:grpSpPr>
        <p:cxnSp>
          <p:nvCxnSpPr>
            <p:cNvPr id="73" name="Straight Connector 72"/>
            <p:cNvCxnSpPr/>
            <p:nvPr/>
          </p:nvCxnSpPr>
          <p:spPr bwMode="auto">
            <a:xfrm flipH="1">
              <a:off x="6790944" y="4538777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>
              <a:off x="6790944" y="3393979"/>
              <a:ext cx="405091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6790944" y="3393984"/>
              <a:ext cx="0" cy="114479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 bwMode="auto">
            <a:xfrm>
              <a:off x="6297168" y="3966380"/>
              <a:ext cx="49377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961888" y="3737083"/>
              <a:ext cx="689612" cy="23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61650" y="3883165"/>
            <a:ext cx="1263995" cy="761397"/>
            <a:chOff x="7795382" y="3883166"/>
            <a:chExt cx="1263995" cy="761397"/>
          </a:xfrm>
        </p:grpSpPr>
        <p:cxnSp>
          <p:nvCxnSpPr>
            <p:cNvPr id="79" name="Straight Arrow Connector 78"/>
            <p:cNvCxnSpPr/>
            <p:nvPr/>
          </p:nvCxnSpPr>
          <p:spPr bwMode="auto">
            <a:xfrm>
              <a:off x="7795382" y="4290461"/>
              <a:ext cx="790443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8190228" y="388316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>
              <a:off x="7804202" y="3952159"/>
              <a:ext cx="0" cy="69240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82" name="TextBox 81"/>
          <p:cNvSpPr txBox="1"/>
          <p:nvPr/>
        </p:nvSpPr>
        <p:spPr>
          <a:xfrm>
            <a:off x="8517310" y="43595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onsolas" pitchFamily="49" charset="0"/>
              </a:rPr>
              <a:t>1</a:t>
            </a:r>
            <a:endParaRPr lang="en-US" dirty="0" smtClean="0">
              <a:solidFill>
                <a:srgbClr val="FF0000"/>
              </a:solidFill>
              <a:cs typeface="Consolas" pitchFamily="49" charset="0"/>
            </a:endParaRPr>
          </a:p>
        </p:txBody>
      </p:sp>
      <p:sp>
        <p:nvSpPr>
          <p:cNvPr id="83" name="Multiply 82"/>
          <p:cNvSpPr/>
          <p:nvPr/>
        </p:nvSpPr>
        <p:spPr bwMode="auto">
          <a:xfrm>
            <a:off x="9730302" y="3046133"/>
            <a:ext cx="695704" cy="695704"/>
          </a:xfrm>
          <a:prstGeom prst="mathMultiply">
            <a:avLst>
              <a:gd name="adj1" fmla="val 8030"/>
            </a:avLst>
          </a:prstGeom>
          <a:solidFill>
            <a:srgbClr val="FF3300"/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69450" y="4359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175090" y="391909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cs typeface="Consolas" pitchFamily="49" charset="0"/>
              </a:rPr>
              <a:t>Z</a:t>
            </a:r>
            <a:endParaRPr lang="en-US" dirty="0" smtClean="0">
              <a:solidFill>
                <a:schemeClr val="bg2">
                  <a:lumMod val="75000"/>
                </a:schemeClr>
              </a:solidFill>
              <a:cs typeface="Consolas" pitchFamily="49" charset="0"/>
            </a:endParaRPr>
          </a:p>
        </p:txBody>
      </p:sp>
      <p:sp>
        <p:nvSpPr>
          <p:cNvPr id="86" name="Freeform 85"/>
          <p:cNvSpPr/>
          <p:nvPr/>
        </p:nvSpPr>
        <p:spPr bwMode="auto">
          <a:xfrm>
            <a:off x="10163052" y="4297680"/>
            <a:ext cx="737616" cy="1469136"/>
          </a:xfrm>
          <a:custGeom>
            <a:avLst/>
            <a:gdLst>
              <a:gd name="connsiteX0" fmla="*/ 83402 w 851498"/>
              <a:gd name="connsiteY0" fmla="*/ 1577960 h 1577960"/>
              <a:gd name="connsiteX1" fmla="*/ 71210 w 851498"/>
              <a:gd name="connsiteY1" fmla="*/ 108824 h 1577960"/>
              <a:gd name="connsiteX2" fmla="*/ 851498 w 851498"/>
              <a:gd name="connsiteY2" fmla="*/ 108824 h 1577960"/>
              <a:gd name="connsiteX3" fmla="*/ 851498 w 851498"/>
              <a:gd name="connsiteY3" fmla="*/ 108824 h 1577960"/>
              <a:gd name="connsiteX4" fmla="*/ 851498 w 851498"/>
              <a:gd name="connsiteY4" fmla="*/ 108824 h 1577960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123259 w 891355"/>
              <a:gd name="connsiteY0" fmla="*/ 1475007 h 1475007"/>
              <a:gd name="connsiteX1" fmla="*/ 111067 w 891355"/>
              <a:gd name="connsiteY1" fmla="*/ 5871 h 1475007"/>
              <a:gd name="connsiteX2" fmla="*/ 891355 w 891355"/>
              <a:gd name="connsiteY2" fmla="*/ 5871 h 1475007"/>
              <a:gd name="connsiteX3" fmla="*/ 891355 w 891355"/>
              <a:gd name="connsiteY3" fmla="*/ 5871 h 1475007"/>
              <a:gd name="connsiteX4" fmla="*/ 891355 w 891355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31630 w 799726"/>
              <a:gd name="connsiteY0" fmla="*/ 1475007 h 1475007"/>
              <a:gd name="connsiteX1" fmla="*/ 19438 w 799726"/>
              <a:gd name="connsiteY1" fmla="*/ 5871 h 1475007"/>
              <a:gd name="connsiteX2" fmla="*/ 799726 w 799726"/>
              <a:gd name="connsiteY2" fmla="*/ 5871 h 1475007"/>
              <a:gd name="connsiteX3" fmla="*/ 799726 w 799726"/>
              <a:gd name="connsiteY3" fmla="*/ 5871 h 1475007"/>
              <a:gd name="connsiteX4" fmla="*/ 799726 w 799726"/>
              <a:gd name="connsiteY4" fmla="*/ 5871 h 1475007"/>
              <a:gd name="connsiteX0" fmla="*/ 12192 w 780288"/>
              <a:gd name="connsiteY0" fmla="*/ 1475007 h 1475007"/>
              <a:gd name="connsiteX1" fmla="*/ 0 w 780288"/>
              <a:gd name="connsiteY1" fmla="*/ 5871 h 1475007"/>
              <a:gd name="connsiteX2" fmla="*/ 780288 w 780288"/>
              <a:gd name="connsiteY2" fmla="*/ 5871 h 1475007"/>
              <a:gd name="connsiteX3" fmla="*/ 780288 w 780288"/>
              <a:gd name="connsiteY3" fmla="*/ 5871 h 1475007"/>
              <a:gd name="connsiteX4" fmla="*/ 780288 w 780288"/>
              <a:gd name="connsiteY4" fmla="*/ 5871 h 1475007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  <a:gd name="connsiteX0" fmla="*/ 12192 w 780288"/>
              <a:gd name="connsiteY0" fmla="*/ 1469136 h 1469136"/>
              <a:gd name="connsiteX1" fmla="*/ 0 w 780288"/>
              <a:gd name="connsiteY1" fmla="*/ 0 h 1469136"/>
              <a:gd name="connsiteX2" fmla="*/ 780288 w 780288"/>
              <a:gd name="connsiteY2" fmla="*/ 0 h 1469136"/>
              <a:gd name="connsiteX3" fmla="*/ 780288 w 780288"/>
              <a:gd name="connsiteY3" fmla="*/ 0 h 1469136"/>
              <a:gd name="connsiteX4" fmla="*/ 780288 w 780288"/>
              <a:gd name="connsiteY4" fmla="*/ 0 h 146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" h="1469136">
                <a:moveTo>
                  <a:pt x="12192" y="1469136"/>
                </a:moveTo>
                <a:cubicBezTo>
                  <a:pt x="3048" y="844804"/>
                  <a:pt x="4572" y="250952"/>
                  <a:pt x="0" y="0"/>
                </a:cubicBezTo>
                <a:lnTo>
                  <a:pt x="780288" y="0"/>
                </a:lnTo>
                <a:lnTo>
                  <a:pt x="780288" y="0"/>
                </a:lnTo>
                <a:lnTo>
                  <a:pt x="780288" y="0"/>
                </a:ln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87" name="Half Frame 86"/>
          <p:cNvSpPr/>
          <p:nvPr/>
        </p:nvSpPr>
        <p:spPr bwMode="auto">
          <a:xfrm rot="13374752">
            <a:off x="9814079" y="4907182"/>
            <a:ext cx="432895" cy="331228"/>
          </a:xfrm>
          <a:prstGeom prst="halfFrame">
            <a:avLst>
              <a:gd name="adj1" fmla="val 19004"/>
              <a:gd name="adj2" fmla="val 17526"/>
            </a:avLst>
          </a:prstGeom>
          <a:solidFill>
            <a:srgbClr val="00B050"/>
          </a:solidFill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61440" y="5945617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bottom </a:t>
            </a:r>
            <a:r>
              <a:rPr lang="en-US" dirty="0" smtClean="0"/>
              <a:t>part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154644" y="5936066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top </a:t>
            </a:r>
            <a:r>
              <a:rPr lang="en-US" dirty="0" smtClean="0"/>
              <a:t>part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24203" y="5936065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full </a:t>
            </a:r>
            <a:r>
              <a:rPr lang="en-US" dirty="0" smtClean="0"/>
              <a:t>scheme</a:t>
            </a:r>
          </a:p>
        </p:txBody>
      </p:sp>
      <p:sp>
        <p:nvSpPr>
          <p:cNvPr id="91" name="Rounded Rectangle 90"/>
          <p:cNvSpPr/>
          <p:nvPr/>
        </p:nvSpPr>
        <p:spPr bwMode="auto">
          <a:xfrm>
            <a:off x="9941072" y="1816339"/>
            <a:ext cx="856725" cy="301752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6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8.33333E-7 -0.0571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82" grpId="0"/>
      <p:bldP spid="83" grpId="0" animBg="1"/>
      <p:bldP spid="84" grpId="0"/>
      <p:bldP spid="85" grpId="0"/>
      <p:bldP spid="86" grpId="0" animBg="1"/>
      <p:bldP spid="87" grpId="0" animBg="1"/>
      <p:bldP spid="88" grpId="0"/>
      <p:bldP spid="89" grpId="0"/>
      <p:bldP spid="90" grpId="0"/>
      <p:bldP spid="91" grpId="0" animBg="1"/>
      <p:bldP spid="91" grpId="1" animBg="1"/>
      <p:bldP spid="91" grpId="2" animBg="1"/>
      <p:bldP spid="91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953711"/>
          </a:xfrm>
        </p:spPr>
        <p:txBody>
          <a:bodyPr/>
          <a:lstStyle/>
          <a:p>
            <a:r>
              <a:rPr lang="en-US" dirty="0" smtClean="0"/>
              <a:t>CMOS NAND Circuits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7268"/>
              </p:ext>
            </p:extLst>
          </p:nvPr>
        </p:nvGraphicFramePr>
        <p:xfrm>
          <a:off x="1316064" y="1505386"/>
          <a:ext cx="222542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91"/>
                <a:gridCol w="662473"/>
                <a:gridCol w="933060"/>
              </a:tblGrid>
              <a:tr h="334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A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B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Output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48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/>
                          </a:solidFill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132" name="Group 131"/>
          <p:cNvGrpSpPr/>
          <p:nvPr/>
        </p:nvGrpSpPr>
        <p:grpSpPr>
          <a:xfrm>
            <a:off x="1759063" y="3549485"/>
            <a:ext cx="1349189" cy="2318018"/>
            <a:chOff x="895463" y="3549485"/>
            <a:chExt cx="1349189" cy="2318018"/>
          </a:xfrm>
        </p:grpSpPr>
        <p:grpSp>
          <p:nvGrpSpPr>
            <p:cNvPr id="133" name="Group 132"/>
            <p:cNvGrpSpPr/>
            <p:nvPr/>
          </p:nvGrpSpPr>
          <p:grpSpPr>
            <a:xfrm>
              <a:off x="1169032" y="4854741"/>
              <a:ext cx="605776" cy="1012762"/>
              <a:chOff x="7185543" y="4644563"/>
              <a:chExt cx="734965" cy="1228748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7185543" y="4644563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54" name="Straight Connector 15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5" name="Straight Connector 15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6" name="Straight Connector 15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60" name="Straight Connector 15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49" name="Group 148"/>
              <p:cNvGrpSpPr/>
              <p:nvPr/>
            </p:nvGrpSpPr>
            <p:grpSpPr>
              <a:xfrm>
                <a:off x="7695718" y="5766631"/>
                <a:ext cx="224790" cy="106680"/>
                <a:chOff x="3539490" y="4938999"/>
                <a:chExt cx="224790" cy="106680"/>
              </a:xfrm>
            </p:grpSpPr>
            <p:cxnSp>
              <p:nvCxnSpPr>
                <p:cNvPr id="151" name="Straight Connector 150"/>
                <p:cNvCxnSpPr/>
                <p:nvPr/>
              </p:nvCxnSpPr>
              <p:spPr bwMode="auto">
                <a:xfrm>
                  <a:off x="3539490" y="4938999"/>
                  <a:ext cx="224790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2" name="Straight Connector 151"/>
                <p:cNvCxnSpPr/>
                <p:nvPr/>
              </p:nvCxnSpPr>
              <p:spPr bwMode="auto">
                <a:xfrm>
                  <a:off x="3583152" y="4992339"/>
                  <a:ext cx="137467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3" name="Straight Connector 152"/>
                <p:cNvCxnSpPr/>
                <p:nvPr/>
              </p:nvCxnSpPr>
              <p:spPr bwMode="auto">
                <a:xfrm>
                  <a:off x="3630055" y="5045679"/>
                  <a:ext cx="43661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50" name="TextBox 149"/>
              <p:cNvSpPr txBox="1"/>
              <p:nvPr/>
            </p:nvSpPr>
            <p:spPr>
              <a:xfrm>
                <a:off x="7431599" y="5446065"/>
                <a:ext cx="350465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1"/>
                    </a:solidFill>
                    <a:cs typeface="Consolas" pitchFamily="49" charset="0"/>
                  </a:rPr>
                  <a:t>0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1167641" y="3929469"/>
              <a:ext cx="511320" cy="931001"/>
              <a:chOff x="8127396" y="3544048"/>
              <a:chExt cx="620364" cy="1129551"/>
            </a:xfrm>
          </p:grpSpPr>
          <p:cxnSp>
            <p:nvCxnSpPr>
              <p:cNvPr id="141" name="Straight Connector 140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35" name="Group 134"/>
            <p:cNvGrpSpPr/>
            <p:nvPr/>
          </p:nvGrpSpPr>
          <p:grpSpPr>
            <a:xfrm>
              <a:off x="895463" y="4231678"/>
              <a:ext cx="306495" cy="1229533"/>
              <a:chOff x="6326646" y="2986836"/>
              <a:chExt cx="653177" cy="1478631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6326648" y="2986836"/>
                <a:ext cx="646343" cy="407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A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326646" y="4058324"/>
                <a:ext cx="653177" cy="407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</a:t>
                </a:r>
                <a:endParaRPr lang="en-US" sz="1600" dirty="0" smtClean="0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468477" y="3549485"/>
              <a:ext cx="776175" cy="387413"/>
              <a:chOff x="7461542" y="2683144"/>
              <a:chExt cx="1275182" cy="470035"/>
            </a:xfrm>
          </p:grpSpPr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7795382" y="3153179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38" name="TextBox 137"/>
              <p:cNvSpPr txBox="1"/>
              <p:nvPr/>
            </p:nvSpPr>
            <p:spPr>
              <a:xfrm>
                <a:off x="7461542" y="2683144"/>
                <a:ext cx="1275182" cy="410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Output</a:t>
                </a:r>
              </a:p>
            </p:txBody>
          </p:sp>
        </p:grpSp>
      </p:grpSp>
      <p:grpSp>
        <p:nvGrpSpPr>
          <p:cNvPr id="161" name="Group 160"/>
          <p:cNvGrpSpPr/>
          <p:nvPr/>
        </p:nvGrpSpPr>
        <p:grpSpPr>
          <a:xfrm>
            <a:off x="4604732" y="1046890"/>
            <a:ext cx="2213157" cy="2185018"/>
            <a:chOff x="3375372" y="1046890"/>
            <a:chExt cx="2213157" cy="2185018"/>
          </a:xfrm>
        </p:grpSpPr>
        <p:grpSp>
          <p:nvGrpSpPr>
            <p:cNvPr id="162" name="Group 161"/>
            <p:cNvGrpSpPr/>
            <p:nvPr/>
          </p:nvGrpSpPr>
          <p:grpSpPr>
            <a:xfrm>
              <a:off x="3696427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86" name="Straight Connector 185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7" name="Straight Connector 186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8" name="Straight Connector 187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9" name="Straight Connector 188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0" name="Straight Connector 189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1" name="Straight Connector 190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2" name="Straight Connector 191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85" name="Oval 184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cs typeface="Arial" pitchFamily="34" charset="0"/>
                </a:endParaRP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4599566" y="1046890"/>
              <a:ext cx="4523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V</a:t>
              </a:r>
              <a:r>
                <a:rPr lang="en-US" sz="1400" dirty="0" err="1" smtClean="0"/>
                <a:t>cc</a:t>
              </a:r>
              <a:endParaRPr lang="en-US" sz="1400" dirty="0" smtClean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523971" y="128365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cs typeface="Consolas" pitchFamily="49" charset="0"/>
                </a:rPr>
                <a:t>1</a:t>
              </a:r>
              <a:endParaRPr lang="en-US" sz="1600" dirty="0" smtClean="0">
                <a:solidFill>
                  <a:srgbClr val="FF0000"/>
                </a:solidFill>
                <a:cs typeface="Consolas" pitchFamily="49" charset="0"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 bwMode="auto">
            <a:xfrm flipV="1">
              <a:off x="4814670" y="2575171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6" name="Straight Connector 165"/>
            <p:cNvCxnSpPr/>
            <p:nvPr/>
          </p:nvCxnSpPr>
          <p:spPr bwMode="auto">
            <a:xfrm>
              <a:off x="4207740" y="2573067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7" name="TextBox 166"/>
            <p:cNvSpPr txBox="1"/>
            <p:nvPr/>
          </p:nvSpPr>
          <p:spPr>
            <a:xfrm>
              <a:off x="3375372" y="1923820"/>
              <a:ext cx="303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 smtClean="0"/>
                <a:t>A</a:t>
              </a: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4805659" y="2875283"/>
              <a:ext cx="782870" cy="356625"/>
              <a:chOff x="8083195" y="3883166"/>
              <a:chExt cx="1286185" cy="432680"/>
            </a:xfrm>
          </p:grpSpPr>
          <p:cxnSp>
            <p:nvCxnSpPr>
              <p:cNvPr id="182" name="Straight Arrow Connector 181"/>
              <p:cNvCxnSpPr/>
              <p:nvPr/>
            </p:nvCxnSpPr>
            <p:spPr bwMode="auto">
              <a:xfrm>
                <a:off x="8083195" y="3883166"/>
                <a:ext cx="790443" cy="0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83" name="TextBox 182"/>
              <p:cNvSpPr txBox="1"/>
              <p:nvPr/>
            </p:nvSpPr>
            <p:spPr>
              <a:xfrm>
                <a:off x="8094194" y="3905091"/>
                <a:ext cx="1275186" cy="410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Output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921910" y="1651790"/>
              <a:ext cx="511313" cy="931001"/>
              <a:chOff x="1094687" y="4539259"/>
              <a:chExt cx="620358" cy="1129551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1094687" y="4539259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75" name="Straight Connector 174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8" name="Straight Connector 177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9" name="Straight Connector 178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0" name="Straight Connector 179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1" name="Straight Connector 180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74" name="Oval 173"/>
              <p:cNvSpPr>
                <a:spLocks noChangeAspect="1"/>
              </p:cNvSpPr>
              <p:nvPr/>
            </p:nvSpPr>
            <p:spPr bwMode="auto">
              <a:xfrm>
                <a:off x="1330011" y="5033441"/>
                <a:ext cx="141194" cy="141194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 smtClean="0">
                  <a:cs typeface="Arial" pitchFamily="34" charset="0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4615416" y="1935610"/>
              <a:ext cx="306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B</a:t>
              </a:r>
              <a:endParaRPr lang="en-US" sz="1600" dirty="0" smtClean="0"/>
            </a:p>
          </p:txBody>
        </p:sp>
        <p:cxnSp>
          <p:nvCxnSpPr>
            <p:cNvPr id="171" name="Straight Connector 170"/>
            <p:cNvCxnSpPr/>
            <p:nvPr/>
          </p:nvCxnSpPr>
          <p:spPr bwMode="auto">
            <a:xfrm>
              <a:off x="4201930" y="1657886"/>
              <a:ext cx="122548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2" name="Straight Connector 171"/>
            <p:cNvCxnSpPr/>
            <p:nvPr/>
          </p:nvCxnSpPr>
          <p:spPr bwMode="auto">
            <a:xfrm flipV="1">
              <a:off x="4814670" y="1368535"/>
              <a:ext cx="1" cy="3001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93" name="Group 192"/>
          <p:cNvGrpSpPr/>
          <p:nvPr/>
        </p:nvGrpSpPr>
        <p:grpSpPr>
          <a:xfrm>
            <a:off x="8171792" y="1046890"/>
            <a:ext cx="2213157" cy="4755131"/>
            <a:chOff x="6292192" y="1046890"/>
            <a:chExt cx="2213157" cy="4755131"/>
          </a:xfrm>
        </p:grpSpPr>
        <p:grpSp>
          <p:nvGrpSpPr>
            <p:cNvPr id="194" name="Group 193"/>
            <p:cNvGrpSpPr/>
            <p:nvPr/>
          </p:nvGrpSpPr>
          <p:grpSpPr>
            <a:xfrm>
              <a:off x="6292192" y="1046890"/>
              <a:ext cx="2213157" cy="2855578"/>
              <a:chOff x="3375372" y="1046890"/>
              <a:chExt cx="2213157" cy="2855578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3696427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243" name="Group 242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45" name="Straight Connector 244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6" name="Straight Connector 245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8" name="Straight Connector 247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9" name="Straight Connector 248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50" name="Straight Connector 249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51" name="Straight Connector 250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44" name="Oval 243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 smtClean="0">
                    <a:cs typeface="Arial" pitchFamily="34" charset="0"/>
                  </a:endParaRPr>
                </a:p>
              </p:txBody>
            </p:sp>
          </p:grpSp>
          <p:sp>
            <p:nvSpPr>
              <p:cNvPr id="222" name="TextBox 221"/>
              <p:cNvSpPr txBox="1"/>
              <p:nvPr/>
            </p:nvSpPr>
            <p:spPr>
              <a:xfrm>
                <a:off x="4599566" y="1046890"/>
                <a:ext cx="4523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/>
                  <a:t>V</a:t>
                </a:r>
                <a:r>
                  <a:rPr lang="en-US" sz="1400" dirty="0" err="1" smtClean="0"/>
                  <a:t>cc</a:t>
                </a:r>
                <a:endParaRPr lang="en-US" sz="1400" dirty="0" smtClean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4523971" y="12836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cs typeface="Consolas" pitchFamily="49" charset="0"/>
                  </a:rPr>
                  <a:t>1</a:t>
                </a:r>
                <a:endParaRPr lang="en-US" sz="1600" dirty="0" smtClean="0">
                  <a:solidFill>
                    <a:srgbClr val="FF0000"/>
                  </a:solidFill>
                  <a:cs typeface="Consolas" pitchFamily="49" charset="0"/>
                </a:endParaRPr>
              </a:p>
            </p:txBody>
          </p:sp>
          <p:cxnSp>
            <p:nvCxnSpPr>
              <p:cNvPr id="224" name="Straight Connector 223"/>
              <p:cNvCxnSpPr/>
              <p:nvPr/>
            </p:nvCxnSpPr>
            <p:spPr bwMode="auto">
              <a:xfrm flipV="1">
                <a:off x="4814671" y="2575172"/>
                <a:ext cx="0" cy="97066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5" name="Straight Connector 224"/>
              <p:cNvCxnSpPr/>
              <p:nvPr/>
            </p:nvCxnSpPr>
            <p:spPr bwMode="auto">
              <a:xfrm>
                <a:off x="4207740" y="2573067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6" name="TextBox 225"/>
              <p:cNvSpPr txBox="1"/>
              <p:nvPr/>
            </p:nvSpPr>
            <p:spPr>
              <a:xfrm>
                <a:off x="3375372" y="1923820"/>
                <a:ext cx="3032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 smtClean="0"/>
                  <a:t>A</a:t>
                </a:r>
              </a:p>
            </p:txBody>
          </p:sp>
          <p:grpSp>
            <p:nvGrpSpPr>
              <p:cNvPr id="227" name="Group 226"/>
              <p:cNvGrpSpPr/>
              <p:nvPr/>
            </p:nvGrpSpPr>
            <p:grpSpPr>
              <a:xfrm>
                <a:off x="4805659" y="3545843"/>
                <a:ext cx="782870" cy="356625"/>
                <a:chOff x="8083195" y="4696726"/>
                <a:chExt cx="1286185" cy="432680"/>
              </a:xfrm>
            </p:grpSpPr>
            <p:cxnSp>
              <p:nvCxnSpPr>
                <p:cNvPr id="241" name="Straight Arrow Connector 240"/>
                <p:cNvCxnSpPr/>
                <p:nvPr/>
              </p:nvCxnSpPr>
              <p:spPr bwMode="auto">
                <a:xfrm>
                  <a:off x="8083195" y="4696726"/>
                  <a:ext cx="790443" cy="0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242" name="TextBox 241"/>
                <p:cNvSpPr txBox="1"/>
                <p:nvPr/>
              </p:nvSpPr>
              <p:spPr>
                <a:xfrm>
                  <a:off x="8094194" y="4718651"/>
                  <a:ext cx="1275186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Output</a:t>
                  </a:r>
                </a:p>
              </p:txBody>
            </p:sp>
          </p:grpSp>
          <p:grpSp>
            <p:nvGrpSpPr>
              <p:cNvPr id="228" name="Group 227"/>
              <p:cNvGrpSpPr/>
              <p:nvPr/>
            </p:nvGrpSpPr>
            <p:grpSpPr>
              <a:xfrm>
                <a:off x="4921910" y="1651790"/>
                <a:ext cx="511313" cy="931001"/>
                <a:chOff x="1094687" y="4539259"/>
                <a:chExt cx="620358" cy="1129551"/>
              </a:xfrm>
            </p:grpSpPr>
            <p:grpSp>
              <p:nvGrpSpPr>
                <p:cNvPr id="232" name="Group 231"/>
                <p:cNvGrpSpPr/>
                <p:nvPr/>
              </p:nvGrpSpPr>
              <p:grpSpPr>
                <a:xfrm>
                  <a:off x="1094687" y="4539259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5" name="Straight Connector 234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6" name="Straight Connector 235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7" name="Straight Connector 236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8" name="Straight Connector 237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39" name="Straight Connector 238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40" name="Straight Connector 239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33" name="Oval 232"/>
                <p:cNvSpPr>
                  <a:spLocks noChangeAspect="1"/>
                </p:cNvSpPr>
                <p:nvPr/>
              </p:nvSpPr>
              <p:spPr bwMode="auto">
                <a:xfrm>
                  <a:off x="1330011" y="5033441"/>
                  <a:ext cx="141194" cy="141194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 smtClean="0">
                    <a:cs typeface="Arial" pitchFamily="34" charset="0"/>
                  </a:endParaRPr>
                </a:p>
              </p:txBody>
            </p:sp>
          </p:grpSp>
          <p:sp>
            <p:nvSpPr>
              <p:cNvPr id="229" name="TextBox 228"/>
              <p:cNvSpPr txBox="1"/>
              <p:nvPr/>
            </p:nvSpPr>
            <p:spPr>
              <a:xfrm>
                <a:off x="4615416" y="1935610"/>
                <a:ext cx="3064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/>
                  <a:t>B</a:t>
                </a:r>
                <a:endParaRPr lang="en-US" sz="1600" dirty="0" smtClean="0"/>
              </a:p>
            </p:txBody>
          </p:sp>
          <p:cxnSp>
            <p:nvCxnSpPr>
              <p:cNvPr id="230" name="Straight Connector 229"/>
              <p:cNvCxnSpPr/>
              <p:nvPr/>
            </p:nvCxnSpPr>
            <p:spPr bwMode="auto">
              <a:xfrm>
                <a:off x="4201930" y="1657886"/>
                <a:ext cx="1225483" cy="0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1" name="Straight Connector 230"/>
              <p:cNvCxnSpPr/>
              <p:nvPr/>
            </p:nvCxnSpPr>
            <p:spPr bwMode="auto">
              <a:xfrm flipV="1">
                <a:off x="4814670" y="1368535"/>
                <a:ext cx="1" cy="300109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95" name="Group 194"/>
            <p:cNvGrpSpPr/>
            <p:nvPr/>
          </p:nvGrpSpPr>
          <p:grpSpPr>
            <a:xfrm>
              <a:off x="6948527" y="3549486"/>
              <a:ext cx="879345" cy="2252535"/>
              <a:chOff x="895463" y="3614968"/>
              <a:chExt cx="879345" cy="2252535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169032" y="4854741"/>
                <a:ext cx="605776" cy="1012762"/>
                <a:chOff x="7185543" y="4644563"/>
                <a:chExt cx="734965" cy="1228748"/>
              </a:xfrm>
            </p:grpSpPr>
            <p:grpSp>
              <p:nvGrpSpPr>
                <p:cNvPr id="208" name="Group 207"/>
                <p:cNvGrpSpPr/>
                <p:nvPr/>
              </p:nvGrpSpPr>
              <p:grpSpPr>
                <a:xfrm>
                  <a:off x="7185543" y="4644563"/>
                  <a:ext cx="620358" cy="1129551"/>
                  <a:chOff x="8127402" y="3544048"/>
                  <a:chExt cx="620358" cy="1129551"/>
                </a:xfrm>
              </p:grpSpPr>
              <p:cxnSp>
                <p:nvCxnSpPr>
                  <p:cNvPr id="214" name="Straight Connector 213"/>
                  <p:cNvCxnSpPr/>
                  <p:nvPr/>
                </p:nvCxnSpPr>
                <p:spPr bwMode="auto">
                  <a:xfrm>
                    <a:off x="8606118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5" name="Straight Connector 214"/>
                  <p:cNvCxnSpPr/>
                  <p:nvPr/>
                </p:nvCxnSpPr>
                <p:spPr bwMode="auto">
                  <a:xfrm>
                    <a:off x="8606118" y="3920565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6" name="Straight Connector 215"/>
                  <p:cNvCxnSpPr/>
                  <p:nvPr/>
                </p:nvCxnSpPr>
                <p:spPr bwMode="auto">
                  <a:xfrm>
                    <a:off x="8606118" y="4297082"/>
                    <a:ext cx="141642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7" name="Straight Connector 216"/>
                  <p:cNvCxnSpPr/>
                  <p:nvPr/>
                </p:nvCxnSpPr>
                <p:spPr bwMode="auto">
                  <a:xfrm>
                    <a:off x="8747760" y="3544048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8" name="Straight Connector 217"/>
                  <p:cNvCxnSpPr/>
                  <p:nvPr/>
                </p:nvCxnSpPr>
                <p:spPr bwMode="auto">
                  <a:xfrm>
                    <a:off x="8747760" y="4297082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9" name="Straight Connector 218"/>
                  <p:cNvCxnSpPr/>
                  <p:nvPr/>
                </p:nvCxnSpPr>
                <p:spPr bwMode="auto">
                  <a:xfrm>
                    <a:off x="8503920" y="3920564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20" name="Straight Connector 219"/>
                  <p:cNvCxnSpPr/>
                  <p:nvPr/>
                </p:nvCxnSpPr>
                <p:spPr bwMode="auto">
                  <a:xfrm rot="5400000">
                    <a:off x="8315661" y="3920565"/>
                    <a:ext cx="0" cy="376517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7695718" y="5766631"/>
                  <a:ext cx="224790" cy="106680"/>
                  <a:chOff x="3539490" y="4938999"/>
                  <a:chExt cx="224790" cy="106680"/>
                </a:xfrm>
              </p:grpSpPr>
              <p:cxnSp>
                <p:nvCxnSpPr>
                  <p:cNvPr id="211" name="Straight Connector 210"/>
                  <p:cNvCxnSpPr/>
                  <p:nvPr/>
                </p:nvCxnSpPr>
                <p:spPr bwMode="auto">
                  <a:xfrm>
                    <a:off x="3539490" y="4938999"/>
                    <a:ext cx="22479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2" name="Straight Connector 211"/>
                  <p:cNvCxnSpPr/>
                  <p:nvPr/>
                </p:nvCxnSpPr>
                <p:spPr bwMode="auto">
                  <a:xfrm>
                    <a:off x="3583152" y="4992339"/>
                    <a:ext cx="13746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213" name="Straight Connector 212"/>
                  <p:cNvCxnSpPr/>
                  <p:nvPr/>
                </p:nvCxnSpPr>
                <p:spPr bwMode="auto">
                  <a:xfrm>
                    <a:off x="3630055" y="5045679"/>
                    <a:ext cx="4366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</p:grpSp>
            <p:sp>
              <p:nvSpPr>
                <p:cNvPr id="210" name="TextBox 209"/>
                <p:cNvSpPr txBox="1"/>
                <p:nvPr/>
              </p:nvSpPr>
              <p:spPr>
                <a:xfrm>
                  <a:off x="7431599" y="5446065"/>
                  <a:ext cx="350465" cy="410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accent1"/>
                      </a:solidFill>
                      <a:cs typeface="Consolas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1167645" y="3614968"/>
                <a:ext cx="511315" cy="1245503"/>
                <a:chOff x="8127402" y="3162474"/>
                <a:chExt cx="620358" cy="1511125"/>
              </a:xfrm>
            </p:grpSpPr>
            <p:cxnSp>
              <p:nvCxnSpPr>
                <p:cNvPr id="201" name="Straight Connector 200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2" name="Straight Connector 201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3" name="Straight Connector 202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4" name="Straight Connector 203"/>
                <p:cNvCxnSpPr/>
                <p:nvPr/>
              </p:nvCxnSpPr>
              <p:spPr bwMode="auto">
                <a:xfrm>
                  <a:off x="8747760" y="3162474"/>
                  <a:ext cx="0" cy="758092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6" name="Straight Connector 205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7" name="Straight Connector 206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98" name="Group 197"/>
              <p:cNvGrpSpPr/>
              <p:nvPr/>
            </p:nvGrpSpPr>
            <p:grpSpPr>
              <a:xfrm>
                <a:off x="895463" y="4231678"/>
                <a:ext cx="306495" cy="1229533"/>
                <a:chOff x="6326646" y="2986836"/>
                <a:chExt cx="653177" cy="1478631"/>
              </a:xfrm>
            </p:grpSpPr>
            <p:sp>
              <p:nvSpPr>
                <p:cNvPr id="199" name="TextBox 198"/>
                <p:cNvSpPr txBox="1"/>
                <p:nvPr/>
              </p:nvSpPr>
              <p:spPr>
                <a:xfrm>
                  <a:off x="6326648" y="2986836"/>
                  <a:ext cx="646343" cy="407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A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6326646" y="4058324"/>
                  <a:ext cx="653177" cy="407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B</a:t>
                  </a:r>
                  <a:endParaRPr lang="en-US" sz="1600" dirty="0" smtClean="0"/>
                </a:p>
              </p:txBody>
            </p:sp>
          </p:grpSp>
        </p:grpSp>
      </p:grpSp>
      <p:sp>
        <p:nvSpPr>
          <p:cNvPr id="252" name="TextBox 251"/>
          <p:cNvSpPr txBox="1"/>
          <p:nvPr/>
        </p:nvSpPr>
        <p:spPr>
          <a:xfrm>
            <a:off x="1598715" y="5936066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bottom </a:t>
            </a:r>
            <a:r>
              <a:rPr lang="en-US" dirty="0" smtClean="0"/>
              <a:t>part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5171315" y="5936066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top </a:t>
            </a:r>
            <a:r>
              <a:rPr lang="en-US" dirty="0" smtClean="0"/>
              <a:t>part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8437535" y="593606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full </a:t>
            </a:r>
            <a:r>
              <a:rPr lang="en-US" dirty="0" smtClean="0"/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250513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/>
      <p:bldP spid="253" grpId="0"/>
      <p:bldP spid="2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of </a:t>
            </a:r>
            <a:r>
              <a:rPr lang="en-US" dirty="0"/>
              <a:t>T</a:t>
            </a:r>
            <a:r>
              <a:rPr lang="en-US" dirty="0" smtClean="0"/>
              <a:t>he Lecture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4082768" y="162646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979001" y="2646367"/>
            <a:ext cx="4127518" cy="156301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  <a:gs pos="89000">
                <a:schemeClr val="bg1">
                  <a:alpha val="92000"/>
                </a:schemeClr>
              </a:gs>
            </a:gsLst>
            <a:lin ang="5400000" scaled="1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94141" y="1626460"/>
            <a:ext cx="4127518" cy="1042007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4277" y="438876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Position in the layers of abstraction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Transistor (MOSFET)?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Transistors are the fundamental building blocks for all digital circuits</a:t>
            </a:r>
          </a:p>
          <a:p>
            <a:r>
              <a:rPr lang="en-US" dirty="0"/>
              <a:t>The main advantage of transistors over other devises (i.e., vacuum tubes) is that they are:</a:t>
            </a:r>
          </a:p>
          <a:p>
            <a:pPr lvl="1"/>
            <a:r>
              <a:rPr lang="en-US" dirty="0">
                <a:latin typeface="+mn-lt"/>
              </a:rPr>
              <a:t>very small </a:t>
            </a:r>
            <a:r>
              <a:rPr lang="en-US" dirty="0"/>
              <a:t>(&lt; </a:t>
            </a:r>
            <a:r>
              <a:rPr lang="en-US" dirty="0" smtClean="0"/>
              <a:t>16nm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+mn-lt"/>
              </a:rPr>
              <a:t>reliable</a:t>
            </a:r>
            <a:r>
              <a:rPr lang="en-US" dirty="0"/>
              <a:t> (the 1946 ENIAC, with over 17,000 vacuum tubes, had a tube failure on average every two days)</a:t>
            </a:r>
          </a:p>
          <a:p>
            <a:pPr lvl="1"/>
            <a:r>
              <a:rPr lang="en-US" dirty="0">
                <a:latin typeface="+mn-lt"/>
              </a:rPr>
              <a:t>power efficient </a:t>
            </a:r>
            <a:r>
              <a:rPr lang="en-US" dirty="0"/>
              <a:t>(almost don’t consume energy when the state is not changed)</a:t>
            </a:r>
          </a:p>
          <a:p>
            <a:pPr lvl="1"/>
            <a:r>
              <a:rPr lang="en-US" dirty="0">
                <a:latin typeface="+mn-lt"/>
              </a:rPr>
              <a:t>cheep</a:t>
            </a:r>
            <a:r>
              <a:rPr lang="en-US" dirty="0"/>
              <a:t> (production cost of a processor is about several dollars, but it contains billions of transistors)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0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823"/>
            <a:ext cx="10515600" cy="17947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metal-oxide-semiconductor field-effect transistor (MOSFET) acts as a voltage-controlled switch with three terminals: </a:t>
            </a:r>
            <a:r>
              <a:rPr lang="en-US" dirty="0">
                <a:latin typeface="+mn-lt"/>
              </a:rPr>
              <a:t>source</a:t>
            </a:r>
            <a:r>
              <a:rPr lang="en-US" dirty="0"/>
              <a:t>, </a:t>
            </a:r>
            <a:r>
              <a:rPr lang="en-US" dirty="0">
                <a:latin typeface="+mn-lt"/>
              </a:rPr>
              <a:t>drain</a:t>
            </a:r>
            <a:r>
              <a:rPr lang="en-US" dirty="0"/>
              <a:t>, and </a:t>
            </a:r>
            <a:r>
              <a:rPr lang="en-US" dirty="0">
                <a:latin typeface="+mn-lt"/>
              </a:rPr>
              <a:t>gate</a:t>
            </a:r>
          </a:p>
          <a:p>
            <a:pPr lvl="1"/>
            <a:r>
              <a:rPr lang="en-US" dirty="0"/>
              <a:t>The gate controls whether current can pass from source to drain or not</a:t>
            </a:r>
          </a:p>
          <a:p>
            <a:r>
              <a:rPr lang="en-US" dirty="0"/>
              <a:t>There are two variations of the MOSFET: the n-channel (this slide) and the p-channel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39" name="Group 38"/>
          <p:cNvGrpSpPr/>
          <p:nvPr/>
        </p:nvGrpSpPr>
        <p:grpSpPr>
          <a:xfrm>
            <a:off x="1458411" y="2651760"/>
            <a:ext cx="5905542" cy="3520440"/>
            <a:chOff x="1458411" y="2651760"/>
            <a:chExt cx="5905542" cy="3520440"/>
          </a:xfrm>
        </p:grpSpPr>
        <p:grpSp>
          <p:nvGrpSpPr>
            <p:cNvPr id="40" name="Group 39"/>
            <p:cNvGrpSpPr/>
            <p:nvPr/>
          </p:nvGrpSpPr>
          <p:grpSpPr>
            <a:xfrm>
              <a:off x="1458411" y="3649980"/>
              <a:ext cx="5905542" cy="2024701"/>
              <a:chOff x="1458411" y="2887980"/>
              <a:chExt cx="5905542" cy="2024701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3871297" y="2887981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268640" y="2887980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1458411" y="3639468"/>
                <a:ext cx="5905542" cy="1273213"/>
              </a:xfrm>
              <a:prstGeom prst="rect">
                <a:avLst/>
              </a:prstGeom>
              <a:solidFill>
                <a:srgbClr val="FDB813"/>
              </a:solidFill>
              <a:ln w="25400" cap="flat" cmpd="sng" algn="ctr">
                <a:solidFill>
                  <a:srgbClr val="FDB813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2268640" y="3639467"/>
                <a:ext cx="1099595" cy="601885"/>
              </a:xfrm>
              <a:prstGeom prst="rect">
                <a:avLst/>
              </a:prstGeom>
              <a:solidFill>
                <a:srgbClr val="0071C5"/>
              </a:solidFill>
              <a:ln w="25400" cap="flat" cmpd="sng" algn="ctr">
                <a:solidFill>
                  <a:srgbClr val="0071C5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1458411" y="3176479"/>
                <a:ext cx="1064870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5451679" y="2887981"/>
                <a:ext cx="1099595" cy="751487"/>
              </a:xfrm>
              <a:prstGeom prst="rect">
                <a:avLst/>
              </a:prstGeom>
              <a:solidFill>
                <a:srgbClr val="061922"/>
              </a:solidFill>
              <a:ln w="25400" cap="flat" cmpd="sng" algn="ctr">
                <a:solidFill>
                  <a:srgbClr val="061922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6299083" y="3176479"/>
                <a:ext cx="1064870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3124201" y="3176479"/>
                <a:ext cx="2593788" cy="462988"/>
              </a:xfrm>
              <a:prstGeom prst="rect">
                <a:avLst/>
              </a:prstGeom>
              <a:pattFill prst="wdUpDiag">
                <a:fgClr>
                  <a:srgbClr val="939598">
                    <a:lumMod val="75000"/>
                  </a:srgbClr>
                </a:fgClr>
                <a:bgClr>
                  <a:srgbClr val="FFFFFF"/>
                </a:bgClr>
              </a:patt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5451679" y="3639467"/>
                <a:ext cx="1099595" cy="601885"/>
              </a:xfrm>
              <a:prstGeom prst="rect">
                <a:avLst/>
              </a:prstGeom>
              <a:solidFill>
                <a:srgbClr val="0071C5"/>
              </a:solidFill>
              <a:ln w="25400" cap="flat" cmpd="sng" algn="ctr">
                <a:solidFill>
                  <a:srgbClr val="0071C5">
                    <a:shade val="50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41" name="Straight Connector 40"/>
            <p:cNvCxnSpPr>
              <a:stCxn id="49" idx="0"/>
            </p:cNvCxnSpPr>
            <p:nvPr/>
          </p:nvCxnSpPr>
          <p:spPr bwMode="auto">
            <a:xfrm flipH="1" flipV="1">
              <a:off x="2818437" y="3048000"/>
              <a:ext cx="1" cy="601980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/>
            <p:cNvCxnSpPr>
              <a:stCxn id="48" idx="0"/>
            </p:cNvCxnSpPr>
            <p:nvPr/>
          </p:nvCxnSpPr>
          <p:spPr bwMode="auto">
            <a:xfrm flipV="1">
              <a:off x="4421095" y="3116580"/>
              <a:ext cx="0" cy="53340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stCxn id="53" idx="0"/>
            </p:cNvCxnSpPr>
            <p:nvPr/>
          </p:nvCxnSpPr>
          <p:spPr bwMode="auto">
            <a:xfrm flipH="1" flipV="1">
              <a:off x="6001476" y="3116580"/>
              <a:ext cx="1" cy="53340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>
              <a:stCxn id="50" idx="2"/>
            </p:cNvCxnSpPr>
            <p:nvPr/>
          </p:nvCxnSpPr>
          <p:spPr bwMode="auto">
            <a:xfrm>
              <a:off x="4411182" y="5674681"/>
              <a:ext cx="0" cy="497519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2393385" y="2651760"/>
              <a:ext cx="924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Source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02722" y="2651760"/>
              <a:ext cx="689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Gate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62177" y="2651760"/>
              <a:ext cx="749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charset="0"/>
                </a:rPr>
                <a:t>Drain</a:t>
              </a:r>
            </a:p>
          </p:txBody>
        </p:sp>
      </p:grpSp>
      <p:sp>
        <p:nvSpPr>
          <p:cNvPr id="57" name="Oval 56"/>
          <p:cNvSpPr/>
          <p:nvPr/>
        </p:nvSpPr>
        <p:spPr bwMode="auto">
          <a:xfrm>
            <a:off x="5463821" y="53340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3048001" y="4684776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2370881" y="4532376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2742238" y="446836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3363909" y="53848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6259469" y="523240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2218481" y="5310632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6263097" y="475869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5585977" y="460629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5957334" y="4542282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67" name="Line Callout 2 (No Border) 66"/>
          <p:cNvSpPr/>
          <p:nvPr/>
        </p:nvSpPr>
        <p:spPr>
          <a:xfrm>
            <a:off x="6916569" y="2703621"/>
            <a:ext cx="876151" cy="412959"/>
          </a:xfrm>
          <a:prstGeom prst="callout2">
            <a:avLst>
              <a:gd name="adj1" fmla="val 54267"/>
              <a:gd name="adj2" fmla="val 1970"/>
              <a:gd name="adj3" fmla="val 80304"/>
              <a:gd name="adj4" fmla="val -18194"/>
              <a:gd name="adj5" fmla="val 202620"/>
              <a:gd name="adj6" fmla="val -44722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115888" marR="0" lvl="0" indent="-1158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Metal</a:t>
            </a:r>
          </a:p>
        </p:txBody>
      </p:sp>
      <p:sp>
        <p:nvSpPr>
          <p:cNvPr id="68" name="Line Callout 2 (No Border) 67"/>
          <p:cNvSpPr/>
          <p:nvPr/>
        </p:nvSpPr>
        <p:spPr>
          <a:xfrm>
            <a:off x="7354644" y="3224590"/>
            <a:ext cx="1433756" cy="412959"/>
          </a:xfrm>
          <a:prstGeom prst="callout2">
            <a:avLst>
              <a:gd name="adj1" fmla="val 54267"/>
              <a:gd name="adj2" fmla="val 1970"/>
              <a:gd name="adj3" fmla="val 85225"/>
              <a:gd name="adj4" fmla="val -12525"/>
              <a:gd name="adj5" fmla="val 165716"/>
              <a:gd name="adj6" fmla="val -24172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Oxide layer</a:t>
            </a:r>
          </a:p>
        </p:txBody>
      </p:sp>
      <p:sp>
        <p:nvSpPr>
          <p:cNvPr id="69" name="Line Callout 2 (No Border) 68"/>
          <p:cNvSpPr/>
          <p:nvPr/>
        </p:nvSpPr>
        <p:spPr>
          <a:xfrm>
            <a:off x="7547684" y="4488202"/>
            <a:ext cx="1697916" cy="412959"/>
          </a:xfrm>
          <a:prstGeom prst="callout2">
            <a:avLst>
              <a:gd name="adj1" fmla="val 118234"/>
              <a:gd name="adj2" fmla="val 773"/>
              <a:gd name="adj3" fmla="val 163955"/>
              <a:gd name="adj4" fmla="val -4132"/>
              <a:gd name="adj5" fmla="val 195239"/>
              <a:gd name="adj6" fmla="val -18188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P-type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semiconductor</a:t>
            </a:r>
          </a:p>
        </p:txBody>
      </p:sp>
      <p:sp>
        <p:nvSpPr>
          <p:cNvPr id="70" name="Line Callout 2 (No Border) 69"/>
          <p:cNvSpPr/>
          <p:nvPr/>
        </p:nvSpPr>
        <p:spPr>
          <a:xfrm flipH="1">
            <a:off x="-389708" y="4530344"/>
            <a:ext cx="1697916" cy="412959"/>
          </a:xfrm>
          <a:prstGeom prst="callout2">
            <a:avLst>
              <a:gd name="adj1" fmla="val 86250"/>
              <a:gd name="adj2" fmla="val -2817"/>
              <a:gd name="adj3" fmla="val 87686"/>
              <a:gd name="adj4" fmla="val -26272"/>
              <a:gd name="adj5" fmla="val 75370"/>
              <a:gd name="adj6" fmla="val -64597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N-type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semiconductor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74" name="Straight Connector 73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9599362" y="3513902"/>
            <a:ext cx="1669888" cy="1870898"/>
            <a:chOff x="9074875" y="3172029"/>
            <a:chExt cx="1669888" cy="1870898"/>
          </a:xfrm>
        </p:grpSpPr>
        <p:grpSp>
          <p:nvGrpSpPr>
            <p:cNvPr id="78" name="Group 77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82" name="Straight Connector 8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9" name="TextBox 78"/>
            <p:cNvSpPr txBox="1"/>
            <p:nvPr/>
          </p:nvSpPr>
          <p:spPr>
            <a:xfrm>
              <a:off x="9074875" y="395493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Gate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64834" y="3172029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Drain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17292" y="467359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0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5 -0.00949 C 0.03715 0.00046 0.03593 0.02361 0.04427 0.02893 C 0.05451 0.03518 0.06197 0.01319 0.06545 0.00903 L 0.07413 -0.00162 C 0.07743 -0.00625 0.08437 -0.00394 0.09583 0.00301 C 0.10312 0.00741 0.10885 0.02037 0.10555 0.03009 C 0.10225 0.04005 0.09097 0.04282 0.08368 0.03843 C 0.07239 0.03148 0.06909 0.0338 0.06927 0.02755 L 0.07256 0.00579 C 0.07274 -0.00046 0.06822 -0.00417 0.05816 -0.01042 C 0.04947 -0.01528 0.04375 -0.01921 0.04045 -0.00949 Z " pathEditMode="relative" rAng="0" ptsTypes="ffFffffFfff">
                                      <p:cBhvr>
                                        <p:cTn id="9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6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9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6" presetClass="pat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9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6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17 -0.00023 C -0.00347 0.00972 -0.00468 0.03287 0.00365 0.03819 C 0.01389 0.04444 0.02136 0.02245 0.02483 0.01829 L 0.03351 0.00764 C 0.03681 0.00301 0.04375 0.00532 0.05521 0.01227 C 0.0625 0.01667 0.06823 0.02963 0.06494 0.03935 C 0.06164 0.04931 0.05035 0.05208 0.04306 0.04768 C 0.03178 0.04074 0.02848 0.04306 0.02865 0.03681 L 0.03195 0.01505 C 0.03212 0.0088 0.02761 0.00509 0.01754 -0.00116 C 0.00886 -0.00602 0.00313 -0.00995 -0.00017 -0.00023 Z " pathEditMode="relative" rAng="0" ptsTypes="ffFffffFfff">
                                      <p:cBhvr>
                                        <p:cTn id="97" dur="2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13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26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7 -0.00023 C -0.00347 0.00972 -0.03542 0.02662 -0.02708 0.03194 C -0.01684 0.03819 -0.00104 0.04792 0.00417 0.04699 L 0.01701 0.04653 C 0.02205 0.04398 0.03906 0.00301 0.05052 0.00995 C 0.05781 0.01435 0.05937 0.03218 0.05608 0.0419 C 0.05278 0.05185 0.04514 0.05833 0.03785 0.05394 C 0.02656 0.04699 0.02847 0.04306 0.02865 0.03681 L 0.03194 0.01505 C 0.03212 0.0088 0.02969 -0.00069 0.01962 -0.00694 C 0.01094 -0.01181 0.00312 -0.00995 -0.00017 -0.00023 Z " pathEditMode="relative" rAng="0" ptsTypes="ffFffffFfff">
                                      <p:cBhvr>
                                        <p:cTn id="9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33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6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46 C 0.00277 -0.01065 0.0217 -0.01921 0.01805 -0.03217 C 0.01059 -0.04236 0.00034 -0.04861 -0.00486 -0.04768 L -0.01771 -0.04722 C -0.02275 -0.04467 -0.04497 0.0044 -0.05625 -0.00208 C -0.06354 -0.00694 -0.06736 -0.02685 -0.06372 -0.0368 C -0.06077 -0.04653 -0.05 -0.04861 -0.04306 -0.04444 C -0.03177 -0.03704 -0.03039 -0.03657 -0.03056 -0.03032 L -0.03264 -0.01574 C -0.03247 -0.00949 -0.03039 -1.85185E-6 -0.02032 0.00625 C -0.01164 0.01111 -0.00348 0.00903 -0.00052 -0.00046 Z " pathEditMode="relative" rAng="0" ptsTypes="ffFffffFfff">
                                      <p:cBhvr>
                                        <p:cTn id="101" dur="20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182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-0.00024 C -0.00347 0.00972 -0.02969 0.02777 -0.02136 0.0331 C -0.01111 0.03935 0.01892 0.03495 0.02239 0.03078 L 0.05139 0.00787 C 0.05469 0.00324 0.0743 -0.02801 0.08576 -0.02107 C 0.09305 -0.01667 0.11684 -0.03797 0.12691 -0.03056 C 0.13906 -0.02246 0.16024 0.03009 0.15295 0.02569 C 0.14357 0.03541 0.0368 0.04166 0.03698 0.03541 L 0.03194 0.01504 C 0.03038 0.00902 0.04045 -0.01899 0.03802 -0.02176 C 0.03559 -0.02454 0.02344 0.00185 0.01753 -0.00116 C 0.01389 0.00208 0.00538 -0.03982 0.00243 -0.03959 C -0.00052 -0.03936 0.00035 -0.00834 -0.00018 -0.00024 Z " pathEditMode="relative" rAng="0" ptsTypes="ffFffffFfafaf">
                                      <p:cBhvr>
                                        <p:cTn id="10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5" y="11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C -0.00347 0.00972 -0.00208 0.02083 0.00625 0.02616 C 0.0165 0.03241 0.01893 0.03495 0.0224 0.03078 L 0.05139 0.00787 C 0.05469 0.00324 0.07743 -0.04722 0.08889 -0.04028 C 0.09618 -0.03588 0.12691 -0.05556 0.13698 -0.04815 C 0.14723 -0.04931 0.17344 -0.07176 0.17604 -0.05949 C 0.17934 -0.05486 0.15729 -0.03357 0.15695 -0.02084 C 0.1566 -0.0081 0.17813 0.0125 0.17344 0.01713 C 0.16997 0.025 0.14479 0.00463 0.1283 0.00671 C 0.11181 0.00879 0.08768 0.02708 0.07413 0.02916 L 0.04688 0.01898 C 0.04532 0.01296 0.04098 -0.01158 0.03802 -0.02176 C 0.03507 -0.03195 0.0382 -0.04028 0.02969 -0.04213 C 0.02604 -0.03889 -0.00833 -0.04028 -0.01337 -0.03334 C -0.0184 -0.02639 -0.00295 -0.00718 -0.00017 -0.00023 Z " pathEditMode="relative" rAng="0" ptsTypes="ffFfffaafaFfafaf">
                                      <p:cBhvr>
                                        <p:cTn id="10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-1829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26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8 0.00023 C 0.00104 0.01041 0.00677 0.01898 0.01579 0.01736 C 0.02708 0.01574 0.03003 0.01574 0.03142 0.00949 L 0.03923 -0.04399 C 0.04027 -0.05024 0.04618 -0.09514 0.05868 -0.09792 C 0.06666 -0.09908 0.08437 -0.13797 0.096 -0.13913 C 0.10416 -0.14746 0.09826 -0.11945 0.10295 -0.11806 C 0.10763 -0.11667 0.12118 -0.1375 0.12395 -0.1301 C 0.12673 -0.12269 0.11267 -0.09167 0.11927 -0.07362 C 0.11961 -0.06482 0.17048 -0.02871 0.16302 -0.0213 C 0.15555 -0.01389 0.09236 -0.03125 0.0743 -0.02848 L 0.05416 -0.0051 C 0.05034 -0.00903 0.03107 -0.03681 0.02343 -0.04538 C 0.01579 -0.05394 0.01614 -0.06112 0.00816 -0.05672 C 0.00642 -0.05163 -0.02327 -0.02825 -0.02466 -0.01852 C -0.02605 -0.00926 -0.00539 -0.00417 -0.00018 0.00023 Z " pathEditMode="relative" rAng="0" ptsTypes="ffFfffaafaFfafaf">
                                      <p:cBhvr>
                                        <p:cTn id="10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6458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26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0.00243 -0.00902 0.00122 -0.02037 -0.00712 -0.02592 C -0.01719 -0.03287 -0.01996 -0.03449 -0.02326 -0.03032 L -0.04878 0.02917 C -0.05208 0.0331 -0.0783 0.04723 -0.08993 0.04028 C -0.09705 0.03588 -0.11927 0.03935 -0.12951 0.03195 C -0.13975 0.0331 -0.16198 0.04121 -0.16666 0.03935 C -0.17135 0.0375 -0.15555 0.0375 -0.15781 0.02014 C -0.16007 0.00278 -0.18194 -0.0493 -0.18038 -0.06527 C -0.17691 -0.07291 -0.15937 -0.0794 -0.14826 -0.07523 C -0.14028 -0.07199 -0.14479 -0.05347 -0.13246 -0.04583 C -0.12014 -0.03819 -0.08871 -0.03125 -0.07465 -0.0294 L -0.04844 -0.03426 C -0.04687 -0.02824 -0.04184 0.0088 -0.03923 0.02153 C -0.03594 0.03449 -0.0441 0.03889 -0.03055 0.0419 C -0.02708 0.03912 0.03663 0.04723 0.04167 0.04028 C 0.0467 0.03334 0.00834 0.00857 -0.00052 0.00023 Z " pathEditMode="relative" rAng="0" ptsTypes="ffFfffaafaaFfafaf">
                                      <p:cBhvr>
                                        <p:cTn id="10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 animBg="1"/>
      <p:bldP spid="69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823"/>
            <a:ext cx="10515600" cy="179470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Holes and electrons diffuse into the n-type and p-type semiconductors correspondently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diffusion process creates the balancing field (Ed) that prevents deeper </a:t>
            </a:r>
            <a:r>
              <a:rPr lang="en-US" sz="2400" dirty="0" smtClean="0"/>
              <a:t>diffusion </a:t>
            </a:r>
            <a:r>
              <a:rPr lang="en-US" sz="2400" dirty="0" smtClean="0">
                <a:latin typeface="Calibri" panose="020F0502020204030204" pitchFamily="34" charset="0"/>
              </a:rPr>
              <a:t>→ no current in stable state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sp>
        <p:nvSpPr>
          <p:cNvPr id="71" name="Rectangle 70"/>
          <p:cNvSpPr/>
          <p:nvPr/>
        </p:nvSpPr>
        <p:spPr bwMode="auto">
          <a:xfrm>
            <a:off x="1458411" y="4409088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871297" y="3657601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268640" y="3657600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451679" y="3657601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269032" y="4409086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451679" y="4409087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634325" y="4404008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451678" y="4414167"/>
            <a:ext cx="1099595" cy="60188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299083" y="3946099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80" name="Straight Connector 79"/>
          <p:cNvCxnSpPr>
            <a:stCxn id="73" idx="0"/>
          </p:cNvCxnSpPr>
          <p:nvPr/>
        </p:nvCxnSpPr>
        <p:spPr bwMode="auto">
          <a:xfrm flipH="1" flipV="1">
            <a:off x="2818437" y="3055620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1" name="Straight Connector 80"/>
          <p:cNvCxnSpPr>
            <a:stCxn id="72" idx="0"/>
          </p:cNvCxnSpPr>
          <p:nvPr/>
        </p:nvCxnSpPr>
        <p:spPr bwMode="auto">
          <a:xfrm flipV="1">
            <a:off x="4421095" y="3124200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2" name="Straight Connector 81"/>
          <p:cNvCxnSpPr>
            <a:stCxn id="74" idx="0"/>
          </p:cNvCxnSpPr>
          <p:nvPr/>
        </p:nvCxnSpPr>
        <p:spPr bwMode="auto">
          <a:xfrm flipH="1" flipV="1">
            <a:off x="6001476" y="3124200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3" name="Straight Connector 82"/>
          <p:cNvCxnSpPr>
            <a:stCxn id="71" idx="2"/>
          </p:cNvCxnSpPr>
          <p:nvPr/>
        </p:nvCxnSpPr>
        <p:spPr bwMode="auto">
          <a:xfrm>
            <a:off x="4411182" y="5682301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393385" y="2659380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02722" y="2659380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62177" y="2659380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469740" y="4623240"/>
            <a:ext cx="1051287" cy="367431"/>
            <a:chOff x="5469740" y="4623240"/>
            <a:chExt cx="1051287" cy="367431"/>
          </a:xfrm>
        </p:grpSpPr>
        <p:sp>
          <p:nvSpPr>
            <p:cNvPr id="88" name="Oval 87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284041" y="4679120"/>
            <a:ext cx="1425552" cy="513836"/>
            <a:chOff x="5284041" y="4679120"/>
            <a:chExt cx="1425552" cy="513836"/>
          </a:xfrm>
        </p:grpSpPr>
        <p:sp>
          <p:nvSpPr>
            <p:cNvPr id="93" name="Oval 92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99" name="Straight Arrow Connector 98"/>
          <p:cNvCxnSpPr>
            <a:stCxn id="77" idx="2"/>
          </p:cNvCxnSpPr>
          <p:nvPr/>
        </p:nvCxnSpPr>
        <p:spPr bwMode="auto">
          <a:xfrm>
            <a:off x="6001476" y="4805943"/>
            <a:ext cx="1" cy="439157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flipH="1" flipV="1">
            <a:off x="5212080" y="4589735"/>
            <a:ext cx="422245" cy="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6385891" y="4584654"/>
            <a:ext cx="365429" cy="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02" name="Group 101"/>
          <p:cNvGrpSpPr/>
          <p:nvPr/>
        </p:nvGrpSpPr>
        <p:grpSpPr>
          <a:xfrm>
            <a:off x="4954992" y="4518068"/>
            <a:ext cx="2106502" cy="965920"/>
            <a:chOff x="4954992" y="4518068"/>
            <a:chExt cx="2106502" cy="965920"/>
          </a:xfrm>
        </p:grpSpPr>
        <p:sp>
          <p:nvSpPr>
            <p:cNvPr id="103" name="TextBox 102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 smtClean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100" dirty="0" smtClean="0">
                  <a:solidFill>
                    <a:srgbClr val="061922"/>
                  </a:solidFill>
                  <a:latin typeface="Arial" charset="0"/>
                  <a:cs typeface="Arial" charset="0"/>
                </a:rPr>
                <a:t>d</a:t>
              </a:r>
              <a:endParaRPr lang="en-US" sz="1100" dirty="0">
                <a:solidFill>
                  <a:srgbClr val="06192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 smtClean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</p:grpSp>
      <p:sp>
        <p:nvSpPr>
          <p:cNvPr id="106" name="Rectangle 105"/>
          <p:cNvSpPr/>
          <p:nvPr/>
        </p:nvSpPr>
        <p:spPr bwMode="auto">
          <a:xfrm>
            <a:off x="2078835" y="4416490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2261482" y="4416491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2444128" y="4411412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261481" y="4421571"/>
            <a:ext cx="1099595" cy="60188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279543" y="4630644"/>
            <a:ext cx="1051287" cy="367431"/>
            <a:chOff x="5469740" y="4623240"/>
            <a:chExt cx="1051287" cy="367431"/>
          </a:xfrm>
        </p:grpSpPr>
        <p:sp>
          <p:nvSpPr>
            <p:cNvPr id="111" name="Oval 110"/>
            <p:cNvSpPr/>
            <p:nvPr/>
          </p:nvSpPr>
          <p:spPr bwMode="auto">
            <a:xfrm>
              <a:off x="5469740" y="4645615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5721046" y="48382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6149740" y="4838271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6368627" y="462324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FF4F25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1828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093844" y="4686524"/>
            <a:ext cx="1425552" cy="513836"/>
            <a:chOff x="5284041" y="4679120"/>
            <a:chExt cx="1425552" cy="513836"/>
          </a:xfrm>
        </p:grpSpPr>
        <p:sp>
          <p:nvSpPr>
            <p:cNvPr id="116" name="Oval 115"/>
            <p:cNvSpPr/>
            <p:nvPr/>
          </p:nvSpPr>
          <p:spPr bwMode="auto">
            <a:xfrm>
              <a:off x="5284041" y="4710029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5338501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5671758" y="5020684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6216227" y="5040556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6551274" y="4679120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6557193" y="5029052"/>
              <a:ext cx="152400" cy="1524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rgbClr val="00AEEF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-</a:t>
              </a:r>
            </a:p>
          </p:txBody>
        </p:sp>
      </p:grpSp>
      <p:cxnSp>
        <p:nvCxnSpPr>
          <p:cNvPr id="122" name="Straight Arrow Connector 121"/>
          <p:cNvCxnSpPr>
            <a:stCxn id="108" idx="2"/>
          </p:cNvCxnSpPr>
          <p:nvPr/>
        </p:nvCxnSpPr>
        <p:spPr bwMode="auto">
          <a:xfrm>
            <a:off x="2811279" y="4813347"/>
            <a:ext cx="1" cy="439157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 flipH="1" flipV="1">
            <a:off x="2021883" y="4597139"/>
            <a:ext cx="422245" cy="1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 flipV="1">
            <a:off x="3195694" y="4592058"/>
            <a:ext cx="365429" cy="2"/>
          </a:xfrm>
          <a:prstGeom prst="straightConnector1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25" name="Group 124"/>
          <p:cNvGrpSpPr/>
          <p:nvPr/>
        </p:nvGrpSpPr>
        <p:grpSpPr>
          <a:xfrm>
            <a:off x="1764795" y="4525472"/>
            <a:ext cx="2106502" cy="965920"/>
            <a:chOff x="4954992" y="4518068"/>
            <a:chExt cx="2106502" cy="965920"/>
          </a:xfrm>
        </p:grpSpPr>
        <p:sp>
          <p:nvSpPr>
            <p:cNvPr id="126" name="TextBox 125"/>
            <p:cNvSpPr txBox="1"/>
            <p:nvPr/>
          </p:nvSpPr>
          <p:spPr>
            <a:xfrm>
              <a:off x="6670040" y="451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 smtClean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961916" y="5114656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100" dirty="0" smtClean="0">
                  <a:solidFill>
                    <a:srgbClr val="061922"/>
                  </a:solidFill>
                  <a:latin typeface="Arial" charset="0"/>
                  <a:cs typeface="Arial" charset="0"/>
                </a:rPr>
                <a:t>d</a:t>
              </a:r>
              <a:endParaRPr lang="en-US" sz="1100" dirty="0">
                <a:solidFill>
                  <a:srgbClr val="06192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954992" y="453714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srgbClr val="061922"/>
                  </a:solidFill>
                  <a:cs typeface="Arial" charset="0"/>
                </a:rPr>
                <a:t>E</a:t>
              </a:r>
              <a:r>
                <a:rPr lang="en-US" sz="1200" dirty="0" smtClean="0">
                  <a:solidFill>
                    <a:srgbClr val="061922"/>
                  </a:solidFill>
                  <a:cs typeface="Arial" charset="0"/>
                </a:rPr>
                <a:t>d</a:t>
              </a:r>
            </a:p>
          </p:txBody>
        </p:sp>
      </p:grpSp>
      <p:sp>
        <p:nvSpPr>
          <p:cNvPr id="129" name="Rectangle 128"/>
          <p:cNvSpPr/>
          <p:nvPr/>
        </p:nvSpPr>
        <p:spPr bwMode="auto">
          <a:xfrm>
            <a:off x="1458411" y="3946099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3124201" y="3946099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132" name="Straight Connector 131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353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11022E-16 1.11022E-16 L 1.11022E-16 -0.02824 " pathEditMode="relative" rAng="0" ptsTypes="AA">
                                      <p:cBhvr>
                                        <p:cTn id="19" dur="11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8" grpId="0" animBg="1"/>
      <p:bldP spid="78" grpId="1" animBg="1"/>
      <p:bldP spid="106" grpId="0" animBg="1"/>
      <p:bldP spid="109" grpId="0" animBg="1"/>
      <p:bldP spid="10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Closed</a:t>
            </a:r>
            <a:r>
              <a:rPr lang="en-US" dirty="0"/>
              <a:t> State for N-type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3186"/>
            <a:ext cx="10515600" cy="12789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For N-type MOSFET if </a:t>
            </a:r>
            <a:r>
              <a:rPr lang="en-US" sz="2400" dirty="0">
                <a:latin typeface="+mn-lt"/>
              </a:rPr>
              <a:t>the gate </a:t>
            </a:r>
            <a:r>
              <a:rPr lang="en-US" sz="2400" dirty="0"/>
              <a:t>is not connected (high-impedance state, Z) or equal to 0 there is not current </a:t>
            </a:r>
            <a:r>
              <a:rPr lang="en-US" sz="2400" dirty="0" smtClean="0"/>
              <a:t>between source and drain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prstClr val="black"/>
                </a:solidFill>
              </a:rPr>
              <a:t>More precisely when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gs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&lt;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t</a:t>
            </a:r>
            <a:r>
              <a:rPr lang="en-US" sz="1800" dirty="0">
                <a:solidFill>
                  <a:prstClr val="black"/>
                </a:solidFill>
              </a:rPr>
              <a:t>, </a:t>
            </a:r>
            <a:r>
              <a:rPr lang="en-US" sz="2000" dirty="0">
                <a:solidFill>
                  <a:prstClr val="black"/>
                </a:solidFill>
              </a:rPr>
              <a:t>where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1800" dirty="0" err="1">
                <a:solidFill>
                  <a:prstClr val="black"/>
                </a:solidFill>
              </a:rPr>
              <a:t>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is the threshold voltage needed to create a </a:t>
            </a:r>
            <a:r>
              <a:rPr lang="en-US" sz="2000" dirty="0" smtClean="0">
                <a:solidFill>
                  <a:prstClr val="black"/>
                </a:solidFill>
              </a:rPr>
              <a:t>channel</a:t>
            </a:r>
            <a:endParaRPr lang="en-US" sz="24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One of n-p junction is always closed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135" name="Rectangle 134"/>
          <p:cNvSpPr/>
          <p:nvPr/>
        </p:nvSpPr>
        <p:spPr bwMode="auto">
          <a:xfrm>
            <a:off x="1444331" y="4411110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071914" y="4420072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2254561" y="4420073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38" name="Straight Connector 137"/>
          <p:cNvCxnSpPr>
            <a:stCxn id="153" idx="0"/>
          </p:cNvCxnSpPr>
          <p:nvPr/>
        </p:nvCxnSpPr>
        <p:spPr bwMode="auto">
          <a:xfrm flipH="1" flipV="1">
            <a:off x="2804357" y="3057642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9" name="Straight Connector 138"/>
          <p:cNvCxnSpPr>
            <a:stCxn id="152" idx="0"/>
          </p:cNvCxnSpPr>
          <p:nvPr/>
        </p:nvCxnSpPr>
        <p:spPr bwMode="auto">
          <a:xfrm flipV="1">
            <a:off x="4407015" y="3126222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0" name="Straight Connector 139"/>
          <p:cNvCxnSpPr>
            <a:stCxn id="154" idx="0"/>
          </p:cNvCxnSpPr>
          <p:nvPr/>
        </p:nvCxnSpPr>
        <p:spPr bwMode="auto">
          <a:xfrm flipH="1" flipV="1">
            <a:off x="5987396" y="3126222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1" name="Straight Connector 140"/>
          <p:cNvCxnSpPr>
            <a:stCxn id="135" idx="2"/>
          </p:cNvCxnSpPr>
          <p:nvPr/>
        </p:nvCxnSpPr>
        <p:spPr bwMode="auto">
          <a:xfrm>
            <a:off x="4397102" y="5684323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2" name="TextBox 141"/>
          <p:cNvSpPr txBox="1"/>
          <p:nvPr/>
        </p:nvSpPr>
        <p:spPr>
          <a:xfrm>
            <a:off x="2379305" y="2661402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088642" y="2661402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48097" y="2661402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2437207" y="4420074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12495" y="295399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>
                <a:solidFill>
                  <a:srgbClr val="939598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/Z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869922" y="295399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48" name="Rectangle 147"/>
          <p:cNvSpPr/>
          <p:nvPr/>
        </p:nvSpPr>
        <p:spPr bwMode="auto">
          <a:xfrm>
            <a:off x="5254953" y="4430692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5437600" y="4430693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5620246" y="4430694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38533" y="294672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939598">
                    <a:lumMod val="50000"/>
                  </a:srgbClr>
                </a:solidFill>
                <a:latin typeface="Consolas" pitchFamily="49" charset="0"/>
                <a:cs typeface="Consolas" pitchFamily="49" charset="0"/>
              </a:rPr>
              <a:t>Z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857217" y="3659623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2254560" y="3659622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5437599" y="3659623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1444331" y="395708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6285003" y="395708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3110121" y="3957086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4009070" y="4712051"/>
            <a:ext cx="707543" cy="392615"/>
            <a:chOff x="4009070" y="4712051"/>
            <a:chExt cx="707543" cy="392615"/>
          </a:xfrm>
        </p:grpSpPr>
        <p:cxnSp>
          <p:nvCxnSpPr>
            <p:cNvPr id="159" name="Straight Arrow Connector 158"/>
            <p:cNvCxnSpPr/>
            <p:nvPr/>
          </p:nvCxnSpPr>
          <p:spPr bwMode="auto">
            <a:xfrm flipH="1">
              <a:off x="4087900" y="4712051"/>
              <a:ext cx="6287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71C5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60" name="TextBox 159"/>
            <p:cNvSpPr txBox="1"/>
            <p:nvPr/>
          </p:nvSpPr>
          <p:spPr>
            <a:xfrm>
              <a:off x="4009070" y="473533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71C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71C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cc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069229" y="4724868"/>
            <a:ext cx="743755" cy="379798"/>
            <a:chOff x="3069229" y="4724868"/>
            <a:chExt cx="743755" cy="379798"/>
          </a:xfrm>
        </p:grpSpPr>
        <p:cxnSp>
          <p:nvCxnSpPr>
            <p:cNvPr id="162" name="Straight Arrow Connector 161"/>
            <p:cNvCxnSpPr/>
            <p:nvPr/>
          </p:nvCxnSpPr>
          <p:spPr bwMode="auto">
            <a:xfrm>
              <a:off x="3069229" y="4724868"/>
              <a:ext cx="6287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63" name="TextBox 162"/>
            <p:cNvSpPr txBox="1"/>
            <p:nvPr/>
          </p:nvSpPr>
          <p:spPr>
            <a:xfrm>
              <a:off x="3421530" y="4735334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d</a:t>
              </a:r>
            </a:p>
          </p:txBody>
        </p:sp>
      </p:grpSp>
      <p:sp>
        <p:nvSpPr>
          <p:cNvPr id="164" name="Line Callout 2 (No Border) 163"/>
          <p:cNvSpPr/>
          <p:nvPr/>
        </p:nvSpPr>
        <p:spPr>
          <a:xfrm>
            <a:off x="290056" y="5771272"/>
            <a:ext cx="3238891" cy="412959"/>
          </a:xfrm>
          <a:prstGeom prst="callout2">
            <a:avLst>
              <a:gd name="adj1" fmla="val 1125"/>
              <a:gd name="adj2" fmla="val 50247"/>
              <a:gd name="adj3" fmla="val -58702"/>
              <a:gd name="adj4" fmla="val 69065"/>
              <a:gd name="adj5" fmla="val -108853"/>
              <a:gd name="adj6" fmla="val 73793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This p-n junction is closed: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its field balances the field of the supply</a:t>
            </a:r>
          </a:p>
        </p:txBody>
      </p:sp>
      <p:sp>
        <p:nvSpPr>
          <p:cNvPr id="165" name="Line Callout 2 (No Border) 164"/>
          <p:cNvSpPr/>
          <p:nvPr/>
        </p:nvSpPr>
        <p:spPr>
          <a:xfrm>
            <a:off x="4716613" y="5784502"/>
            <a:ext cx="3238891" cy="412959"/>
          </a:xfrm>
          <a:prstGeom prst="callout2">
            <a:avLst>
              <a:gd name="adj1" fmla="val -5387"/>
              <a:gd name="adj2" fmla="val 6516"/>
              <a:gd name="adj3" fmla="val -93435"/>
              <a:gd name="adj4" fmla="val -5390"/>
              <a:gd name="adj5" fmla="val -150099"/>
              <a:gd name="adj6" fmla="val -30277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No current through this p-n junction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939598">
                  <a:lumMod val="75000"/>
                </a:srgbClr>
              </a:solidFill>
              <a:effectLst/>
              <a:uLnTx/>
              <a:uFillTx/>
              <a:latin typeface="Neo Sans Intel" pitchFamily="34" charset="0"/>
              <a:ea typeface="+mn-ea"/>
              <a:cs typeface="+mn-cs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167" name="Straight Connector 166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9" name="Straight Connector 168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7961083" y="2946714"/>
            <a:ext cx="1804633" cy="2807053"/>
            <a:chOff x="7961083" y="2946714"/>
            <a:chExt cx="1804633" cy="2807053"/>
          </a:xfrm>
        </p:grpSpPr>
        <p:sp>
          <p:nvSpPr>
            <p:cNvPr id="170" name="TextBox 169"/>
            <p:cNvSpPr txBox="1"/>
            <p:nvPr/>
          </p:nvSpPr>
          <p:spPr>
            <a:xfrm>
              <a:off x="8918338" y="2946714"/>
              <a:ext cx="523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 smtClean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V</a:t>
              </a:r>
              <a:r>
                <a:rPr lang="en-US" sz="1600" dirty="0" err="1" smtClean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cc</a:t>
              </a:r>
              <a:endParaRPr lang="en-US" sz="16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067809" y="5460938"/>
              <a:ext cx="224790" cy="106680"/>
              <a:chOff x="3539490" y="4938999"/>
              <a:chExt cx="224790" cy="106680"/>
            </a:xfrm>
          </p:grpSpPr>
          <p:cxnSp>
            <p:nvCxnSpPr>
              <p:cNvPr id="172" name="Straight Connector 171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3" name="Straight Connector 172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4" name="Straight Connector 173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75" name="Straight Connector 174"/>
            <p:cNvCxnSpPr/>
            <p:nvPr/>
          </p:nvCxnSpPr>
          <p:spPr>
            <a:xfrm>
              <a:off x="9067809" y="3384626"/>
              <a:ext cx="2247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9180204" y="5065459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9180204" y="3384626"/>
              <a:ext cx="0" cy="1140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 flipV="1">
              <a:off x="8918338" y="4592061"/>
              <a:ext cx="261866" cy="4733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302487" y="4819002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7989523" y="4387206"/>
              <a:ext cx="4267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g</a:t>
              </a:r>
              <a:endParaRPr lang="ru-RU" sz="2000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202035" y="4030582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 smtClean="0"/>
                <a:t>V</a:t>
              </a:r>
              <a:r>
                <a:rPr lang="en-US" sz="1600" dirty="0" err="1" smtClean="0"/>
                <a:t>d</a:t>
              </a:r>
              <a:endParaRPr lang="ru-RU" sz="2000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9237750" y="5021958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V</a:t>
              </a:r>
              <a:r>
                <a:rPr lang="en-US" sz="1600" dirty="0"/>
                <a:t>s</a:t>
              </a:r>
              <a:endParaRPr lang="ru-RU" sz="2000" dirty="0"/>
            </a:p>
          </p:txBody>
        </p:sp>
        <p:sp>
          <p:nvSpPr>
            <p:cNvPr id="183" name="Arc 182"/>
            <p:cNvSpPr/>
            <p:nvPr/>
          </p:nvSpPr>
          <p:spPr>
            <a:xfrm flipH="1" flipV="1">
              <a:off x="8486337" y="4573449"/>
              <a:ext cx="785792" cy="785792"/>
            </a:xfrm>
            <a:prstGeom prst="arc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961083" y="5353657"/>
              <a:ext cx="1014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 smtClean="0"/>
                <a:t>V</a:t>
              </a:r>
              <a:r>
                <a:rPr lang="en-US" sz="1600" dirty="0" err="1" smtClean="0"/>
                <a:t>gs</a:t>
              </a:r>
              <a:r>
                <a:rPr lang="en-US" sz="1600" dirty="0" smtClean="0"/>
                <a:t> </a:t>
              </a:r>
              <a:r>
                <a:rPr lang="en-US" sz="2000" dirty="0"/>
                <a:t>&lt;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</a:t>
              </a:r>
              <a:r>
                <a:rPr lang="en-US" sz="1600" dirty="0" err="1" smtClean="0"/>
                <a:t>t</a:t>
              </a:r>
              <a:r>
                <a:rPr lang="en-US" sz="1600" dirty="0" smtClean="0"/>
                <a:t> 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415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5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2407 L 2.22222E-6 1.11111E-6 " pathEditMode="relative" rAng="0" ptsTypes="AA">
                                      <p:cBhvr>
                                        <p:cTn id="38" dur="2000" spd="-100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14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13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-0.00018 -0.00763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  <p:bldP spid="145" grpId="0" animBg="1"/>
      <p:bldP spid="145" grpId="1" animBg="1"/>
      <p:bldP spid="146" grpId="0"/>
      <p:bldP spid="147" grpId="0"/>
      <p:bldP spid="148" grpId="0" animBg="1"/>
      <p:bldP spid="149" grpId="0" animBg="1"/>
      <p:bldP spid="150" grpId="0" animBg="1"/>
      <p:bldP spid="150" grpId="1" animBg="1"/>
      <p:bldP spid="151" grpId="0"/>
      <p:bldP spid="151" grpId="1"/>
      <p:bldP spid="164" grpId="0" animBg="1"/>
      <p:bldP spid="1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Open</a:t>
            </a:r>
            <a:r>
              <a:rPr lang="en-US" dirty="0" smtClean="0"/>
              <a:t> </a:t>
            </a:r>
            <a:r>
              <a:rPr lang="en-US" dirty="0"/>
              <a:t>State for N-type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952"/>
            <a:ext cx="10515600" cy="12789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For N-type MOSFET if the gate is equal to 1 then the transistor is open: the source value pass to the </a:t>
            </a:r>
            <a:r>
              <a:rPr lang="en-US" sz="2400" dirty="0" smtClean="0"/>
              <a:t>drain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More precisely when </a:t>
            </a:r>
            <a:r>
              <a:rPr lang="en-US" sz="2400" dirty="0" err="1" smtClean="0"/>
              <a:t>V</a:t>
            </a:r>
            <a:r>
              <a:rPr lang="en-US" sz="1800" dirty="0" err="1" smtClean="0"/>
              <a:t>gs</a:t>
            </a:r>
            <a:r>
              <a:rPr lang="en-US" sz="2000" dirty="0" smtClean="0"/>
              <a:t> &gt; </a:t>
            </a:r>
            <a:r>
              <a:rPr lang="en-US" sz="2400" dirty="0" err="1" smtClean="0"/>
              <a:t>V</a:t>
            </a:r>
            <a:r>
              <a:rPr lang="en-US" sz="1800" dirty="0" err="1" smtClean="0"/>
              <a:t>t</a:t>
            </a:r>
            <a:endParaRPr lang="en-US" sz="2000" dirty="0" smtClean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The current passes though the small N-type channel created by the gate field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1432416" y="4417805"/>
            <a:ext cx="5905542" cy="1273213"/>
          </a:xfrm>
          <a:prstGeom prst="rect">
            <a:avLst/>
          </a:prstGeom>
          <a:solidFill>
            <a:srgbClr val="FDB813"/>
          </a:solidFill>
          <a:ln w="25400" cap="flat" cmpd="sng" algn="ctr">
            <a:solidFill>
              <a:srgbClr val="FDB813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243037" y="4417803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425684" y="4417804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5" name="Straight Connector 44"/>
          <p:cNvCxnSpPr>
            <a:stCxn id="57" idx="0"/>
          </p:cNvCxnSpPr>
          <p:nvPr/>
        </p:nvCxnSpPr>
        <p:spPr bwMode="auto">
          <a:xfrm flipH="1" flipV="1">
            <a:off x="2792442" y="3064337"/>
            <a:ext cx="1" cy="60198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Connector 45"/>
          <p:cNvCxnSpPr>
            <a:stCxn id="56" idx="0"/>
          </p:cNvCxnSpPr>
          <p:nvPr/>
        </p:nvCxnSpPr>
        <p:spPr bwMode="auto">
          <a:xfrm flipV="1">
            <a:off x="4395100" y="3132917"/>
            <a:ext cx="0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Straight Connector 46"/>
          <p:cNvCxnSpPr>
            <a:stCxn id="58" idx="0"/>
          </p:cNvCxnSpPr>
          <p:nvPr/>
        </p:nvCxnSpPr>
        <p:spPr bwMode="auto">
          <a:xfrm flipH="1" flipV="1">
            <a:off x="5975481" y="3132917"/>
            <a:ext cx="1" cy="533401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Straight Connector 47"/>
          <p:cNvCxnSpPr>
            <a:stCxn id="42" idx="2"/>
          </p:cNvCxnSpPr>
          <p:nvPr/>
        </p:nvCxnSpPr>
        <p:spPr bwMode="auto">
          <a:xfrm>
            <a:off x="4385187" y="5691018"/>
            <a:ext cx="0" cy="497519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367390" y="2668097"/>
            <a:ext cx="924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Source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76727" y="2668097"/>
            <a:ext cx="6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Gate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36182" y="2668097"/>
            <a:ext cx="74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Drain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608330" y="4417805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059999" y="4417803"/>
            <a:ext cx="1446728" cy="791895"/>
          </a:xfrm>
          <a:prstGeom prst="rect">
            <a:avLst/>
          </a:prstGeom>
          <a:pattFill prst="lgConfetti">
            <a:fgClr>
              <a:srgbClr val="0071C5"/>
            </a:fgClr>
            <a:bgClr>
              <a:srgbClr val="FDB813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242646" y="4417804"/>
            <a:ext cx="1099595" cy="601885"/>
          </a:xfrm>
          <a:prstGeom prst="rect">
            <a:avLst/>
          </a:prstGeom>
          <a:pattFill prst="lgConfetti">
            <a:fgClr>
              <a:srgbClr val="FDB813"/>
            </a:fgClr>
            <a:bgClr>
              <a:srgbClr val="0071C5"/>
            </a:bgClr>
          </a:patt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425292" y="4417805"/>
            <a:ext cx="734302" cy="401935"/>
          </a:xfrm>
          <a:prstGeom prst="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845302" y="3666318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242645" y="3666317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425684" y="3666318"/>
            <a:ext cx="1099595" cy="751487"/>
          </a:xfrm>
          <a:prstGeom prst="rect">
            <a:avLst/>
          </a:prstGeom>
          <a:solidFill>
            <a:srgbClr val="061922"/>
          </a:solidFill>
          <a:ln w="25400" cap="flat" cmpd="sng" algn="ctr">
            <a:solidFill>
              <a:srgbClr val="061922">
                <a:shade val="50000"/>
              </a:srgb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o Sans Intel" pitchFamily="34" charset="0"/>
              <a:ea typeface="+mn-ea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432416" y="395481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273088" y="3954816"/>
            <a:ext cx="1064870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098206" y="3954816"/>
            <a:ext cx="2593788" cy="462988"/>
          </a:xfrm>
          <a:prstGeom prst="rect">
            <a:avLst/>
          </a:prstGeom>
          <a:pattFill prst="wdUpDiag">
            <a:fgClr>
              <a:srgbClr val="939598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939598">
                <a:lumMod val="50000"/>
              </a:srgb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3924327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4197490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4470653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4743817" y="3737040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4F25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+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171934" y="4432202"/>
            <a:ext cx="2426393" cy="233816"/>
            <a:chOff x="3171934" y="4432202"/>
            <a:chExt cx="2426393" cy="233816"/>
          </a:xfrm>
        </p:grpSpPr>
        <p:sp>
          <p:nvSpPr>
            <p:cNvPr id="67" name="Rectangle 66"/>
            <p:cNvSpPr/>
            <p:nvPr/>
          </p:nvSpPr>
          <p:spPr bwMode="auto">
            <a:xfrm>
              <a:off x="3176324" y="4432202"/>
              <a:ext cx="2390761" cy="230005"/>
            </a:xfrm>
            <a:prstGeom prst="rect">
              <a:avLst/>
            </a:prstGeom>
            <a:pattFill prst="lgConfetti">
              <a:fgClr>
                <a:srgbClr val="0071C5"/>
              </a:fgClr>
              <a:bgClr>
                <a:srgbClr val="FDB813"/>
              </a:bgClr>
            </a:patt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433735" y="4432202"/>
              <a:ext cx="164592" cy="233816"/>
            </a:xfrm>
            <a:prstGeom prst="rect">
              <a:avLst/>
            </a:prstGeom>
            <a:solidFill>
              <a:srgbClr val="0071C5"/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171934" y="4432202"/>
              <a:ext cx="164592" cy="233816"/>
            </a:xfrm>
            <a:prstGeom prst="rect">
              <a:avLst/>
            </a:prstGeom>
            <a:solidFill>
              <a:srgbClr val="0071C5"/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70" name="Oval 69"/>
          <p:cNvSpPr/>
          <p:nvPr/>
        </p:nvSpPr>
        <p:spPr bwMode="auto">
          <a:xfrm>
            <a:off x="3960904" y="444754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4698098" y="4447548"/>
            <a:ext cx="152400" cy="152400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AEEF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0" tIns="0" rIns="0" bIns="2743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Arial" pitchFamily="34" charset="0"/>
              </a:rPr>
              <a:t>-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412495" y="3025717"/>
            <a:ext cx="1063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69922" y="30257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38533" y="30184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71C5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rgbClr val="939598">
                  <a:lumMod val="50000"/>
                </a:srgb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Line Callout 2 (No Border) 74"/>
          <p:cNvSpPr/>
          <p:nvPr/>
        </p:nvSpPr>
        <p:spPr>
          <a:xfrm>
            <a:off x="776553" y="5782544"/>
            <a:ext cx="3238891" cy="412959"/>
          </a:xfrm>
          <a:prstGeom prst="callout2">
            <a:avLst>
              <a:gd name="adj1" fmla="val 9808"/>
              <a:gd name="adj2" fmla="val 71559"/>
              <a:gd name="adj3" fmla="val -69556"/>
              <a:gd name="adj4" fmla="val 87056"/>
              <a:gd name="adj5" fmla="val -260812"/>
              <a:gd name="adj6" fmla="val 98980"/>
            </a:avLst>
          </a:prstGeom>
          <a:noFill/>
          <a:ln w="6350" cap="flat" cmpd="sng" algn="ctr">
            <a:solidFill>
              <a:srgbClr val="061922"/>
            </a:solidFill>
            <a:prstDash val="dash"/>
            <a:tailEnd type="stealth" w="med" len="med"/>
          </a:ln>
          <a:effectLst/>
        </p:spPr>
        <p:txBody>
          <a:bodyPr rtlCol="0" anchor="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N-type channel with free conductors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Neo Sans Intel" pitchFamily="34" charset="0"/>
                <a:ea typeface="+mn-ea"/>
                <a:cs typeface="+mn-cs"/>
              </a:rPr>
              <a:t>(electrons)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4385187" y="4914235"/>
            <a:ext cx="425212" cy="474786"/>
            <a:chOff x="4385187" y="4914235"/>
            <a:chExt cx="425212" cy="474786"/>
          </a:xfrm>
        </p:grpSpPr>
        <p:cxnSp>
          <p:nvCxnSpPr>
            <p:cNvPr id="77" name="Straight Arrow Connector 76"/>
            <p:cNvCxnSpPr/>
            <p:nvPr/>
          </p:nvCxnSpPr>
          <p:spPr bwMode="auto">
            <a:xfrm flipH="1">
              <a:off x="4385187" y="4914235"/>
              <a:ext cx="4958" cy="295463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headEnd type="none" w="sm" len="sm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8" name="TextBox 77"/>
            <p:cNvSpPr txBox="1"/>
            <p:nvPr/>
          </p:nvSpPr>
          <p:spPr>
            <a:xfrm>
              <a:off x="4428563" y="501968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E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cs typeface="Arial" charset="0"/>
                </a:rPr>
                <a:t>g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68462" y="6177788"/>
            <a:ext cx="485439" cy="230378"/>
            <a:chOff x="3539490" y="4938999"/>
            <a:chExt cx="224790" cy="106680"/>
          </a:xfrm>
        </p:grpSpPr>
        <p:cxnSp>
          <p:nvCxnSpPr>
            <p:cNvPr id="80" name="Straight Connector 79"/>
            <p:cNvCxnSpPr/>
            <p:nvPr/>
          </p:nvCxnSpPr>
          <p:spPr bwMode="auto">
            <a:xfrm>
              <a:off x="3539490" y="4938999"/>
              <a:ext cx="224790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3583152" y="4992339"/>
              <a:ext cx="137467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630055" y="5045679"/>
              <a:ext cx="43661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7961083" y="2946714"/>
            <a:ext cx="1909106" cy="2807053"/>
            <a:chOff x="7961083" y="2946714"/>
            <a:chExt cx="1909106" cy="2807053"/>
          </a:xfrm>
        </p:grpSpPr>
        <p:sp>
          <p:nvSpPr>
            <p:cNvPr id="83" name="TextBox 82"/>
            <p:cNvSpPr txBox="1"/>
            <p:nvPr/>
          </p:nvSpPr>
          <p:spPr>
            <a:xfrm>
              <a:off x="8918338" y="2946714"/>
              <a:ext cx="523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 smtClean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V</a:t>
              </a:r>
              <a:r>
                <a:rPr lang="en-US" sz="1600" dirty="0" err="1" smtClean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cc</a:t>
              </a:r>
              <a:endParaRPr lang="en-US" sz="16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9067809" y="5460938"/>
              <a:ext cx="224790" cy="106680"/>
              <a:chOff x="3539490" y="4938999"/>
              <a:chExt cx="224790" cy="106680"/>
            </a:xfrm>
          </p:grpSpPr>
          <p:cxnSp>
            <p:nvCxnSpPr>
              <p:cNvPr id="85" name="Straight Connector 84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Connector 85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9067809" y="3384626"/>
              <a:ext cx="2247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9180204" y="5065459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80204" y="3384626"/>
              <a:ext cx="0" cy="1140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302487" y="4819002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989523" y="4387206"/>
              <a:ext cx="4267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</a:t>
              </a:r>
              <a:r>
                <a:rPr lang="en-US" sz="1600" dirty="0"/>
                <a:t>g</a:t>
              </a:r>
              <a:endParaRPr lang="ru-RU" sz="2000" dirty="0"/>
            </a:p>
          </p:txBody>
        </p:sp>
        <p:sp>
          <p:nvSpPr>
            <p:cNvPr id="22" name="Arc 21"/>
            <p:cNvSpPr/>
            <p:nvPr/>
          </p:nvSpPr>
          <p:spPr>
            <a:xfrm flipH="1" flipV="1">
              <a:off x="8486337" y="4573449"/>
              <a:ext cx="785792" cy="785792"/>
            </a:xfrm>
            <a:prstGeom prst="arc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961083" y="5353657"/>
              <a:ext cx="1014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 smtClean="0"/>
                <a:t>V</a:t>
              </a:r>
              <a:r>
                <a:rPr lang="en-US" sz="1600" dirty="0" err="1" smtClean="0"/>
                <a:t>gs</a:t>
              </a:r>
              <a:r>
                <a:rPr lang="en-US" sz="1600" dirty="0" smtClean="0"/>
                <a:t> </a:t>
              </a:r>
              <a:r>
                <a:rPr lang="en-US" sz="2000" dirty="0" smtClean="0"/>
                <a:t>&gt; </a:t>
              </a:r>
              <a:r>
                <a:rPr lang="en-US" sz="2000" dirty="0" err="1" smtClean="0"/>
                <a:t>V</a:t>
              </a:r>
              <a:r>
                <a:rPr lang="en-US" sz="1600" dirty="0" err="1" smtClean="0"/>
                <a:t>t</a:t>
              </a:r>
              <a:r>
                <a:rPr lang="en-US" sz="1600" dirty="0" smtClean="0"/>
                <a:t> </a:t>
              </a:r>
              <a:endParaRPr lang="ru-RU" sz="2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067808" y="4477624"/>
              <a:ext cx="204321" cy="5889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202035" y="4030582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 smtClean="0"/>
                <a:t>V</a:t>
              </a:r>
              <a:r>
                <a:rPr lang="en-US" sz="1600" dirty="0" err="1" smtClean="0"/>
                <a:t>d</a:t>
              </a:r>
              <a:endParaRPr lang="ru-RU" sz="20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237750" y="5021958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V</a:t>
              </a:r>
              <a:r>
                <a:rPr lang="en-US" sz="1600" dirty="0"/>
                <a:t>s</a:t>
              </a:r>
              <a:endParaRPr lang="ru-RU" sz="20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342223" y="4597649"/>
              <a:ext cx="527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 smtClean="0"/>
                <a:t>R</a:t>
              </a:r>
              <a:r>
                <a:rPr lang="en-US" sz="1600" dirty="0" err="1" smtClean="0"/>
                <a:t>c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759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52" dur="20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6" presetClass="path" presetSubtype="0" repeatCount="indefinite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22222E-6 C -3.05556E-6 0.00695 0.00625 0.00648 0.01337 0.00648 C 0.01754 0.00602 0.02552 0.0044 0.02552 -2.22222E-6 C 0.02535 -0.00416 0.02118 -0.0081 0.01268 -0.0081 C 0.00556 -0.0081 -3.05556E-6 -0.00717 -3.05556E-6 -2.22222E-6 Z " pathEditMode="relative" rAng="0" ptsTypes="fffff">
                                      <p:cBhvr>
                                        <p:cTn id="5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6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70" grpId="0" animBg="1"/>
      <p:bldP spid="70" grpId="1" animBg="1"/>
      <p:bldP spid="71" grpId="0" animBg="1"/>
      <p:bldP spid="71" grpId="1" animBg="1"/>
      <p:bldP spid="72" grpId="0"/>
      <p:bldP spid="73" grpId="0"/>
      <p:bldP spid="74" grpId="0"/>
      <p:bldP spid="74" grpId="1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N-Type Truth Table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39" y="3481889"/>
            <a:ext cx="10515600" cy="303838"/>
          </a:xfrm>
        </p:spPr>
        <p:txBody>
          <a:bodyPr>
            <a:noAutofit/>
          </a:bodyPr>
          <a:lstStyle/>
          <a:p>
            <a:r>
              <a:rPr lang="en-US" sz="2800" dirty="0" smtClean="0"/>
              <a:t>N-Type is not suitable to transfer 1 well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96085"/>
              </p:ext>
            </p:extLst>
          </p:nvPr>
        </p:nvGraphicFramePr>
        <p:xfrm>
          <a:off x="2689760" y="1235263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/>
                <a:gridCol w="1502618"/>
                <a:gridCol w="1580174"/>
                <a:gridCol w="1648033"/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/>
                        <a:t>0</a:t>
                      </a:r>
                      <a:endParaRPr lang="en-US" sz="2000" kern="1200" dirty="0" smtClean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Off</a:t>
                      </a:r>
                    </a:p>
                    <a:p>
                      <a:pPr algn="ctr"/>
                      <a:r>
                        <a:rPr lang="en-US" sz="1400" dirty="0" smtClean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On</a:t>
                      </a:r>
                    </a:p>
                    <a:p>
                      <a:pPr algn="ctr"/>
                      <a:r>
                        <a:rPr lang="en-US" sz="1400" kern="1200" dirty="0" smtClean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weak </a:t>
                      </a:r>
                      <a:r>
                        <a:rPr lang="en-US" sz="2000" kern="1200" dirty="0" smtClean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5833145" y="4445824"/>
            <a:ext cx="527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</a:t>
            </a:r>
            <a:r>
              <a:rPr lang="en-US" sz="1400" dirty="0" err="1" smtClean="0"/>
              <a:t>d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6161520" y="444079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 smtClean="0">
                <a:solidFill>
                  <a:prstClr val="black"/>
                </a:solidFill>
              </a:rPr>
              <a:t>V</a:t>
            </a:r>
            <a:r>
              <a:rPr lang="en-US" sz="1600" dirty="0" err="1" smtClean="0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061922"/>
                </a:solidFill>
                <a:cs typeface="Arial" charset="0"/>
              </a:rPr>
              <a:t>- </a:t>
            </a:r>
            <a:r>
              <a:rPr lang="en-US" dirty="0" err="1" smtClean="0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 smtClean="0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035595" y="4814630"/>
            <a:ext cx="542555" cy="987887"/>
            <a:chOff x="8127402" y="3544048"/>
            <a:chExt cx="620358" cy="1129551"/>
          </a:xfrm>
        </p:grpSpPr>
        <p:cxnSp>
          <p:nvCxnSpPr>
            <p:cNvPr id="60" name="Straight Connector 59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>
            <a:off x="2582248" y="4324388"/>
            <a:ext cx="542555" cy="987887"/>
            <a:chOff x="8127402" y="3544048"/>
            <a:chExt cx="620358" cy="1129551"/>
          </a:xfrm>
        </p:grpSpPr>
        <p:cxnSp>
          <p:nvCxnSpPr>
            <p:cNvPr id="68" name="Straight Connector 67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5" name="TextBox 74"/>
          <p:cNvSpPr txBox="1"/>
          <p:nvPr/>
        </p:nvSpPr>
        <p:spPr>
          <a:xfrm>
            <a:off x="2028578" y="5847533"/>
            <a:ext cx="126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sz="1400" dirty="0" smtClean="0">
                <a:solidFill>
                  <a:prstClr val="black"/>
                </a:solidFill>
              </a:rPr>
              <a:t>s</a:t>
            </a:r>
            <a:r>
              <a:rPr lang="en-US" dirty="0" smtClean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8983" y="5082576"/>
            <a:ext cx="127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sz="1400" dirty="0">
                <a:solidFill>
                  <a:prstClr val="black"/>
                </a:solidFill>
              </a:rPr>
              <a:t>g</a:t>
            </a:r>
            <a:r>
              <a:rPr lang="en-US" dirty="0" smtClean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65841" y="439833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</a:rPr>
              <a:t>V</a:t>
            </a:r>
            <a:r>
              <a:rPr lang="en-US" sz="1400" dirty="0" err="1">
                <a:solidFill>
                  <a:prstClr val="black"/>
                </a:solidFill>
              </a:rPr>
              <a:t>d</a:t>
            </a:r>
            <a:r>
              <a:rPr lang="en-US" dirty="0" smtClean="0">
                <a:solidFill>
                  <a:prstClr val="black"/>
                </a:solidFill>
              </a:rPr>
              <a:t> = ?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4041167" y="4839018"/>
            <a:ext cx="3569102" cy="1377847"/>
            <a:chOff x="4041167" y="4839018"/>
            <a:chExt cx="3569102" cy="1377847"/>
          </a:xfrm>
        </p:grpSpPr>
        <p:grpSp>
          <p:nvGrpSpPr>
            <p:cNvPr id="22" name="Group 21"/>
            <p:cNvGrpSpPr/>
            <p:nvPr/>
          </p:nvGrpSpPr>
          <p:grpSpPr>
            <a:xfrm>
              <a:off x="7217839" y="5583915"/>
              <a:ext cx="224790" cy="106680"/>
              <a:chOff x="3539490" y="4938999"/>
              <a:chExt cx="224790" cy="106680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>
                <a:off x="3539490" y="4938999"/>
                <a:ext cx="2247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3583152" y="4992339"/>
                <a:ext cx="13746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3630055" y="5045679"/>
                <a:ext cx="43661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27" name="Straight Connector 26"/>
            <p:cNvCxnSpPr/>
            <p:nvPr/>
          </p:nvCxnSpPr>
          <p:spPr>
            <a:xfrm flipV="1">
              <a:off x="5811314" y="5480701"/>
              <a:ext cx="0" cy="390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33597" y="5234244"/>
              <a:ext cx="4273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698918" y="4892866"/>
              <a:ext cx="204321" cy="5889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73333" y="5012891"/>
              <a:ext cx="5279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/>
                <a:t>R</a:t>
              </a:r>
              <a:r>
                <a:rPr lang="en-US" sz="1400" dirty="0" err="1" smtClean="0"/>
                <a:t>c</a:t>
              </a:r>
              <a:endParaRPr lang="ru-RU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050199" y="5073092"/>
              <a:ext cx="560070" cy="164263"/>
              <a:chOff x="4856756" y="4969565"/>
              <a:chExt cx="560070" cy="213477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4860235" y="4969565"/>
                <a:ext cx="556591" cy="2134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4856756" y="4969565"/>
                <a:ext cx="5600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860235" y="5176181"/>
                <a:ext cx="5565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>
              <a:endCxn id="37" idx="2"/>
            </p:cNvCxnSpPr>
            <p:nvPr/>
          </p:nvCxnSpPr>
          <p:spPr>
            <a:xfrm flipV="1">
              <a:off x="7330234" y="5237355"/>
              <a:ext cx="1740" cy="3465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33" idx="0"/>
              <a:endCxn id="37" idx="0"/>
            </p:cNvCxnSpPr>
            <p:nvPr/>
          </p:nvCxnSpPr>
          <p:spPr>
            <a:xfrm rot="16200000" flipH="1">
              <a:off x="6476413" y="4217532"/>
              <a:ext cx="180226" cy="1530895"/>
            </a:xfrm>
            <a:prstGeom prst="bentConnector3">
              <a:avLst>
                <a:gd name="adj1" fmla="val -28750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183552" y="5847533"/>
              <a:ext cx="1263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 smtClean="0">
                  <a:solidFill>
                    <a:prstClr val="black"/>
                  </a:solidFill>
                </a:rPr>
                <a:t>V</a:t>
              </a:r>
              <a:r>
                <a:rPr lang="en-US" sz="1400" dirty="0" smtClean="0">
                  <a:solidFill>
                    <a:prstClr val="black"/>
                  </a:solidFill>
                </a:rPr>
                <a:t>s</a:t>
              </a:r>
              <a:r>
                <a:rPr lang="en-US" dirty="0" smtClean="0">
                  <a:solidFill>
                    <a:prstClr val="black"/>
                  </a:solidFill>
                </a:rPr>
                <a:t> = </a:t>
              </a:r>
              <a:r>
                <a:rPr lang="en-US" sz="1600" dirty="0" smtClean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1 </a:t>
              </a:r>
              <a:r>
                <a:rPr lang="en-US" dirty="0">
                  <a:solidFill>
                    <a:prstClr val="black"/>
                  </a:solidFill>
                </a:rPr>
                <a:t>= </a:t>
              </a:r>
              <a:r>
                <a:rPr lang="en-US" dirty="0" err="1">
                  <a:solidFill>
                    <a:prstClr val="black"/>
                  </a:solidFill>
                </a:rPr>
                <a:t>V</a:t>
              </a:r>
              <a:r>
                <a:rPr lang="en-US" sz="1600" dirty="0" err="1">
                  <a:solidFill>
                    <a:prstClr val="black"/>
                  </a:solidFill>
                </a:rPr>
                <a:t>cc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41167" y="4839018"/>
              <a:ext cx="1277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dirty="0" smtClean="0">
                  <a:solidFill>
                    <a:prstClr val="black"/>
                  </a:solidFill>
                </a:rPr>
                <a:t>V</a:t>
              </a:r>
              <a:r>
                <a:rPr lang="en-US" sz="1400" dirty="0">
                  <a:solidFill>
                    <a:prstClr val="black"/>
                  </a:solidFill>
                </a:rPr>
                <a:t>g</a:t>
              </a:r>
              <a:r>
                <a:rPr lang="en-US" dirty="0" smtClean="0">
                  <a:solidFill>
                    <a:prstClr val="black"/>
                  </a:solidFill>
                </a:rPr>
                <a:t> = </a:t>
              </a:r>
              <a:r>
                <a:rPr lang="en-US" sz="1600" dirty="0" smtClean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1 </a:t>
              </a:r>
              <a:r>
                <a:rPr lang="en-US" dirty="0">
                  <a:solidFill>
                    <a:prstClr val="black"/>
                  </a:solidFill>
                </a:rPr>
                <a:t>= </a:t>
              </a:r>
              <a:r>
                <a:rPr lang="en-US" dirty="0" err="1">
                  <a:solidFill>
                    <a:prstClr val="black"/>
                  </a:solidFill>
                </a:rPr>
                <a:t>V</a:t>
              </a:r>
              <a:r>
                <a:rPr lang="en-US" sz="1600" dirty="0" err="1">
                  <a:solidFill>
                    <a:prstClr val="black"/>
                  </a:solidFill>
                </a:rPr>
                <a:t>cc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1" name="Arc 80"/>
          <p:cNvSpPr/>
          <p:nvPr/>
        </p:nvSpPr>
        <p:spPr>
          <a:xfrm flipH="1" flipV="1">
            <a:off x="5286011" y="4460386"/>
            <a:ext cx="785792" cy="785792"/>
          </a:xfrm>
          <a:prstGeom prst="arc">
            <a:avLst>
              <a:gd name="adj1" fmla="val 21240756"/>
              <a:gd name="adj2" fmla="val 5059474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82" name="TextBox 81"/>
          <p:cNvSpPr txBox="1"/>
          <p:nvPr/>
        </p:nvSpPr>
        <p:spPr>
          <a:xfrm>
            <a:off x="4203110" y="4148093"/>
            <a:ext cx="1278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Open only if </a:t>
            </a:r>
            <a:r>
              <a:rPr lang="en-US" sz="1600" dirty="0" err="1" smtClean="0">
                <a:solidFill>
                  <a:schemeClr val="accent1"/>
                </a:solidFill>
              </a:rPr>
              <a:t>V</a:t>
            </a:r>
            <a:r>
              <a:rPr lang="en-US" sz="1400" dirty="0" err="1" smtClean="0">
                <a:solidFill>
                  <a:schemeClr val="accent1"/>
                </a:solidFill>
              </a:rPr>
              <a:t>gd</a:t>
            </a:r>
            <a:r>
              <a:rPr lang="en-US" sz="1600" dirty="0" smtClean="0">
                <a:solidFill>
                  <a:schemeClr val="accent1"/>
                </a:solidFill>
              </a:rPr>
              <a:t> &gt; </a:t>
            </a:r>
            <a:r>
              <a:rPr lang="en-US" sz="1600" dirty="0" err="1" smtClean="0">
                <a:solidFill>
                  <a:schemeClr val="accent1"/>
                </a:solidFill>
              </a:rPr>
              <a:t>V</a:t>
            </a:r>
            <a:r>
              <a:rPr lang="en-US" sz="1400" dirty="0" err="1" smtClean="0">
                <a:solidFill>
                  <a:schemeClr val="accent1"/>
                </a:solidFill>
              </a:rPr>
              <a:t>t</a:t>
            </a:r>
            <a:endParaRPr lang="ru-RU" sz="1400" dirty="0">
              <a:solidFill>
                <a:schemeClr val="accent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198061" y="4843674"/>
            <a:ext cx="542555" cy="987887"/>
            <a:chOff x="8127402" y="3544048"/>
            <a:chExt cx="620358" cy="1129551"/>
          </a:xfrm>
        </p:grpSpPr>
        <p:cxnSp>
          <p:nvCxnSpPr>
            <p:cNvPr id="84" name="Straight Connector 83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>
            <a:off x="9744714" y="4353432"/>
            <a:ext cx="542555" cy="987887"/>
            <a:chOff x="8127402" y="3544048"/>
            <a:chExt cx="620358" cy="1129551"/>
          </a:xfrm>
        </p:grpSpPr>
        <p:cxnSp>
          <p:nvCxnSpPr>
            <p:cNvPr id="92" name="Straight Connector 91"/>
            <p:cNvCxnSpPr/>
            <p:nvPr/>
          </p:nvCxnSpPr>
          <p:spPr bwMode="auto">
            <a:xfrm>
              <a:off x="8606118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 bwMode="auto">
            <a:xfrm>
              <a:off x="8606118" y="3920565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4" name="Straight Connector 93"/>
            <p:cNvCxnSpPr/>
            <p:nvPr/>
          </p:nvCxnSpPr>
          <p:spPr bwMode="auto">
            <a:xfrm>
              <a:off x="8606118" y="4297082"/>
              <a:ext cx="14164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>
              <a:off x="8747760" y="3544048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>
              <a:off x="8747760" y="4297082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8503920" y="3920564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 rot="5400000">
              <a:off x="8315661" y="3920565"/>
              <a:ext cx="0" cy="376517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99" name="TextBox 98"/>
          <p:cNvSpPr txBox="1"/>
          <p:nvPr/>
        </p:nvSpPr>
        <p:spPr>
          <a:xfrm>
            <a:off x="9103762" y="5878401"/>
            <a:ext cx="13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sz="1400" dirty="0" smtClean="0">
                <a:solidFill>
                  <a:prstClr val="black"/>
                </a:solidFill>
              </a:rPr>
              <a:t>s0</a:t>
            </a:r>
            <a:r>
              <a:rPr lang="en-US" dirty="0" smtClean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070354" y="5349050"/>
            <a:ext cx="13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sz="1400" dirty="0" smtClean="0">
                <a:solidFill>
                  <a:prstClr val="black"/>
                </a:solidFill>
              </a:rPr>
              <a:t>s1</a:t>
            </a:r>
            <a:r>
              <a:rPr lang="en-US" dirty="0" smtClean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065330" y="4940626"/>
            <a:ext cx="13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sz="1400" dirty="0" smtClean="0">
                <a:solidFill>
                  <a:prstClr val="black"/>
                </a:solidFill>
              </a:rPr>
              <a:t>g0</a:t>
            </a:r>
            <a:r>
              <a:rPr lang="en-US" dirty="0" smtClean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srgbClr val="061922"/>
                </a:solidFill>
                <a:latin typeface="Neo Sans Intel" pitchFamily="34" charset="0"/>
                <a:cs typeface="Arial" charset="0"/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dirty="0" err="1">
                <a:solidFill>
                  <a:prstClr val="black"/>
                </a:solidFill>
              </a:rPr>
              <a:t>V</a:t>
            </a:r>
            <a:r>
              <a:rPr lang="en-US" sz="1600" dirty="0" err="1">
                <a:solidFill>
                  <a:prstClr val="black"/>
                </a:solidFill>
              </a:rPr>
              <a:t>cc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610600" y="4273145"/>
            <a:ext cx="645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</a:t>
            </a:r>
            <a:r>
              <a:rPr lang="en-US" sz="1400" dirty="0" smtClean="0"/>
              <a:t>d0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9056843" y="4268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 smtClean="0">
                <a:solidFill>
                  <a:prstClr val="black"/>
                </a:solidFill>
              </a:rPr>
              <a:t>V</a:t>
            </a:r>
            <a:r>
              <a:rPr lang="en-US" sz="1600" dirty="0" err="1" smtClean="0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061922"/>
                </a:solidFill>
                <a:cs typeface="Arial" charset="0"/>
              </a:rPr>
              <a:t>- </a:t>
            </a:r>
            <a:r>
              <a:rPr lang="en-US" dirty="0" err="1" smtClean="0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 smtClean="0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156824" y="3968386"/>
            <a:ext cx="601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</a:t>
            </a:r>
            <a:r>
              <a:rPr lang="en-US" sz="1400" dirty="0" smtClean="0"/>
              <a:t>d1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10559050" y="39633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61922"/>
                </a:solidFill>
                <a:cs typeface="Arial" charset="0"/>
              </a:rPr>
              <a:t>= </a:t>
            </a:r>
            <a:r>
              <a:rPr lang="en-US" dirty="0" err="1" smtClean="0">
                <a:solidFill>
                  <a:prstClr val="black"/>
                </a:solidFill>
              </a:rPr>
              <a:t>V</a:t>
            </a:r>
            <a:r>
              <a:rPr lang="en-US" sz="1600" dirty="0" err="1" smtClean="0">
                <a:solidFill>
                  <a:prstClr val="black"/>
                </a:solidFill>
              </a:rPr>
              <a:t>cc</a:t>
            </a:r>
            <a:r>
              <a:rPr lang="en-US" sz="1400" dirty="0">
                <a:solidFill>
                  <a:srgbClr val="061922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061922"/>
                </a:solidFill>
                <a:cs typeface="Arial" charset="0"/>
              </a:rPr>
              <a:t>– 2*</a:t>
            </a:r>
            <a:r>
              <a:rPr lang="en-US" dirty="0" err="1" smtClean="0">
                <a:solidFill>
                  <a:srgbClr val="061922"/>
                </a:solidFill>
                <a:cs typeface="Arial" charset="0"/>
              </a:rPr>
              <a:t>V</a:t>
            </a:r>
            <a:r>
              <a:rPr lang="en-US" sz="1600" dirty="0" err="1" smtClean="0">
                <a:solidFill>
                  <a:srgbClr val="061922"/>
                </a:solidFill>
                <a:cs typeface="Arial" charset="0"/>
              </a:rPr>
              <a:t>t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1133"/>
              </p:ext>
            </p:extLst>
          </p:nvPr>
        </p:nvGraphicFramePr>
        <p:xfrm>
          <a:off x="2689760" y="1235263"/>
          <a:ext cx="6592134" cy="953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/>
                <a:gridCol w="1502618"/>
                <a:gridCol w="1580174"/>
                <a:gridCol w="1648033"/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/>
                        <a:t>0</a:t>
                      </a:r>
                      <a:endParaRPr lang="en-US" sz="2000" kern="1200" dirty="0" smtClean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Off</a:t>
                      </a:r>
                    </a:p>
                    <a:p>
                      <a:pPr algn="ctr"/>
                      <a:r>
                        <a:rPr lang="en-US" sz="1400" dirty="0" smtClean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8933517" y="2396608"/>
            <a:ext cx="969725" cy="1015663"/>
            <a:chOff x="8933517" y="2396608"/>
            <a:chExt cx="969725" cy="1015663"/>
          </a:xfrm>
        </p:grpSpPr>
        <p:sp>
          <p:nvSpPr>
            <p:cNvPr id="110" name="TextBox 109"/>
            <p:cNvSpPr txBox="1"/>
            <p:nvPr/>
          </p:nvSpPr>
          <p:spPr>
            <a:xfrm>
              <a:off x="9362709" y="2396608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0" dirty="0">
                  <a:solidFill>
                    <a:srgbClr val="FF0000"/>
                  </a:solidFill>
                  <a:latin typeface="+mj-lt"/>
                </a:rPr>
                <a:t>?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8933517" y="2904439"/>
              <a:ext cx="42919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38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/>
      <p:bldP spid="54" grpId="0"/>
      <p:bldP spid="75" grpId="0"/>
      <p:bldP spid="77" grpId="0"/>
      <p:bldP spid="78" grpId="0"/>
      <p:bldP spid="81" grpId="0" animBg="1"/>
      <p:bldP spid="82" grpId="0"/>
      <p:bldP spid="99" grpId="0"/>
      <p:bldP spid="100" grpId="0"/>
      <p:bldP spid="101" grpId="0"/>
      <p:bldP spid="102" grpId="0"/>
      <p:bldP spid="103" grpId="0"/>
      <p:bldP spid="106" grpId="0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and P-type MOSFET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739350"/>
            <a:ext cx="10515600" cy="425883"/>
          </a:xfrm>
        </p:spPr>
        <p:txBody>
          <a:bodyPr>
            <a:noAutofit/>
          </a:bodyPr>
          <a:lstStyle/>
          <a:p>
            <a:r>
              <a:rPr lang="en-US" sz="2400" dirty="0"/>
              <a:t>P-type MOSFET (similar to N-type, but all is inverted):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5 Dec 2016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Digital Integrated Circuits Design -- Lecture #7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1809858" y="1825663"/>
            <a:ext cx="1564390" cy="1636257"/>
            <a:chOff x="8956038" y="3172029"/>
            <a:chExt cx="1788725" cy="1870898"/>
          </a:xfrm>
        </p:grpSpPr>
        <p:grpSp>
          <p:nvGrpSpPr>
            <p:cNvPr id="8" name="Group 7"/>
            <p:cNvGrpSpPr/>
            <p:nvPr/>
          </p:nvGrpSpPr>
          <p:grpSpPr>
            <a:xfrm>
              <a:off x="9640644" y="3544044"/>
              <a:ext cx="620358" cy="1129551"/>
              <a:chOff x="8127402" y="3544048"/>
              <a:chExt cx="620358" cy="1129551"/>
            </a:xfrm>
          </p:grpSpPr>
          <p:cxnSp>
            <p:nvCxnSpPr>
              <p:cNvPr id="12" name="Straight Connector 11"/>
              <p:cNvCxnSpPr/>
              <p:nvPr/>
            </p:nvCxnSpPr>
            <p:spPr bwMode="auto">
              <a:xfrm>
                <a:off x="8606118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8606118" y="3920565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8606118" y="4297082"/>
                <a:ext cx="141642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8747760" y="3544048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8747760" y="4297082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8503920" y="3920564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rot="5400000">
                <a:off x="8315661" y="3920565"/>
                <a:ext cx="0" cy="37651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9" name="TextBox 8"/>
            <p:cNvSpPr txBox="1"/>
            <p:nvPr/>
          </p:nvSpPr>
          <p:spPr>
            <a:xfrm>
              <a:off x="8956038" y="388957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Gate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64834" y="3172029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Drain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917292" y="467359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Source</a:t>
              </a: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28489"/>
              </p:ext>
            </p:extLst>
          </p:nvPr>
        </p:nvGraphicFramePr>
        <p:xfrm>
          <a:off x="5005505" y="1733635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/>
                <a:gridCol w="1502618"/>
                <a:gridCol w="1580174"/>
                <a:gridCol w="1648033"/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/>
                        <a:t>0</a:t>
                      </a:r>
                      <a:endParaRPr lang="en-US" sz="2000" kern="1200" dirty="0" smtClean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Off</a:t>
                      </a:r>
                    </a:p>
                    <a:p>
                      <a:pPr algn="ctr"/>
                      <a:r>
                        <a:rPr lang="en-US" sz="1400" dirty="0" smtClean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On</a:t>
                      </a:r>
                    </a:p>
                    <a:p>
                      <a:pPr algn="ctr"/>
                      <a:r>
                        <a:rPr lang="en-US" sz="1400" kern="1200" dirty="0" smtClean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/>
                        <a:t>weak </a:t>
                      </a:r>
                      <a:r>
                        <a:rPr lang="en-US" sz="2000" kern="1200" dirty="0" smtClean="0"/>
                        <a:t>1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47248"/>
              </p:ext>
            </p:extLst>
          </p:nvPr>
        </p:nvGraphicFramePr>
        <p:xfrm>
          <a:off x="5005505" y="4320510"/>
          <a:ext cx="6592134" cy="1922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309"/>
                <a:gridCol w="1502618"/>
                <a:gridCol w="1580174"/>
                <a:gridCol w="1648033"/>
              </a:tblGrid>
              <a:tr h="3851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Gate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State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Input (Source)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Output (Drain)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  <a:tr h="4847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2000" kern="1200" dirty="0" smtClean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Off</a:t>
                      </a:r>
                    </a:p>
                    <a:p>
                      <a:pPr algn="ctr"/>
                      <a:r>
                        <a:rPr lang="en-US" sz="1400" dirty="0" smtClean="0"/>
                        <a:t>(not conduct)</a:t>
                      </a:r>
                      <a:endParaRPr lang="en-US" sz="14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any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Z</a:t>
                      </a:r>
                      <a:endParaRPr lang="en-US" sz="1800" dirty="0">
                        <a:latin typeface="Neo Sans Intel" pitchFamily="34" charset="0"/>
                      </a:endParaRPr>
                    </a:p>
                  </a:txBody>
                  <a:tcPr marL="80279" marR="80279" marT="40139" marB="40139" anchor="ctr"/>
                </a:tc>
              </a:tr>
              <a:tr h="48477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ru-RU" sz="2000" dirty="0" smtClean="0">
                          <a:solidFill>
                            <a:schemeClr val="dk1"/>
                          </a:solidFill>
                          <a:latin typeface="Calibri"/>
                          <a:cs typeface="+mn-cs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Neo Sans Intel" pitchFamily="34" charset="0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/>
                        <a:t>On</a:t>
                      </a:r>
                    </a:p>
                    <a:p>
                      <a:pPr algn="ctr"/>
                      <a:r>
                        <a:rPr lang="en-US" sz="1400" kern="1200" dirty="0" smtClean="0"/>
                        <a:t>(conduct)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Neo Sans Intel" pitchFamily="34" charset="0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/>
                        <a:t>1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0279" marR="80279" marT="40139" marB="40139" anchor="ctr"/>
                </a:tc>
              </a:tr>
              <a:tr h="48477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kern="1200" dirty="0" smtClean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600" dirty="0" smtClean="0"/>
                        <a:t>weak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2000" kern="1200" dirty="0" smtClean="0"/>
                        <a:t>0</a:t>
                      </a:r>
                      <a:endParaRPr lang="en-US" sz="2000" b="1" kern="1200" dirty="0">
                        <a:solidFill>
                          <a:schemeClr val="accent1"/>
                        </a:solidFill>
                        <a:latin typeface="Neo Sans Intel" pitchFamily="34" charset="0"/>
                        <a:ea typeface="+mn-ea"/>
                        <a:cs typeface="Consolas" pitchFamily="49" charset="0"/>
                      </a:endParaRPr>
                    </a:p>
                  </a:txBody>
                  <a:tcPr marL="80279" marR="80279" marT="40139" marB="40139" anchor="ctr"/>
                </a:tc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1798321" y="4332286"/>
            <a:ext cx="1610224" cy="1860229"/>
            <a:chOff x="518556" y="4185097"/>
            <a:chExt cx="1610224" cy="1860229"/>
          </a:xfrm>
        </p:grpSpPr>
        <p:grpSp>
          <p:nvGrpSpPr>
            <p:cNvPr id="108" name="Group 107"/>
            <p:cNvGrpSpPr/>
            <p:nvPr/>
          </p:nvGrpSpPr>
          <p:grpSpPr>
            <a:xfrm>
              <a:off x="518556" y="4185097"/>
              <a:ext cx="1610224" cy="1860229"/>
              <a:chOff x="9064513" y="3189882"/>
              <a:chExt cx="1610224" cy="1860229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9640644" y="3544044"/>
                <a:ext cx="620358" cy="1129551"/>
                <a:chOff x="8127402" y="3544048"/>
                <a:chExt cx="620358" cy="1129551"/>
              </a:xfrm>
            </p:grpSpPr>
            <p:cxnSp>
              <p:nvCxnSpPr>
                <p:cNvPr id="114" name="Straight Connector 113"/>
                <p:cNvCxnSpPr/>
                <p:nvPr/>
              </p:nvCxnSpPr>
              <p:spPr bwMode="auto">
                <a:xfrm>
                  <a:off x="8606118" y="3920565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8606118" y="3920565"/>
                  <a:ext cx="14164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6" name="Straight Connector 115"/>
                <p:cNvCxnSpPr/>
                <p:nvPr/>
              </p:nvCxnSpPr>
              <p:spPr bwMode="auto">
                <a:xfrm>
                  <a:off x="8606118" y="4297082"/>
                  <a:ext cx="14164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>
                  <a:off x="8747760" y="3544048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8" name="Straight Connector 117"/>
                <p:cNvCxnSpPr/>
                <p:nvPr/>
              </p:nvCxnSpPr>
              <p:spPr bwMode="auto">
                <a:xfrm>
                  <a:off x="8747760" y="4297082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19" name="Straight Connector 118"/>
                <p:cNvCxnSpPr/>
                <p:nvPr/>
              </p:nvCxnSpPr>
              <p:spPr bwMode="auto">
                <a:xfrm>
                  <a:off x="8503920" y="3920564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0" name="Straight Connector 119"/>
                <p:cNvCxnSpPr/>
                <p:nvPr/>
              </p:nvCxnSpPr>
              <p:spPr bwMode="auto">
                <a:xfrm rot="5400000">
                  <a:off x="8315661" y="3920565"/>
                  <a:ext cx="0" cy="37651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111" name="TextBox 110"/>
              <p:cNvSpPr txBox="1"/>
              <p:nvPr/>
            </p:nvSpPr>
            <p:spPr>
              <a:xfrm>
                <a:off x="9064513" y="391502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Gate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9875968" y="4680779"/>
                <a:ext cx="69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Drain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9847266" y="3189882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Source</a:t>
                </a:r>
              </a:p>
            </p:txBody>
          </p:sp>
        </p:grp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330011" y="5033441"/>
              <a:ext cx="141194" cy="141194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sp>
        <p:nvSpPr>
          <p:cNvPr id="121" name="Content Placeholder 2"/>
          <p:cNvSpPr txBox="1">
            <a:spLocks/>
          </p:cNvSpPr>
          <p:nvPr/>
        </p:nvSpPr>
        <p:spPr>
          <a:xfrm>
            <a:off x="800100" y="1179224"/>
            <a:ext cx="10515600" cy="425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</a:t>
            </a:r>
            <a:r>
              <a:rPr lang="en-US" sz="2400" dirty="0" smtClean="0"/>
              <a:t>-type MOSFET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901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33|8|44.6|37.9|3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830</Words>
  <Application>Microsoft Office PowerPoint</Application>
  <PresentationFormat>Widescreen</PresentationFormat>
  <Paragraphs>325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Neo Sans Intel</vt:lpstr>
      <vt:lpstr>Wingdings</vt:lpstr>
      <vt:lpstr>Office Theme</vt:lpstr>
      <vt:lpstr>Integrated Circuits Implementation: CMOS</vt:lpstr>
      <vt:lpstr>Topics of The Lecture</vt:lpstr>
      <vt:lpstr>Why Transistor (MOSFET)?</vt:lpstr>
      <vt:lpstr>MOSFET</vt:lpstr>
      <vt:lpstr>Diffusion process</vt:lpstr>
      <vt:lpstr>Closed State for N-type MOSFET</vt:lpstr>
      <vt:lpstr>Open State for N-type MOSFET</vt:lpstr>
      <vt:lpstr>N-Type Truth Table</vt:lpstr>
      <vt:lpstr>N and P-type MOSFET</vt:lpstr>
      <vt:lpstr>CMOS Circuits</vt:lpstr>
      <vt:lpstr>CMOS Inverter</vt:lpstr>
      <vt:lpstr>CMOS NAND Circuits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</cp:keywords>
  <cp:lastModifiedBy>Titov, Alexandr</cp:lastModifiedBy>
  <cp:revision>120</cp:revision>
  <dcterms:created xsi:type="dcterms:W3CDTF">2015-09-06T19:48:52Z</dcterms:created>
  <dcterms:modified xsi:type="dcterms:W3CDTF">2016-12-05T17:14:43Z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ee2b2ec3-bd72-446e-8bf4-c793b218c119</vt:lpwstr>
  </property>
  <property fmtid="{D5CDD505-2E9C-101B-9397-08002B2CF9AE}" pid="3" name="CTP_TimeStamp">
    <vt:lpwstr>2016-12-05 17:14:41Z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