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70" r:id="rId12"/>
    <p:sldId id="265" r:id="rId13"/>
    <p:sldId id="264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8" y="25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04.09.2017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9/4/2017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9520" y="6356350"/>
            <a:ext cx="463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Alexander Titov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Integrated Circuits Design: Introduction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power important?</a:t>
            </a:r>
          </a:p>
          <a:p>
            <a:pPr lvl="1"/>
            <a:r>
              <a:rPr lang="en-US" sz="2400" dirty="0" smtClean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 smtClean="0">
                <a:latin typeface="+mj-lt"/>
              </a:rPr>
              <a:t>Less power -&gt; less money for electricity</a:t>
            </a:r>
            <a:endParaRPr lang="en-US" sz="2400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is reached</a:t>
            </a:r>
          </a:p>
          <a:p>
            <a:pPr lvl="1"/>
            <a:r>
              <a:rPr lang="en-US" sz="2400" dirty="0" smtClean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 smtClean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 smtClean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8050143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</a:t>
            </a:r>
            <a:r>
              <a:rPr lang="en-US" dirty="0" smtClean="0">
                <a:latin typeface="+mj-lt"/>
              </a:rPr>
              <a:t>energy per task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important?</a:t>
            </a:r>
          </a:p>
          <a:p>
            <a:pPr lvl="1"/>
            <a:r>
              <a:rPr lang="en-US" sz="2400" dirty="0" smtClean="0">
                <a:latin typeface="+mj-lt"/>
              </a:rPr>
              <a:t>Less </a:t>
            </a:r>
            <a:r>
              <a:rPr lang="en-US" sz="2400" dirty="0" smtClean="0">
                <a:latin typeface="+mj-lt"/>
              </a:rPr>
              <a:t>energy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-&gt; smaller battery -&gt; smaller/cheaper devices</a:t>
            </a:r>
          </a:p>
          <a:p>
            <a:pPr lvl="1"/>
            <a:r>
              <a:rPr lang="en-US" sz="2400" dirty="0" smtClean="0">
                <a:latin typeface="+mj-lt"/>
              </a:rPr>
              <a:t>Less </a:t>
            </a:r>
            <a:r>
              <a:rPr lang="en-US" sz="2400" dirty="0" smtClean="0">
                <a:latin typeface="+mj-lt"/>
              </a:rPr>
              <a:t>energy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-&gt; less money for electricity</a:t>
            </a:r>
            <a:endParaRPr lang="en-US" sz="2400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Why is power important?</a:t>
            </a:r>
            <a:endParaRPr lang="en-US" dirty="0" smtClean="0">
              <a:latin typeface="+mj-lt"/>
            </a:endParaRPr>
          </a:p>
          <a:p>
            <a:pPr lvl="1"/>
            <a:r>
              <a:rPr lang="en-US" b="1" dirty="0" smtClean="0">
                <a:latin typeface="+mj-lt"/>
              </a:rPr>
              <a:t>Power Wall </a:t>
            </a:r>
            <a:r>
              <a:rPr lang="en-US" sz="2400" dirty="0" smtClean="0">
                <a:latin typeface="+mj-lt"/>
              </a:rPr>
              <a:t>is reached</a:t>
            </a:r>
          </a:p>
          <a:p>
            <a:pPr lvl="1"/>
            <a:r>
              <a:rPr lang="en-US" sz="2400" dirty="0" smtClean="0">
                <a:latin typeface="+mj-lt"/>
              </a:rPr>
              <a:t>The maximum power dissipation that</a:t>
            </a:r>
          </a:p>
          <a:p>
            <a:pPr marL="852487" lvl="2" indent="0">
              <a:buNone/>
            </a:pPr>
            <a:r>
              <a:rPr lang="en-US" dirty="0" smtClean="0">
                <a:latin typeface="+mj-lt"/>
              </a:rPr>
              <a:t>CPU cooling systems can handle is reached</a:t>
            </a:r>
          </a:p>
          <a:p>
            <a:pPr lvl="1"/>
            <a:r>
              <a:rPr lang="en-US" sz="2400" dirty="0" smtClean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 smtClean="0">
                <a:latin typeface="+mj-lt"/>
              </a:rPr>
              <a:t>if </a:t>
            </a:r>
            <a:r>
              <a:rPr lang="en-US" sz="2400" smtClean="0">
                <a:latin typeface="+mj-lt"/>
              </a:rPr>
              <a:t>we want</a:t>
            </a:r>
            <a:endParaRPr lang="en-US" sz="2400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60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components: </a:t>
            </a:r>
            <a:r>
              <a:rPr lang="en-US" b="1" dirty="0" smtClean="0">
                <a:latin typeface="+mj-lt"/>
              </a:rPr>
              <a:t>dynamic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+ static</a:t>
            </a:r>
          </a:p>
          <a:p>
            <a:r>
              <a:rPr lang="en-US" dirty="0" smtClean="0">
                <a:latin typeface="+mj-lt"/>
              </a:rPr>
              <a:t>Dynamic power is caused </a:t>
            </a:r>
            <a:r>
              <a:rPr lang="en-US" dirty="0" smtClean="0">
                <a:latin typeface="+mj-lt"/>
              </a:rPr>
              <a:t>by changing an input signal</a:t>
            </a:r>
            <a:endParaRPr lang="en-US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It looks like we repeatedly recharge capacitors</a:t>
            </a:r>
          </a:p>
          <a:p>
            <a:r>
              <a:rPr lang="en-US" dirty="0" smtClean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9/4/2017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Alexander Titov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1027889" y="4546568"/>
            <a:ext cx="4716925" cy="1288394"/>
          </a:xfrm>
          <a:prstGeom prst="callout1">
            <a:avLst>
              <a:gd name="adj1" fmla="val 3762"/>
              <a:gd name="adj2" fmla="val 77804"/>
              <a:gd name="adj3" fmla="val -40474"/>
              <a:gd name="adj4" fmla="val 9017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decrease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number of transistors and wires,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decrease number of signal changes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components: </a:t>
            </a:r>
            <a:r>
              <a:rPr lang="en-US" dirty="0" smtClean="0">
                <a:latin typeface="+mj-lt"/>
              </a:rPr>
              <a:t>dynamic + </a:t>
            </a:r>
            <a:r>
              <a:rPr lang="en-US" b="1" dirty="0" smtClean="0">
                <a:latin typeface="+mj-lt"/>
              </a:rPr>
              <a:t>static</a:t>
            </a:r>
            <a:endParaRPr lang="en-US" b="1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Static power is caused by leakage </a:t>
            </a:r>
            <a:r>
              <a:rPr lang="en-US" dirty="0" smtClean="0">
                <a:latin typeface="+mj-lt"/>
              </a:rPr>
              <a:t>currents </a:t>
            </a:r>
            <a:r>
              <a:rPr lang="en-US" dirty="0" smtClean="0">
                <a:latin typeface="+mj-lt"/>
              </a:rPr>
              <a:t>in transistors</a:t>
            </a:r>
          </a:p>
          <a:p>
            <a:pPr lvl="1"/>
            <a:r>
              <a:rPr lang="en-US" sz="2400" dirty="0" smtClean="0">
                <a:latin typeface="+mj-lt"/>
              </a:rPr>
              <a:t>The smaller transistor the larger leakage</a:t>
            </a:r>
          </a:p>
          <a:p>
            <a:pPr lvl="1"/>
            <a:r>
              <a:rPr lang="en-US" sz="2400" dirty="0" smtClean="0">
                <a:latin typeface="+mj-lt"/>
              </a:rPr>
              <a:t>It is roughly proportional to chip area</a:t>
            </a:r>
          </a:p>
          <a:p>
            <a:r>
              <a:rPr lang="en-US" dirty="0" smtClean="0">
                <a:latin typeface="+mj-lt"/>
              </a:rPr>
              <a:t>How to decrease static power?</a:t>
            </a:r>
          </a:p>
          <a:p>
            <a:pPr lvl="1"/>
            <a:r>
              <a:rPr lang="en-US" sz="2400" dirty="0" smtClean="0">
                <a:latin typeface="+mj-lt"/>
              </a:rPr>
              <a:t>Switch off unused transistors (power gating)</a:t>
            </a:r>
          </a:p>
          <a:p>
            <a:pPr lvl="1"/>
            <a:r>
              <a:rPr lang="en-US" sz="2400" dirty="0" smtClean="0">
                <a:latin typeface="+mj-lt"/>
              </a:rPr>
              <a:t>New types of transistors (e.g., Intel’s 3d transistor)</a:t>
            </a:r>
          </a:p>
          <a:p>
            <a:pPr lvl="1"/>
            <a:r>
              <a:rPr lang="en-US" sz="2400" dirty="0" smtClean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618"/>
            <a:ext cx="9602165" cy="48500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Fixed Cost (</a:t>
            </a:r>
            <a:r>
              <a:rPr lang="en-US" dirty="0" err="1" smtClean="0">
                <a:latin typeface="+mj-lt"/>
              </a:rPr>
              <a:t>RnD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sz="2400" dirty="0" smtClean="0">
                <a:latin typeface="+mj-lt"/>
              </a:rPr>
              <a:t>Independent of volume (i.e., number of units made/sold)</a:t>
            </a:r>
          </a:p>
          <a:p>
            <a:pPr lvl="1"/>
            <a:r>
              <a:rPr lang="en-US" sz="2400" dirty="0" smtClean="0">
                <a:latin typeface="+mj-lt"/>
              </a:rPr>
              <a:t>Examples: design time and effort, mask generation, etc.</a:t>
            </a:r>
          </a:p>
          <a:p>
            <a:r>
              <a:rPr lang="en-US" dirty="0" smtClean="0">
                <a:latin typeface="+mj-lt"/>
              </a:rPr>
              <a:t>Variable Cost (manufacturing/production)</a:t>
            </a:r>
          </a:p>
          <a:p>
            <a:pPr lvl="1"/>
            <a:r>
              <a:rPr lang="en-US" sz="2400" dirty="0" smtClean="0">
                <a:latin typeface="+mj-lt"/>
              </a:rPr>
              <a:t>proportional to volume</a:t>
            </a:r>
          </a:p>
          <a:p>
            <a:pPr lvl="1"/>
            <a:r>
              <a:rPr lang="en-US" sz="2400" dirty="0" smtClean="0">
                <a:latin typeface="+mj-lt"/>
              </a:rPr>
              <a:t>Examples: silicon processing, packaging, test</a:t>
            </a:r>
          </a:p>
          <a:p>
            <a:pPr lvl="1"/>
            <a:r>
              <a:rPr lang="en-US" sz="2400" dirty="0" smtClean="0">
                <a:latin typeface="+mj-lt"/>
              </a:rPr>
              <a:t>Most of these related to chip area</a:t>
            </a:r>
          </a:p>
          <a:p>
            <a:r>
              <a:rPr lang="en-US" dirty="0" smtClean="0">
                <a:latin typeface="+mj-lt"/>
              </a:rPr>
              <a:t>The larger chip size the large production cost</a:t>
            </a:r>
          </a:p>
          <a:p>
            <a:pPr lvl="1"/>
            <a:r>
              <a:rPr lang="en-US" sz="2400" dirty="0">
                <a:latin typeface="+mj-lt"/>
              </a:rPr>
              <a:t>Less chips on one wafer</a:t>
            </a:r>
          </a:p>
          <a:p>
            <a:pPr lvl="1"/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304" y="4815457"/>
            <a:ext cx="4992100" cy="1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7710"/>
            <a:ext cx="10678611" cy="5198640"/>
          </a:xfrm>
        </p:spPr>
        <p:txBody>
          <a:bodyPr>
            <a:normAutofit lnSpcReduction="1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10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in hardware industry (mostly </a:t>
            </a:r>
            <a:r>
              <a:rPr lang="en-US" sz="2400" dirty="0" err="1">
                <a:solidFill>
                  <a:prstClr val="black"/>
                </a:solidFill>
                <a:latin typeface="+mj-lt"/>
              </a:rPr>
              <a:t>RnD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7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of teaching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experience (mostly microarchitecture)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 smtClean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 smtClean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Alexander Butuzov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1939253"/>
            <a:ext cx="228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Andrey Dobrov</a:t>
            </a:r>
          </a:p>
          <a:p>
            <a:pPr algn="ctr"/>
            <a:r>
              <a:rPr lang="en-US" sz="2000" dirty="0" smtClean="0">
                <a:latin typeface="+mj-lt"/>
              </a:rPr>
              <a:t>Kirill Yukhin</a:t>
            </a:r>
            <a:endParaRPr lang="ru-RU" sz="20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126321" y="3797380"/>
            <a:ext cx="1565761" cy="2209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All three are very important</a:t>
            </a:r>
          </a:p>
          <a:p>
            <a:r>
              <a:rPr lang="en-US" sz="2800" dirty="0" smtClean="0">
                <a:latin typeface="+mj-lt"/>
              </a:rPr>
              <a:t>It is extremely hard to create a feature that improves all factors</a:t>
            </a:r>
          </a:p>
          <a:p>
            <a:r>
              <a:rPr lang="en-US" sz="2800" dirty="0" smtClean="0">
                <a:latin typeface="+mj-lt"/>
              </a:rPr>
              <a:t>Different products (mobile, </a:t>
            </a:r>
            <a:r>
              <a:rPr lang="en-US" sz="2800" dirty="0" smtClean="0">
                <a:latin typeface="+mj-lt"/>
              </a:rPr>
              <a:t>server, </a:t>
            </a:r>
            <a:r>
              <a:rPr lang="en-US" sz="2800" dirty="0" smtClean="0">
                <a:latin typeface="+mj-lt"/>
              </a:rPr>
              <a:t>etc</a:t>
            </a:r>
            <a:r>
              <a:rPr lang="en-US" sz="2800" dirty="0">
                <a:latin typeface="+mj-lt"/>
              </a:rPr>
              <a:t>.</a:t>
            </a:r>
            <a:r>
              <a:rPr lang="en-US" sz="2800" dirty="0" smtClean="0">
                <a:latin typeface="+mj-lt"/>
              </a:rPr>
              <a:t>) require different balance</a:t>
            </a:r>
            <a:endParaRPr lang="ru-RU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1" y="1157466"/>
            <a:ext cx="23088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Performance</a:t>
            </a:r>
          </a:p>
          <a:p>
            <a:pPr algn="ctr"/>
            <a:r>
              <a:rPr lang="en-US" sz="2400" dirty="0" smtClean="0">
                <a:latin typeface="+mj-lt"/>
              </a:rPr>
              <a:t>(speed)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2177" y="3180448"/>
            <a:ext cx="29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Cost</a:t>
            </a:r>
          </a:p>
          <a:p>
            <a:pPr algn="ctr"/>
            <a:r>
              <a:rPr lang="en-US" sz="2400" dirty="0" smtClean="0">
                <a:latin typeface="+mj-lt"/>
              </a:rPr>
              <a:t>(complexity,</a:t>
            </a:r>
            <a:r>
              <a:rPr lang="ru-RU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area)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686" y="3010326"/>
            <a:ext cx="2998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Energy Consumption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2400" dirty="0" smtClean="0">
                <a:latin typeface="+mj-lt"/>
              </a:rPr>
              <a:t>(</a:t>
            </a:r>
            <a:r>
              <a:rPr lang="en-US" sz="2400" dirty="0" smtClean="0">
                <a:latin typeface="+mj-lt"/>
              </a:rPr>
              <a:t>energy </a:t>
            </a:r>
            <a:r>
              <a:rPr lang="en-US" sz="2400" dirty="0" smtClean="0">
                <a:latin typeface="+mj-lt"/>
              </a:rPr>
              <a:t>and </a:t>
            </a:r>
            <a:r>
              <a:rPr lang="en-US" sz="2400" dirty="0" smtClean="0">
                <a:latin typeface="+mj-lt"/>
              </a:rPr>
              <a:t>power</a:t>
            </a:r>
            <a:r>
              <a:rPr lang="en-US" sz="2400" dirty="0" smtClean="0">
                <a:latin typeface="+mj-lt"/>
              </a:rPr>
              <a:t>)</a:t>
            </a:r>
            <a:endParaRPr lang="ru-RU" sz="2400" dirty="0">
              <a:latin typeface="+mj-lt"/>
            </a:endParaRPr>
          </a:p>
        </p:txBody>
      </p:sp>
      <p:sp>
        <p:nvSpPr>
          <p:cNvPr id="20" name="Up-Down Arrow 19"/>
          <p:cNvSpPr/>
          <p:nvPr/>
        </p:nvSpPr>
        <p:spPr>
          <a:xfrm rot="19153632">
            <a:off x="6935827" y="2022226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/>
          <p:cNvSpPr/>
          <p:nvPr/>
        </p:nvSpPr>
        <p:spPr>
          <a:xfrm rot="2446368" flipH="1">
            <a:off x="4847890" y="1984809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</a:t>
            </a:r>
            <a:r>
              <a:rPr lang="en-US" dirty="0" smtClean="0">
                <a:latin typeface="+mj-lt"/>
              </a:rPr>
              <a:t>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Golden rule of CS</a:t>
            </a:r>
            <a:endParaRPr lang="ru-RU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5662065" y="5023405"/>
            <a:ext cx="2281786" cy="562694"/>
          </a:xfrm>
          <a:prstGeom prst="callout1">
            <a:avLst>
              <a:gd name="adj1" fmla="val -26271"/>
              <a:gd name="adj2" fmla="val 25682"/>
              <a:gd name="adj3" fmla="val -99708"/>
              <a:gd name="adj4" fmla="val 112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locks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Line Callout 1 (No Border) 16"/>
          <p:cNvSpPr/>
          <p:nvPr/>
        </p:nvSpPr>
        <p:spPr>
          <a:xfrm>
            <a:off x="8759497" y="1468418"/>
            <a:ext cx="2281786" cy="562694"/>
          </a:xfrm>
          <a:prstGeom prst="callout1">
            <a:avLst>
              <a:gd name="adj1" fmla="val 126077"/>
              <a:gd name="adj2" fmla="val 23678"/>
              <a:gd name="adj3" fmla="val 243581"/>
              <a:gd name="adj4" fmla="val 1230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nstructions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  <p:bldP spid="15" grpId="0" animBg="1"/>
      <p:bldP spid="17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9/4/2017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Alexander Titov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2416653" y="1912981"/>
            <a:ext cx="3267724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SW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189616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CD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faster circuits, smaller transistors, etc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12526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uArch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481934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But, </a:t>
            </a:r>
            <a:r>
              <a:rPr lang="en-US" sz="2400" dirty="0" smtClean="0">
                <a:latin typeface="+mj-lt"/>
              </a:rPr>
              <a:t>CD enables these </a:t>
            </a:r>
            <a:r>
              <a:rPr lang="en-US" sz="2400" dirty="0" smtClean="0">
                <a:latin typeface="+mj-lt"/>
              </a:rPr>
              <a:t>approaches</a:t>
            </a:r>
          </a:p>
          <a:p>
            <a:pPr algn="ctr"/>
            <a:r>
              <a:rPr lang="en-US" sz="2400" dirty="0" smtClean="0">
                <a:latin typeface="+mj-lt"/>
              </a:rPr>
              <a:t>(e.g., more transistors)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827</Words>
  <Application>Microsoft Office PowerPoint</Application>
  <PresentationFormat>Widescreen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Energy Consumption</vt:lpstr>
      <vt:lpstr>Energy Consumption</vt:lpstr>
      <vt:lpstr>Dynamic Power</vt:lpstr>
      <vt:lpstr>Static Power</vt:lpstr>
      <vt:lpstr>Cost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Titov, Alexandr</cp:lastModifiedBy>
  <cp:revision>50</cp:revision>
  <dcterms:created xsi:type="dcterms:W3CDTF">2015-09-06T19:48:52Z</dcterms:created>
  <dcterms:modified xsi:type="dcterms:W3CDTF">2017-09-04T08:36:29Z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accc4303-5663-45d7-8450-8157c7d9c385</vt:lpwstr>
  </property>
  <property fmtid="{D5CDD505-2E9C-101B-9397-08002B2CF9AE}" pid="3" name="CTP_TimeStamp">
    <vt:lpwstr>2016-10-05 10:53:14Z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