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89" r:id="rId12"/>
    <p:sldId id="287" r:id="rId13"/>
    <p:sldId id="278" r:id="rId14"/>
    <p:sldId id="288" r:id="rId15"/>
    <p:sldId id="281" r:id="rId16"/>
    <p:sldId id="282" r:id="rId17"/>
    <p:sldId id="290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922"/>
    <a:srgbClr val="E1E3E5"/>
    <a:srgbClr val="ED7D31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5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570"/>
      </p:cViewPr>
      <p:guideLst>
        <p:guide orient="horz" pos="504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9/18/2017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Alexander Titov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disjunctive normal form (CNDF)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CDNF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1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Conjunct (ANDing) all variables in each line with a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3925"/>
              </p:ext>
            </p:extLst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72528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50442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06131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29247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1262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155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69940" y="3230240"/>
            <a:ext cx="226060" cy="2784480"/>
          </a:xfrm>
          <a:prstGeom prst="rightBrace">
            <a:avLst>
              <a:gd name="adj1" fmla="val 28558"/>
              <a:gd name="adj2" fmla="val 5045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99063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xmlns="" id="{0366940A-AF3A-4B16-9D1F-5F8389B06698}"/>
              </a:ext>
            </a:extLst>
          </p:cNvPr>
          <p:cNvSpPr/>
          <p:nvPr/>
        </p:nvSpPr>
        <p:spPr>
          <a:xfrm>
            <a:off x="6482715" y="2984813"/>
            <a:ext cx="4355465" cy="562694"/>
          </a:xfrm>
          <a:prstGeom prst="callout1">
            <a:avLst>
              <a:gd name="adj1" fmla="val 54756"/>
              <a:gd name="adj2" fmla="val -1894"/>
              <a:gd name="adj3" fmla="val 85831"/>
              <a:gd name="adj4" fmla="val -142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ECAF968-A583-47AD-BB41-1B1B499D1E08}"/>
              </a:ext>
            </a:extLst>
          </p:cNvPr>
          <p:cNvGrpSpPr/>
          <p:nvPr/>
        </p:nvGrpSpPr>
        <p:grpSpPr>
          <a:xfrm>
            <a:off x="7421562" y="4754240"/>
            <a:ext cx="4355465" cy="1159552"/>
            <a:chOff x="7421562" y="4754240"/>
            <a:chExt cx="4355465" cy="1159552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xmlns="" id="{D16E186F-A3D6-4201-881C-845EB2DBD2D1}"/>
                </a:ext>
              </a:extLst>
            </p:cNvPr>
            <p:cNvSpPr/>
            <p:nvPr/>
          </p:nvSpPr>
          <p:spPr>
            <a:xfrm>
              <a:off x="7421562" y="5351098"/>
              <a:ext cx="4355465" cy="562694"/>
            </a:xfrm>
            <a:prstGeom prst="callout1">
              <a:avLst>
                <a:gd name="adj1" fmla="val -11148"/>
                <a:gd name="adj2" fmla="val 25399"/>
                <a:gd name="adj3" fmla="val -97677"/>
                <a:gd name="adj4" fmla="val 149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ORing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240" y="4787985"/>
              <a:ext cx="513459" cy="50429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AC9933-22B7-4A23-B2C7-3FC5B559BE33}"/>
                </a:ext>
              </a:extLst>
            </p:cNvPr>
            <p:cNvCxnSpPr/>
            <p:nvPr/>
          </p:nvCxnSpPr>
          <p:spPr>
            <a:xfrm flipV="1">
              <a:off x="8524240" y="4754240"/>
              <a:ext cx="1722120" cy="53912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CNFG if there are less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 than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conjunctive normal form (CCDF)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CCNF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0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of all variables in line with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conjunction (ANDing)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184015" y="364761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184015" y="402667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184015" y="511872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84015" y="588262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435" y="3599663"/>
            <a:ext cx="1269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y + !z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0435" y="3978727"/>
            <a:ext cx="1319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Neo Sans Intel" panose="020B0504020202020204" pitchFamily="34" charset="0"/>
              </a:rPr>
              <a:t>x + !y + 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0435" y="507076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Neo Sans Intel" panose="020B0504020202020204" pitchFamily="34" charset="0"/>
              </a:rPr>
              <a:t>!x + y +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435" y="58346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Neo Sans Intel" panose="020B0504020202020204" pitchFamily="34" charset="0"/>
              </a:rPr>
              <a:t>!x  + !y  +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789" y="4812135"/>
            <a:ext cx="455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2400" dirty="0">
                <a:latin typeface="Neo Sans Intel" panose="020B0504020202020204" pitchFamily="34" charset="0"/>
              </a:rPr>
              <a:t>F = (x + y + !z)(x + !y + z)(!x + y + !z) (!x  + !y  + !z)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6417627" y="3290803"/>
            <a:ext cx="180594" cy="2945531"/>
          </a:xfrm>
          <a:prstGeom prst="rightBrace">
            <a:avLst>
              <a:gd name="adj1" fmla="val 28558"/>
              <a:gd name="adj2" fmla="val 590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30010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xmlns="" id="{0366940A-AF3A-4B16-9D1F-5F8389B06698}"/>
              </a:ext>
            </a:extLst>
          </p:cNvPr>
          <p:cNvSpPr/>
          <p:nvPr/>
        </p:nvSpPr>
        <p:spPr>
          <a:xfrm>
            <a:off x="6840789" y="3036969"/>
            <a:ext cx="4355465" cy="562694"/>
          </a:xfrm>
          <a:prstGeom prst="callout1">
            <a:avLst>
              <a:gd name="adj1" fmla="val 54756"/>
              <a:gd name="adj2" fmla="val -1894"/>
              <a:gd name="adj3" fmla="val 127120"/>
              <a:gd name="adj4" fmla="val -187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ECAF968-A583-47AD-BB41-1B1B499D1E08}"/>
              </a:ext>
            </a:extLst>
          </p:cNvPr>
          <p:cNvGrpSpPr/>
          <p:nvPr/>
        </p:nvGrpSpPr>
        <p:grpSpPr>
          <a:xfrm>
            <a:off x="7421562" y="4013375"/>
            <a:ext cx="4355465" cy="892579"/>
            <a:chOff x="7421562" y="4013375"/>
            <a:chExt cx="4355465" cy="892579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xmlns="" id="{D16E186F-A3D6-4201-881C-845EB2DBD2D1}"/>
                </a:ext>
              </a:extLst>
            </p:cNvPr>
            <p:cNvSpPr/>
            <p:nvPr/>
          </p:nvSpPr>
          <p:spPr>
            <a:xfrm>
              <a:off x="7421562" y="4013375"/>
              <a:ext cx="4355465" cy="562694"/>
            </a:xfrm>
            <a:prstGeom prst="callout1">
              <a:avLst>
                <a:gd name="adj1" fmla="val 99896"/>
                <a:gd name="adj2" fmla="val 27615"/>
                <a:gd name="adj3" fmla="val 154204"/>
                <a:gd name="adj4" fmla="val 273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ANDing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76069"/>
              <a:ext cx="1240349" cy="3298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AC9933-22B7-4A23-B2C7-3FC5B559BE3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67555"/>
              <a:ext cx="2530669" cy="2837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CCFG if there are less 0’s than 1’s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036639"/>
          </a:xfrm>
        </p:spPr>
        <p:txBody>
          <a:bodyPr/>
          <a:lstStyle/>
          <a:p>
            <a:r>
              <a:rPr lang="en-US" dirty="0"/>
              <a:t>Karnaugh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0746"/>
            <a:ext cx="10058400" cy="505184"/>
          </a:xfrm>
        </p:spPr>
        <p:txBody>
          <a:bodyPr>
            <a:normAutofit/>
          </a:bodyPr>
          <a:lstStyle/>
          <a:p>
            <a:r>
              <a:rPr lang="en-US" sz="2400" dirty="0"/>
              <a:t>Karnaugh maps help to facilitate a simplification process of Boolean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2383" y="6356350"/>
            <a:ext cx="4114800" cy="365125"/>
          </a:xfrm>
        </p:spPr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Group 21"/>
          <p:cNvGrpSpPr/>
          <p:nvPr/>
        </p:nvGrpSpPr>
        <p:grpSpPr>
          <a:xfrm>
            <a:off x="10552526" y="121490"/>
            <a:ext cx="1639474" cy="2360920"/>
            <a:chOff x="10552526" y="121490"/>
            <a:chExt cx="1639474" cy="2360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7945" y="121490"/>
              <a:ext cx="968636" cy="140658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552526" y="1620636"/>
              <a:ext cx="163947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Maurice Karnaugh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(1924)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American physicist and mathematician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0673"/>
              </p:ext>
            </p:extLst>
          </p:nvPr>
        </p:nvGraphicFramePr>
        <p:xfrm>
          <a:off x="609600" y="1311372"/>
          <a:ext cx="1509583" cy="48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84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A</a:t>
                      </a: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26392"/>
              </p:ext>
            </p:extLst>
          </p:nvPr>
        </p:nvGraphicFramePr>
        <p:xfrm>
          <a:off x="4595669" y="2406574"/>
          <a:ext cx="2551891" cy="21498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3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07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33477" y="3456696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71614" y="203402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B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53316" y="3493406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4173" y="34567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=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4566" y="4567011"/>
            <a:ext cx="204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Fig.: </a:t>
            </a:r>
            <a:r>
              <a:rPr lang="en-US" dirty="0">
                <a:latin typeface="+mj-lt"/>
              </a:rPr>
              <a:t>Karnaugh map</a:t>
            </a:r>
            <a:endParaRPr lang="ru-RU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555733" y="3465181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54089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726586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199083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671580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4783547" y="2833475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4783547" y="3284417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 flipH="1">
            <a:off x="4783547" y="3750141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6200000" flipH="1">
            <a:off x="4783547" y="4215866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45671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345671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1128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45671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8463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818463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09377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818463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291255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291255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277626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91255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64048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64048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45874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64048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6714854" y="2887436"/>
            <a:ext cx="375556" cy="16002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5777480" y="4159554"/>
            <a:ext cx="832757" cy="359441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10441919" y="3462628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  <a:r>
              <a:rPr lang="en-US" sz="2400" dirty="0">
                <a:solidFill>
                  <a:srgbClr val="ED7D31">
                    <a:lumMod val="75000"/>
                  </a:srgbClr>
                </a:solidFill>
              </a:rPr>
              <a:t> !B !C</a:t>
            </a:r>
            <a:endParaRPr lang="ru-RU" dirty="0"/>
          </a:p>
        </p:txBody>
      </p:sp>
      <p:sp>
        <p:nvSpPr>
          <p:cNvPr id="56" name="Rectangle 55"/>
          <p:cNvSpPr/>
          <p:nvPr/>
        </p:nvSpPr>
        <p:spPr>
          <a:xfrm>
            <a:off x="9624788" y="3462628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</a:rPr>
              <a:t>A !B 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8801924" y="346262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4472C4">
                    <a:lumMod val="75000"/>
                  </a:srgbClr>
                </a:solidFill>
              </a:rPr>
              <a:t>B C !D</a:t>
            </a:r>
            <a:endParaRPr lang="ru-RU" sz="2400" dirty="0">
              <a:solidFill>
                <a:srgbClr val="4472C4">
                  <a:lumMod val="75000"/>
                </a:srgb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46"/>
              </p:ext>
            </p:extLst>
          </p:nvPr>
        </p:nvGraphicFramePr>
        <p:xfrm>
          <a:off x="6712087" y="2883827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324"/>
              </p:ext>
            </p:extLst>
          </p:nvPr>
        </p:nvGraphicFramePr>
        <p:xfrm>
          <a:off x="5242165" y="2882208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Line Callout 1 (No Border) 53"/>
          <p:cNvSpPr/>
          <p:nvPr/>
        </p:nvSpPr>
        <p:spPr>
          <a:xfrm>
            <a:off x="7611960" y="1456648"/>
            <a:ext cx="2843389" cy="562694"/>
          </a:xfrm>
          <a:prstGeom prst="callout1">
            <a:avLst>
              <a:gd name="adj1" fmla="val 155869"/>
              <a:gd name="adj2" fmla="val 1679"/>
              <a:gd name="adj3" fmla="val 270665"/>
              <a:gd name="adj4" fmla="val -1651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There are no borders. Rectangles can cross them to form larger rectangles. 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Line Callout 1 (No Border) 57"/>
          <p:cNvSpPr/>
          <p:nvPr/>
        </p:nvSpPr>
        <p:spPr>
          <a:xfrm>
            <a:off x="3601031" y="1456648"/>
            <a:ext cx="3546530" cy="562694"/>
          </a:xfrm>
          <a:prstGeom prst="callout1">
            <a:avLst>
              <a:gd name="adj1" fmla="val 126078"/>
              <a:gd name="adj2" fmla="val 55457"/>
              <a:gd name="adj3" fmla="val 189413"/>
              <a:gd name="adj4" fmla="val 716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Row and columns are ordered in Gray Code: adjacent values differ only by a single bit.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9753"/>
              </p:ext>
            </p:extLst>
          </p:nvPr>
        </p:nvGraphicFramePr>
        <p:xfrm>
          <a:off x="2147780" y="1311372"/>
          <a:ext cx="304800" cy="48848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40780" y="4573058"/>
            <a:ext cx="9092941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Algorithm: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Cover all ones by </a:t>
            </a:r>
            <a:r>
              <a:rPr lang="en-US" sz="2000" i="1" dirty="0">
                <a:solidFill>
                  <a:prstClr val="black"/>
                </a:solidFill>
                <a:latin typeface="Calibri Light" panose="020F0302020204030204"/>
              </a:rPr>
              <a:t>minimal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 number of rectangles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Length of each side of the rectangles must be power of two (1, 2, 4 and so on)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must be as large as possible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is a term in CDNF, but without variables that change their values inside the rectangle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 animBg="1"/>
      <p:bldP spid="52" grpId="0" animBg="1"/>
      <p:bldP spid="55" grpId="0"/>
      <p:bldP spid="56" grpId="0"/>
      <p:bldP spid="57" grpId="0"/>
      <p:bldP spid="54" grpId="0" animBg="1"/>
      <p:bldP spid="58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61922"/>
                </a:solidFill>
                <a:cs typeface="Arial" charset="0"/>
              </a:rPr>
              <a:t>Q = F(x, y, z,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Such circuit does not depend on its previous output</a:t>
            </a:r>
          </a:p>
          <a:p>
            <a:pPr lvl="1"/>
            <a:r>
              <a:rPr lang="en-US" sz="2400" dirty="0"/>
              <a:t>Has no state</a:t>
            </a:r>
          </a:p>
          <a:p>
            <a:pPr lvl="1"/>
            <a:r>
              <a:rPr lang="en-US" sz="2400" dirty="0"/>
              <a:t>Cannot remember data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7275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1541"/>
              </p:ext>
            </p:extLst>
          </p:nvPr>
        </p:nvGraphicFramePr>
        <p:xfrm>
          <a:off x="1163895" y="2981113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9898" y="2835297"/>
            <a:ext cx="70963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</a:t>
            </a:r>
          </a:p>
          <a:p>
            <a:pPr marL="230188" lvl="0" indent="3016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068"/>
              </p:ext>
            </p:extLst>
          </p:nvPr>
        </p:nvGraphicFramePr>
        <p:xfrm>
          <a:off x="9933492" y="739888"/>
          <a:ext cx="1178706" cy="141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y</a:t>
                      </a: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282449"/>
            <a:ext cx="2009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XNOR truth table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5450035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2-bit digits comparator truth table</a:t>
            </a:r>
            <a:endParaRPr lang="ru-RU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C9C6B37-EA8A-43DE-B909-AFBA826F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82923"/>
              </p:ext>
            </p:extLst>
          </p:nvPr>
        </p:nvGraphicFramePr>
        <p:xfrm>
          <a:off x="3471279" y="2981113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15875229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8966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8498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539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27132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5855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0AFA00-2033-45FB-81C1-B81BC7084C0D}"/>
              </a:ext>
            </a:extLst>
          </p:cNvPr>
          <p:cNvSpPr/>
          <p:nvPr/>
        </p:nvSpPr>
        <p:spPr>
          <a:xfrm>
            <a:off x="9985495" y="339778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y = !x y + x !y</a:t>
            </a:r>
            <a:endParaRPr lang="ru-RU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9127AD-A6AA-45EC-B27C-0894E5860B84}"/>
              </a:ext>
            </a:extLst>
          </p:cNvPr>
          <p:cNvSpPr/>
          <p:nvPr/>
        </p:nvSpPr>
        <p:spPr>
          <a:xfrm>
            <a:off x="6438499" y="3201661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8239C9-7468-4FF2-B823-5C9537563808}"/>
              </a:ext>
            </a:extLst>
          </p:cNvPr>
          <p:cNvSpPr/>
          <p:nvPr/>
        </p:nvSpPr>
        <p:spPr>
          <a:xfrm>
            <a:off x="4977121" y="3663326"/>
            <a:ext cx="5972537" cy="178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D7C119B-E2E2-41C1-A2C7-AE3E538E1E5C}"/>
              </a:ext>
            </a:extLst>
          </p:cNvPr>
          <p:cNvGrpSpPr/>
          <p:nvPr/>
        </p:nvGrpSpPr>
        <p:grpSpPr>
          <a:xfrm>
            <a:off x="5447539" y="3934068"/>
            <a:ext cx="1584630" cy="854640"/>
            <a:chOff x="4840883" y="4267944"/>
            <a:chExt cx="1584630" cy="8546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D7CFD98-93C8-42FD-8B17-64DB8CC9A957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F8FFDA57-9BCA-4B3A-9CCA-9EB4B5913B53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8" name="Flowchart: Delay 18">
                <a:extLst>
                  <a:ext uri="{FF2B5EF4-FFF2-40B4-BE49-F238E27FC236}">
                    <a16:creationId xmlns:a16="http://schemas.microsoft.com/office/drawing/2014/main" xmlns="" id="{2FDC96DB-E0A3-4DE4-A132-A65BC0006BA8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0B1C08AD-A49C-4C94-AD85-E8B9C56D0AF8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00B7BB2-4097-457F-8216-F0615A9AB9F7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782DD3C-F75B-46A8-9C66-8C006746FB3A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F7F0FE5-C036-4764-BABC-0C1E5AD413D0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5FAB11-649D-453B-8734-2539ABEBCA9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A345BC7D-347C-441B-8369-CC1D1552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CA1FEDC-3A98-423A-B9F5-EC6499FCF6E8}"/>
              </a:ext>
            </a:extLst>
          </p:cNvPr>
          <p:cNvGrpSpPr/>
          <p:nvPr/>
        </p:nvGrpSpPr>
        <p:grpSpPr>
          <a:xfrm>
            <a:off x="5458317" y="4969894"/>
            <a:ext cx="1584630" cy="854640"/>
            <a:chOff x="4840883" y="4267944"/>
            <a:chExt cx="1584630" cy="854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59FF6B1-1E61-4CDB-930F-E900EC0A2024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651A42F-5FA6-4929-AF35-8294D1B7F9E7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9" name="Flowchart: Delay 18">
                <a:extLst>
                  <a:ext uri="{FF2B5EF4-FFF2-40B4-BE49-F238E27FC236}">
                    <a16:creationId xmlns:a16="http://schemas.microsoft.com/office/drawing/2014/main" xmlns="" id="{77523626-E277-4390-9CFE-9B82BB86736E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xmlns="" id="{4B491DEE-C629-4849-8D5E-2CC5D84CFC9E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0B96AEC1-FBBC-4F82-9AF8-3CDBA974B87D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8EE95DD-19A6-44C1-8F28-12E548BA0048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88D1F0F-3475-4C72-93CA-365B707C65C2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EE3C9B9-5DE2-434D-8529-21DB1CE736A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71E3F58-C3C8-4A64-AAC8-33E87B90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8AA287A-FDAE-48F7-A2C0-8FA18AF667E1}"/>
              </a:ext>
            </a:extLst>
          </p:cNvPr>
          <p:cNvGrpSpPr/>
          <p:nvPr/>
        </p:nvGrpSpPr>
        <p:grpSpPr>
          <a:xfrm>
            <a:off x="7027089" y="4390557"/>
            <a:ext cx="1908038" cy="1029730"/>
            <a:chOff x="7027089" y="4390557"/>
            <a:chExt cx="1908038" cy="1029730"/>
          </a:xfrm>
        </p:grpSpPr>
        <p:sp>
          <p:nvSpPr>
            <p:cNvPr id="42" name="Flowchart: Delay 10">
              <a:extLst>
                <a:ext uri="{FF2B5EF4-FFF2-40B4-BE49-F238E27FC236}">
                  <a16:creationId xmlns:a16="http://schemas.microsoft.com/office/drawing/2014/main" xmlns="" id="{65F3445F-FFDF-4F38-A9AC-7F3926934ECA}"/>
                </a:ext>
              </a:extLst>
            </p:cNvPr>
            <p:cNvSpPr/>
            <p:nvPr/>
          </p:nvSpPr>
          <p:spPr bwMode="auto">
            <a:xfrm>
              <a:off x="7468434" y="4498016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43" name="Elbow Connector 35">
              <a:extLst>
                <a:ext uri="{FF2B5EF4-FFF2-40B4-BE49-F238E27FC236}">
                  <a16:creationId xmlns:a16="http://schemas.microsoft.com/office/drawing/2014/main" xmlns="" id="{65F9392C-D853-4314-8CFB-A67DDE580761}"/>
                </a:ext>
              </a:extLst>
            </p:cNvPr>
            <p:cNvCxnSpPr>
              <a:endCxn id="42" idx="6"/>
            </p:cNvCxnSpPr>
            <p:nvPr/>
          </p:nvCxnSpPr>
          <p:spPr>
            <a:xfrm>
              <a:off x="7027089" y="4390557"/>
              <a:ext cx="445154" cy="307446"/>
            </a:xfrm>
            <a:prstGeom prst="bentConnector3">
              <a:avLst>
                <a:gd name="adj1" fmla="val 5362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38">
              <a:extLst>
                <a:ext uri="{FF2B5EF4-FFF2-40B4-BE49-F238E27FC236}">
                  <a16:creationId xmlns:a16="http://schemas.microsoft.com/office/drawing/2014/main" xmlns="" id="{DAC77A96-E105-4D97-912B-FE8E6461B879}"/>
                </a:ext>
              </a:extLst>
            </p:cNvPr>
            <p:cNvCxnSpPr>
              <a:endCxn id="42" idx="5"/>
            </p:cNvCxnSpPr>
            <p:nvPr/>
          </p:nvCxnSpPr>
          <p:spPr>
            <a:xfrm flipV="1">
              <a:off x="7035327" y="5151393"/>
              <a:ext cx="433107" cy="268894"/>
            </a:xfrm>
            <a:prstGeom prst="bentConnector3">
              <a:avLst>
                <a:gd name="adj1" fmla="val -1859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9BDCF85-C7FD-41E2-A7A2-8FE916C91448}"/>
                </a:ext>
              </a:extLst>
            </p:cNvPr>
            <p:cNvCxnSpPr/>
            <p:nvPr/>
          </p:nvCxnSpPr>
          <p:spPr>
            <a:xfrm flipH="1">
              <a:off x="8132176" y="4904416"/>
              <a:ext cx="39420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E35A07BC-A59B-4152-B9AF-15D9E01F69CB}"/>
                </a:ext>
              </a:extLst>
            </p:cNvPr>
            <p:cNvSpPr/>
            <p:nvPr/>
          </p:nvSpPr>
          <p:spPr>
            <a:xfrm>
              <a:off x="8543673" y="4651995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lang="ru-RU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CBF62A0-5A9A-4001-B52D-755CCB3D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80148"/>
              </p:ext>
            </p:extLst>
          </p:nvPr>
        </p:nvGraphicFramePr>
        <p:xfrm>
          <a:off x="11112198" y="739888"/>
          <a:ext cx="766764" cy="14175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764">
                  <a:extLst>
                    <a:ext uri="{9D8B030D-6E8A-4147-A177-3AD203B41FA5}">
                      <a16:colId xmlns:a16="http://schemas.microsoft.com/office/drawing/2014/main" xmlns="" val="249025325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x </a:t>
                      </a:r>
                      <a:r>
                        <a:rPr lang="en-US" sz="1600" dirty="0">
                          <a:sym typeface="Symbol"/>
                        </a:rPr>
                        <a:t></a:t>
                      </a:r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519433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1959628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52666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47085904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404372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3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14" grpId="0"/>
      <p:bldP spid="15" grpId="0"/>
      <p:bldP spid="16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93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/>
              <a:t>Multiplexor (mux) transfers one of the data input to the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0E8F6AA-527B-4511-A2E9-0CCF01123BA0}"/>
              </a:ext>
            </a:extLst>
          </p:cNvPr>
          <p:cNvGrpSpPr/>
          <p:nvPr/>
        </p:nvGrpSpPr>
        <p:grpSpPr>
          <a:xfrm>
            <a:off x="9192226" y="2723559"/>
            <a:ext cx="1909274" cy="2099788"/>
            <a:chOff x="1226705" y="2579110"/>
            <a:chExt cx="1909274" cy="2099788"/>
          </a:xfrm>
        </p:grpSpPr>
        <p:sp>
          <p:nvSpPr>
            <p:cNvPr id="7" name="Flowchart: Manual Operation 6"/>
            <p:cNvSpPr/>
            <p:nvPr/>
          </p:nvSpPr>
          <p:spPr>
            <a:xfrm rot="16200000">
              <a:off x="1376570" y="3135701"/>
              <a:ext cx="1550504" cy="437322"/>
            </a:xfrm>
            <a:prstGeom prst="flowChartManualOperation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705" y="2738177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noProof="0" dirty="0">
                  <a:solidFill>
                    <a:srgbClr val="061922"/>
                  </a:solidFill>
                  <a:cs typeface="Arial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90681" y="2969010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1226705" y="3478021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90681" y="3708854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 flipH="1">
              <a:off x="2744525" y="3121583"/>
              <a:ext cx="391454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2342543" y="3352416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6200000">
              <a:off x="1998801" y="4104213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2020815" y="4217233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5666"/>
              </p:ext>
            </p:extLst>
          </p:nvPr>
        </p:nvGraphicFramePr>
        <p:xfrm>
          <a:off x="1281636" y="2370828"/>
          <a:ext cx="17248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</a:rPr>
                        <a:t>c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050863" y="2336358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M = x !y !c + !x y c + x y !c + x y c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(!y + y) + y c (!x + x)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  <a:p>
            <a:pPr marL="263525" lvl="0" indent="-2635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C02968-FD10-44D7-B1BC-CE9DD9145544}"/>
              </a:ext>
            </a:extLst>
          </p:cNvPr>
          <p:cNvSpPr txBox="1"/>
          <p:nvPr/>
        </p:nvSpPr>
        <p:spPr>
          <a:xfrm>
            <a:off x="1544935" y="4834836"/>
            <a:ext cx="188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truth table</a:t>
            </a:r>
            <a:endParaRPr lang="ru-RU" sz="16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ABB8553C-4E2A-481E-A8C7-E0C48960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1364"/>
              </p:ext>
            </p:extLst>
          </p:nvPr>
        </p:nvGraphicFramePr>
        <p:xfrm>
          <a:off x="3006459" y="2370828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166263174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670138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67179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89616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1609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84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662877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A827702-57A4-4413-9101-9A67BDEB9E3D}"/>
              </a:ext>
            </a:extLst>
          </p:cNvPr>
          <p:cNvGrpSpPr/>
          <p:nvPr/>
        </p:nvGrpSpPr>
        <p:grpSpPr>
          <a:xfrm>
            <a:off x="4292170" y="4053213"/>
            <a:ext cx="2197471" cy="1718366"/>
            <a:chOff x="4292170" y="4180538"/>
            <a:chExt cx="2197471" cy="1718366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5691174" y="42605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04153" y="4180538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 bwMode="auto">
            <a:xfrm>
              <a:off x="4636420" y="4411370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5404670" y="4752104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6218095" y="45823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4872039" y="4521165"/>
              <a:ext cx="624767" cy="450032"/>
              <a:chOff x="6810987" y="5552986"/>
              <a:chExt cx="958297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048712" y="5552986"/>
                <a:ext cx="720572" cy="690282"/>
                <a:chOff x="1738370" y="2009796"/>
                <a:chExt cx="720572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690764" y="2057402"/>
                  <a:ext cx="690282" cy="595070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324471" y="2287704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>
                <a:cxnSpLocks/>
                <a:endCxn id="59" idx="3"/>
              </p:cNvCxnSpPr>
              <p:nvPr/>
            </p:nvCxnSpPr>
            <p:spPr bwMode="auto">
              <a:xfrm>
                <a:off x="6810987" y="5898127"/>
                <a:ext cx="2377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4303089" y="4829470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xmlns="" id="{0383BE8E-DEBF-497A-961A-874620897CCB}"/>
                </a:ext>
              </a:extLst>
            </p:cNvPr>
            <p:cNvSpPr/>
            <p:nvPr/>
          </p:nvSpPr>
          <p:spPr bwMode="auto">
            <a:xfrm>
              <a:off x="5691174" y="52051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3B41DD0-0327-42C9-BADB-11E32127EC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72039" y="5355970"/>
              <a:ext cx="8191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47CB35C5-0739-41C6-8803-0B169C805C6F}"/>
                </a:ext>
              </a:extLst>
            </p:cNvPr>
            <p:cNvCxnSpPr/>
            <p:nvPr/>
          </p:nvCxnSpPr>
          <p:spPr bwMode="auto">
            <a:xfrm flipH="1">
              <a:off x="6218095" y="55269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4623FA96-883D-4103-9915-1BF475B24118}"/>
                </a:ext>
              </a:extLst>
            </p:cNvPr>
            <p:cNvSpPr/>
            <p:nvPr/>
          </p:nvSpPr>
          <p:spPr>
            <a:xfrm>
              <a:off x="4292170" y="5437239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D4EE61FD-5A58-44A6-874B-0EA470F618AF}"/>
                </a:ext>
              </a:extLst>
            </p:cNvPr>
            <p:cNvCxnSpPr/>
            <p:nvPr/>
          </p:nvCxnSpPr>
          <p:spPr bwMode="auto">
            <a:xfrm>
              <a:off x="4636420" y="5714111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2D1BC00-7596-4E80-8E7D-37BBD271D9D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4729421"/>
              <a:ext cx="0" cy="64077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65E4793-AEA3-4EAA-B0AD-C88E15105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6420" y="5059789"/>
              <a:ext cx="235618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C3B5F91-3602-49A5-9D3B-8B3D8B930423}"/>
              </a:ext>
            </a:extLst>
          </p:cNvPr>
          <p:cNvGrpSpPr/>
          <p:nvPr/>
        </p:nvGrpSpPr>
        <p:grpSpPr>
          <a:xfrm>
            <a:off x="6463393" y="4442337"/>
            <a:ext cx="1786085" cy="966882"/>
            <a:chOff x="6463393" y="4569662"/>
            <a:chExt cx="1786085" cy="966882"/>
          </a:xfrm>
        </p:grpSpPr>
        <p:sp>
          <p:nvSpPr>
            <p:cNvPr id="80" name="Rectangle 79"/>
            <p:cNvSpPr/>
            <p:nvPr/>
          </p:nvSpPr>
          <p:spPr>
            <a:xfrm>
              <a:off x="7801920" y="4806779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M</a:t>
              </a:r>
              <a:endParaRPr lang="ru-RU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FB2C99D5-8D9D-4E19-B8FD-C0DBC90933CA}"/>
                </a:ext>
              </a:extLst>
            </p:cNvPr>
            <p:cNvGrpSpPr/>
            <p:nvPr/>
          </p:nvGrpSpPr>
          <p:grpSpPr>
            <a:xfrm>
              <a:off x="6477000" y="4569662"/>
              <a:ext cx="563245" cy="311943"/>
              <a:chOff x="6477000" y="4569662"/>
              <a:chExt cx="563245" cy="3119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9F757D3A-AF8B-43FD-8308-A49409D9A800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32E8916E-11A8-4787-ACA7-76D39A581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7ECE73D7-6781-4EAB-90AB-7D5E3DA8F1F7}"/>
                </a:ext>
              </a:extLst>
            </p:cNvPr>
            <p:cNvGrpSpPr/>
            <p:nvPr/>
          </p:nvGrpSpPr>
          <p:grpSpPr>
            <a:xfrm flipV="1">
              <a:off x="6463393" y="5224601"/>
              <a:ext cx="563245" cy="311943"/>
              <a:chOff x="6477000" y="4569662"/>
              <a:chExt cx="563245" cy="3119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1D20A59B-9B12-477D-B592-9112776D178B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4B3077CB-E675-4C57-B760-83038613A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873788" y="4649785"/>
              <a:ext cx="947377" cy="820453"/>
              <a:chOff x="1436014" y="1716673"/>
              <a:chExt cx="947377" cy="820453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2043797" y="2126677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Flowchart: Delay 18"/>
              <p:cNvSpPr/>
              <p:nvPr/>
            </p:nvSpPr>
            <p:spPr bwMode="auto">
              <a:xfrm flipH="1">
                <a:off x="1436014" y="171667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2C80367-235C-477C-8F06-A68EDC9F75A4}"/>
              </a:ext>
            </a:extLst>
          </p:cNvPr>
          <p:cNvSpPr txBox="1"/>
          <p:nvPr/>
        </p:nvSpPr>
        <p:spPr>
          <a:xfrm>
            <a:off x="9298457" y="4824206"/>
            <a:ext cx="1699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notation</a:t>
            </a:r>
            <a:endParaRPr lang="ru-RU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E114B6F-8FC3-4E15-8B14-2BDB5BB21EDB}"/>
              </a:ext>
            </a:extLst>
          </p:cNvPr>
          <p:cNvSpPr txBox="1"/>
          <p:nvPr/>
        </p:nvSpPr>
        <p:spPr>
          <a:xfrm>
            <a:off x="5113640" y="5841465"/>
            <a:ext cx="150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circuit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73CBDA2-5F58-4267-9CD4-6FFA2CA25386}"/>
              </a:ext>
            </a:extLst>
          </p:cNvPr>
          <p:cNvGrpSpPr/>
          <p:nvPr/>
        </p:nvGrpSpPr>
        <p:grpSpPr>
          <a:xfrm>
            <a:off x="5872724" y="1136090"/>
            <a:ext cx="4144825" cy="5656815"/>
            <a:chOff x="5872724" y="1136090"/>
            <a:chExt cx="4144825" cy="5656815"/>
          </a:xfrm>
        </p:grpSpPr>
        <p:pic>
          <p:nvPicPr>
            <p:cNvPr id="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6180379" y="1207043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08604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8817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1920" y="3964027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30919" y="3472328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3299" y="2983253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1920" y="2507106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367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76298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5421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98845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2724" y="5754938"/>
              <a:ext cx="1637270" cy="103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175D2BD-8E52-43B9-B6D9-B947F6B71F74}"/>
                </a:ext>
              </a:extLst>
            </p:cNvPr>
            <p:cNvSpPr txBox="1"/>
            <p:nvPr/>
          </p:nvSpPr>
          <p:spPr>
            <a:xfrm>
              <a:off x="8828035" y="6154416"/>
              <a:ext cx="4876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 M </a:t>
              </a:r>
              <a:endParaRPr lang="ru-RU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4-</a:t>
            </a:r>
            <a:r>
              <a:rPr lang="en-US" dirty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48405"/>
              </p:ext>
            </p:extLst>
          </p:nvPr>
        </p:nvGraphicFramePr>
        <p:xfrm>
          <a:off x="2177842" y="1558823"/>
          <a:ext cx="1291488" cy="160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</a:t>
                      </a:r>
                      <a:r>
                        <a:rPr lang="en-US" sz="1400" dirty="0"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</a:t>
                      </a:r>
                      <a:r>
                        <a:rPr lang="en-US" sz="14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19098"/>
              </p:ext>
            </p:extLst>
          </p:nvPr>
        </p:nvGraphicFramePr>
        <p:xfrm>
          <a:off x="3894277" y="4427521"/>
          <a:ext cx="773432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flipV="1">
            <a:off x="5058679" y="3245103"/>
            <a:ext cx="2871220" cy="224520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AF07F63F-E2B0-4C49-911E-0FD050AF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5252"/>
              </p:ext>
            </p:extLst>
          </p:nvPr>
        </p:nvGraphicFramePr>
        <p:xfrm>
          <a:off x="4678886" y="4427521"/>
          <a:ext cx="1546864" cy="156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xmlns="" val="3565547248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254203112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4073329406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1079411043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610693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2828107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713704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1094058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0626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F2307B2-8B52-43FE-B23B-E06268D40F10}"/>
              </a:ext>
            </a:extLst>
          </p:cNvPr>
          <p:cNvSpPr txBox="1"/>
          <p:nvPr/>
        </p:nvSpPr>
        <p:spPr>
          <a:xfrm>
            <a:off x="2037715" y="3227872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4-in-1 mux truth table</a:t>
            </a:r>
            <a:endParaRPr lang="ru-R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Alexander Titov -- Digital Integrated Circuits Design -- Lecture #2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2EFF686-2D30-4AB4-935D-A9E48CEBBDAC}"/>
              </a:ext>
            </a:extLst>
          </p:cNvPr>
          <p:cNvSpPr txBox="1"/>
          <p:nvPr/>
        </p:nvSpPr>
        <p:spPr>
          <a:xfrm>
            <a:off x="4126429" y="6030697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Fig.: </a:t>
            </a:r>
            <a:r>
              <a:rPr lang="en-US" sz="1400" dirty="0"/>
              <a:t>decoder truth table</a:t>
            </a:r>
            <a:endParaRPr lang="ru-RU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2EE4E67E-43C2-40DD-B24F-FC1B5E7E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91807"/>
              </p:ext>
            </p:extLst>
          </p:nvPr>
        </p:nvGraphicFramePr>
        <p:xfrm>
          <a:off x="3469330" y="1558823"/>
          <a:ext cx="840131" cy="1604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131">
                  <a:extLst>
                    <a:ext uri="{9D8B030D-6E8A-4147-A177-3AD203B41FA5}">
                      <a16:colId xmlns:a16="http://schemas.microsoft.com/office/drawing/2014/main" xmlns="" val="587797768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07929097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9898995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5827136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55536154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343728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E2F30D32-324F-47E2-AA53-BC8B6CC8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0474"/>
              </p:ext>
            </p:extLst>
          </p:nvPr>
        </p:nvGraphicFramePr>
        <p:xfrm>
          <a:off x="2928668" y="1374773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xmlns="" val="13925123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13797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8209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2784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7022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816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xmlns="" id="{21657552-2DC8-4C9C-9D18-0CF62217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3289"/>
              </p:ext>
            </p:extLst>
          </p:nvPr>
        </p:nvGraphicFramePr>
        <p:xfrm>
          <a:off x="2231705" y="1377096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0F851-1D96-40E0-B65A-4AE3EBAA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Half</a:t>
            </a:r>
            <a:r>
              <a:rPr lang="en-US" dirty="0"/>
              <a:t> Bit Adder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6BD285-FCC9-46A3-B551-1263989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9A13B9-B324-4ED8-B03D-0A47CB5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CF41A-34FF-41D7-B573-6133C60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71F2EEC-A15D-4342-ABE6-6177B2777479}"/>
              </a:ext>
            </a:extLst>
          </p:cNvPr>
          <p:cNvSpPr/>
          <p:nvPr/>
        </p:nvSpPr>
        <p:spPr>
          <a:xfrm>
            <a:off x="4403322" y="251315"/>
            <a:ext cx="1093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Half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8E454A8-FB92-4EBF-89DA-4FB91D66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31458"/>
              </p:ext>
            </p:extLst>
          </p:nvPr>
        </p:nvGraphicFramePr>
        <p:xfrm>
          <a:off x="989505" y="1377096"/>
          <a:ext cx="1233074" cy="1854200"/>
        </p:xfrm>
        <a:graphic>
          <a:graphicData uri="http://schemas.openxmlformats.org/drawingml/2006/table">
            <a:tbl>
              <a:tblPr firstRow="1" bandRow="1"/>
              <a:tblGrid>
                <a:gridCol w="616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FC7667-6F7C-4580-980C-A8CA88EEC272}"/>
              </a:ext>
            </a:extLst>
          </p:cNvPr>
          <p:cNvSpPr txBox="1"/>
          <p:nvPr/>
        </p:nvSpPr>
        <p:spPr>
          <a:xfrm>
            <a:off x="2433799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9818EF-DA51-4586-AA8A-AB7FAE70C99B}"/>
              </a:ext>
            </a:extLst>
          </p:cNvPr>
          <p:cNvSpPr txBox="1"/>
          <p:nvPr/>
        </p:nvSpPr>
        <p:spPr>
          <a:xfrm>
            <a:off x="2433799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D4F0D6-D591-46F7-A1D4-8B490F094B2D}"/>
              </a:ext>
            </a:extLst>
          </p:cNvPr>
          <p:cNvSpPr txBox="1"/>
          <p:nvPr/>
        </p:nvSpPr>
        <p:spPr>
          <a:xfrm>
            <a:off x="2433799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EA41CB-697E-4BCD-A78F-D9D013C9E1F8}"/>
              </a:ext>
            </a:extLst>
          </p:cNvPr>
          <p:cNvSpPr txBox="1"/>
          <p:nvPr/>
        </p:nvSpPr>
        <p:spPr>
          <a:xfrm>
            <a:off x="2433799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481CCE-37F6-4C5B-ACF1-6EBC4107AEE9}"/>
              </a:ext>
            </a:extLst>
          </p:cNvPr>
          <p:cNvSpPr txBox="1"/>
          <p:nvPr/>
        </p:nvSpPr>
        <p:spPr>
          <a:xfrm>
            <a:off x="3128540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A718D40-8D05-465A-8B95-6DE503632832}"/>
              </a:ext>
            </a:extLst>
          </p:cNvPr>
          <p:cNvSpPr txBox="1"/>
          <p:nvPr/>
        </p:nvSpPr>
        <p:spPr>
          <a:xfrm>
            <a:off x="3128540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739EC82-C3DF-49E6-9646-CC3749A6623E}"/>
              </a:ext>
            </a:extLst>
          </p:cNvPr>
          <p:cNvSpPr txBox="1"/>
          <p:nvPr/>
        </p:nvSpPr>
        <p:spPr>
          <a:xfrm>
            <a:off x="3128540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739622-86AA-4F82-AAEE-C0DAABB85FF8}"/>
              </a:ext>
            </a:extLst>
          </p:cNvPr>
          <p:cNvSpPr txBox="1"/>
          <p:nvPr/>
        </p:nvSpPr>
        <p:spPr>
          <a:xfrm>
            <a:off x="3128540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7A76B458-F2BA-414D-81C8-9EB7ED21E65C}"/>
              </a:ext>
            </a:extLst>
          </p:cNvPr>
          <p:cNvGrpSpPr/>
          <p:nvPr/>
        </p:nvGrpSpPr>
        <p:grpSpPr>
          <a:xfrm>
            <a:off x="5193867" y="1549503"/>
            <a:ext cx="816249" cy="2153605"/>
            <a:chOff x="5193867" y="1549503"/>
            <a:chExt cx="816249" cy="2153605"/>
          </a:xfrm>
        </p:grpSpPr>
        <p:sp>
          <p:nvSpPr>
            <p:cNvPr id="20" name="Flowchart: Delay 10">
              <a:extLst>
                <a:ext uri="{FF2B5EF4-FFF2-40B4-BE49-F238E27FC236}">
                  <a16:creationId xmlns:a16="http://schemas.microsoft.com/office/drawing/2014/main" xmlns="" id="{95BB6330-6EA2-49A6-B932-96490D4514ED}"/>
                </a:ext>
              </a:extLst>
            </p:cNvPr>
            <p:cNvSpPr/>
            <p:nvPr/>
          </p:nvSpPr>
          <p:spPr bwMode="auto">
            <a:xfrm rot="5400000">
              <a:off x="5326084" y="2444042"/>
              <a:ext cx="551814" cy="675736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9E8A0B1-2AFB-45BD-9449-0ED2077572F2}"/>
                </a:ext>
              </a:extLst>
            </p:cNvPr>
            <p:cNvGrpSpPr/>
            <p:nvPr/>
          </p:nvGrpSpPr>
          <p:grpSpPr>
            <a:xfrm rot="5400000">
              <a:off x="5120647" y="1859727"/>
              <a:ext cx="956499" cy="336051"/>
              <a:chOff x="2036715" y="2873050"/>
              <a:chExt cx="2569080" cy="404214"/>
            </a:xfrm>
          </p:grpSpPr>
          <p:cxnSp>
            <p:nvCxnSpPr>
              <p:cNvPr id="30" name="Elbow Connector 25">
                <a:extLst>
                  <a:ext uri="{FF2B5EF4-FFF2-40B4-BE49-F238E27FC236}">
                    <a16:creationId xmlns:a16="http://schemas.microsoft.com/office/drawing/2014/main" xmlns="" id="{3BA9EAC5-805C-442F-B300-B73BC46C8CFD}"/>
                  </a:ext>
                </a:extLst>
              </p:cNvPr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C4F66B50-E61D-47D2-8ED0-CC6387DCE0CF}"/>
                  </a:ext>
                </a:extLst>
              </p:cNvPr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CA1D8A5-A3DB-4D82-926A-EFC1FCDD3B76}"/>
                </a:ext>
              </a:extLst>
            </p:cNvPr>
            <p:cNvSpPr/>
            <p:nvPr/>
          </p:nvSpPr>
          <p:spPr>
            <a:xfrm>
              <a:off x="5193867" y="3241443"/>
              <a:ext cx="8162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116C787-72C8-4E5B-89FA-F6016A5F2CBA}"/>
                </a:ext>
              </a:extLst>
            </p:cNvPr>
            <p:cNvCxnSpPr>
              <a:endCxn id="20" idx="2"/>
            </p:cNvCxnSpPr>
            <p:nvPr/>
          </p:nvCxnSpPr>
          <p:spPr bwMode="auto">
            <a:xfrm flipV="1">
              <a:off x="5601991" y="3057816"/>
              <a:ext cx="0" cy="257845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9FD2AA9-5EAF-4B18-AC1D-ED7A907AA637}"/>
              </a:ext>
            </a:extLst>
          </p:cNvPr>
          <p:cNvGrpSpPr/>
          <p:nvPr/>
        </p:nvGrpSpPr>
        <p:grpSpPr>
          <a:xfrm>
            <a:off x="4429327" y="1318672"/>
            <a:ext cx="3396635" cy="797717"/>
            <a:chOff x="4429327" y="1318672"/>
            <a:chExt cx="3396635" cy="7977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CEA38B0-ED31-4879-A0F7-BE095ACDB5B2}"/>
                </a:ext>
              </a:extLst>
            </p:cNvPr>
            <p:cNvSpPr/>
            <p:nvPr/>
          </p:nvSpPr>
          <p:spPr>
            <a:xfrm>
              <a:off x="4429327" y="1318672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8B76925-4DEE-42A4-BD12-E390A8EF109D}"/>
                </a:ext>
              </a:extLst>
            </p:cNvPr>
            <p:cNvSpPr/>
            <p:nvPr/>
          </p:nvSpPr>
          <p:spPr>
            <a:xfrm>
              <a:off x="4444662" y="1654724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211DB4F-153C-4C5C-89F9-A2B80387736D}"/>
                </a:ext>
              </a:extLst>
            </p:cNvPr>
            <p:cNvSpPr/>
            <p:nvPr/>
          </p:nvSpPr>
          <p:spPr>
            <a:xfrm>
              <a:off x="7113908" y="1519181"/>
              <a:ext cx="712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D116BB8-08EB-4AD3-9FDC-2888C2B250AF}"/>
                </a:ext>
              </a:extLst>
            </p:cNvPr>
            <p:cNvGrpSpPr/>
            <p:nvPr/>
          </p:nvGrpSpPr>
          <p:grpSpPr>
            <a:xfrm>
              <a:off x="4747044" y="1549506"/>
              <a:ext cx="1565469" cy="336051"/>
              <a:chOff x="2706063" y="2712721"/>
              <a:chExt cx="2527782" cy="404213"/>
            </a:xfrm>
          </p:grpSpPr>
          <p:cxnSp>
            <p:nvCxnSpPr>
              <p:cNvPr id="32" name="Elbow Connector 25">
                <a:extLst>
                  <a:ext uri="{FF2B5EF4-FFF2-40B4-BE49-F238E27FC236}">
                    <a16:creationId xmlns:a16="http://schemas.microsoft.com/office/drawing/2014/main" xmlns="" id="{502AE809-5F55-41FB-AB61-3302D5E75FD2}"/>
                  </a:ext>
                </a:extLst>
              </p:cNvPr>
              <p:cNvCxnSpPr>
                <a:endCxn id="21" idx="3"/>
              </p:cNvCxnSpPr>
              <p:nvPr/>
            </p:nvCxnSpPr>
            <p:spPr bwMode="auto">
              <a:xfrm flipH="1" flipV="1">
                <a:off x="2706063" y="2712721"/>
                <a:ext cx="2527781" cy="1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D0F50648-4A56-4A3B-92DD-9AD5AE961603}"/>
                  </a:ext>
                </a:extLst>
              </p:cNvPr>
              <p:cNvCxnSpPr>
                <a:endCxn id="22" idx="3"/>
              </p:cNvCxnSpPr>
              <p:nvPr/>
            </p:nvCxnSpPr>
            <p:spPr bwMode="auto">
              <a:xfrm flipH="1">
                <a:off x="2741178" y="3113499"/>
                <a:ext cx="2492667" cy="343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BFA47DF-41BA-4168-8337-8AA426D1DB9F}"/>
                </a:ext>
              </a:extLst>
            </p:cNvPr>
            <p:cNvCxnSpPr>
              <a:cxnSpLocks/>
              <a:stCxn id="34" idx="5"/>
            </p:cNvCxnSpPr>
            <p:nvPr/>
          </p:nvCxnSpPr>
          <p:spPr bwMode="auto">
            <a:xfrm>
              <a:off x="6813372" y="1712616"/>
              <a:ext cx="286921" cy="320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299522C4-0712-4295-936A-456DC03FC0EF}"/>
                </a:ext>
              </a:extLst>
            </p:cNvPr>
            <p:cNvGrpSpPr/>
            <p:nvPr/>
          </p:nvGrpSpPr>
          <p:grpSpPr>
            <a:xfrm>
              <a:off x="6148361" y="1374773"/>
              <a:ext cx="665065" cy="682098"/>
              <a:chOff x="1973995" y="4803088"/>
              <a:chExt cx="799964" cy="820453"/>
            </a:xfrm>
          </p:grpSpPr>
          <p:sp>
            <p:nvSpPr>
              <p:cNvPr id="34" name="Flowchart: Delay 18">
                <a:extLst>
                  <a:ext uri="{FF2B5EF4-FFF2-40B4-BE49-F238E27FC236}">
                    <a16:creationId xmlns:a16="http://schemas.microsoft.com/office/drawing/2014/main" xmlns="" id="{26B028B0-8178-4FBB-965F-DFEEF21BB506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" name="Arc 21">
                <a:extLst>
                  <a:ext uri="{FF2B5EF4-FFF2-40B4-BE49-F238E27FC236}">
                    <a16:creationId xmlns:a16="http://schemas.microsoft.com/office/drawing/2014/main" xmlns="" id="{55349F80-6F36-4CB9-939A-A33DC1738AF1}"/>
                  </a:ext>
                </a:extLst>
              </p:cNvPr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D5F9BA28-7C5E-4D62-A64C-029032DC49BB}"/>
              </a:ext>
            </a:extLst>
          </p:cNvPr>
          <p:cNvGrpSpPr/>
          <p:nvPr/>
        </p:nvGrpSpPr>
        <p:grpSpPr>
          <a:xfrm>
            <a:off x="8200499" y="1377893"/>
            <a:ext cx="3107084" cy="1093694"/>
            <a:chOff x="8168969" y="1409423"/>
            <a:chExt cx="3107084" cy="10936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4A6A7EA-78E1-40DD-911E-F336E97D3F58}"/>
                </a:ext>
              </a:extLst>
            </p:cNvPr>
            <p:cNvSpPr/>
            <p:nvPr/>
          </p:nvSpPr>
          <p:spPr bwMode="auto">
            <a:xfrm>
              <a:off x="8910244" y="1409423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E1E3E5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</a:t>
              </a: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8D640A4-C05D-41AE-92BF-7F350099C0A9}"/>
                </a:ext>
              </a:extLst>
            </p:cNvPr>
            <p:cNvSpPr/>
            <p:nvPr/>
          </p:nvSpPr>
          <p:spPr>
            <a:xfrm>
              <a:off x="8168969" y="2040837"/>
              <a:ext cx="30008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721D2CBA-DB77-493C-8DA5-ABB50172153B}"/>
                </a:ext>
              </a:extLst>
            </p:cNvPr>
            <p:cNvSpPr/>
            <p:nvPr/>
          </p:nvSpPr>
          <p:spPr>
            <a:xfrm>
              <a:off x="8176984" y="1502955"/>
              <a:ext cx="2840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DC5B437C-D81C-4BDB-8D2E-21B175A24883}"/>
                </a:ext>
              </a:extLst>
            </p:cNvPr>
            <p:cNvSpPr/>
            <p:nvPr/>
          </p:nvSpPr>
          <p:spPr>
            <a:xfrm>
              <a:off x="10609686" y="1481138"/>
              <a:ext cx="58060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AEF0EFAF-C841-4EF5-A7C5-0DD378FD3F90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8461036" y="1687621"/>
              <a:ext cx="449208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C474491-9D86-49AF-89C2-70CBEAA146F3}"/>
                </a:ext>
              </a:extLst>
            </p:cNvPr>
            <p:cNvCxnSpPr>
              <a:stCxn id="40" idx="3"/>
            </p:cNvCxnSpPr>
            <p:nvPr/>
          </p:nvCxnSpPr>
          <p:spPr bwMode="auto">
            <a:xfrm>
              <a:off x="8469051" y="2225503"/>
              <a:ext cx="441193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DEEF7BB-36CA-425E-836F-BE953CE05D12}"/>
                </a:ext>
              </a:extLst>
            </p:cNvPr>
            <p:cNvCxnSpPr/>
            <p:nvPr/>
          </p:nvCxnSpPr>
          <p:spPr bwMode="auto">
            <a:xfrm flipH="1">
              <a:off x="10202627" y="1687621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2621D0CC-89F4-43B1-88BB-7FB10F203E8A}"/>
                </a:ext>
              </a:extLst>
            </p:cNvPr>
            <p:cNvSpPr/>
            <p:nvPr/>
          </p:nvSpPr>
          <p:spPr>
            <a:xfrm>
              <a:off x="10618501" y="2019020"/>
              <a:ext cx="6575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8422CDF-7FE6-4B32-AF0E-FF57FA90A375}"/>
                </a:ext>
              </a:extLst>
            </p:cNvPr>
            <p:cNvCxnSpPr/>
            <p:nvPr/>
          </p:nvCxnSpPr>
          <p:spPr bwMode="auto">
            <a:xfrm flipH="1">
              <a:off x="10202627" y="222550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7FA05D-7E60-4645-B553-ACA57491E410}"/>
              </a:ext>
            </a:extLst>
          </p:cNvPr>
          <p:cNvSpPr txBox="1"/>
          <p:nvPr/>
        </p:nvSpPr>
        <p:spPr>
          <a:xfrm>
            <a:off x="1227074" y="3312770"/>
            <a:ext cx="227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truth table</a:t>
            </a:r>
            <a:endParaRPr lang="ru-R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D70076D-D218-4CD1-8DC0-A9265FC821CC}"/>
              </a:ext>
            </a:extLst>
          </p:cNvPr>
          <p:cNvSpPr txBox="1"/>
          <p:nvPr/>
        </p:nvSpPr>
        <p:spPr>
          <a:xfrm>
            <a:off x="4677938" y="3749212"/>
            <a:ext cx="19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circuit</a:t>
            </a:r>
            <a:endParaRPr lang="ru-RU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C091157-D317-46C8-9F0B-AA79998A01C2}"/>
              </a:ext>
            </a:extLst>
          </p:cNvPr>
          <p:cNvSpPr txBox="1"/>
          <p:nvPr/>
        </p:nvSpPr>
        <p:spPr>
          <a:xfrm>
            <a:off x="8538516" y="2731855"/>
            <a:ext cx="209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notation</a:t>
            </a:r>
            <a:endParaRPr lang="ru-RU" sz="1600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xmlns="" id="{699C7E61-E1DF-435E-AED3-3ACE21F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9" y="4428838"/>
            <a:ext cx="10828283" cy="989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However, it is a </a:t>
            </a:r>
            <a:r>
              <a:rPr lang="en-US" sz="2800" b="1" dirty="0">
                <a:solidFill>
                  <a:prstClr val="black"/>
                </a:solidFill>
              </a:rPr>
              <a:t>half </a:t>
            </a:r>
            <a:r>
              <a:rPr lang="en-US" sz="2800" dirty="0">
                <a:solidFill>
                  <a:prstClr val="black"/>
                </a:solidFill>
              </a:rPr>
              <a:t>bit adder (HBA) as an input carry is not accounted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The multi-digit adder cannot be build based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6D74E25-0A63-4849-BE43-23C8C2581589}"/>
              </a:ext>
            </a:extLst>
          </p:cNvPr>
          <p:cNvSpPr/>
          <p:nvPr/>
        </p:nvSpPr>
        <p:spPr>
          <a:xfrm>
            <a:off x="9240231" y="169581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pitchFamily="34" charset="0"/>
              </a:rPr>
              <a:t>H</a:t>
            </a:r>
            <a:endParaRPr lang="ru-RU" dirty="0">
              <a:solidFill>
                <a:srgbClr val="061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9" grpId="0"/>
      <p:bldP spid="50" grpId="0"/>
      <p:bldP spid="51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4"/>
          <p:cNvSpPr/>
          <p:nvPr/>
        </p:nvSpPr>
        <p:spPr bwMode="auto">
          <a:xfrm>
            <a:off x="9212927" y="17938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FBA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25586" y="236387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y</a:t>
            </a:r>
            <a:r>
              <a:rPr lang="en-US" sz="16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25586" y="185338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x</a:t>
            </a:r>
            <a:r>
              <a:rPr lang="en-US" sz="16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 bwMode="auto">
          <a:xfrm>
            <a:off x="8939368" y="2057858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5" name="Straight Connector 54"/>
          <p:cNvCxnSpPr>
            <a:stCxn id="52" idx="3"/>
          </p:cNvCxnSpPr>
          <p:nvPr/>
        </p:nvCxnSpPr>
        <p:spPr bwMode="auto">
          <a:xfrm>
            <a:off x="8939368" y="2568347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56" name="Rectangle 4"/>
          <p:cNvSpPr/>
          <p:nvPr/>
        </p:nvSpPr>
        <p:spPr bwMode="auto">
          <a:xfrm>
            <a:off x="9212928" y="337116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FBA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18300" y="392262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y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218300" y="342310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x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 bwMode="auto">
          <a:xfrm>
            <a:off x="8939369" y="3638549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60" name="Straight Connector 59"/>
          <p:cNvCxnSpPr>
            <a:stCxn id="57" idx="3"/>
          </p:cNvCxnSpPr>
          <p:nvPr/>
        </p:nvCxnSpPr>
        <p:spPr bwMode="auto">
          <a:xfrm flipV="1">
            <a:off x="8939369" y="4127095"/>
            <a:ext cx="273560" cy="10972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9868807" y="130964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868807" y="288711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876429" y="451766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9801247" y="1397586"/>
            <a:ext cx="0" cy="39624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65" name="Straight Connector 64"/>
          <p:cNvCxnSpPr>
            <a:stCxn id="51" idx="2"/>
          </p:cNvCxnSpPr>
          <p:nvPr/>
        </p:nvCxnSpPr>
        <p:spPr bwMode="auto">
          <a:xfrm flipV="1">
            <a:off x="10382396" y="2314525"/>
            <a:ext cx="419084" cy="289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9801247" y="2835225"/>
            <a:ext cx="0" cy="53594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9806854" y="4412608"/>
            <a:ext cx="0" cy="53594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10389566" y="3902024"/>
            <a:ext cx="419084" cy="289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0808650" y="211294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</a:t>
            </a:r>
            <a:r>
              <a:rPr lang="en-US" sz="1600" dirty="0" err="1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22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01480" y="370044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22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8" name="Rectangle 4"/>
          <p:cNvSpPr/>
          <p:nvPr/>
        </p:nvSpPr>
        <p:spPr bwMode="auto">
          <a:xfrm>
            <a:off x="1108131" y="1748180"/>
            <a:ext cx="996454" cy="881924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rPr>
              <a:t>HBA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372" y="2181255"/>
            <a:ext cx="4587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372" y="1765851"/>
            <a:ext cx="45236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x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1899" y="891936"/>
            <a:ext cx="58862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n-1</a:t>
            </a:r>
          </a:p>
        </p:txBody>
      </p:sp>
      <p:cxnSp>
        <p:nvCxnSpPr>
          <p:cNvPr id="12" name="Straight Connector 11"/>
          <p:cNvCxnSpPr>
            <a:cxnSpLocks/>
            <a:stCxn id="10" idx="3"/>
          </p:cNvCxnSpPr>
          <p:nvPr/>
        </p:nvCxnSpPr>
        <p:spPr bwMode="auto">
          <a:xfrm>
            <a:off x="867740" y="1996684"/>
            <a:ext cx="233979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  <a:stCxn id="9" idx="3"/>
          </p:cNvCxnSpPr>
          <p:nvPr/>
        </p:nvCxnSpPr>
        <p:spPr bwMode="auto">
          <a:xfrm>
            <a:off x="874152" y="2412088"/>
            <a:ext cx="23153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4"/>
          <p:cNvSpPr/>
          <p:nvPr/>
        </p:nvSpPr>
        <p:spPr bwMode="auto">
          <a:xfrm>
            <a:off x="3350169" y="1547148"/>
            <a:ext cx="1000494" cy="881924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5235 w 1296153"/>
              <a:gd name="connsiteY0" fmla="*/ 0 h 1097280"/>
              <a:gd name="connsiteX1" fmla="*/ 1296153 w 1296153"/>
              <a:gd name="connsiteY1" fmla="*/ 0 h 1097280"/>
              <a:gd name="connsiteX2" fmla="*/ 1296153 w 1296153"/>
              <a:gd name="connsiteY2" fmla="*/ 1093694 h 1097280"/>
              <a:gd name="connsiteX3" fmla="*/ 668020 w 1296153"/>
              <a:gd name="connsiteY3" fmla="*/ 1097280 h 1097280"/>
              <a:gd name="connsiteX4" fmla="*/ 5235 w 1296153"/>
              <a:gd name="connsiteY4" fmla="*/ 1093694 h 1097280"/>
              <a:gd name="connsiteX5" fmla="*/ 0 w 1296153"/>
              <a:gd name="connsiteY5" fmla="*/ 801340 h 1097280"/>
              <a:gd name="connsiteX6" fmla="*/ 5235 w 1296153"/>
              <a:gd name="connsiteY6" fmla="*/ 0 h 1097280"/>
              <a:gd name="connsiteX0" fmla="*/ 5235 w 1296153"/>
              <a:gd name="connsiteY0" fmla="*/ 0 h 1097280"/>
              <a:gd name="connsiteX1" fmla="*/ 1296153 w 1296153"/>
              <a:gd name="connsiteY1" fmla="*/ 0 h 1097280"/>
              <a:gd name="connsiteX2" fmla="*/ 1296153 w 1296153"/>
              <a:gd name="connsiteY2" fmla="*/ 1093694 h 1097280"/>
              <a:gd name="connsiteX3" fmla="*/ 668020 w 1296153"/>
              <a:gd name="connsiteY3" fmla="*/ 1097280 h 1097280"/>
              <a:gd name="connsiteX4" fmla="*/ 5235 w 1296153"/>
              <a:gd name="connsiteY4" fmla="*/ 1093694 h 1097280"/>
              <a:gd name="connsiteX5" fmla="*/ 0 w 1296153"/>
              <a:gd name="connsiteY5" fmla="*/ 801340 h 1097280"/>
              <a:gd name="connsiteX6" fmla="*/ 1 w 1296153"/>
              <a:gd name="connsiteY6" fmla="*/ 289276 h 1097280"/>
              <a:gd name="connsiteX7" fmla="*/ 5235 w 1296153"/>
              <a:gd name="connsiteY7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6153" h="1097280">
                <a:moveTo>
                  <a:pt x="5235" y="0"/>
                </a:moveTo>
                <a:lnTo>
                  <a:pt x="1296153" y="0"/>
                </a:lnTo>
                <a:lnTo>
                  <a:pt x="1296153" y="1093694"/>
                </a:lnTo>
                <a:lnTo>
                  <a:pt x="668020" y="1097280"/>
                </a:lnTo>
                <a:lnTo>
                  <a:pt x="5235" y="1093694"/>
                </a:lnTo>
                <a:lnTo>
                  <a:pt x="0" y="801340"/>
                </a:lnTo>
                <a:cubicBezTo>
                  <a:pt x="0" y="630652"/>
                  <a:pt x="1" y="459964"/>
                  <a:pt x="1" y="289276"/>
                </a:cubicBezTo>
                <a:cubicBezTo>
                  <a:pt x="1746" y="192851"/>
                  <a:pt x="3490" y="96425"/>
                  <a:pt x="5235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61922"/>
                </a:solidFill>
                <a:cs typeface="Arial" pitchFamily="34" charset="0"/>
              </a:rPr>
              <a:t>HBA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8" idx="2"/>
            <a:endCxn id="14" idx="5"/>
          </p:cNvCxnSpPr>
          <p:nvPr/>
        </p:nvCxnSpPr>
        <p:spPr bwMode="auto">
          <a:xfrm flipV="1">
            <a:off x="2098514" y="2191215"/>
            <a:ext cx="1251655" cy="377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 rot="16200000" flipH="1">
            <a:off x="2952470" y="1381952"/>
            <a:ext cx="441438" cy="353958"/>
          </a:xfrm>
          <a:prstGeom prst="bentConnector4">
            <a:avLst>
              <a:gd name="adj1" fmla="val 23665"/>
              <a:gd name="adj2" fmla="val -180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1606358" y="2630104"/>
            <a:ext cx="885197" cy="757553"/>
            <a:chOff x="2459174" y="3154680"/>
            <a:chExt cx="1146784" cy="942539"/>
          </a:xfrm>
        </p:grpSpPr>
        <p:cxnSp>
          <p:nvCxnSpPr>
            <p:cNvPr id="27" name="Straight Connector 26"/>
            <p:cNvCxnSpPr>
              <a:stCxn id="8" idx="4"/>
            </p:cNvCxnSpPr>
            <p:nvPr/>
          </p:nvCxnSpPr>
          <p:spPr bwMode="auto">
            <a:xfrm flipH="1">
              <a:off x="2459174" y="3154680"/>
              <a:ext cx="17326" cy="48006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459174" y="3634740"/>
              <a:ext cx="114678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/>
            <p:cNvCxnSpPr>
              <a:stCxn id="19" idx="4"/>
            </p:cNvCxnSpPr>
            <p:nvPr/>
          </p:nvCxnSpPr>
          <p:spPr bwMode="auto">
            <a:xfrm flipV="1">
              <a:off x="3584837" y="3634740"/>
              <a:ext cx="0" cy="46247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 flipH="1">
            <a:off x="2858374" y="2434715"/>
            <a:ext cx="1002338" cy="990630"/>
            <a:chOff x="2459174" y="3154680"/>
            <a:chExt cx="1148523" cy="942540"/>
          </a:xfrm>
        </p:grpSpPr>
        <p:cxnSp>
          <p:nvCxnSpPr>
            <p:cNvPr id="24" name="Straight Connector 23"/>
            <p:cNvCxnSpPr/>
            <p:nvPr/>
          </p:nvCxnSpPr>
          <p:spPr bwMode="auto">
            <a:xfrm flipH="1">
              <a:off x="2459174" y="3154680"/>
              <a:ext cx="0" cy="55581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2459174" y="3710491"/>
              <a:ext cx="114678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 flipV="1">
              <a:off x="3605958" y="3710491"/>
              <a:ext cx="1739" cy="38672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9" name="Flowchart: Delay 18"/>
          <p:cNvSpPr/>
          <p:nvPr/>
        </p:nvSpPr>
        <p:spPr bwMode="auto">
          <a:xfrm rot="5400000" flipH="1">
            <a:off x="2410861" y="3252431"/>
            <a:ext cx="508765" cy="63330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9413" y="1778437"/>
            <a:ext cx="43954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4346847" y="1984521"/>
            <a:ext cx="262132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2481595" y="4019995"/>
            <a:ext cx="42992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3" name="Straight Connector 22"/>
          <p:cNvCxnSpPr>
            <a:endCxn id="19" idx="7"/>
          </p:cNvCxnSpPr>
          <p:nvPr/>
        </p:nvCxnSpPr>
        <p:spPr bwMode="auto">
          <a:xfrm flipH="1" flipV="1">
            <a:off x="2668220" y="3823415"/>
            <a:ext cx="534" cy="211969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Circuits without memory: their output is defined by the 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/>
              <a:t>To design an electrical circuit we need to deal with real physical properties</a:t>
            </a:r>
          </a:p>
          <a:p>
            <a:r>
              <a:rPr lang="en-US" sz="2600" dirty="0"/>
              <a:t>In the abstraction of </a:t>
            </a:r>
            <a:r>
              <a:rPr lang="en-US" sz="2600" dirty="0">
                <a:latin typeface="+mn-lt"/>
              </a:rPr>
              <a:t>Digital </a:t>
            </a:r>
            <a:r>
              <a:rPr lang="en-US" sz="2600" dirty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>
                <a:solidFill>
                  <a:prstClr val="black"/>
                </a:solidFill>
              </a:rPr>
              <a:t>→ complicated for large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/>
              <a:t>works with objects that can have only two states 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/>
              <a:t>Boolean Algebra 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(1815 – 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339882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5911504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33881"/>
              </p:ext>
            </p:extLst>
          </p:nvPr>
        </p:nvGraphicFramePr>
        <p:xfrm>
          <a:off x="7474323" y="4119485"/>
          <a:ext cx="1515036" cy="17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112069" r="-3200" b="-298276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215789" r="-3200" b="-2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315789" r="-3200" b="-1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415789" r="-3200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37156"/>
              </p:ext>
            </p:extLst>
          </p:nvPr>
        </p:nvGraphicFramePr>
        <p:xfrm>
          <a:off x="8785206" y="402880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*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!x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9647"/>
              </p:ext>
            </p:extLst>
          </p:nvPr>
        </p:nvGraphicFramePr>
        <p:xfrm>
          <a:off x="7195072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328251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inversion (NOT)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323720"/>
            <a:ext cx="2493028" cy="865683"/>
            <a:chOff x="2877390" y="4515444"/>
            <a:chExt cx="249302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* 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1529"/>
              </p:ext>
            </p:extLst>
          </p:nvPr>
        </p:nvGraphicFramePr>
        <p:xfrm>
          <a:off x="7232041" y="402880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09279" y="44100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9279" y="477874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279" y="514747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09279" y="551620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9448"/>
              </p:ext>
            </p:extLst>
          </p:nvPr>
        </p:nvGraphicFramePr>
        <p:xfrm>
          <a:off x="8186587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!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26" grpId="0"/>
      <p:bldP spid="27" grpId="0"/>
      <p:bldP spid="28" grpId="0"/>
      <p:bldP spid="29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4015"/>
              </p:ext>
            </p:extLst>
          </p:nvPr>
        </p:nvGraphicFramePr>
        <p:xfrm>
          <a:off x="7244752" y="431416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3319"/>
              </p:ext>
            </p:extLst>
          </p:nvPr>
        </p:nvGraphicFramePr>
        <p:xfrm>
          <a:off x="8797917" y="431416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</a:t>
                      </a:r>
                      <a:r>
                        <a:rPr lang="en-US" dirty="0">
                          <a:sym typeface="Symbol"/>
                        </a:rPr>
                        <a:t></a:t>
                      </a:r>
                      <a:r>
                        <a:rPr lang="en-US" sz="1600" dirty="0"/>
                        <a:t> </a:t>
                      </a:r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2896"/>
              </p:ext>
            </p:extLst>
          </p:nvPr>
        </p:nvGraphicFramePr>
        <p:xfrm>
          <a:off x="8789367" y="1428849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+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r>
              <a:rPr lang="ru-RU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OR (Boolean addition)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XOR (exclusive OR, addition by module 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05890" y="1975461"/>
            <a:ext cx="2326908" cy="865683"/>
            <a:chOff x="2877390" y="1975461"/>
            <a:chExt cx="232690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+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7" cy="865683"/>
              <a:chOff x="822885" y="1708888"/>
              <a:chExt cx="1626547" cy="86568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cxnSpLocks/>
                <a:stCxn id="33" idx="3"/>
              </p:cNvCxnSpPr>
              <p:nvPr/>
            </p:nvCxnSpPr>
            <p:spPr bwMode="auto">
              <a:xfrm>
                <a:off x="1129379" y="1924332"/>
                <a:ext cx="4775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cxnSpLocks/>
                <a:stCxn id="35" idx="3"/>
              </p:cNvCxnSpPr>
              <p:nvPr/>
            </p:nvCxnSpPr>
            <p:spPr bwMode="auto">
              <a:xfrm>
                <a:off x="1135791" y="2359128"/>
                <a:ext cx="47111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>
                <a:cxnSpLocks/>
                <a:endCxn id="32" idx="5"/>
              </p:cNvCxnSpPr>
              <p:nvPr/>
            </p:nvCxnSpPr>
            <p:spPr bwMode="auto">
              <a:xfrm flipH="1" flipV="1">
                <a:off x="2084188" y="2125583"/>
                <a:ext cx="365244" cy="48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62542"/>
              </p:ext>
            </p:extLst>
          </p:nvPr>
        </p:nvGraphicFramePr>
        <p:xfrm>
          <a:off x="7231122" y="1428849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7153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7153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153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7153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058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6" name="TextBox 55"/>
          <p:cNvSpPr txBox="1"/>
          <p:nvPr/>
        </p:nvSpPr>
        <p:spPr>
          <a:xfrm>
            <a:off x="898008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008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008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008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39" grpId="0"/>
      <p:bldP spid="40" grpId="0"/>
      <p:bldP spid="41" grpId="0"/>
      <p:bldP spid="42" grpId="0"/>
      <p:bldP spid="56" grpId="0"/>
      <p:bldP spid="57" grpId="0"/>
      <p:bldP spid="58" grpId="0"/>
      <p:bldP spid="59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7355"/>
              </p:ext>
            </p:extLst>
          </p:nvPr>
        </p:nvGraphicFramePr>
        <p:xfrm>
          <a:off x="3153471" y="3181368"/>
          <a:ext cx="56813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047"/>
            <a:ext cx="10515600" cy="657450"/>
          </a:xfrm>
        </p:spPr>
        <p:txBody>
          <a:bodyPr/>
          <a:lstStyle/>
          <a:p>
            <a:r>
              <a:rPr lang="en-US" dirty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289420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48506" y="2299064"/>
            <a:ext cx="31771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704" y="2953229"/>
            <a:ext cx="32412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3A33A60-A080-496A-A0FE-C9D38BF0DFD4}"/>
              </a:ext>
            </a:extLst>
          </p:cNvPr>
          <p:cNvGrpSpPr/>
          <p:nvPr/>
        </p:nvGrpSpPr>
        <p:grpSpPr>
          <a:xfrm>
            <a:off x="5571832" y="2977415"/>
            <a:ext cx="1150554" cy="406400"/>
            <a:chOff x="5571832" y="2977415"/>
            <a:chExt cx="1150554" cy="406400"/>
          </a:xfrm>
        </p:grpSpPr>
        <p:grpSp>
          <p:nvGrpSpPr>
            <p:cNvPr id="8" name="Group 7"/>
            <p:cNvGrpSpPr/>
            <p:nvPr/>
          </p:nvGrpSpPr>
          <p:grpSpPr>
            <a:xfrm>
              <a:off x="5939983" y="2977415"/>
              <a:ext cx="424236" cy="406400"/>
              <a:chOff x="1607464" y="2009795"/>
              <a:chExt cx="720577" cy="690282"/>
            </a:xfrm>
          </p:grpSpPr>
          <p:sp>
            <p:nvSpPr>
              <p:cNvPr id="9" name="Isosceles Triangle 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3" name="Elbow Connector 18"/>
            <p:cNvCxnSpPr>
              <a:stCxn id="10" idx="6"/>
              <a:endCxn id="11" idx="6"/>
            </p:cNvCxnSpPr>
            <p:nvPr/>
          </p:nvCxnSpPr>
          <p:spPr bwMode="auto">
            <a:xfrm>
              <a:off x="6364219" y="3180615"/>
              <a:ext cx="358167" cy="597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3"/>
              <a:endCxn id="17" idx="3"/>
            </p:cNvCxnSpPr>
            <p:nvPr/>
          </p:nvCxnSpPr>
          <p:spPr bwMode="auto">
            <a:xfrm flipH="1">
              <a:off x="5571832" y="3180615"/>
              <a:ext cx="368152" cy="344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5249308" y="3401540"/>
            <a:ext cx="3064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2827" y="2542351"/>
            <a:ext cx="112562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!y*z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92069"/>
              </p:ext>
            </p:extLst>
          </p:nvPr>
        </p:nvGraphicFramePr>
        <p:xfrm>
          <a:off x="1419167" y="3181368"/>
          <a:ext cx="1704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40944" y="355115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0944" y="39224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944" y="428860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0944" y="465733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0944" y="503172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FFD473F-B102-4CDE-86A0-B8E71BA6D2C1}"/>
              </a:ext>
            </a:extLst>
          </p:cNvPr>
          <p:cNvGrpSpPr/>
          <p:nvPr/>
        </p:nvGrpSpPr>
        <p:grpSpPr>
          <a:xfrm>
            <a:off x="5555802" y="2981225"/>
            <a:ext cx="2144208" cy="812800"/>
            <a:chOff x="5555802" y="2981225"/>
            <a:chExt cx="2144208" cy="812800"/>
          </a:xfrm>
        </p:grpSpPr>
        <p:sp>
          <p:nvSpPr>
            <p:cNvPr id="11" name="Flowchart: Delay 10"/>
            <p:cNvSpPr/>
            <p:nvPr/>
          </p:nvSpPr>
          <p:spPr bwMode="auto">
            <a:xfrm>
              <a:off x="6718577" y="2981225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0" name="Straight Connector 19"/>
            <p:cNvCxnSpPr>
              <a:stCxn id="11" idx="5"/>
              <a:endCxn id="19" idx="3"/>
            </p:cNvCxnSpPr>
            <p:nvPr/>
          </p:nvCxnSpPr>
          <p:spPr bwMode="auto">
            <a:xfrm flipH="1" flipV="1">
              <a:off x="5555802" y="3632373"/>
              <a:ext cx="1162775" cy="222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069D7F3-3E8D-447B-BD2F-5A3F93772A3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82319" y="3387625"/>
              <a:ext cx="31769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6746B245-FBCA-4480-B612-29DA2C12C8AA}"/>
              </a:ext>
            </a:extLst>
          </p:cNvPr>
          <p:cNvGrpSpPr/>
          <p:nvPr/>
        </p:nvGrpSpPr>
        <p:grpSpPr>
          <a:xfrm>
            <a:off x="5566222" y="2362957"/>
            <a:ext cx="3496605" cy="1038584"/>
            <a:chOff x="5566222" y="2362957"/>
            <a:chExt cx="3496605" cy="1038584"/>
          </a:xfrm>
        </p:grpSpPr>
        <p:sp>
          <p:nvSpPr>
            <p:cNvPr id="12" name="Flowchart: Delay 18"/>
            <p:cNvSpPr/>
            <p:nvPr/>
          </p:nvSpPr>
          <p:spPr bwMode="auto">
            <a:xfrm flipH="1">
              <a:off x="7970837" y="2362957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6" name="Elbow Connector 25"/>
            <p:cNvCxnSpPr>
              <a:stCxn id="12" idx="2"/>
              <a:endCxn id="15" idx="3"/>
            </p:cNvCxnSpPr>
            <p:nvPr/>
          </p:nvCxnSpPr>
          <p:spPr bwMode="auto">
            <a:xfrm flipH="1" flipV="1">
              <a:off x="5566222" y="2529897"/>
              <a:ext cx="2523302" cy="2319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2" idx="7"/>
              <a:endCxn id="22" idx="1"/>
            </p:cNvCxnSpPr>
            <p:nvPr/>
          </p:nvCxnSpPr>
          <p:spPr bwMode="auto">
            <a:xfrm>
              <a:off x="8603773" y="2769327"/>
              <a:ext cx="459054" cy="385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8614AD0-91F4-4392-AC4B-1E0C9CAEB8C4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>
              <a:off x="7700010" y="3019319"/>
              <a:ext cx="36159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E270ED4-07A0-44AD-BF03-6D7E6E395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010" y="3004016"/>
              <a:ext cx="0" cy="397525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5DEDA06-4936-4695-949C-F80A040EF967}"/>
              </a:ext>
            </a:extLst>
          </p:cNvPr>
          <p:cNvSpPr/>
          <p:nvPr/>
        </p:nvSpPr>
        <p:spPr>
          <a:xfrm>
            <a:off x="3265858" y="539219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/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  <p:bldP spid="28" grpId="0"/>
      <p:bldP spid="46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De Morgan's laws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</a:t>
                      </a:r>
                      <a:r>
                        <a:rPr lang="en-US" sz="2000" kern="1200" dirty="0" err="1"/>
                        <a:t>xy</a:t>
                      </a:r>
                      <a:r>
                        <a:rPr lang="en-US" sz="2000" kern="1200" dirty="0"/>
                        <a:t>)</a:t>
                      </a:r>
                      <a:r>
                        <a:rPr lang="en-US" sz="2000" kern="1200" baseline="0" dirty="0"/>
                        <a:t> = !x +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!(x</a:t>
                      </a:r>
                      <a:r>
                        <a:rPr lang="en-US" sz="2000" kern="1200" baseline="0" dirty="0"/>
                        <a:t> + y) = !x *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Distributive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x*y + z</a:t>
                      </a:r>
                      <a:r>
                        <a:rPr lang="en-US" sz="2000" baseline="0" dirty="0"/>
                        <a:t> = (x + z)(y + 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/>
                        <a:t>(x + y)*z = x*z + y*z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Associative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(x*y)*z</a:t>
                      </a:r>
                      <a:r>
                        <a:rPr lang="en-US" sz="2000" baseline="0" dirty="0"/>
                        <a:t> = x*(y*z)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(x + y) +</a:t>
                      </a:r>
                      <a:r>
                        <a:rPr lang="en-US" sz="2000" baseline="0" dirty="0"/>
                        <a:t> z = x + (y + z)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Commutative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</a:t>
                      </a:r>
                      <a:r>
                        <a:rPr lang="en-US" sz="2000" baseline="0" dirty="0"/>
                        <a:t> + y = y +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Inverse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74498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Idempotent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55"/>
            <a:ext cx="10515600" cy="1325563"/>
          </a:xfrm>
        </p:spPr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3869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/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07352"/>
              </p:ext>
            </p:extLst>
          </p:nvPr>
        </p:nvGraphicFramePr>
        <p:xfrm>
          <a:off x="2183362" y="3891282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Useful to reconstruct a function from the given truth table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7A19463E-A530-47EC-A2E2-78F3D3D5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7136"/>
              </p:ext>
            </p:extLst>
          </p:nvPr>
        </p:nvGraphicFramePr>
        <p:xfrm>
          <a:off x="3813003" y="3891282"/>
          <a:ext cx="127218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2182">
                  <a:extLst>
                    <a:ext uri="{9D8B030D-6E8A-4147-A177-3AD203B41FA5}">
                      <a16:colId xmlns:a16="http://schemas.microsoft.com/office/drawing/2014/main" xmlns="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0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06097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1D905FAE-CB73-44A9-A1F3-3267D761B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4104"/>
              </p:ext>
            </p:extLst>
          </p:nvPr>
        </p:nvGraphicFramePr>
        <p:xfrm>
          <a:off x="6646504" y="3893641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xmlns="" id="{858500EF-152F-4089-B86F-06A05B87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7980"/>
              </p:ext>
            </p:extLst>
          </p:nvPr>
        </p:nvGraphicFramePr>
        <p:xfrm>
          <a:off x="8276145" y="3893641"/>
          <a:ext cx="128773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7734">
                  <a:extLst>
                    <a:ext uri="{9D8B030D-6E8A-4147-A177-3AD203B41FA5}">
                      <a16:colId xmlns:a16="http://schemas.microsoft.com/office/drawing/2014/main" xmlns="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1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06097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13|2.5|26|48.1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10.3|37.6|56.9|1.8|64.4|0.6|16.3|0.5|0.4|71.4|1.6|0.8|0.4|0.3|20|3.1|18.1|0.2|0.2|0.2|0.2|0.2|0.7|0.2|0.2|0.2|0.2|0.3|0.2|0.2|159.3|31.4|14.8|21.6|60|0.6|333.3|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7|38.5|24.4|2.4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0.9|2|54.4|8.1|10.5|11.8|2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0.6|5.5|28.4|2.4|1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1|1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|10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2.1|45.7|9.4|9.4|47|8|13.7|19.3|100.8|1.3|13.4|113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9|21.1|108.6|15.3|11.8|1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6|27.8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1.7|9.3|24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2|0.7|0.1|0.2|0.1|0.1|0.1|0.1|0.1|0.1|0.2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4|0.5|0.4|0.2|0.2|0.2|0.2|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0.9|7.9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2114</Words>
  <Application>Microsoft Office PowerPoint</Application>
  <PresentationFormat>Widescreen</PresentationFormat>
  <Paragraphs>783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Neo Sans Intel</vt:lpstr>
      <vt:lpstr>Symbol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(CNDF)</vt:lpstr>
      <vt:lpstr>Canonical conjunctive normal form (CCDF)</vt:lpstr>
      <vt:lpstr>Karnaugh Map</vt:lpstr>
      <vt:lpstr>Combinational Circuits</vt:lpstr>
      <vt:lpstr>Comparator</vt:lpstr>
      <vt:lpstr>Multiplexor</vt:lpstr>
      <vt:lpstr>4-input Multiplexor</vt:lpstr>
      <vt:lpstr>Half Bit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190</cp:revision>
  <dcterms:created xsi:type="dcterms:W3CDTF">2015-09-06T19:48:52Z</dcterms:created>
  <dcterms:modified xsi:type="dcterms:W3CDTF">2017-10-02T13:23:16Z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36f3648b-408e-49ff-ab85-5b256852cf5a</vt:lpwstr>
  </property>
  <property fmtid="{D5CDD505-2E9C-101B-9397-08002B2CF9AE}" pid="3" name="CTP_TimeStamp">
    <vt:lpwstr>2016-10-05 10:50:14Z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