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8" y="678"/>
      </p:cViewPr>
      <p:guideLst>
        <p:guide orient="horz" pos="816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9/25/2017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Alexander Titov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 smtClean="0"/>
              <a:t>Flip-Flop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07172"/>
            <a:ext cx="10515600" cy="1857298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Unlike a latch, a flip-flop is open for write only at </a:t>
            </a:r>
            <a:r>
              <a:rPr lang="en-US" sz="2400" b="1" dirty="0" smtClean="0">
                <a:solidFill>
                  <a:prstClr val="black"/>
                </a:solidFill>
              </a:rPr>
              <a:t>switching</a:t>
            </a:r>
            <a:r>
              <a:rPr lang="en-US" sz="2400" dirty="0" smtClean="0">
                <a:solidFill>
                  <a:prstClr val="black"/>
                </a:solidFill>
              </a:rPr>
              <a:t> of the write </a:t>
            </a:r>
            <a:r>
              <a:rPr lang="en-US" sz="2400" dirty="0">
                <a:solidFill>
                  <a:prstClr val="black"/>
                </a:solidFill>
              </a:rPr>
              <a:t>enable signal </a:t>
            </a:r>
            <a:r>
              <a:rPr lang="en-US" sz="2400" dirty="0" smtClean="0">
                <a:solidFill>
                  <a:prstClr val="black"/>
                </a:solidFill>
              </a:rPr>
              <a:t>(from 0 to 1, or from 1 to 0, or both)</a:t>
            </a:r>
          </a:p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More expense (2 D-latches), but extremely helpful in building a CPU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pSp>
        <p:nvGrpSpPr>
          <p:cNvPr id="78" name="Group 77"/>
          <p:cNvGrpSpPr/>
          <p:nvPr/>
        </p:nvGrpSpPr>
        <p:grpSpPr>
          <a:xfrm>
            <a:off x="1233488" y="1806697"/>
            <a:ext cx="979364" cy="741085"/>
            <a:chOff x="1233488" y="1806697"/>
            <a:chExt cx="979364" cy="741085"/>
          </a:xfrm>
        </p:grpSpPr>
        <p:sp>
          <p:nvSpPr>
            <p:cNvPr id="23" name="Isosceles Triangle 22"/>
            <p:cNvSpPr/>
            <p:nvPr/>
          </p:nvSpPr>
          <p:spPr bwMode="auto">
            <a:xfrm rot="5400000">
              <a:off x="1519852" y="2169409"/>
              <a:ext cx="406400" cy="350345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92946" y="2304997"/>
              <a:ext cx="79169" cy="7916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233488" y="1806697"/>
              <a:ext cx="9793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 flipV="1">
              <a:off x="1233488" y="2344581"/>
              <a:ext cx="314392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390684" y="1806697"/>
            <a:ext cx="2582387" cy="1158572"/>
            <a:chOff x="1390684" y="1806697"/>
            <a:chExt cx="2582387" cy="1158572"/>
          </a:xfrm>
        </p:grpSpPr>
        <p:grpSp>
          <p:nvGrpSpPr>
            <p:cNvPr id="79" name="Group 78"/>
            <p:cNvGrpSpPr/>
            <p:nvPr/>
          </p:nvGrpSpPr>
          <p:grpSpPr>
            <a:xfrm>
              <a:off x="1390684" y="2340647"/>
              <a:ext cx="2342584" cy="624622"/>
              <a:chOff x="1390684" y="2340647"/>
              <a:chExt cx="2342584" cy="62462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90684" y="2340648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268" y="2340647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390684" y="2965268"/>
                <a:ext cx="23425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3025275" y="1806697"/>
              <a:ext cx="947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27539" y="1525446"/>
            <a:ext cx="1280121" cy="1093694"/>
            <a:chOff x="6315654" y="1408078"/>
            <a:chExt cx="1280121" cy="1093694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654" y="1408078"/>
              <a:ext cx="1280121" cy="1093694"/>
              <a:chOff x="1618343" y="4455457"/>
              <a:chExt cx="2012764" cy="1093694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949546" y="2184576"/>
              <a:ext cx="191622" cy="118264"/>
              <a:chOff x="6638364" y="3529811"/>
              <a:chExt cx="191622" cy="11826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3733268" y="1528499"/>
            <a:ext cx="1280121" cy="1093694"/>
            <a:chOff x="3733268" y="1404674"/>
            <a:chExt cx="1280121" cy="1093694"/>
          </a:xfrm>
        </p:grpSpPr>
        <p:grpSp>
          <p:nvGrpSpPr>
            <p:cNvPr id="30" name="Group 29"/>
            <p:cNvGrpSpPr/>
            <p:nvPr/>
          </p:nvGrpSpPr>
          <p:grpSpPr>
            <a:xfrm>
              <a:off x="3733268" y="1404674"/>
              <a:ext cx="1280121" cy="1093694"/>
              <a:chOff x="1618343" y="4455457"/>
              <a:chExt cx="2012764" cy="1093694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tangle 35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56845" y="2181172"/>
              <a:ext cx="287433" cy="118264"/>
              <a:chOff x="6638364" y="3529811"/>
              <a:chExt cx="287433" cy="11826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1973048" y="1528499"/>
            <a:ext cx="1280121" cy="1093694"/>
            <a:chOff x="1973048" y="1404674"/>
            <a:chExt cx="1280121" cy="1093694"/>
          </a:xfrm>
        </p:grpSpPr>
        <p:grpSp>
          <p:nvGrpSpPr>
            <p:cNvPr id="7" name="Group 6"/>
            <p:cNvGrpSpPr/>
            <p:nvPr/>
          </p:nvGrpSpPr>
          <p:grpSpPr>
            <a:xfrm>
              <a:off x="1973048" y="1404674"/>
              <a:ext cx="1280121" cy="1093694"/>
              <a:chOff x="1618343" y="4455457"/>
              <a:chExt cx="2012764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596625" y="2172954"/>
              <a:ext cx="287433" cy="118264"/>
              <a:chOff x="6638364" y="3529811"/>
              <a:chExt cx="287433" cy="11826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3754"/>
              </p:ext>
            </p:extLst>
          </p:nvPr>
        </p:nvGraphicFramePr>
        <p:xfrm>
          <a:off x="8610600" y="1525446"/>
          <a:ext cx="2581276" cy="183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/>
                <a:gridCol w="657225"/>
                <a:gridCol w="665922"/>
                <a:gridCol w="63900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1→0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b="1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Consolas" pitchFamily="49" charset="0"/>
                        </a:rPr>
                        <a:t>0→1</a:t>
                      </a:r>
                      <a:endParaRPr lang="en-US" sz="1600" b="1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address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input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output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 smtClean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Write enable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/>
                <a:gridCol w="461569"/>
                <a:gridCol w="461569"/>
                <a:gridCol w="461569"/>
                <a:gridCol w="461569"/>
                <a:gridCol w="461569"/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Truth table of the </a:t>
            </a:r>
            <a:r>
              <a:rPr lang="en-US" dirty="0" smtClean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</a:t>
            </a:r>
            <a:r>
              <a:rPr lang="en-US" dirty="0" smtClean="0"/>
              <a:t>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already know: </a:t>
            </a:r>
            <a:r>
              <a:rPr lang="en-US" sz="2400" dirty="0" smtClean="0"/>
              <a:t>comparator, multiplexer, adder</a:t>
            </a:r>
          </a:p>
          <a:p>
            <a:pPr lvl="1"/>
            <a:r>
              <a:rPr lang="en-US" sz="2400" dirty="0" smtClean="0"/>
              <a:t>We will see more in the next lectures</a:t>
            </a:r>
            <a:endParaRPr lang="en-US" sz="2400" dirty="0"/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F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(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/>
                <a:gridCol w="1187906"/>
                <a:gridCol w="1978090"/>
                <a:gridCol w="1265128"/>
                <a:gridCol w="951978"/>
                <a:gridCol w="556428"/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</a:t>
            </a:r>
            <a:r>
              <a:rPr lang="en-US" sz="2800" dirty="0" smtClean="0"/>
              <a:t>ones, </a:t>
            </a:r>
            <a:r>
              <a:rPr lang="en-US" sz="2800" dirty="0"/>
              <a:t>then the function is called </a:t>
            </a:r>
            <a:r>
              <a:rPr lang="en-US" sz="2800" dirty="0" smtClean="0"/>
              <a:t>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 smtClean="0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 smtClean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 smtClean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</a:t>
            </a:r>
            <a:r>
              <a:rPr lang="en-US" dirty="0" smtClean="0"/>
              <a:t>Latch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out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Calibri"/>
              </a:rPr>
              <a:t>≡</a:t>
            </a:r>
            <a:endParaRPr lang="en-US" sz="3600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cs typeface="Calibri"/>
                </a:rPr>
                <a:t>≡</a:t>
              </a:r>
              <a:endParaRPr lang="en-US" sz="36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90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</a:t>
            </a:r>
            <a:r>
              <a:rPr lang="en-US" dirty="0" smtClean="0"/>
              <a:t>Latch </a:t>
            </a:r>
            <a:r>
              <a:rPr lang="en-US" dirty="0" smtClean="0"/>
              <a:t>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  <a:endParaRPr lang="en-US" sz="2400" b="1" dirty="0" smtClean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It depends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on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many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factors (e.g.,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layout, temperature)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 smtClean="0"/>
              <a:t>Latch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898485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Asserted by a level of the write enable signal (we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alibri" panose="020F0502020204030204" pitchFamily="34" charset="0"/>
              </a:rPr>
              <a:t>← Synchronization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be used as </a:t>
            </a:r>
            <a:r>
              <a:rPr lang="en-US" sz="2400" dirty="0" smtClean="0"/>
              <a:t>memory cell in static </a:t>
            </a:r>
            <a:r>
              <a:rPr lang="en-US" sz="2400" dirty="0"/>
              <a:t>memory arrays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S</a:t>
                </a:r>
                <a:endParaRPr lang="en-US" sz="1600" dirty="0"/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!Q</a:t>
              </a:r>
              <a:endParaRPr lang="en-US" sz="1600" dirty="0"/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Write enable</a:t>
              </a:r>
              <a:endParaRPr lang="en-US" sz="1600" dirty="0"/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dirty="0" smtClean="0"/>
                <a:t>ata</a:t>
              </a:r>
              <a:endParaRPr lang="en-US" sz="1600" dirty="0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/>
                <a:gridCol w="483810"/>
                <a:gridCol w="619982"/>
                <a:gridCol w="50689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75158" y="1752296"/>
            <a:ext cx="1280121" cy="1093694"/>
            <a:chOff x="5575158" y="1752296"/>
            <a:chExt cx="1280121" cy="1093694"/>
          </a:xfrm>
        </p:grpSpPr>
        <p:grpSp>
          <p:nvGrpSpPr>
            <p:cNvPr id="67" name="Group 66"/>
            <p:cNvGrpSpPr/>
            <p:nvPr/>
          </p:nvGrpSpPr>
          <p:grpSpPr>
            <a:xfrm>
              <a:off x="5575158" y="1752296"/>
              <a:ext cx="1280121" cy="1093694"/>
              <a:chOff x="1618343" y="4455457"/>
              <a:chExt cx="2012764" cy="1093694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207681" y="2514138"/>
              <a:ext cx="287433" cy="118264"/>
              <a:chOff x="6638364" y="3529811"/>
              <a:chExt cx="287433" cy="11826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886</Words>
  <Application>Microsoft Office PowerPoint</Application>
  <PresentationFormat>Widescreen</PresentationFormat>
  <Paragraphs>380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Latch</vt:lpstr>
      <vt:lpstr>SR Latch Timing Diagram</vt:lpstr>
      <vt:lpstr>D Latch</vt:lpstr>
      <vt:lpstr>D Flip-Flop</vt:lpstr>
      <vt:lpstr>Memory Arrays</vt:lpstr>
      <vt:lpstr>Single port 4x1 Memory Array</vt:lpstr>
      <vt:lpstr>Single port 4x2 Memory Array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155</cp:revision>
  <dcterms:created xsi:type="dcterms:W3CDTF">2015-09-06T19:48:52Z</dcterms:created>
  <dcterms:modified xsi:type="dcterms:W3CDTF">2017-10-02T13:48:51Z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dbfa93ac-88d8-445f-b2a2-0f13c46930ea</vt:lpwstr>
  </property>
  <property fmtid="{D5CDD505-2E9C-101B-9397-08002B2CF9AE}" pid="3" name="CTP_TimeStamp">
    <vt:lpwstr>2016-10-17 11:33:17Z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