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7" r:id="rId10"/>
    <p:sldId id="276" r:id="rId11"/>
    <p:sldId id="281" r:id="rId12"/>
    <p:sldId id="278" r:id="rId13"/>
    <p:sldId id="279" r:id="rId14"/>
    <p:sldId id="280" r:id="rId15"/>
    <p:sldId id="282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77"/>
      </p:cViewPr>
      <p:guideLst>
        <p:guide orient="horz" pos="81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22.10.2017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10/16/2017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Alexander Titov -- Digital Integrated Circuits Design -- Lecture #5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Integrated Circuits Implementation: CMOS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10"/>
            <a:ext cx="10774680" cy="5008563"/>
          </a:xfrm>
        </p:spPr>
        <p:txBody>
          <a:bodyPr>
            <a:noAutofit/>
          </a:bodyPr>
          <a:lstStyle/>
          <a:p>
            <a:r>
              <a:rPr lang="en-US" sz="2400" dirty="0"/>
              <a:t>Complementary metal–oxide–semiconductor (CMOS) is a technology for constructing integrated circuits</a:t>
            </a:r>
          </a:p>
          <a:p>
            <a:r>
              <a:rPr lang="en-US" sz="2400" dirty="0"/>
              <a:t>There are many other technologies:</a:t>
            </a:r>
          </a:p>
          <a:p>
            <a:pPr lvl="1"/>
            <a:r>
              <a:rPr lang="en-US" sz="2000" dirty="0"/>
              <a:t>NMOS, PMOS</a:t>
            </a:r>
          </a:p>
          <a:p>
            <a:pPr lvl="1"/>
            <a:r>
              <a:rPr lang="en-US" sz="2000" dirty="0"/>
              <a:t>Transistor-Transistor Logic (TTL)</a:t>
            </a:r>
          </a:p>
          <a:p>
            <a:pPr lvl="1"/>
            <a:r>
              <a:rPr lang="en-US" sz="2000" dirty="0"/>
              <a:t>Resistor-Transistor Logic (RTL)</a:t>
            </a:r>
          </a:p>
          <a:p>
            <a:pPr lvl="1"/>
            <a:r>
              <a:rPr lang="en-US" sz="2000" dirty="0"/>
              <a:t>… and so on</a:t>
            </a:r>
          </a:p>
          <a:p>
            <a:r>
              <a:rPr lang="en-US" sz="2400" dirty="0"/>
              <a:t>The main advantages of CMOS over the other technologies is low static power consumption</a:t>
            </a:r>
          </a:p>
          <a:p>
            <a:pPr lvl="1"/>
            <a:r>
              <a:rPr lang="en-US" sz="2000" dirty="0"/>
              <a:t>There is no current in a static state (i.e. the power supply is never connected to the ground in a static state)</a:t>
            </a:r>
          </a:p>
          <a:p>
            <a:pPr lvl="1"/>
            <a:r>
              <a:rPr lang="en-US" sz="2000" dirty="0"/>
              <a:t>Except small leakage currents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116712"/>
          </a:xfrm>
        </p:spPr>
        <p:txBody>
          <a:bodyPr/>
          <a:lstStyle/>
          <a:p>
            <a:r>
              <a:rPr lang="en-US" dirty="0"/>
              <a:t>CMOS Circuits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925"/>
            <a:ext cx="8010525" cy="5432425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CMOS schemes always contain two complementary parts: pull-up and pull-down networks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Pull-up network (PUN)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1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P-type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P-type transistor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Pull-down network (PDN)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0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N-type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N-type transistor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PUN and PDN is never open together in a stable state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When one part is turned on the other part is disabled (provides Z)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On the input change there can be a short period of time when the both networks are open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pSp>
        <p:nvGrpSpPr>
          <p:cNvPr id="59" name="Group 58"/>
          <p:cNvGrpSpPr/>
          <p:nvPr/>
        </p:nvGrpSpPr>
        <p:grpSpPr>
          <a:xfrm>
            <a:off x="9053864" y="923925"/>
            <a:ext cx="2798167" cy="3807704"/>
            <a:chOff x="8913187" y="1104265"/>
            <a:chExt cx="3207692" cy="4917982"/>
          </a:xfrm>
        </p:grpSpPr>
        <p:grpSp>
          <p:nvGrpSpPr>
            <p:cNvPr id="57" name="Group 56"/>
            <p:cNvGrpSpPr/>
            <p:nvPr/>
          </p:nvGrpSpPr>
          <p:grpSpPr>
            <a:xfrm>
              <a:off x="8913187" y="1104265"/>
              <a:ext cx="3019483" cy="4140516"/>
              <a:chOff x="8913187" y="1104265"/>
              <a:chExt cx="3019483" cy="41405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657177" y="3631858"/>
                <a:ext cx="224790" cy="1612923"/>
                <a:chOff x="7695718" y="4644563"/>
                <a:chExt cx="224790" cy="161292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804202" y="4644563"/>
                  <a:ext cx="1699" cy="1506243"/>
                  <a:chOff x="8746061" y="3544048"/>
                  <a:chExt cx="1699" cy="1506243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" name="Straight Connector 17"/>
                  <p:cNvCxnSpPr/>
                  <p:nvPr/>
                </p:nvCxnSpPr>
                <p:spPr bwMode="auto">
                  <a:xfrm flipH="1">
                    <a:off x="8746061" y="4297082"/>
                    <a:ext cx="1699" cy="753209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95718" y="6150806"/>
                  <a:ext cx="224790" cy="106680"/>
                  <a:chOff x="3539490" y="5323174"/>
                  <a:chExt cx="224790" cy="106680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 bwMode="auto">
                  <a:xfrm>
                    <a:off x="3539490" y="5323174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" name="Straight Connector 11"/>
                  <p:cNvCxnSpPr/>
                  <p:nvPr/>
                </p:nvCxnSpPr>
                <p:spPr bwMode="auto">
                  <a:xfrm>
                    <a:off x="3583152" y="5376514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" name="Straight Connector 12"/>
                  <p:cNvCxnSpPr/>
                  <p:nvPr/>
                </p:nvCxnSpPr>
                <p:spPr bwMode="auto">
                  <a:xfrm>
                    <a:off x="3630055" y="5429854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10546785" y="1104265"/>
                <a:ext cx="464486" cy="1841786"/>
                <a:chOff x="7585326" y="2116970"/>
                <a:chExt cx="464486" cy="184178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804202" y="2562226"/>
                  <a:ext cx="0" cy="1396530"/>
                  <a:chOff x="8747760" y="3277069"/>
                  <a:chExt cx="0" cy="1396530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747760" y="3277069"/>
                    <a:ext cx="0" cy="64349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85326" y="2116970"/>
                  <a:ext cx="4644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V</a:t>
                  </a:r>
                  <a:r>
                    <a:rPr lang="en-US" sz="1400" dirty="0" err="1"/>
                    <a:t>cc</a:t>
                  </a:r>
                  <a:endParaRPr lang="en-US" sz="14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8913187" y="2381273"/>
                <a:ext cx="1234147" cy="1815361"/>
                <a:chOff x="5961888" y="3393979"/>
                <a:chExt cx="1234147" cy="1144798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flipH="1">
                  <a:off x="6790944" y="4538777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flipH="1">
                  <a:off x="6790944" y="3393979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6790944" y="3393984"/>
                  <a:ext cx="0" cy="114479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6297168" y="3966380"/>
                  <a:ext cx="493776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5961888" y="3698889"/>
                  <a:ext cx="627095" cy="213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Input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0756841" y="2855320"/>
                <a:ext cx="1175829" cy="776538"/>
                <a:chOff x="7795382" y="3868025"/>
                <a:chExt cx="1175829" cy="77653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 bwMode="auto">
                <a:xfrm>
                  <a:off x="7795382" y="4320744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8190228" y="3868025"/>
                  <a:ext cx="780983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7804202" y="3952159"/>
                  <a:ext cx="0" cy="69240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55" name="Rounded Rectangle 54"/>
              <p:cNvSpPr/>
              <p:nvPr/>
            </p:nvSpPr>
            <p:spPr>
              <a:xfrm>
                <a:off x="10164984" y="1910302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Pull-up network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0165080" y="3727995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Pull-down network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292639" y="5437472"/>
              <a:ext cx="2828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The </a:t>
              </a:r>
              <a:r>
                <a:rPr lang="en-US" sz="1600" b="1" dirty="0"/>
                <a:t>general</a:t>
              </a:r>
              <a:r>
                <a:rPr lang="en-US" sz="1600" dirty="0"/>
                <a:t> structure of a CMOS</a:t>
              </a:r>
              <a:r>
                <a:rPr lang="en-US" sz="1600" b="1" dirty="0"/>
                <a:t> </a:t>
              </a:r>
              <a:r>
                <a:rPr lang="en-US" sz="1600" dirty="0"/>
                <a:t>scheme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009530"/>
          </a:xfrm>
        </p:spPr>
        <p:txBody>
          <a:bodyPr/>
          <a:lstStyle/>
          <a:p>
            <a:r>
              <a:rPr lang="en-US" dirty="0"/>
              <a:t>CMOS Inverter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5377"/>
              </p:ext>
            </p:extLst>
          </p:nvPr>
        </p:nvGraphicFramePr>
        <p:xfrm>
          <a:off x="8884097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43251" y="4272547"/>
            <a:ext cx="1966051" cy="1501566"/>
            <a:chOff x="9074875" y="3172029"/>
            <a:chExt cx="1966051" cy="1501566"/>
          </a:xfrm>
        </p:grpSpPr>
        <p:grpSp>
          <p:nvGrpSpPr>
            <p:cNvPr id="9" name="Group 8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Drain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86" y="2795713"/>
            <a:ext cx="1467227" cy="1492820"/>
            <a:chOff x="528918" y="4512364"/>
            <a:chExt cx="1467227" cy="1492820"/>
          </a:xfrm>
        </p:grpSpPr>
        <p:grpSp>
          <p:nvGrpSpPr>
            <p:cNvPr id="21" name="Group 20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Gate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Drain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Source</a:t>
                </a:r>
              </a:p>
            </p:txBody>
          </p:sp>
        </p:grp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9195" y="5766630"/>
            <a:ext cx="224790" cy="106680"/>
            <a:chOff x="3539490" y="4938999"/>
            <a:chExt cx="224790" cy="106680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1698583" y="546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031590" y="4644562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764580" y="23636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sz="1600" dirty="0" err="1"/>
              <a:t>cc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0039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998393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160"/>
              </p:ext>
            </p:extLst>
          </p:nvPr>
        </p:nvGraphicFramePr>
        <p:xfrm>
          <a:off x="1015169" y="1013011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46216"/>
              </p:ext>
            </p:extLst>
          </p:nvPr>
        </p:nvGraphicFramePr>
        <p:xfrm>
          <a:off x="5074123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551811" y="4644562"/>
            <a:ext cx="734965" cy="1228748"/>
            <a:chOff x="7185543" y="4644563"/>
            <a:chExt cx="734965" cy="1228748"/>
          </a:xfrm>
        </p:grpSpPr>
        <p:grpSp>
          <p:nvGrpSpPr>
            <p:cNvPr id="46" name="Group 45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50112" y="2370199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sz="1600" dirty="0" err="1"/>
                <a:t>cc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17996" y="3393977"/>
            <a:ext cx="1234147" cy="1815361"/>
            <a:chOff x="5961888" y="3393979"/>
            <a:chExt cx="1234147" cy="1144798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61650" y="3883165"/>
            <a:ext cx="1263995" cy="761397"/>
            <a:chOff x="7795382" y="3883166"/>
            <a:chExt cx="1263995" cy="761397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8517310" y="4359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83" name="Multiply 82"/>
          <p:cNvSpPr/>
          <p:nvPr/>
        </p:nvSpPr>
        <p:spPr bwMode="auto">
          <a:xfrm>
            <a:off x="9730302" y="3046133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69450" y="4359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75090" y="3919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Z</a:t>
            </a:r>
          </a:p>
        </p:txBody>
      </p:sp>
      <p:sp>
        <p:nvSpPr>
          <p:cNvPr id="86" name="Freeform 85"/>
          <p:cNvSpPr/>
          <p:nvPr/>
        </p:nvSpPr>
        <p:spPr bwMode="auto">
          <a:xfrm>
            <a:off x="10163052" y="4297680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Half Frame 86"/>
          <p:cNvSpPr/>
          <p:nvPr/>
        </p:nvSpPr>
        <p:spPr bwMode="auto">
          <a:xfrm rot="13374752">
            <a:off x="9814079" y="4907182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61440" y="5945617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4644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24203" y="593606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9941072" y="1816339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0571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/>
      <p:bldP spid="91" grpId="0" animBg="1"/>
      <p:bldP spid="91" grpId="1" animBg="1"/>
      <p:bldP spid="91" grpId="2" animBg="1"/>
      <p:bldP spid="9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953711"/>
          </a:xfrm>
        </p:spPr>
        <p:txBody>
          <a:bodyPr/>
          <a:lstStyle/>
          <a:p>
            <a:r>
              <a:rPr lang="en-US" dirty="0"/>
              <a:t>CMOS NAND Circuits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7268"/>
              </p:ext>
            </p:extLst>
          </p:nvPr>
        </p:nvGraphicFramePr>
        <p:xfrm>
          <a:off x="13160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B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Output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759063" y="3549485"/>
            <a:ext cx="1349189" cy="2318018"/>
            <a:chOff x="895463" y="3549485"/>
            <a:chExt cx="1349189" cy="2318018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141" name="Straight Connector 140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5" name="Group 134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326648" y="2986836"/>
                <a:ext cx="646343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468477" y="3549485"/>
              <a:ext cx="776175" cy="387413"/>
              <a:chOff x="7461542" y="2683144"/>
              <a:chExt cx="1275182" cy="470035"/>
            </a:xfrm>
          </p:grpSpPr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8" name="TextBox 137"/>
              <p:cNvSpPr txBox="1"/>
              <p:nvPr/>
            </p:nvSpPr>
            <p:spPr>
              <a:xfrm>
                <a:off x="7461542" y="2683144"/>
                <a:ext cx="127518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604732" y="1046890"/>
            <a:ext cx="2213157" cy="2185018"/>
            <a:chOff x="3375372" y="1046890"/>
            <a:chExt cx="2213157" cy="2185018"/>
          </a:xfrm>
        </p:grpSpPr>
        <p:grpSp>
          <p:nvGrpSpPr>
            <p:cNvPr id="162" name="Group 161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86" name="Straight Connector 185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8" name="Straight Connector 187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9" name="Straight Connector 188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0" name="Straight Connector 1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1" name="Straight Connector 190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2" name="Straight Connector 191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85" name="Oval 184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</a:t>
              </a:r>
              <a:r>
                <a:rPr lang="en-US" sz="1400" dirty="0" err="1"/>
                <a:t>cc</a:t>
              </a:r>
              <a:endParaRPr 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375372" y="1923820"/>
              <a:ext cx="303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A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805659" y="2875283"/>
              <a:ext cx="782870" cy="356625"/>
              <a:chOff x="8083195" y="3883166"/>
              <a:chExt cx="1286185" cy="432680"/>
            </a:xfrm>
          </p:grpSpPr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8094194" y="3905091"/>
                <a:ext cx="127518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4" name="Oval 17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B</a:t>
              </a: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3" name="Group 192"/>
          <p:cNvGrpSpPr/>
          <p:nvPr/>
        </p:nvGrpSpPr>
        <p:grpSpPr>
          <a:xfrm>
            <a:off x="8171792" y="1046890"/>
            <a:ext cx="2213157" cy="4755131"/>
            <a:chOff x="6292192" y="1046890"/>
            <a:chExt cx="2213157" cy="4755131"/>
          </a:xfrm>
        </p:grpSpPr>
        <p:grpSp>
          <p:nvGrpSpPr>
            <p:cNvPr id="194" name="Group 193"/>
            <p:cNvGrpSpPr/>
            <p:nvPr/>
          </p:nvGrpSpPr>
          <p:grpSpPr>
            <a:xfrm>
              <a:off x="6292192" y="1046890"/>
              <a:ext cx="2213157" cy="2855578"/>
              <a:chOff x="3375372" y="1046890"/>
              <a:chExt cx="2213157" cy="2855578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6" name="Straight Connector 2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8" name="Straight Connector 2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9" name="Straight Connector 2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0" name="Straight Connector 2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1" name="Straight Connector 2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4" name="Oval 2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V</a:t>
                </a:r>
                <a:r>
                  <a:rPr lang="en-US" sz="1400" dirty="0" err="1"/>
                  <a:t>cc</a:t>
                </a:r>
                <a:endParaRPr lang="en-US" sz="14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3375372" y="1923820"/>
                <a:ext cx="303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A</a:t>
                </a:r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4805659" y="3545843"/>
                <a:ext cx="782870" cy="356625"/>
                <a:chOff x="8083195" y="4696726"/>
                <a:chExt cx="1286185" cy="432680"/>
              </a:xfrm>
            </p:grpSpPr>
            <p:cxnSp>
              <p:nvCxnSpPr>
                <p:cNvPr id="241" name="Straight Arrow Connector 240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8094194" y="4718651"/>
                  <a:ext cx="1275186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5" name="Straight Connector 23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6" name="Straight Connector 23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7" name="Straight Connector 23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8" name="Straight Connector 23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9" name="Straight Connector 23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3" name="Oval 23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B</a:t>
                </a:r>
              </a:p>
            </p:txBody>
          </p:sp>
          <p:cxnSp>
            <p:nvCxnSpPr>
              <p:cNvPr id="230" name="Straight Connector 229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5" name="Group 194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5" name="Straight Connector 2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6" name="Straight Connector 2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7" name="Straight Connector 2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8" name="Straight Connector 21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9" name="Straight Connector 2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20" name="Straight Connector 2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2" name="Straight Connector 211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3" name="Straight Connector 212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6326648" y="2986836"/>
                  <a:ext cx="646343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sp>
        <p:nvSpPr>
          <p:cNvPr id="252" name="TextBox 251"/>
          <p:cNvSpPr txBox="1"/>
          <p:nvPr/>
        </p:nvSpPr>
        <p:spPr>
          <a:xfrm>
            <a:off x="1598715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171315" y="5936066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437535" y="59360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5051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Level vs. Gate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166"/>
            <a:ext cx="10404231" cy="1158432"/>
          </a:xfrm>
        </p:spPr>
        <p:txBody>
          <a:bodyPr>
            <a:normAutofit/>
          </a:bodyPr>
          <a:lstStyle/>
          <a:p>
            <a:r>
              <a:rPr lang="en-US" sz="2400" dirty="0"/>
              <a:t>Schemes implemented on the transistor level are smaller and faster</a:t>
            </a:r>
          </a:p>
          <a:p>
            <a:pPr lvl="1"/>
            <a:r>
              <a:rPr lang="en-US" sz="2000" dirty="0"/>
              <a:t>In this example: 1.75x smaller (14 vs. 8 transistors) and 1.25x faster (5 vs. 4 transistors)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162" name="Group 161"/>
          <p:cNvGrpSpPr/>
          <p:nvPr/>
        </p:nvGrpSpPr>
        <p:grpSpPr>
          <a:xfrm>
            <a:off x="6799379" y="1001500"/>
            <a:ext cx="5067679" cy="3829675"/>
            <a:chOff x="6799379" y="1134872"/>
            <a:chExt cx="5067679" cy="3829675"/>
          </a:xfrm>
        </p:grpSpPr>
        <p:grpSp>
          <p:nvGrpSpPr>
            <p:cNvPr id="150" name="Group 149"/>
            <p:cNvGrpSpPr/>
            <p:nvPr/>
          </p:nvGrpSpPr>
          <p:grpSpPr>
            <a:xfrm>
              <a:off x="6799379" y="1134872"/>
              <a:ext cx="3430471" cy="3829675"/>
              <a:chOff x="5923079" y="1034010"/>
              <a:chExt cx="4306564" cy="5137755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49284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3" name="Straight Connector 6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4" name="Straight Connector 6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5" name="Straight Connector 6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8" name="Oval 5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8258338" y="1034010"/>
                <a:ext cx="428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V</a:t>
                </a:r>
                <a:r>
                  <a:rPr lang="en-US" sz="1200" dirty="0" err="1"/>
                  <a:t>cc</a:t>
                </a:r>
                <a:endParaRPr lang="en-US" sz="1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114715" y="1193615"/>
                <a:ext cx="276038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 bwMode="auto">
              <a:xfrm flipV="1">
                <a:off x="8485674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900416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8194235" y="1923820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C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971833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7" name="Oval 46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9423057" y="1935610"/>
                <a:ext cx="295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D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899835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8473442" y="135565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7976279" y="5088344"/>
                <a:ext cx="605776" cy="1083421"/>
                <a:chOff x="7185543" y="4644563"/>
                <a:chExt cx="734965" cy="131447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2" name="Straight Connector 3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3" name="Straight Connector 3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4" name="Straight Connector 3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7358398" y="5585623"/>
                  <a:ext cx="334906" cy="373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974892" y="4778201"/>
                <a:ext cx="511315" cy="310334"/>
                <a:chOff x="8127402" y="3920564"/>
                <a:chExt cx="620358" cy="376518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7702710" y="4694077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02710" y="5356260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9707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0" name="Straight Connector 6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3" name="Straight Connector 7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68" name="Oval 6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 bwMode="auto">
              <a:xfrm>
                <a:off x="6741020" y="2576439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5923079" y="1927192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7455190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2" name="Straight Connector 81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5" name="Straight Connector 84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80" name="Oval 79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172740" y="193898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B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 bwMode="auto">
              <a:xfrm>
                <a:off x="6735210" y="1661258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960693" y="1662782"/>
                <a:ext cx="103765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7959927" y="2573067"/>
                <a:ext cx="1038423" cy="166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99" name="Group 98"/>
              <p:cNvGrpSpPr/>
              <p:nvPr/>
            </p:nvGrpSpPr>
            <p:grpSpPr>
              <a:xfrm>
                <a:off x="7970484" y="4164124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1" name="Straight Connector 100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7965347" y="3547360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7696959" y="346924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702710" y="408940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485676" y="3126858"/>
                <a:ext cx="1271716" cy="342907"/>
                <a:chOff x="8083195" y="4696727"/>
                <a:chExt cx="2089314" cy="41603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 bwMode="auto">
                <a:xfrm>
                  <a:off x="8083195" y="4696727"/>
                  <a:ext cx="1230234" cy="709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9007936" y="4739348"/>
                  <a:ext cx="1164573" cy="37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Output</a:t>
                  </a:r>
                </a:p>
              </p:txBody>
            </p:sp>
          </p:grpSp>
        </p:grpSp>
        <p:sp>
          <p:nvSpPr>
            <p:cNvPr id="160" name="TextBox 159"/>
            <p:cNvSpPr txBox="1"/>
            <p:nvPr/>
          </p:nvSpPr>
          <p:spPr>
            <a:xfrm>
              <a:off x="9138902" y="4507783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4-in NAND via transistors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528384" y="1391009"/>
            <a:ext cx="2728156" cy="2534558"/>
            <a:chOff x="1528384" y="1391009"/>
            <a:chExt cx="2728156" cy="2534558"/>
          </a:xfrm>
        </p:grpSpPr>
        <p:grpSp>
          <p:nvGrpSpPr>
            <p:cNvPr id="161" name="Group 160"/>
            <p:cNvGrpSpPr/>
            <p:nvPr/>
          </p:nvGrpSpPr>
          <p:grpSpPr>
            <a:xfrm>
              <a:off x="1528384" y="1391009"/>
              <a:ext cx="2728156" cy="2534558"/>
              <a:chOff x="1115344" y="2256108"/>
              <a:chExt cx="2728156" cy="2534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1666061" y="2256108"/>
                <a:ext cx="1483766" cy="2081044"/>
                <a:chOff x="1666061" y="2256108"/>
                <a:chExt cx="1483766" cy="2081044"/>
              </a:xfrm>
            </p:grpSpPr>
            <p:sp>
              <p:nvSpPr>
                <p:cNvPr id="127" name="Flowchart: Delay 10"/>
                <p:cNvSpPr/>
                <p:nvPr/>
              </p:nvSpPr>
              <p:spPr bwMode="auto">
                <a:xfrm rot="5400000">
                  <a:off x="17245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28" name="Flowchart: Delay 10"/>
                <p:cNvSpPr/>
                <p:nvPr/>
              </p:nvSpPr>
              <p:spPr bwMode="auto">
                <a:xfrm rot="5400000">
                  <a:off x="26262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1942325" y="3152457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grpSp>
              <p:nvGrpSpPr>
                <p:cNvPr id="137" name="Group 136"/>
                <p:cNvGrpSpPr/>
                <p:nvPr/>
              </p:nvGrpSpPr>
              <p:grpSpPr>
                <a:xfrm>
                  <a:off x="1793894" y="2545044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698768" y="2531875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2260617" y="3261856"/>
                  <a:ext cx="290513" cy="213093"/>
                  <a:chOff x="1793894" y="2599814"/>
                  <a:chExt cx="290513" cy="213093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>
                    <a:off x="1793894" y="2602195"/>
                    <a:ext cx="0" cy="210712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3" name="Straight Connector 142"/>
                  <p:cNvCxnSpPr/>
                  <p:nvPr/>
                </p:nvCxnSpPr>
                <p:spPr bwMode="auto">
                  <a:xfrm>
                    <a:off x="2084407" y="2599814"/>
                    <a:ext cx="0" cy="213093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cxnSp>
              <p:nvCxnSpPr>
                <p:cNvPr id="144" name="Straight Connector 143"/>
                <p:cNvCxnSpPr/>
                <p:nvPr/>
              </p:nvCxnSpPr>
              <p:spPr bwMode="auto">
                <a:xfrm>
                  <a:off x="2849600" y="3161982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 bwMode="auto">
                <a:xfrm flipH="1">
                  <a:off x="1942325" y="3267759"/>
                  <a:ext cx="3182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 bwMode="auto">
                <a:xfrm>
                  <a:off x="2551130" y="3267759"/>
                  <a:ext cx="292895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9" name="Straight Connector 148"/>
                <p:cNvCxnSpPr>
                  <a:stCxn id="165" idx="5"/>
                  <a:endCxn id="156" idx="0"/>
                </p:cNvCxnSpPr>
                <p:nvPr/>
              </p:nvCxnSpPr>
              <p:spPr bwMode="auto">
                <a:xfrm>
                  <a:off x="2406403" y="3824383"/>
                  <a:ext cx="1922" cy="2049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1" name="TextBox 150"/>
                <p:cNvSpPr txBox="1"/>
                <p:nvPr/>
              </p:nvSpPr>
              <p:spPr>
                <a:xfrm>
                  <a:off x="1666061" y="2256108"/>
                  <a:ext cx="230098" cy="229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942325" y="2258228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559239" y="2258684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854553" y="2260804"/>
                  <a:ext cx="2952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3901" y="4029375"/>
                  <a:ext cx="7088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Output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 bwMode="auto">
                <a:xfrm>
                  <a:off x="1875127" y="3022056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>
                  <a:off x="2778790" y="3022528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1115344" y="4452112"/>
                <a:ext cx="27281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fig.:</a:t>
                </a:r>
                <a:r>
                  <a:rPr lang="en-US" sz="1600" dirty="0"/>
                  <a:t> 4-in NAND via 2-in gates</a:t>
                </a:r>
              </a:p>
            </p:txBody>
          </p:sp>
        </p:grpSp>
        <p:sp>
          <p:nvSpPr>
            <p:cNvPr id="165" name="Flowchart: Delay 18"/>
            <p:cNvSpPr/>
            <p:nvPr/>
          </p:nvSpPr>
          <p:spPr bwMode="auto">
            <a:xfrm rot="5400000" flipH="1">
              <a:off x="2583532" y="242416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1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Level Multiplexor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1160"/>
            <a:ext cx="10515600" cy="7058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48" name="Group 147"/>
          <p:cNvGrpSpPr/>
          <p:nvPr/>
        </p:nvGrpSpPr>
        <p:grpSpPr>
          <a:xfrm>
            <a:off x="302236" y="1752294"/>
            <a:ext cx="2728156" cy="2370321"/>
            <a:chOff x="302236" y="1752294"/>
            <a:chExt cx="2728156" cy="2370321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1752294"/>
              <a:ext cx="1939317" cy="1889146"/>
              <a:chOff x="4801266" y="1737054"/>
              <a:chExt cx="1939317" cy="1889146"/>
            </a:xfrm>
          </p:grpSpPr>
          <p:grpSp>
            <p:nvGrpSpPr>
              <p:cNvPr id="8" name="Group 7"/>
              <p:cNvGrpSpPr/>
              <p:nvPr/>
            </p:nvGrpSpPr>
            <p:grpSpPr>
              <a:xfrm rot="16200000">
                <a:off x="5237748" y="2747506"/>
                <a:ext cx="934470" cy="822918"/>
                <a:chOff x="9326532" y="3685243"/>
                <a:chExt cx="934470" cy="82291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9640644" y="3920560"/>
                  <a:ext cx="620358" cy="376518"/>
                  <a:chOff x="8127402" y="3920564"/>
                  <a:chExt cx="620358" cy="376518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" name="Straight Connector 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6" name="Straight Connector 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 rot="5400000">
                  <a:off x="9068962" y="3942813"/>
                  <a:ext cx="822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! Control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5400000">
                <a:off x="5222766" y="1315554"/>
                <a:ext cx="1096318" cy="1939317"/>
                <a:chOff x="759687" y="4080515"/>
                <a:chExt cx="1096318" cy="19393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59687" y="4080515"/>
                  <a:ext cx="1096318" cy="1939317"/>
                  <a:chOff x="9305644" y="3085300"/>
                  <a:chExt cx="1096318" cy="1939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9640644" y="3544044"/>
                    <a:ext cx="620358" cy="1129551"/>
                    <a:chOff x="8127402" y="3544048"/>
                    <a:chExt cx="620358" cy="1129551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 bwMode="auto">
                    <a:xfrm>
                      <a:off x="8606118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29" name="Straight Connector 28"/>
                    <p:cNvCxnSpPr/>
                    <p:nvPr/>
                  </p:nvCxnSpPr>
                  <p:spPr bwMode="auto">
                    <a:xfrm>
                      <a:off x="8606118" y="3920565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8606118" y="4297082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/>
                    <p:nvPr/>
                  </p:nvCxnSpPr>
                  <p:spPr bwMode="auto">
                    <a:xfrm>
                      <a:off x="8747760" y="3544048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 bwMode="auto">
                    <a:xfrm>
                      <a:off x="8747760" y="4297082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8503920" y="3920564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 rot="5400000">
                      <a:off x="8315661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25" name="TextBox 24"/>
                  <p:cNvSpPr txBox="1"/>
                  <p:nvPr/>
                </p:nvSpPr>
                <p:spPr>
                  <a:xfrm rot="16200000">
                    <a:off x="9096965" y="3940981"/>
                    <a:ext cx="72513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 rot="16200000">
                    <a:off x="10086010" y="470866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In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 rot="16200000">
                    <a:off x="10017847" y="3160801"/>
                    <a:ext cx="4587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Out</a:t>
                    </a:r>
                  </a:p>
                </p:txBody>
              </p:sp>
            </p:grpSp>
            <p:sp>
              <p:nvSpPr>
                <p:cNvPr id="23" name="Oval 2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302236" y="3784061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transmission gate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035972" y="1769259"/>
            <a:ext cx="2907180" cy="3714446"/>
            <a:chOff x="4035972" y="1769259"/>
            <a:chExt cx="2907180" cy="3714446"/>
          </a:xfrm>
        </p:grpSpPr>
        <p:cxnSp>
          <p:nvCxnSpPr>
            <p:cNvPr id="54" name="Straight Connector 53"/>
            <p:cNvCxnSpPr/>
            <p:nvPr/>
          </p:nvCxnSpPr>
          <p:spPr bwMode="auto">
            <a:xfrm rot="16200000">
              <a:off x="5541176" y="2675595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16200000">
              <a:off x="5282096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16200000">
              <a:off x="5658613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16200000">
              <a:off x="5541175" y="2777793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5541176" y="2966051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1" name="Group 40"/>
            <p:cNvGrpSpPr/>
            <p:nvPr/>
          </p:nvGrpSpPr>
          <p:grpSpPr>
            <a:xfrm rot="5400000">
              <a:off x="5230960" y="1847938"/>
              <a:ext cx="620358" cy="1129551"/>
              <a:chOff x="8127402" y="3544048"/>
              <a:chExt cx="620358" cy="1129551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5229190" y="176925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8362" y="2566010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4372" y="317361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</a:t>
              </a: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rot="5400000">
              <a:off x="5470538" y="2337858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978189" y="3326633"/>
              <a:ext cx="1129551" cy="1240033"/>
              <a:chOff x="4955329" y="3433313"/>
              <a:chExt cx="1129551" cy="1240033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 rot="16200000">
                <a:off x="5520142" y="4006373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rot="16200000">
                <a:off x="5261062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16200000">
                <a:off x="5637579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rot="16200000">
                <a:off x="5520141" y="4108571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5520142" y="4296829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4" name="Group 63"/>
              <p:cNvGrpSpPr/>
              <p:nvPr/>
            </p:nvGrpSpPr>
            <p:grpSpPr>
              <a:xfrm rot="5400000">
                <a:off x="5209926" y="3178716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72" name="Oval 71"/>
              <p:cNvSpPr>
                <a:spLocks noChangeAspect="1"/>
              </p:cNvSpPr>
              <p:nvPr/>
            </p:nvSpPr>
            <p:spPr bwMode="auto">
              <a:xfrm rot="5400000">
                <a:off x="5449504" y="3668636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523282" y="3767382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29190" y="457404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6663" y="317557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! Select</a:t>
              </a:r>
            </a:p>
          </p:txBody>
        </p:sp>
        <p:cxnSp>
          <p:nvCxnSpPr>
            <p:cNvPr id="78" name="Straight Connector 77"/>
            <p:cNvCxnSpPr>
              <a:stCxn id="76" idx="3"/>
            </p:cNvCxnSpPr>
            <p:nvPr/>
          </p:nvCxnSpPr>
          <p:spPr bwMode="auto">
            <a:xfrm>
              <a:off x="514833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096000" y="2706969"/>
              <a:ext cx="0" cy="123933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10591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035972" y="4898930"/>
              <a:ext cx="2728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Mux on transmission gates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94496" y="2408256"/>
            <a:ext cx="3902005" cy="2142307"/>
            <a:chOff x="7794496" y="2408256"/>
            <a:chExt cx="3902005" cy="214230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A827702-57A4-4413-9101-9A67BDEB9E3D}"/>
                </a:ext>
              </a:extLst>
            </p:cNvPr>
            <p:cNvGrpSpPr/>
            <p:nvPr/>
          </p:nvGrpSpPr>
          <p:grpSpPr>
            <a:xfrm>
              <a:off x="7794496" y="2408256"/>
              <a:ext cx="2185448" cy="1656811"/>
              <a:chOff x="4304193" y="4211315"/>
              <a:chExt cx="2185448" cy="1656811"/>
            </a:xfrm>
          </p:grpSpPr>
          <p:sp>
            <p:nvSpPr>
              <p:cNvPr id="118" name="Flowchart: Delay 117"/>
              <p:cNvSpPr/>
              <p:nvPr/>
            </p:nvSpPr>
            <p:spPr bwMode="auto">
              <a:xfrm>
                <a:off x="5691174" y="42605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315374" y="4211315"/>
                <a:ext cx="295273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120" name="Straight Connector 119"/>
              <p:cNvCxnSpPr>
                <a:cxnSpLocks/>
              </p:cNvCxnSpPr>
              <p:nvPr/>
            </p:nvCxnSpPr>
            <p:spPr bwMode="auto">
              <a:xfrm>
                <a:off x="4636420" y="4411370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5404670" y="4752104"/>
                <a:ext cx="290087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 flipH="1">
                <a:off x="6218095" y="45823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3" name="Group 122"/>
              <p:cNvGrpSpPr/>
              <p:nvPr/>
            </p:nvGrpSpPr>
            <p:grpSpPr>
              <a:xfrm>
                <a:off x="4872039" y="4521165"/>
                <a:ext cx="624767" cy="450032"/>
                <a:chOff x="6810987" y="5552986"/>
                <a:chExt cx="958297" cy="690282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7048712" y="5552986"/>
                  <a:ext cx="720572" cy="690282"/>
                  <a:chOff x="1738370" y="2009796"/>
                  <a:chExt cx="720572" cy="690282"/>
                </a:xfrm>
              </p:grpSpPr>
              <p:sp>
                <p:nvSpPr>
                  <p:cNvPr id="134" name="Isosceles Triangle 133"/>
                  <p:cNvSpPr/>
                  <p:nvPr/>
                </p:nvSpPr>
                <p:spPr bwMode="auto">
                  <a:xfrm rot="5400000">
                    <a:off x="1690764" y="2057402"/>
                    <a:ext cx="690282" cy="595070"/>
                  </a:xfrm>
                  <a:prstGeom prst="triangl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 bwMode="auto">
                  <a:xfrm>
                    <a:off x="2324471" y="2287704"/>
                    <a:ext cx="134471" cy="134471"/>
                  </a:xfrm>
                  <a:prstGeom prst="ellips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B4BABD">
                        <a:lumMod val="75000"/>
                      </a:srgbClr>
                    </a:solidFill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133" name="Straight Connector 132"/>
                <p:cNvCxnSpPr>
                  <a:cxnSpLocks/>
                  <a:endCxn id="134" idx="3"/>
                </p:cNvCxnSpPr>
                <p:nvPr/>
              </p:nvCxnSpPr>
              <p:spPr bwMode="auto">
                <a:xfrm>
                  <a:off x="6810987" y="5898127"/>
                  <a:ext cx="237726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4313509" y="4860247"/>
                <a:ext cx="293670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c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25" name="Flowchart: Delay 124">
                <a:extLst>
                  <a:ext uri="{FF2B5EF4-FFF2-40B4-BE49-F238E27FC236}">
                    <a16:creationId xmlns:a16="http://schemas.microsoft.com/office/drawing/2014/main" id="{0383BE8E-DEBF-497A-961A-874620897CCB}"/>
                  </a:ext>
                </a:extLst>
              </p:cNvPr>
              <p:cNvSpPr/>
              <p:nvPr/>
            </p:nvSpPr>
            <p:spPr bwMode="auto">
              <a:xfrm>
                <a:off x="5691174" y="52051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3B41DD0-0327-42C9-BADB-11E32127EC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72039" y="5355970"/>
                <a:ext cx="81913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7CB35C5-0739-41C6-8803-0B169C805C6F}"/>
                  </a:ext>
                </a:extLst>
              </p:cNvPr>
              <p:cNvCxnSpPr/>
              <p:nvPr/>
            </p:nvCxnSpPr>
            <p:spPr bwMode="auto">
              <a:xfrm flipH="1">
                <a:off x="6218095" y="55269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623FA96-883D-4103-9915-1BF475B24118}"/>
                  </a:ext>
                </a:extLst>
              </p:cNvPr>
              <p:cNvSpPr/>
              <p:nvPr/>
            </p:nvSpPr>
            <p:spPr>
              <a:xfrm>
                <a:off x="4304193" y="5468016"/>
                <a:ext cx="300082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y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4EE61FD-5A58-44A6-874B-0EA470F618AF}"/>
                  </a:ext>
                </a:extLst>
              </p:cNvPr>
              <p:cNvCxnSpPr/>
              <p:nvPr/>
            </p:nvCxnSpPr>
            <p:spPr bwMode="auto">
              <a:xfrm>
                <a:off x="4636420" y="5714111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2D1BC00-7596-4E80-8E7D-37BBD271D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2038" y="4729421"/>
                <a:ext cx="0" cy="640774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65E4793-AEA3-4EAA-B0AD-C88E151059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636420" y="5059789"/>
                <a:ext cx="235618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3B5F91-3602-49A5-9D3B-8B3D8B930423}"/>
                </a:ext>
              </a:extLst>
            </p:cNvPr>
            <p:cNvGrpSpPr/>
            <p:nvPr/>
          </p:nvGrpSpPr>
          <p:grpSpPr>
            <a:xfrm>
              <a:off x="9953696" y="2766603"/>
              <a:ext cx="1742805" cy="966882"/>
              <a:chOff x="6463393" y="4569662"/>
              <a:chExt cx="1742805" cy="96688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801920" y="4806779"/>
                <a:ext cx="4042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M</a:t>
                </a:r>
                <a:endParaRPr lang="ru-RU" sz="2000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B2C99D5-8D9D-4E19-B8FD-C0DBC90933CA}"/>
                  </a:ext>
                </a:extLst>
              </p:cNvPr>
              <p:cNvGrpSpPr/>
              <p:nvPr/>
            </p:nvGrpSpPr>
            <p:grpSpPr>
              <a:xfrm>
                <a:off x="6477000" y="4569662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57D3A-AF8B-43FD-8308-A49409D9A800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32E8916E-11A8-4787-ACA7-76D39A581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ECE73D7-6781-4EAB-90AB-7D5E3DA8F1F7}"/>
                  </a:ext>
                </a:extLst>
              </p:cNvPr>
              <p:cNvGrpSpPr/>
              <p:nvPr/>
            </p:nvGrpSpPr>
            <p:grpSpPr>
              <a:xfrm flipV="1">
                <a:off x="6463393" y="5224601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1D20A59B-9B12-477D-B592-9112776D178B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B3077CB-E675-4C57-B760-83038613AD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873788" y="4649785"/>
                <a:ext cx="947377" cy="820453"/>
                <a:chOff x="1436014" y="1716673"/>
                <a:chExt cx="947377" cy="820453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H="1">
                  <a:off x="2043797" y="2126677"/>
                  <a:ext cx="339594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Flowchart: Delay 18"/>
                <p:cNvSpPr/>
                <p:nvPr/>
              </p:nvSpPr>
              <p:spPr bwMode="auto">
                <a:xfrm flipH="1">
                  <a:off x="1436014" y="171667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E114B6F-8FC3-4E15-8B14-2BDB5BB21EDB}"/>
                </a:ext>
              </a:extLst>
            </p:cNvPr>
            <p:cNvSpPr txBox="1"/>
            <p:nvPr/>
          </p:nvSpPr>
          <p:spPr>
            <a:xfrm>
              <a:off x="8401332" y="4212009"/>
              <a:ext cx="2248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Fig.: </a:t>
              </a:r>
              <a:r>
                <a:rPr lang="en-US" sz="1600" dirty="0"/>
                <a:t>mux circuit on gates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  <a:gs pos="89000">
                <a:schemeClr val="bg1">
                  <a:alpha val="9200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0"/>
            <a:ext cx="4127518" cy="1042007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 (MOSFET)?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Transistors are the fundamental building blocks for all digital circuits</a:t>
            </a:r>
          </a:p>
          <a:p>
            <a:r>
              <a:rPr lang="en-US" dirty="0"/>
              <a:t>The main advantage of transistors over other devises (i.e., vacuum tubes) is that they are:</a:t>
            </a:r>
          </a:p>
          <a:p>
            <a:pPr lvl="1"/>
            <a:r>
              <a:rPr lang="en-US" dirty="0">
                <a:latin typeface="+mn-lt"/>
              </a:rPr>
              <a:t>very small </a:t>
            </a:r>
            <a:r>
              <a:rPr lang="en-US" dirty="0"/>
              <a:t>(&lt; 16nm)</a:t>
            </a:r>
          </a:p>
          <a:p>
            <a:pPr lvl="1"/>
            <a:r>
              <a:rPr lang="en-US" dirty="0">
                <a:latin typeface="+mn-lt"/>
              </a:rPr>
              <a:t>reliable</a:t>
            </a:r>
            <a:r>
              <a:rPr lang="en-US" dirty="0"/>
              <a:t> (the 1946 ENIAC, with over 17,000 vacuum tubes, had a tube failure on average every two days)</a:t>
            </a:r>
          </a:p>
          <a:p>
            <a:pPr lvl="1"/>
            <a:r>
              <a:rPr lang="en-US" dirty="0">
                <a:latin typeface="+mn-lt"/>
              </a:rPr>
              <a:t>power efficient </a:t>
            </a:r>
            <a:r>
              <a:rPr lang="en-US" dirty="0"/>
              <a:t>(almost don’t consume energy when the state is not changed)</a:t>
            </a:r>
          </a:p>
          <a:p>
            <a:pPr lvl="1"/>
            <a:r>
              <a:rPr lang="en-US" dirty="0">
                <a:latin typeface="+mn-lt"/>
              </a:rPr>
              <a:t>cheep</a:t>
            </a:r>
            <a:r>
              <a:rPr lang="en-US" dirty="0"/>
              <a:t> (production cost of a processor is about several dollars, but it contains billions of transistors)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metal-oxide-semiconductor field-effect transistor (MOSFET) acts as a voltage-controlled switch with three terminals: </a:t>
            </a:r>
            <a:r>
              <a:rPr lang="en-US" dirty="0">
                <a:latin typeface="+mn-lt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+mn-lt"/>
              </a:rPr>
              <a:t>drain</a:t>
            </a:r>
            <a:r>
              <a:rPr lang="en-US" dirty="0"/>
              <a:t>, and </a:t>
            </a:r>
            <a:r>
              <a:rPr lang="en-US" dirty="0">
                <a:latin typeface="+mn-lt"/>
              </a:rPr>
              <a:t>gate</a:t>
            </a:r>
          </a:p>
          <a:p>
            <a:pPr lvl="1"/>
            <a:r>
              <a:rPr lang="en-US" dirty="0"/>
              <a:t>The gate controls whether current can pass from source to drain or not</a:t>
            </a:r>
          </a:p>
          <a:p>
            <a:r>
              <a:rPr lang="en-US" dirty="0"/>
              <a:t>There are two variations of the MOSFET: the n-channel (this slide) and the p-channel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9" name="Group 38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40" name="Group 39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DB813"/>
              </a:solidFill>
              <a:ln w="25400" cap="flat" cmpd="sng" algn="ctr">
                <a:solidFill>
                  <a:srgbClr val="FDB813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9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>
              <a:stCxn id="48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53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50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Gate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Drain</a:t>
              </a:r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7" name="Line Callout 2 (No Border) 66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Metal</a:t>
            </a:r>
          </a:p>
        </p:txBody>
      </p:sp>
      <p:sp>
        <p:nvSpPr>
          <p:cNvPr id="68" name="Line Callout 2 (No Border) 67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Oxide layer</a:t>
            </a:r>
          </a:p>
        </p:txBody>
      </p:sp>
      <p:sp>
        <p:nvSpPr>
          <p:cNvPr id="69" name="Line Callout 2 (No Border) 68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P-type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sp>
        <p:nvSpPr>
          <p:cNvPr id="70" name="Line Callout 2 (No Border) 69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9599362" y="3513902"/>
            <a:ext cx="1669888" cy="1870898"/>
            <a:chOff x="9074875" y="3172029"/>
            <a:chExt cx="1669888" cy="1870898"/>
          </a:xfrm>
        </p:grpSpPr>
        <p:grpSp>
          <p:nvGrpSpPr>
            <p:cNvPr id="78" name="Group 7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9074875" y="395493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97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101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10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Holes and electrons diffuse into the n-type and p-type semiconductors correspondently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diffusion process creates the balancing field (Ed) that prevents deeper diffusion </a:t>
            </a:r>
            <a:r>
              <a:rPr lang="en-US" sz="2400" dirty="0">
                <a:latin typeface="Calibri" panose="020F0502020204030204" pitchFamily="34" charset="0"/>
              </a:rPr>
              <a:t>→ no current in stable state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1" name="Rectangle 70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>
            <a:stCxn id="73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74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>
            <a:stCxn id="71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88" name="Oval 87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93" name="Oval 92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99" name="Straight Arrow Connector 98"/>
          <p:cNvCxnSpPr>
            <a:stCxn id="77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103" name="TextBox 102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06" name="Rectangle 105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111" name="Oval 110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116" name="Oval 115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22" name="Straight Arrow Connector 121"/>
          <p:cNvCxnSpPr>
            <a:stCxn id="108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126" name="TextBox 125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29" name="Rectangle 128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78" grpId="1" animBg="1"/>
      <p:bldP spid="106" grpId="0" animBg="1"/>
      <p:bldP spid="109" grpId="0" animBg="1"/>
      <p:bldP spid="10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Closed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186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</a:t>
            </a:r>
            <a:r>
              <a:rPr lang="en-US" sz="2400" dirty="0">
                <a:latin typeface="+mn-lt"/>
              </a:rPr>
              <a:t>the gate </a:t>
            </a:r>
            <a:r>
              <a:rPr lang="en-US" sz="2400" dirty="0"/>
              <a:t>is not connected (high-impedance state, Z) or equal to 0 there is not current between source and drain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</a:rPr>
              <a:t>More precisely when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gs</a:t>
            </a:r>
            <a:r>
              <a:rPr lang="en-US" sz="2000" dirty="0">
                <a:solidFill>
                  <a:prstClr val="black"/>
                </a:solidFill>
              </a:rPr>
              <a:t> &lt;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where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is the threshold voltage needed to create a channel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One of n-p junction is always closed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35" name="Rectangle 134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8" name="Straight Connector 137"/>
          <p:cNvCxnSpPr>
            <a:stCxn id="153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>
            <a:stCxn id="152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>
            <a:stCxn id="154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>
            <a:stCxn id="135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71C5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TextBox 159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cc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162" name="Straight Arrow Connector 161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TextBox 162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d</a:t>
              </a:r>
            </a:p>
          </p:txBody>
        </p:sp>
      </p:grpSp>
      <p:sp>
        <p:nvSpPr>
          <p:cNvPr id="164" name="Line Callout 2 (No Border) 163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This p-n junction is closed: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its field balances the field of the supply</a:t>
            </a:r>
          </a:p>
        </p:txBody>
      </p:sp>
      <p:sp>
        <p:nvSpPr>
          <p:cNvPr id="165" name="Line Callout 2 (No Border) 164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No current through this p-n junction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39598">
                  <a:lumMod val="75000"/>
                </a:srgbClr>
              </a:solidFill>
              <a:effectLst/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67" name="Straight Connector 166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7961083" y="2946714"/>
            <a:ext cx="1804633" cy="2807053"/>
            <a:chOff x="7961083" y="2946714"/>
            <a:chExt cx="1804633" cy="2807053"/>
          </a:xfrm>
        </p:grpSpPr>
        <p:sp>
          <p:nvSpPr>
            <p:cNvPr id="170" name="TextBox 169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75" name="Straight Connector 174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8918338" y="4592061"/>
              <a:ext cx="261866" cy="473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83" name="Arc 182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&lt;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1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4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45" grpId="0" animBg="1"/>
      <p:bldP spid="145" grpId="1" animBg="1"/>
      <p:bldP spid="146" grpId="0"/>
      <p:bldP spid="147" grpId="0"/>
      <p:bldP spid="148" grpId="0" animBg="1"/>
      <p:bldP spid="149" grpId="0" animBg="1"/>
      <p:bldP spid="150" grpId="0" animBg="1"/>
      <p:bldP spid="150" grpId="1" animBg="1"/>
      <p:bldP spid="151" grpId="0"/>
      <p:bldP spid="151" grpId="1"/>
      <p:bldP spid="164" grpId="0" animBg="1"/>
      <p:bldP spid="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Open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2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the gate is equal to 1 then the transistor is open: the source value pass to the drain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More precisely when </a:t>
            </a:r>
            <a:r>
              <a:rPr lang="en-US" sz="2400" dirty="0" err="1"/>
              <a:t>V</a:t>
            </a:r>
            <a:r>
              <a:rPr lang="en-US" sz="1800" dirty="0" err="1"/>
              <a:t>gs</a:t>
            </a:r>
            <a:r>
              <a:rPr lang="en-US" sz="2000" dirty="0"/>
              <a:t> &gt; </a:t>
            </a:r>
            <a:r>
              <a:rPr lang="en-US" sz="2400" dirty="0" err="1"/>
              <a:t>V</a:t>
            </a:r>
            <a:r>
              <a:rPr lang="en-US" sz="1800" dirty="0" err="1"/>
              <a:t>t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The current passes though the small N-type channel created by the gate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5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5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58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2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rgbClr val="0071C5"/>
              </a:fgClr>
              <a:bgClr>
                <a:srgbClr val="FDB813"/>
              </a:bgClr>
            </a:patt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rgbClr val="939598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Callout 2 (No Border) 74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channel with free conductors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(electrons)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8" name="TextBox 77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961083" y="2946714"/>
            <a:ext cx="1909106" cy="2807053"/>
            <a:chOff x="7961083" y="2946714"/>
            <a:chExt cx="1909106" cy="2807053"/>
          </a:xfrm>
        </p:grpSpPr>
        <p:sp>
          <p:nvSpPr>
            <p:cNvPr id="83" name="TextBox 82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22" name="Arc 21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&gt;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67808" y="4477624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342223" y="4597649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1600" dirty="0" err="1"/>
                <a:t>c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5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2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0" grpId="0" animBg="1"/>
      <p:bldP spid="70" grpId="1" animBg="1"/>
      <p:bldP spid="71" grpId="0" animBg="1"/>
      <p:bldP spid="71" grpId="1" animBg="1"/>
      <p:bldP spid="72" grpId="0"/>
      <p:bldP spid="73" grpId="0"/>
      <p:bldP spid="74" grpId="0"/>
      <p:bldP spid="74" grpId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Truth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39" y="3481889"/>
            <a:ext cx="10515600" cy="303838"/>
          </a:xfrm>
        </p:spPr>
        <p:txBody>
          <a:bodyPr>
            <a:noAutofit/>
          </a:bodyPr>
          <a:lstStyle/>
          <a:p>
            <a:r>
              <a:rPr lang="en-US" sz="2800" dirty="0"/>
              <a:t>N-Type is not suitable to transfer 1 well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96085"/>
              </p:ext>
            </p:extLst>
          </p:nvPr>
        </p:nvGraphicFramePr>
        <p:xfrm>
          <a:off x="2689760" y="1235263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5833145" y="4445824"/>
            <a:ext cx="5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</a:t>
            </a:r>
            <a:r>
              <a:rPr lang="en-US" sz="1400" dirty="0" err="1"/>
              <a:t>d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161520" y="44407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35595" y="4814630"/>
            <a:ext cx="542555" cy="987887"/>
            <a:chOff x="8127402" y="3544048"/>
            <a:chExt cx="620358" cy="1129551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82248" y="4324388"/>
            <a:ext cx="542555" cy="987887"/>
            <a:chOff x="8127402" y="3544048"/>
            <a:chExt cx="620358" cy="1129551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2028578" y="5847533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8983" y="5082576"/>
            <a:ext cx="12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65841" y="439833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400" dirty="0" err="1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 = ?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041167" y="4839018"/>
            <a:ext cx="3569102" cy="1377847"/>
            <a:chOff x="4041167" y="4839018"/>
            <a:chExt cx="3569102" cy="1377847"/>
          </a:xfrm>
        </p:grpSpPr>
        <p:grpSp>
          <p:nvGrpSpPr>
            <p:cNvPr id="22" name="Group 21"/>
            <p:cNvGrpSpPr/>
            <p:nvPr/>
          </p:nvGrpSpPr>
          <p:grpSpPr>
            <a:xfrm>
              <a:off x="7217839" y="5583915"/>
              <a:ext cx="224790" cy="106680"/>
              <a:chOff x="3539490" y="4938999"/>
              <a:chExt cx="224790" cy="10668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5811314" y="5480701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3597" y="5234244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698918" y="4892866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73333" y="5012891"/>
              <a:ext cx="527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sz="1400" dirty="0" err="1"/>
                <a:t>c</a:t>
              </a:r>
              <a:endParaRPr lang="ru-RU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050199" y="5073092"/>
              <a:ext cx="560070" cy="164263"/>
              <a:chOff x="4856756" y="4969565"/>
              <a:chExt cx="560070" cy="21347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60235" y="4969565"/>
                <a:ext cx="556591" cy="213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4856756" y="4969565"/>
                <a:ext cx="5600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60235" y="5176181"/>
                <a:ext cx="5565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endCxn id="37" idx="2"/>
            </p:cNvCxnSpPr>
            <p:nvPr/>
          </p:nvCxnSpPr>
          <p:spPr>
            <a:xfrm flipV="1">
              <a:off x="7330234" y="5237355"/>
              <a:ext cx="1740" cy="346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3" idx="0"/>
              <a:endCxn id="37" idx="0"/>
            </p:cNvCxnSpPr>
            <p:nvPr/>
          </p:nvCxnSpPr>
          <p:spPr>
            <a:xfrm rot="16200000" flipH="1">
              <a:off x="6476413" y="4217532"/>
              <a:ext cx="180226" cy="1530895"/>
            </a:xfrm>
            <a:prstGeom prst="bentConnector3">
              <a:avLst>
                <a:gd name="adj1" fmla="val -2875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83552" y="5847533"/>
              <a:ext cx="1263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s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41167" y="4839018"/>
              <a:ext cx="1277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g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Arc 80"/>
          <p:cNvSpPr/>
          <p:nvPr/>
        </p:nvSpPr>
        <p:spPr>
          <a:xfrm flipH="1" flipV="1">
            <a:off x="5286011" y="4460386"/>
            <a:ext cx="785792" cy="785792"/>
          </a:xfrm>
          <a:prstGeom prst="arc">
            <a:avLst>
              <a:gd name="adj1" fmla="val 21240756"/>
              <a:gd name="adj2" fmla="val 505947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2" name="TextBox 81"/>
          <p:cNvSpPr txBox="1"/>
          <p:nvPr/>
        </p:nvSpPr>
        <p:spPr>
          <a:xfrm>
            <a:off x="4203110" y="4148093"/>
            <a:ext cx="127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Open only if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gd</a:t>
            </a:r>
            <a:r>
              <a:rPr lang="en-US" sz="1600" dirty="0">
                <a:solidFill>
                  <a:schemeClr val="accent1"/>
                </a:solidFill>
              </a:rPr>
              <a:t> &gt;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t</a:t>
            </a:r>
            <a:endParaRPr lang="ru-RU" sz="1400" dirty="0">
              <a:solidFill>
                <a:schemeClr val="accen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98061" y="4843674"/>
            <a:ext cx="542555" cy="987887"/>
            <a:chOff x="8127402" y="3544048"/>
            <a:chExt cx="620358" cy="1129551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9744714" y="4353432"/>
            <a:ext cx="542555" cy="987887"/>
            <a:chOff x="8127402" y="3544048"/>
            <a:chExt cx="620358" cy="1129551"/>
          </a:xfrm>
        </p:grpSpPr>
        <p:cxnSp>
          <p:nvCxnSpPr>
            <p:cNvPr id="92" name="Straight Connector 91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9103762" y="5878401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070354" y="5349050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s1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65330" y="4940626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610600" y="4273145"/>
            <a:ext cx="64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9056843" y="4268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56824" y="3968386"/>
            <a:ext cx="6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10559050" y="39633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– 2*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1133"/>
              </p:ext>
            </p:extLst>
          </p:nvPr>
        </p:nvGraphicFramePr>
        <p:xfrm>
          <a:off x="2689760" y="1235263"/>
          <a:ext cx="6592134" cy="95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8933517" y="2396608"/>
            <a:ext cx="969725" cy="1015663"/>
            <a:chOff x="8933517" y="2396608"/>
            <a:chExt cx="969725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9362709" y="2396608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FF0000"/>
                  </a:solidFill>
                  <a:latin typeface="+mj-lt"/>
                </a:rPr>
                <a:t>?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933517" y="2904439"/>
              <a:ext cx="429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54" grpId="0"/>
      <p:bldP spid="75" grpId="0"/>
      <p:bldP spid="77" grpId="0"/>
      <p:bldP spid="78" grpId="0"/>
      <p:bldP spid="81" grpId="0" animBg="1"/>
      <p:bldP spid="82" grpId="0"/>
      <p:bldP spid="99" grpId="0"/>
      <p:bldP spid="100" grpId="0"/>
      <p:bldP spid="101" grpId="0"/>
      <p:bldP spid="102" grpId="0"/>
      <p:bldP spid="103" grpId="0"/>
      <p:bldP spid="106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739350"/>
            <a:ext cx="10515600" cy="425883"/>
          </a:xfrm>
        </p:spPr>
        <p:txBody>
          <a:bodyPr>
            <a:noAutofit/>
          </a:bodyPr>
          <a:lstStyle/>
          <a:p>
            <a:r>
              <a:rPr lang="en-US" sz="2400" dirty="0"/>
              <a:t>P-type MOSFET (similar to N-type, but all is inverted):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10/16/2017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Titov -- Digital Integrated Circuits Design -- Lecture #5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809858" y="1825663"/>
            <a:ext cx="1564390" cy="1636257"/>
            <a:chOff x="8956038" y="3172029"/>
            <a:chExt cx="1788725" cy="1870898"/>
          </a:xfrm>
        </p:grpSpPr>
        <p:grpSp>
          <p:nvGrpSpPr>
            <p:cNvPr id="8" name="Group 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8956038" y="388957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8489"/>
              </p:ext>
            </p:extLst>
          </p:nvPr>
        </p:nvGraphicFramePr>
        <p:xfrm>
          <a:off x="5005505" y="1733635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248"/>
              </p:ext>
            </p:extLst>
          </p:nvPr>
        </p:nvGraphicFramePr>
        <p:xfrm>
          <a:off x="5005505" y="4320510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sz="2000" dirty="0">
                          <a:solidFill>
                            <a:schemeClr val="dk1"/>
                          </a:solidFill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dirty="0"/>
                        <a:t>weak</a:t>
                      </a:r>
                      <a:r>
                        <a:rPr lang="ru-RU" sz="1600" dirty="0"/>
                        <a:t> </a:t>
                      </a:r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798321" y="4332286"/>
            <a:ext cx="1610224" cy="1860229"/>
            <a:chOff x="518556" y="4185097"/>
            <a:chExt cx="1610224" cy="1860229"/>
          </a:xfrm>
        </p:grpSpPr>
        <p:grpSp>
          <p:nvGrpSpPr>
            <p:cNvPr id="108" name="Group 107"/>
            <p:cNvGrpSpPr/>
            <p:nvPr/>
          </p:nvGrpSpPr>
          <p:grpSpPr>
            <a:xfrm>
              <a:off x="518556" y="4185097"/>
              <a:ext cx="1610224" cy="1860229"/>
              <a:chOff x="9064513" y="3189882"/>
              <a:chExt cx="1610224" cy="186022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9064513" y="391502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Gate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75968" y="4680779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Drain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47266" y="3189882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Source</a:t>
                </a:r>
              </a:p>
            </p:txBody>
          </p:sp>
        </p:grp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21" name="Content Placeholder 2"/>
          <p:cNvSpPr txBox="1">
            <a:spLocks/>
          </p:cNvSpPr>
          <p:nvPr/>
        </p:nvSpPr>
        <p:spPr>
          <a:xfrm>
            <a:off x="800100" y="1179224"/>
            <a:ext cx="10515600" cy="425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N-type MOSFET</a:t>
            </a:r>
          </a:p>
        </p:txBody>
      </p:sp>
    </p:spTree>
    <p:extLst>
      <p:ext uri="{BB962C8B-B14F-4D97-AF65-F5344CB8AC3E}">
        <p14:creationId xmlns:p14="http://schemas.microsoft.com/office/powerpoint/2010/main" val="3229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1124</Words>
  <Application>Microsoft Office PowerPoint</Application>
  <PresentationFormat>Widescreen</PresentationFormat>
  <Paragraphs>394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Integrated Circuits Implementation: CMOS</vt:lpstr>
      <vt:lpstr>Topics of The Lecture</vt:lpstr>
      <vt:lpstr>Why Transistor (MOSFET)?</vt:lpstr>
      <vt:lpstr>MOSFET</vt:lpstr>
      <vt:lpstr>Diffusion process</vt:lpstr>
      <vt:lpstr>Closed State for N-type MOSFET</vt:lpstr>
      <vt:lpstr>Open State for N-type MOSFET</vt:lpstr>
      <vt:lpstr>N-Type Truth Table</vt:lpstr>
      <vt:lpstr>N and P-type MOSFET</vt:lpstr>
      <vt:lpstr>CMOS Circuits</vt:lpstr>
      <vt:lpstr>CMOS Circuits Structure</vt:lpstr>
      <vt:lpstr>CMOS Inverter</vt:lpstr>
      <vt:lpstr>CMOS NAND Circuits</vt:lpstr>
      <vt:lpstr>Transistor Level vs. Gate Level Design</vt:lpstr>
      <vt:lpstr>Transistor Level Multiplexor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Alexander Titov</cp:lastModifiedBy>
  <cp:revision>147</cp:revision>
  <dcterms:created xsi:type="dcterms:W3CDTF">2015-09-06T19:48:52Z</dcterms:created>
  <dcterms:modified xsi:type="dcterms:W3CDTF">2017-10-22T19:46:58Z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ee2b2ec3-bd72-446e-8bf4-c793b218c119</vt:lpwstr>
  </property>
  <property fmtid="{D5CDD505-2E9C-101B-9397-08002B2CF9AE}" pid="3" name="CTP_TimeStamp">
    <vt:lpwstr>2016-12-05 17:14:41Z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