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83" r:id="rId4"/>
    <p:sldId id="284" r:id="rId5"/>
    <p:sldId id="270" r:id="rId6"/>
    <p:sldId id="271" r:id="rId7"/>
    <p:sldId id="273" r:id="rId8"/>
    <p:sldId id="274" r:id="rId9"/>
    <p:sldId id="275" r:id="rId10"/>
    <p:sldId id="272" r:id="rId11"/>
    <p:sldId id="277" r:id="rId12"/>
    <p:sldId id="276" r:id="rId13"/>
    <p:sldId id="281" r:id="rId14"/>
    <p:sldId id="278" r:id="rId15"/>
    <p:sldId id="279" r:id="rId16"/>
    <p:sldId id="280" r:id="rId17"/>
    <p:sldId id="282" r:id="rId18"/>
    <p:sldId id="26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6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F2CC"/>
    <a:srgbClr val="FFFFFF"/>
    <a:srgbClr val="5B9BD5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168" y="725"/>
      </p:cViewPr>
      <p:guideLst>
        <p:guide orient="horz" pos="1026"/>
        <p:guide pos="6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10/16/2017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Alexander Titov -- Digital Integrated Circuits Design -- Lecture #5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CMOS Delays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2"/>
    </mc:Choice>
    <mc:Fallback xmlns="">
      <p:transition spd="slow" advTm="7982"/>
    </mc:Fallback>
  </mc:AlternateContent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Truth Table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39" y="3481889"/>
            <a:ext cx="10515600" cy="303838"/>
          </a:xfrm>
        </p:spPr>
        <p:txBody>
          <a:bodyPr>
            <a:noAutofit/>
          </a:bodyPr>
          <a:lstStyle/>
          <a:p>
            <a:r>
              <a:rPr lang="en-US" sz="2800" dirty="0"/>
              <a:t>N-Type is not suitable to transfer 1 well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96085"/>
              </p:ext>
            </p:extLst>
          </p:nvPr>
        </p:nvGraphicFramePr>
        <p:xfrm>
          <a:off x="2689760" y="1235263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weak </a:t>
                      </a:r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5833145" y="4445824"/>
            <a:ext cx="527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</a:t>
            </a:r>
            <a:r>
              <a:rPr lang="en-US" sz="1400" dirty="0" err="1"/>
              <a:t>d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161520" y="444079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- 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035595" y="4814630"/>
            <a:ext cx="542555" cy="987887"/>
            <a:chOff x="8127402" y="3544048"/>
            <a:chExt cx="620358" cy="1129551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2582248" y="4324388"/>
            <a:ext cx="542555" cy="987887"/>
            <a:chOff x="8127402" y="3544048"/>
            <a:chExt cx="620358" cy="1129551"/>
          </a:xfrm>
        </p:grpSpPr>
        <p:cxnSp>
          <p:nvCxnSpPr>
            <p:cNvPr id="68" name="Straight Connector 67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2028578" y="5847533"/>
            <a:ext cx="126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8983" y="5082576"/>
            <a:ext cx="127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65841" y="439833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400" dirty="0" err="1">
                <a:solidFill>
                  <a:prstClr val="black"/>
                </a:solidFill>
              </a:rPr>
              <a:t>d</a:t>
            </a:r>
            <a:r>
              <a:rPr lang="en-US" dirty="0">
                <a:solidFill>
                  <a:prstClr val="black"/>
                </a:solidFill>
              </a:rPr>
              <a:t> = ?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041167" y="4839018"/>
            <a:ext cx="3569102" cy="1377847"/>
            <a:chOff x="4041167" y="4839018"/>
            <a:chExt cx="3569102" cy="1377847"/>
          </a:xfrm>
        </p:grpSpPr>
        <p:grpSp>
          <p:nvGrpSpPr>
            <p:cNvPr id="22" name="Group 21"/>
            <p:cNvGrpSpPr/>
            <p:nvPr/>
          </p:nvGrpSpPr>
          <p:grpSpPr>
            <a:xfrm>
              <a:off x="7217839" y="5583915"/>
              <a:ext cx="224790" cy="106680"/>
              <a:chOff x="3539490" y="4938999"/>
              <a:chExt cx="224790" cy="10668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27" name="Straight Connector 26"/>
            <p:cNvCxnSpPr/>
            <p:nvPr/>
          </p:nvCxnSpPr>
          <p:spPr>
            <a:xfrm flipV="1">
              <a:off x="5811314" y="5480701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33597" y="5234244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698918" y="4892866"/>
              <a:ext cx="204321" cy="5889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73333" y="5012891"/>
              <a:ext cx="5279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sz="1400" dirty="0" err="1"/>
                <a:t>c</a:t>
              </a:r>
              <a:endParaRPr lang="ru-RU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050199" y="5073092"/>
              <a:ext cx="560070" cy="164263"/>
              <a:chOff x="4856756" y="4969565"/>
              <a:chExt cx="560070" cy="213477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860235" y="4969565"/>
                <a:ext cx="556591" cy="2134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4856756" y="4969565"/>
                <a:ext cx="5600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860235" y="5176181"/>
                <a:ext cx="5565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>
              <a:endCxn id="37" idx="2"/>
            </p:cNvCxnSpPr>
            <p:nvPr/>
          </p:nvCxnSpPr>
          <p:spPr>
            <a:xfrm flipV="1">
              <a:off x="7330234" y="5237355"/>
              <a:ext cx="1740" cy="3465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33" idx="0"/>
              <a:endCxn id="37" idx="0"/>
            </p:cNvCxnSpPr>
            <p:nvPr/>
          </p:nvCxnSpPr>
          <p:spPr>
            <a:xfrm rot="16200000" flipH="1">
              <a:off x="6476413" y="4217532"/>
              <a:ext cx="180226" cy="1530895"/>
            </a:xfrm>
            <a:prstGeom prst="bentConnector3">
              <a:avLst>
                <a:gd name="adj1" fmla="val -28750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183552" y="5847533"/>
              <a:ext cx="1263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</a:rPr>
                <a:t>V</a:t>
              </a:r>
              <a:r>
                <a:rPr lang="en-US" sz="1400" dirty="0">
                  <a:solidFill>
                    <a:prstClr val="black"/>
                  </a:solidFill>
                </a:rPr>
                <a:t>s</a:t>
              </a:r>
              <a:r>
                <a:rPr lang="en-US" dirty="0">
                  <a:solidFill>
                    <a:prstClr val="black"/>
                  </a:solidFill>
                </a:rPr>
                <a:t> = 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1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err="1">
                  <a:solidFill>
                    <a:prstClr val="black"/>
                  </a:solidFill>
                </a:rPr>
                <a:t>V</a:t>
              </a:r>
              <a:r>
                <a:rPr lang="en-US" sz="1600" dirty="0" err="1">
                  <a:solidFill>
                    <a:prstClr val="black"/>
                  </a:solidFill>
                </a:rPr>
                <a:t>cc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41167" y="4839018"/>
              <a:ext cx="1277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</a:rPr>
                <a:t>V</a:t>
              </a:r>
              <a:r>
                <a:rPr lang="en-US" sz="1400" dirty="0">
                  <a:solidFill>
                    <a:prstClr val="black"/>
                  </a:solidFill>
                </a:rPr>
                <a:t>g</a:t>
              </a:r>
              <a:r>
                <a:rPr lang="en-US" dirty="0">
                  <a:solidFill>
                    <a:prstClr val="black"/>
                  </a:solidFill>
                </a:rPr>
                <a:t> = 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1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err="1">
                  <a:solidFill>
                    <a:prstClr val="black"/>
                  </a:solidFill>
                </a:rPr>
                <a:t>V</a:t>
              </a:r>
              <a:r>
                <a:rPr lang="en-US" sz="1600" dirty="0" err="1">
                  <a:solidFill>
                    <a:prstClr val="black"/>
                  </a:solidFill>
                </a:rPr>
                <a:t>cc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Arc 80"/>
          <p:cNvSpPr/>
          <p:nvPr/>
        </p:nvSpPr>
        <p:spPr>
          <a:xfrm flipH="1" flipV="1">
            <a:off x="5286011" y="4460386"/>
            <a:ext cx="785792" cy="785792"/>
          </a:xfrm>
          <a:prstGeom prst="arc">
            <a:avLst>
              <a:gd name="adj1" fmla="val 21240756"/>
              <a:gd name="adj2" fmla="val 5059474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82" name="TextBox 81"/>
          <p:cNvSpPr txBox="1"/>
          <p:nvPr/>
        </p:nvSpPr>
        <p:spPr>
          <a:xfrm>
            <a:off x="4203110" y="4148093"/>
            <a:ext cx="1278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Open only if </a:t>
            </a:r>
            <a:r>
              <a:rPr lang="en-US" sz="1600" dirty="0" err="1">
                <a:solidFill>
                  <a:schemeClr val="accent1"/>
                </a:solidFill>
              </a:rPr>
              <a:t>V</a:t>
            </a:r>
            <a:r>
              <a:rPr lang="en-US" sz="1400" dirty="0" err="1">
                <a:solidFill>
                  <a:schemeClr val="accent1"/>
                </a:solidFill>
              </a:rPr>
              <a:t>gd</a:t>
            </a:r>
            <a:r>
              <a:rPr lang="en-US" sz="1600" dirty="0">
                <a:solidFill>
                  <a:schemeClr val="accent1"/>
                </a:solidFill>
              </a:rPr>
              <a:t> &gt; </a:t>
            </a:r>
            <a:r>
              <a:rPr lang="en-US" sz="1600" dirty="0" err="1">
                <a:solidFill>
                  <a:schemeClr val="accent1"/>
                </a:solidFill>
              </a:rPr>
              <a:t>V</a:t>
            </a:r>
            <a:r>
              <a:rPr lang="en-US" sz="1400" dirty="0" err="1">
                <a:solidFill>
                  <a:schemeClr val="accent1"/>
                </a:solidFill>
              </a:rPr>
              <a:t>t</a:t>
            </a:r>
            <a:endParaRPr lang="ru-RU" sz="1400" dirty="0">
              <a:solidFill>
                <a:schemeClr val="accent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198061" y="4843674"/>
            <a:ext cx="542555" cy="987887"/>
            <a:chOff x="8127402" y="3544048"/>
            <a:chExt cx="620358" cy="1129551"/>
          </a:xfrm>
        </p:grpSpPr>
        <p:cxnSp>
          <p:nvCxnSpPr>
            <p:cNvPr id="84" name="Straight Connector 83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9744714" y="4353432"/>
            <a:ext cx="542555" cy="987887"/>
            <a:chOff x="8127402" y="3544048"/>
            <a:chExt cx="620358" cy="1129551"/>
          </a:xfrm>
        </p:grpSpPr>
        <p:cxnSp>
          <p:nvCxnSpPr>
            <p:cNvPr id="92" name="Straight Connector 91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99" name="TextBox 98"/>
          <p:cNvSpPr txBox="1"/>
          <p:nvPr/>
        </p:nvSpPr>
        <p:spPr>
          <a:xfrm>
            <a:off x="9103762" y="5878401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s0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070354" y="5349050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s1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065330" y="4940626"/>
            <a:ext cx="13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g0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610600" y="4273145"/>
            <a:ext cx="645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</a:t>
            </a:r>
            <a:r>
              <a:rPr lang="en-US" sz="1400" dirty="0"/>
              <a:t>d0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9056843" y="4268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- 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156824" y="3968386"/>
            <a:ext cx="601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</a:t>
            </a:r>
            <a:r>
              <a:rPr lang="en-US" sz="1400" dirty="0"/>
              <a:t>d1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10559050" y="39633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– 2*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1133"/>
              </p:ext>
            </p:extLst>
          </p:nvPr>
        </p:nvGraphicFramePr>
        <p:xfrm>
          <a:off x="2689760" y="1235263"/>
          <a:ext cx="6592134" cy="953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8933517" y="2396608"/>
            <a:ext cx="969725" cy="1015663"/>
            <a:chOff x="8933517" y="2396608"/>
            <a:chExt cx="969725" cy="1015663"/>
          </a:xfrm>
        </p:grpSpPr>
        <p:sp>
          <p:nvSpPr>
            <p:cNvPr id="110" name="TextBox 109"/>
            <p:cNvSpPr txBox="1"/>
            <p:nvPr/>
          </p:nvSpPr>
          <p:spPr>
            <a:xfrm>
              <a:off x="9362709" y="2396608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rgbClr val="FF0000"/>
                  </a:solidFill>
                  <a:latin typeface="+mj-lt"/>
                </a:rPr>
                <a:t>?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8933517" y="2904439"/>
              <a:ext cx="429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3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/>
      <p:bldP spid="54" grpId="0"/>
      <p:bldP spid="75" grpId="0"/>
      <p:bldP spid="77" grpId="0"/>
      <p:bldP spid="78" grpId="0"/>
      <p:bldP spid="81" grpId="0" animBg="1"/>
      <p:bldP spid="82" grpId="0"/>
      <p:bldP spid="99" grpId="0"/>
      <p:bldP spid="100" grpId="0"/>
      <p:bldP spid="101" grpId="0"/>
      <p:bldP spid="102" grpId="0"/>
      <p:bldP spid="103" grpId="0"/>
      <p:bldP spid="106" grpId="0"/>
      <p:bldP spid="1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and P-type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739350"/>
            <a:ext cx="10515600" cy="425883"/>
          </a:xfrm>
        </p:spPr>
        <p:txBody>
          <a:bodyPr>
            <a:noAutofit/>
          </a:bodyPr>
          <a:lstStyle/>
          <a:p>
            <a:r>
              <a:rPr lang="en-US" sz="2400" dirty="0"/>
              <a:t>P-type MOSFET (similar to N-type, but all is inverted):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1809858" y="1825663"/>
            <a:ext cx="1564390" cy="1636257"/>
            <a:chOff x="8956038" y="3172029"/>
            <a:chExt cx="1788725" cy="1870898"/>
          </a:xfrm>
        </p:grpSpPr>
        <p:grpSp>
          <p:nvGrpSpPr>
            <p:cNvPr id="8" name="Group 7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9" name="TextBox 8"/>
            <p:cNvSpPr txBox="1"/>
            <p:nvPr/>
          </p:nvSpPr>
          <p:spPr>
            <a:xfrm>
              <a:off x="8956038" y="388957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Gate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64834" y="317202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Drain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17292" y="467359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Source</a:t>
              </a: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28489"/>
              </p:ext>
            </p:extLst>
          </p:nvPr>
        </p:nvGraphicFramePr>
        <p:xfrm>
          <a:off x="5005505" y="1733635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weak </a:t>
                      </a:r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47248"/>
              </p:ext>
            </p:extLst>
          </p:nvPr>
        </p:nvGraphicFramePr>
        <p:xfrm>
          <a:off x="5005505" y="4320510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ru-RU" sz="2000" dirty="0">
                          <a:solidFill>
                            <a:schemeClr val="dk1"/>
                          </a:solidFill>
                          <a:latin typeface="Calibri"/>
                          <a:cs typeface="+mn-cs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dirty="0"/>
                        <a:t>weak</a:t>
                      </a:r>
                      <a:r>
                        <a:rPr lang="ru-RU" sz="1600" dirty="0"/>
                        <a:t> </a:t>
                      </a:r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1798321" y="4332286"/>
            <a:ext cx="1610224" cy="1860229"/>
            <a:chOff x="518556" y="4185097"/>
            <a:chExt cx="1610224" cy="1860229"/>
          </a:xfrm>
        </p:grpSpPr>
        <p:grpSp>
          <p:nvGrpSpPr>
            <p:cNvPr id="108" name="Group 107"/>
            <p:cNvGrpSpPr/>
            <p:nvPr/>
          </p:nvGrpSpPr>
          <p:grpSpPr>
            <a:xfrm>
              <a:off x="518556" y="4185097"/>
              <a:ext cx="1610224" cy="1860229"/>
              <a:chOff x="9064513" y="3189882"/>
              <a:chExt cx="1610224" cy="186022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14" name="Straight Connector 11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0" name="Straight Connector 11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11" name="TextBox 110"/>
              <p:cNvSpPr txBox="1"/>
              <p:nvPr/>
            </p:nvSpPr>
            <p:spPr>
              <a:xfrm>
                <a:off x="9064513" y="391502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Gate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875968" y="4680779"/>
                <a:ext cx="69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Drain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847266" y="3189882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Source</a:t>
                </a:r>
              </a:p>
            </p:txBody>
          </p:sp>
        </p:grp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121" name="Content Placeholder 2"/>
          <p:cNvSpPr txBox="1">
            <a:spLocks/>
          </p:cNvSpPr>
          <p:nvPr/>
        </p:nvSpPr>
        <p:spPr>
          <a:xfrm>
            <a:off x="800100" y="1179224"/>
            <a:ext cx="10515600" cy="425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N-type MOSFET</a:t>
            </a:r>
          </a:p>
        </p:txBody>
      </p:sp>
    </p:spTree>
    <p:extLst>
      <p:ext uri="{BB962C8B-B14F-4D97-AF65-F5344CB8AC3E}">
        <p14:creationId xmlns:p14="http://schemas.microsoft.com/office/powerpoint/2010/main" val="32290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6210"/>
            <a:ext cx="10774680" cy="5008563"/>
          </a:xfrm>
        </p:spPr>
        <p:txBody>
          <a:bodyPr>
            <a:noAutofit/>
          </a:bodyPr>
          <a:lstStyle/>
          <a:p>
            <a:r>
              <a:rPr lang="en-US" sz="2400" dirty="0"/>
              <a:t>Complementary metal–oxide–semiconductor (CMOS) is a technology for constructing integrated circuits</a:t>
            </a:r>
          </a:p>
          <a:p>
            <a:r>
              <a:rPr lang="en-US" sz="2400" dirty="0"/>
              <a:t>There are many other technologies:</a:t>
            </a:r>
          </a:p>
          <a:p>
            <a:pPr lvl="1"/>
            <a:r>
              <a:rPr lang="en-US" sz="2000" dirty="0"/>
              <a:t>NMOS, PMOS</a:t>
            </a:r>
          </a:p>
          <a:p>
            <a:pPr lvl="1"/>
            <a:r>
              <a:rPr lang="en-US" sz="2000" dirty="0"/>
              <a:t>Transistor-Transistor Logic (TTL)</a:t>
            </a:r>
          </a:p>
          <a:p>
            <a:pPr lvl="1"/>
            <a:r>
              <a:rPr lang="en-US" sz="2000" dirty="0"/>
              <a:t>Resistor-Transistor Logic (RTL)</a:t>
            </a:r>
          </a:p>
          <a:p>
            <a:pPr lvl="1"/>
            <a:r>
              <a:rPr lang="en-US" sz="2000" dirty="0"/>
              <a:t>… and so on</a:t>
            </a:r>
          </a:p>
          <a:p>
            <a:r>
              <a:rPr lang="en-US" sz="2400" dirty="0"/>
              <a:t>The main advantages of CMOS over the other technologies is low static power consumption</a:t>
            </a:r>
          </a:p>
          <a:p>
            <a:pPr lvl="1"/>
            <a:r>
              <a:rPr lang="en-US" sz="2000" dirty="0"/>
              <a:t>There is no current in a static state (i.e. the power supply is never connected to the ground in a static state)</a:t>
            </a:r>
          </a:p>
          <a:p>
            <a:pPr lvl="1"/>
            <a:r>
              <a:rPr lang="en-US" sz="2000" dirty="0"/>
              <a:t>Except small leakage currents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84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1116712"/>
          </a:xfrm>
        </p:spPr>
        <p:txBody>
          <a:bodyPr/>
          <a:lstStyle/>
          <a:p>
            <a:r>
              <a:rPr lang="en-US" dirty="0"/>
              <a:t>CMOS Circuits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925"/>
            <a:ext cx="8010525" cy="5432425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CMOS schemes always contain two complementary parts: pull-up and pull-down networks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Pull-up network (PUN)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Provides 1 to the output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Consists only P-type transistors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Transistors inputs are connected to the supply or another P-type transistor</a:t>
            </a:r>
          </a:p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Pull-down network (PDN)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Provides 0 to the output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Consists only N-type transistors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Transistors inputs are connected to the supply or another N-type transistor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PUN and PDN is never open together in a stable state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When one part is turned on the other part is disabled (provides Z)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On the input change there can be a short period of time when the both networks are open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grpSp>
        <p:nvGrpSpPr>
          <p:cNvPr id="59" name="Group 58"/>
          <p:cNvGrpSpPr/>
          <p:nvPr/>
        </p:nvGrpSpPr>
        <p:grpSpPr>
          <a:xfrm>
            <a:off x="9053864" y="923925"/>
            <a:ext cx="2798167" cy="3807704"/>
            <a:chOff x="8913187" y="1104265"/>
            <a:chExt cx="3207692" cy="4917982"/>
          </a:xfrm>
        </p:grpSpPr>
        <p:grpSp>
          <p:nvGrpSpPr>
            <p:cNvPr id="57" name="Group 56"/>
            <p:cNvGrpSpPr/>
            <p:nvPr/>
          </p:nvGrpSpPr>
          <p:grpSpPr>
            <a:xfrm>
              <a:off x="8913187" y="1104265"/>
              <a:ext cx="3019483" cy="4140516"/>
              <a:chOff x="8913187" y="1104265"/>
              <a:chExt cx="3019483" cy="41405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0657177" y="3631858"/>
                <a:ext cx="224790" cy="1612923"/>
                <a:chOff x="7695718" y="4644563"/>
                <a:chExt cx="224790" cy="1612923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804202" y="4644563"/>
                  <a:ext cx="1699" cy="1506243"/>
                  <a:chOff x="8746061" y="3544048"/>
                  <a:chExt cx="1699" cy="1506243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" name="Straight Connector 17"/>
                  <p:cNvCxnSpPr/>
                  <p:nvPr/>
                </p:nvCxnSpPr>
                <p:spPr bwMode="auto">
                  <a:xfrm flipH="1">
                    <a:off x="8746061" y="4297082"/>
                    <a:ext cx="1699" cy="753209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7695718" y="6150806"/>
                  <a:ext cx="224790" cy="106680"/>
                  <a:chOff x="3539490" y="5323174"/>
                  <a:chExt cx="224790" cy="106680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 bwMode="auto">
                  <a:xfrm>
                    <a:off x="3539490" y="5323174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" name="Straight Connector 11"/>
                  <p:cNvCxnSpPr/>
                  <p:nvPr/>
                </p:nvCxnSpPr>
                <p:spPr bwMode="auto">
                  <a:xfrm>
                    <a:off x="3583152" y="5376514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" name="Straight Connector 12"/>
                  <p:cNvCxnSpPr/>
                  <p:nvPr/>
                </p:nvCxnSpPr>
                <p:spPr bwMode="auto">
                  <a:xfrm>
                    <a:off x="3630055" y="5429854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10546785" y="1104265"/>
                <a:ext cx="464486" cy="1841786"/>
                <a:chOff x="7585326" y="2116970"/>
                <a:chExt cx="464486" cy="1841786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7804202" y="2562226"/>
                  <a:ext cx="0" cy="1396530"/>
                  <a:chOff x="8747760" y="3277069"/>
                  <a:chExt cx="0" cy="1396530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747760" y="3277069"/>
                    <a:ext cx="0" cy="643496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7585326" y="2116970"/>
                  <a:ext cx="4644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V</a:t>
                  </a:r>
                  <a:r>
                    <a:rPr lang="en-US" sz="1400" dirty="0" err="1"/>
                    <a:t>cc</a:t>
                  </a:r>
                  <a:endParaRPr lang="en-US" sz="14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8913187" y="2381273"/>
                <a:ext cx="1234147" cy="1815361"/>
                <a:chOff x="5961888" y="3393979"/>
                <a:chExt cx="1234147" cy="1144798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auto">
                <a:xfrm flipH="1">
                  <a:off x="6790944" y="4538777"/>
                  <a:ext cx="40509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flipH="1">
                  <a:off x="6790944" y="3393979"/>
                  <a:ext cx="40509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6790944" y="3393984"/>
                  <a:ext cx="0" cy="1144793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8" name="Straight Arrow Connector 37"/>
                <p:cNvCxnSpPr/>
                <p:nvPr/>
              </p:nvCxnSpPr>
              <p:spPr bwMode="auto">
                <a:xfrm>
                  <a:off x="6297168" y="3966380"/>
                  <a:ext cx="493776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5961888" y="3698889"/>
                  <a:ext cx="627095" cy="213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Input</a:t>
                  </a: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0756841" y="2855320"/>
                <a:ext cx="1175829" cy="776538"/>
                <a:chOff x="7795382" y="3868025"/>
                <a:chExt cx="1175829" cy="77653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 bwMode="auto">
                <a:xfrm>
                  <a:off x="7795382" y="4320744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8190228" y="3868025"/>
                  <a:ext cx="780983" cy="338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Output</a:t>
                  </a: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7804202" y="3952159"/>
                  <a:ext cx="0" cy="692404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55" name="Rounded Rectangle 54"/>
              <p:cNvSpPr/>
              <p:nvPr/>
            </p:nvSpPr>
            <p:spPr>
              <a:xfrm>
                <a:off x="10164984" y="1910302"/>
                <a:ext cx="1188720" cy="936807"/>
              </a:xfrm>
              <a:prstGeom prst="roundRect">
                <a:avLst>
                  <a:gd name="adj" fmla="val 1088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Pull-up network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0165080" y="3727995"/>
                <a:ext cx="1188720" cy="936807"/>
              </a:xfrm>
              <a:prstGeom prst="roundRect">
                <a:avLst>
                  <a:gd name="adj" fmla="val 1088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Pull-down network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9292639" y="5437472"/>
              <a:ext cx="2828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The </a:t>
              </a:r>
              <a:r>
                <a:rPr lang="en-US" sz="1600" b="1" dirty="0"/>
                <a:t>general</a:t>
              </a:r>
              <a:r>
                <a:rPr lang="en-US" sz="1600" dirty="0"/>
                <a:t> structure of a CMOS</a:t>
              </a:r>
              <a:r>
                <a:rPr lang="en-US" sz="1600" b="1" dirty="0"/>
                <a:t> </a:t>
              </a:r>
              <a:r>
                <a:rPr lang="en-US" sz="1600" dirty="0"/>
                <a:t>scheme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8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1009530"/>
          </a:xfrm>
        </p:spPr>
        <p:txBody>
          <a:bodyPr/>
          <a:lstStyle/>
          <a:p>
            <a:r>
              <a:rPr lang="en-US" dirty="0"/>
              <a:t>CMOS Inverter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75377"/>
              </p:ext>
            </p:extLst>
          </p:nvPr>
        </p:nvGraphicFramePr>
        <p:xfrm>
          <a:off x="8884097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43251" y="4272547"/>
            <a:ext cx="1966051" cy="1501566"/>
            <a:chOff x="9074875" y="3172029"/>
            <a:chExt cx="1966051" cy="1501566"/>
          </a:xfrm>
        </p:grpSpPr>
        <p:grpSp>
          <p:nvGrpSpPr>
            <p:cNvPr id="9" name="Group 8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Gate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Drain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Source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21086" y="2795713"/>
            <a:ext cx="1467227" cy="1492820"/>
            <a:chOff x="528918" y="4512364"/>
            <a:chExt cx="1467227" cy="1492820"/>
          </a:xfrm>
        </p:grpSpPr>
        <p:grpSp>
          <p:nvGrpSpPr>
            <p:cNvPr id="21" name="Group 20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3" name="Straight Connector 3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Gate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Drain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Source</a:t>
                </a:r>
              </a:p>
            </p:txBody>
          </p:sp>
        </p:grpSp>
        <p:sp>
          <p:nvSpPr>
            <p:cNvPr id="22" name="Oval 2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19195" y="5766630"/>
            <a:ext cx="224790" cy="106680"/>
            <a:chOff x="3539490" y="4938999"/>
            <a:chExt cx="224790" cy="106680"/>
          </a:xfrm>
        </p:grpSpPr>
        <p:cxnSp>
          <p:nvCxnSpPr>
            <p:cNvPr id="35" name="Straight Connector 34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1698583" y="546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0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2031590" y="4644562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764580" y="23636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sz="1600" dirty="0" err="1"/>
              <a:t>cc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0039" y="2732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1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5998393" y="3952159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8160"/>
              </p:ext>
            </p:extLst>
          </p:nvPr>
        </p:nvGraphicFramePr>
        <p:xfrm>
          <a:off x="1015169" y="1013011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46216"/>
              </p:ext>
            </p:extLst>
          </p:nvPr>
        </p:nvGraphicFramePr>
        <p:xfrm>
          <a:off x="5074123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9551811" y="4644562"/>
            <a:ext cx="734965" cy="1228748"/>
            <a:chOff x="7185543" y="4644563"/>
            <a:chExt cx="734965" cy="1228748"/>
          </a:xfrm>
        </p:grpSpPr>
        <p:grpSp>
          <p:nvGrpSpPr>
            <p:cNvPr id="46" name="Group 45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7475106" y="546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550112" y="2370199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4" name="Oval 63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7561569" y="23702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</a:t>
              </a:r>
              <a:r>
                <a:rPr lang="en-US" sz="1600" dirty="0" err="1"/>
                <a:t>cc</a:t>
              </a:r>
              <a:endParaRPr 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317996" y="3393977"/>
            <a:ext cx="1234147" cy="1815361"/>
            <a:chOff x="5961888" y="3393979"/>
            <a:chExt cx="1234147" cy="1144798"/>
          </a:xfrm>
        </p:grpSpPr>
        <p:cxnSp>
          <p:nvCxnSpPr>
            <p:cNvPr id="73" name="Straight Connector 72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61650" y="3883165"/>
            <a:ext cx="1263995" cy="761397"/>
            <a:chOff x="7795382" y="3883166"/>
            <a:chExt cx="1263995" cy="761397"/>
          </a:xfrm>
        </p:grpSpPr>
        <p:cxnSp>
          <p:nvCxnSpPr>
            <p:cNvPr id="79" name="Straight Arrow Connector 78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82" name="TextBox 81"/>
          <p:cNvSpPr txBox="1"/>
          <p:nvPr/>
        </p:nvSpPr>
        <p:spPr>
          <a:xfrm>
            <a:off x="8517310" y="43595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83" name="Multiply 82"/>
          <p:cNvSpPr/>
          <p:nvPr/>
        </p:nvSpPr>
        <p:spPr bwMode="auto">
          <a:xfrm>
            <a:off x="9730302" y="3046133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69450" y="4359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175090" y="39190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Z</a:t>
            </a:r>
          </a:p>
        </p:txBody>
      </p:sp>
      <p:sp>
        <p:nvSpPr>
          <p:cNvPr id="86" name="Freeform 85"/>
          <p:cNvSpPr/>
          <p:nvPr/>
        </p:nvSpPr>
        <p:spPr bwMode="auto">
          <a:xfrm>
            <a:off x="10163052" y="4297680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7" name="Half Frame 86"/>
          <p:cNvSpPr/>
          <p:nvPr/>
        </p:nvSpPr>
        <p:spPr bwMode="auto">
          <a:xfrm rot="13374752">
            <a:off x="9814079" y="4907182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61440" y="5945617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bottom </a:t>
            </a:r>
            <a:r>
              <a:rPr lang="en-US" dirty="0"/>
              <a:t>part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54644" y="593606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top </a:t>
            </a:r>
            <a:r>
              <a:rPr lang="en-US" dirty="0"/>
              <a:t>part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24203" y="593606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full </a:t>
            </a:r>
            <a:r>
              <a:rPr lang="en-US" dirty="0"/>
              <a:t>scheme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9941072" y="1816339"/>
            <a:ext cx="856725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6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8.33333E-7 -0.0571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82" grpId="0"/>
      <p:bldP spid="83" grpId="0" animBg="1"/>
      <p:bldP spid="84" grpId="0"/>
      <p:bldP spid="85" grpId="0"/>
      <p:bldP spid="86" grpId="0" animBg="1"/>
      <p:bldP spid="87" grpId="0" animBg="1"/>
      <p:bldP spid="88" grpId="0"/>
      <p:bldP spid="89" grpId="0"/>
      <p:bldP spid="90" grpId="0"/>
      <p:bldP spid="91" grpId="0" animBg="1"/>
      <p:bldP spid="91" grpId="1" animBg="1"/>
      <p:bldP spid="91" grpId="2" animBg="1"/>
      <p:bldP spid="91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953711"/>
          </a:xfrm>
        </p:spPr>
        <p:txBody>
          <a:bodyPr/>
          <a:lstStyle/>
          <a:p>
            <a:r>
              <a:rPr lang="en-US" dirty="0"/>
              <a:t>CMOS NAND Circuits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7268"/>
              </p:ext>
            </p:extLst>
          </p:nvPr>
        </p:nvGraphicFramePr>
        <p:xfrm>
          <a:off x="1316064" y="150538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B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Output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1759063" y="3549485"/>
            <a:ext cx="1349189" cy="2318018"/>
            <a:chOff x="895463" y="3549485"/>
            <a:chExt cx="1349189" cy="2318018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0" name="Straight Connector 15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49" name="Group 14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151" name="Straight Connector 15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7431599" y="5446065"/>
                <a:ext cx="35046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1167641" y="3929469"/>
              <a:ext cx="511320" cy="931001"/>
              <a:chOff x="8127396" y="3544048"/>
              <a:chExt cx="620364" cy="1129551"/>
            </a:xfrm>
          </p:grpSpPr>
          <p:cxnSp>
            <p:nvCxnSpPr>
              <p:cNvPr id="141" name="Straight Connector 140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35" name="Group 134"/>
            <p:cNvGrpSpPr/>
            <p:nvPr/>
          </p:nvGrpSpPr>
          <p:grpSpPr>
            <a:xfrm>
              <a:off x="895463" y="4231678"/>
              <a:ext cx="306495" cy="1229533"/>
              <a:chOff x="6326646" y="2986836"/>
              <a:chExt cx="653177" cy="1478631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6326648" y="2986836"/>
                <a:ext cx="646343" cy="407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468477" y="3549485"/>
              <a:ext cx="776175" cy="387413"/>
              <a:chOff x="7461542" y="2683144"/>
              <a:chExt cx="1275182" cy="470035"/>
            </a:xfrm>
          </p:grpSpPr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8" name="TextBox 137"/>
              <p:cNvSpPr txBox="1"/>
              <p:nvPr/>
            </p:nvSpPr>
            <p:spPr>
              <a:xfrm>
                <a:off x="7461542" y="2683144"/>
                <a:ext cx="1275182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Output</a:t>
                </a: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4604732" y="1046890"/>
            <a:ext cx="2213157" cy="2185018"/>
            <a:chOff x="3375372" y="1046890"/>
            <a:chExt cx="2213157" cy="2185018"/>
          </a:xfrm>
        </p:grpSpPr>
        <p:grpSp>
          <p:nvGrpSpPr>
            <p:cNvPr id="162" name="Group 161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86" name="Straight Connector 185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7" name="Straight Connector 186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8" name="Straight Connector 187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9" name="Straight Connector 188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0" name="Straight Connector 1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1" name="Straight Connector 190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2" name="Straight Connector 191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85" name="Oval 184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cs typeface="Arial" pitchFamily="34" charset="0"/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4599566" y="1046890"/>
              <a:ext cx="45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V</a:t>
              </a:r>
              <a:r>
                <a:rPr lang="en-US" sz="1400" dirty="0" err="1"/>
                <a:t>cc</a:t>
              </a:r>
              <a:endParaRPr lang="en-US" sz="1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23971" y="12836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cs typeface="Consolas" pitchFamily="49" charset="0"/>
                </a:rPr>
                <a:t>1</a:t>
              </a:r>
            </a:p>
          </p:txBody>
        </p:sp>
        <p:cxnSp>
          <p:nvCxnSpPr>
            <p:cNvPr id="165" name="Straight Connector 164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3375372" y="1923820"/>
              <a:ext cx="303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A</a:t>
              </a: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4805659" y="2875283"/>
              <a:ext cx="782870" cy="356625"/>
              <a:chOff x="8083195" y="3883166"/>
              <a:chExt cx="1286185" cy="432680"/>
            </a:xfrm>
          </p:grpSpPr>
          <p:cxnSp>
            <p:nvCxnSpPr>
              <p:cNvPr id="182" name="Straight Arrow Connector 181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8094194" y="3905091"/>
                <a:ext cx="1275186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Output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4" name="Oval 173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cs typeface="Arial" pitchFamily="34" charset="0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B</a:t>
              </a:r>
            </a:p>
          </p:txBody>
        </p:sp>
        <p:cxnSp>
          <p:nvCxnSpPr>
            <p:cNvPr id="171" name="Straight Connector 170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2" name="Straight Connector 171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93" name="Group 192"/>
          <p:cNvGrpSpPr/>
          <p:nvPr/>
        </p:nvGrpSpPr>
        <p:grpSpPr>
          <a:xfrm>
            <a:off x="8171792" y="1046890"/>
            <a:ext cx="2213157" cy="4755131"/>
            <a:chOff x="6292192" y="1046890"/>
            <a:chExt cx="2213157" cy="4755131"/>
          </a:xfrm>
        </p:grpSpPr>
        <p:grpSp>
          <p:nvGrpSpPr>
            <p:cNvPr id="194" name="Group 193"/>
            <p:cNvGrpSpPr/>
            <p:nvPr/>
          </p:nvGrpSpPr>
          <p:grpSpPr>
            <a:xfrm>
              <a:off x="6292192" y="1046890"/>
              <a:ext cx="2213157" cy="2855578"/>
              <a:chOff x="3375372" y="1046890"/>
              <a:chExt cx="2213157" cy="2855578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243" name="Group 242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6" name="Straight Connector 24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8" name="Straight Connector 24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9" name="Straight Connector 24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0" name="Straight Connector 24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1" name="Straight Connector 25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44" name="Oval 243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cs typeface="Arial" pitchFamily="34" charset="0"/>
                  </a:endParaRPr>
                </a:p>
              </p:txBody>
            </p:sp>
          </p:grpSp>
          <p:sp>
            <p:nvSpPr>
              <p:cNvPr id="222" name="TextBox 221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V</a:t>
                </a:r>
                <a:r>
                  <a:rPr lang="en-US" sz="1400" dirty="0" err="1"/>
                  <a:t>cc</a:t>
                </a:r>
                <a:endParaRPr lang="en-US" sz="140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523971" y="12836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224" name="Straight Connector 223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5" name="Straight Connector 224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6" name="TextBox 225"/>
              <p:cNvSpPr txBox="1"/>
              <p:nvPr/>
            </p:nvSpPr>
            <p:spPr>
              <a:xfrm>
                <a:off x="3375372" y="1923820"/>
                <a:ext cx="3032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A</a:t>
                </a:r>
              </a:p>
            </p:txBody>
          </p:sp>
          <p:grpSp>
            <p:nvGrpSpPr>
              <p:cNvPr id="227" name="Group 226"/>
              <p:cNvGrpSpPr/>
              <p:nvPr/>
            </p:nvGrpSpPr>
            <p:grpSpPr>
              <a:xfrm>
                <a:off x="4805659" y="3545843"/>
                <a:ext cx="782870" cy="356625"/>
                <a:chOff x="8083195" y="4696726"/>
                <a:chExt cx="1286185" cy="432680"/>
              </a:xfrm>
            </p:grpSpPr>
            <p:cxnSp>
              <p:nvCxnSpPr>
                <p:cNvPr id="241" name="Straight Arrow Connector 240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242" name="TextBox 241"/>
                <p:cNvSpPr txBox="1"/>
                <p:nvPr/>
              </p:nvSpPr>
              <p:spPr>
                <a:xfrm>
                  <a:off x="8094194" y="4718651"/>
                  <a:ext cx="1275186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Output</a:t>
                  </a:r>
                </a:p>
              </p:txBody>
            </p:sp>
          </p:grpSp>
          <p:grpSp>
            <p:nvGrpSpPr>
              <p:cNvPr id="228" name="Group 227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232" name="Group 231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5" name="Straight Connector 23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6" name="Straight Connector 23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7" name="Straight Connector 23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8" name="Straight Connector 237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9" name="Straight Connector 23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33" name="Oval 232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cs typeface="Arial" pitchFamily="34" charset="0"/>
                  </a:endParaRPr>
                </a:p>
              </p:txBody>
            </p:sp>
          </p:grpSp>
          <p:sp>
            <p:nvSpPr>
              <p:cNvPr id="229" name="TextBox 228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B</a:t>
                </a:r>
              </a:p>
            </p:txBody>
          </p:sp>
          <p:cxnSp>
            <p:nvCxnSpPr>
              <p:cNvPr id="230" name="Straight Connector 229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1" name="Straight Connector 230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5" name="Group 194"/>
            <p:cNvGrpSpPr/>
            <p:nvPr/>
          </p:nvGrpSpPr>
          <p:grpSpPr>
            <a:xfrm>
              <a:off x="6948527" y="3549486"/>
              <a:ext cx="879345" cy="2252535"/>
              <a:chOff x="895463" y="3614968"/>
              <a:chExt cx="879345" cy="2252535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14" name="Straight Connector 21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5" name="Straight Connector 21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6" name="Straight Connector 21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7" name="Straight Connector 21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8" name="Straight Connector 217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9" name="Straight Connector 21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20" name="Straight Connector 21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11" name="Straight Connector 210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2" name="Straight Connector 211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3" name="Straight Connector 212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10" name="TextBox 209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201" name="Straight Connector 20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3" name="Straight Connector 20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4" name="Straight Connector 203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6" name="Straight Connector 20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7" name="Straight Connector 20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895463" y="4231678"/>
                <a:ext cx="306495" cy="1229533"/>
                <a:chOff x="6326646" y="2986836"/>
                <a:chExt cx="653177" cy="1478631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6326648" y="2986836"/>
                  <a:ext cx="646343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B</a:t>
                  </a:r>
                </a:p>
              </p:txBody>
            </p:sp>
          </p:grpSp>
        </p:grpSp>
      </p:grpSp>
      <p:sp>
        <p:nvSpPr>
          <p:cNvPr id="252" name="TextBox 251"/>
          <p:cNvSpPr txBox="1"/>
          <p:nvPr/>
        </p:nvSpPr>
        <p:spPr>
          <a:xfrm>
            <a:off x="1598715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bottom </a:t>
            </a:r>
            <a:r>
              <a:rPr lang="en-US" dirty="0"/>
              <a:t>part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5171315" y="5936066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top </a:t>
            </a:r>
            <a:r>
              <a:rPr lang="en-US" dirty="0"/>
              <a:t>part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8437535" y="593606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full </a:t>
            </a:r>
            <a:r>
              <a:rPr lang="en-US" dirty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250513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  <p:bldP spid="253" grpId="0"/>
      <p:bldP spid="2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Level vs. Gate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5166"/>
            <a:ext cx="10404231" cy="1158432"/>
          </a:xfrm>
        </p:spPr>
        <p:txBody>
          <a:bodyPr>
            <a:normAutofit/>
          </a:bodyPr>
          <a:lstStyle/>
          <a:p>
            <a:r>
              <a:rPr lang="en-US" sz="2400" dirty="0"/>
              <a:t>Schemes implemented on the transistor level are smaller and faster</a:t>
            </a:r>
          </a:p>
          <a:p>
            <a:pPr lvl="1"/>
            <a:r>
              <a:rPr lang="en-US" sz="2000" dirty="0"/>
              <a:t>In this example: 1.75x smaller (14 vs. 8 transistors) and 1.25x faster (5 vs. 4 transistors)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grpSp>
        <p:nvGrpSpPr>
          <p:cNvPr id="162" name="Group 161"/>
          <p:cNvGrpSpPr/>
          <p:nvPr/>
        </p:nvGrpSpPr>
        <p:grpSpPr>
          <a:xfrm>
            <a:off x="6799379" y="1001500"/>
            <a:ext cx="5067679" cy="3829675"/>
            <a:chOff x="6799379" y="1134872"/>
            <a:chExt cx="5067679" cy="3829675"/>
          </a:xfrm>
        </p:grpSpPr>
        <p:grpSp>
          <p:nvGrpSpPr>
            <p:cNvPr id="150" name="Group 149"/>
            <p:cNvGrpSpPr/>
            <p:nvPr/>
          </p:nvGrpSpPr>
          <p:grpSpPr>
            <a:xfrm>
              <a:off x="6799379" y="1134872"/>
              <a:ext cx="3430471" cy="3829675"/>
              <a:chOff x="5923079" y="1034010"/>
              <a:chExt cx="4306564" cy="5137755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849284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3" name="Straight Connector 62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4" name="Straight Connector 63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5" name="Straight Connector 64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8" name="Oval 57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8258338" y="1034010"/>
                <a:ext cx="428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V</a:t>
                </a:r>
                <a:r>
                  <a:rPr lang="en-US" sz="1200" dirty="0" err="1"/>
                  <a:t>cc</a:t>
                </a:r>
                <a:endParaRPr lang="en-US" sz="12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114715" y="1193615"/>
                <a:ext cx="276038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 bwMode="auto">
              <a:xfrm flipV="1">
                <a:off x="8485674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900416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0" name="TextBox 39"/>
              <p:cNvSpPr txBox="1"/>
              <p:nvPr/>
            </p:nvSpPr>
            <p:spPr>
              <a:xfrm>
                <a:off x="8194235" y="1923820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C</a:t>
                </a: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971833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1" name="Straight Connector 50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2" name="Straight Connector 51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3" name="Straight Connector 52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4" name="Straight Connector 53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47" name="Oval 46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9423057" y="1935610"/>
                <a:ext cx="295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D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 bwMode="auto">
              <a:xfrm>
                <a:off x="899835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V="1">
                <a:off x="8473442" y="135565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0" name="Group 9"/>
              <p:cNvGrpSpPr/>
              <p:nvPr/>
            </p:nvGrpSpPr>
            <p:grpSpPr>
              <a:xfrm>
                <a:off x="7976279" y="5088344"/>
                <a:ext cx="605776" cy="1083421"/>
                <a:chOff x="7185543" y="4644563"/>
                <a:chExt cx="734965" cy="131447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8" name="Straight Connector 27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2" name="Straight Connector 31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3" name="Straight Connector 32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4" name="Straight Connector 33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7358398" y="5585623"/>
                  <a:ext cx="334906" cy="3734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/>
                      </a:solidFill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7974892" y="4778201"/>
                <a:ext cx="511315" cy="310334"/>
                <a:chOff x="8127402" y="3920564"/>
                <a:chExt cx="620358" cy="376518"/>
              </a:xfrm>
            </p:grpSpPr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7702710" y="4694077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02710" y="5356260"/>
                <a:ext cx="295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</a:t>
                </a: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229707" y="1655162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0" name="Straight Connector 69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1" name="Straight Connector 70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2" name="Straight Connector 71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3" name="Straight Connector 72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4" name="Straight Connector 73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5" name="Straight Connector 74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68" name="Oval 67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 bwMode="auto">
              <a:xfrm>
                <a:off x="6741020" y="2576439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>
                <a:off x="5923079" y="1927192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A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7455190" y="1655162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2" name="Straight Connector 81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3" name="Straight Connector 82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4" name="Straight Connector 83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5" name="Straight Connector 84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6" name="Straight Connector 85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7" name="Straight Connector 86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80" name="Oval 79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7172740" y="1938982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B</a:t>
                </a:r>
              </a:p>
            </p:txBody>
          </p:sp>
          <p:cxnSp>
            <p:nvCxnSpPr>
              <p:cNvPr id="89" name="Straight Connector 88"/>
              <p:cNvCxnSpPr/>
              <p:nvPr/>
            </p:nvCxnSpPr>
            <p:spPr bwMode="auto">
              <a:xfrm>
                <a:off x="6735210" y="1661258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960693" y="1662782"/>
                <a:ext cx="103765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7959927" y="2573067"/>
                <a:ext cx="1038423" cy="166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99" name="Group 98"/>
              <p:cNvGrpSpPr/>
              <p:nvPr/>
            </p:nvGrpSpPr>
            <p:grpSpPr>
              <a:xfrm>
                <a:off x="7970484" y="4164124"/>
                <a:ext cx="511315" cy="620668"/>
                <a:chOff x="8127402" y="3920564"/>
                <a:chExt cx="620358" cy="753035"/>
              </a:xfrm>
            </p:grpSpPr>
            <p:cxnSp>
              <p:nvCxnSpPr>
                <p:cNvPr id="100" name="Straight Connector 99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1" name="Straight Connector 100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7965347" y="3547360"/>
                <a:ext cx="511315" cy="620668"/>
                <a:chOff x="8127402" y="3920564"/>
                <a:chExt cx="620358" cy="753035"/>
              </a:xfrm>
            </p:grpSpPr>
            <p:cxnSp>
              <p:nvCxnSpPr>
                <p:cNvPr id="114" name="Straight Connector 11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7696959" y="3469244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7702710" y="4089402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8485676" y="3126858"/>
                <a:ext cx="1271716" cy="342907"/>
                <a:chOff x="8083195" y="4696727"/>
                <a:chExt cx="2089314" cy="416036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 bwMode="auto">
                <a:xfrm>
                  <a:off x="8083195" y="4696727"/>
                  <a:ext cx="1230234" cy="709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124" name="TextBox 123"/>
                <p:cNvSpPr txBox="1"/>
                <p:nvPr/>
              </p:nvSpPr>
              <p:spPr>
                <a:xfrm>
                  <a:off x="9007936" y="4739348"/>
                  <a:ext cx="1164573" cy="37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Output</a:t>
                  </a:r>
                </a:p>
              </p:txBody>
            </p:sp>
          </p:grpSp>
        </p:grpSp>
        <p:sp>
          <p:nvSpPr>
            <p:cNvPr id="160" name="TextBox 159"/>
            <p:cNvSpPr txBox="1"/>
            <p:nvPr/>
          </p:nvSpPr>
          <p:spPr>
            <a:xfrm>
              <a:off x="9138902" y="4507783"/>
              <a:ext cx="2728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4-in NAND via transistors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528384" y="1391009"/>
            <a:ext cx="2728156" cy="2534558"/>
            <a:chOff x="1528384" y="1391009"/>
            <a:chExt cx="2728156" cy="2534558"/>
          </a:xfrm>
        </p:grpSpPr>
        <p:grpSp>
          <p:nvGrpSpPr>
            <p:cNvPr id="161" name="Group 160"/>
            <p:cNvGrpSpPr/>
            <p:nvPr/>
          </p:nvGrpSpPr>
          <p:grpSpPr>
            <a:xfrm>
              <a:off x="1528384" y="1391009"/>
              <a:ext cx="2728156" cy="2534558"/>
              <a:chOff x="1115344" y="2256108"/>
              <a:chExt cx="2728156" cy="253455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1666061" y="2256108"/>
                <a:ext cx="1483766" cy="2081044"/>
                <a:chOff x="1666061" y="2256108"/>
                <a:chExt cx="1483766" cy="2081044"/>
              </a:xfrm>
            </p:grpSpPr>
            <p:sp>
              <p:nvSpPr>
                <p:cNvPr id="127" name="Flowchart: Delay 10"/>
                <p:cNvSpPr/>
                <p:nvPr/>
              </p:nvSpPr>
              <p:spPr bwMode="auto">
                <a:xfrm rot="5400000">
                  <a:off x="1724503" y="2610745"/>
                  <a:ext cx="435645" cy="533479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28" name="Flowchart: Delay 10"/>
                <p:cNvSpPr/>
                <p:nvPr/>
              </p:nvSpPr>
              <p:spPr bwMode="auto">
                <a:xfrm rot="5400000">
                  <a:off x="2626203" y="2610745"/>
                  <a:ext cx="435645" cy="533479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1942325" y="3152457"/>
                  <a:ext cx="0" cy="114618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grpSp>
              <p:nvGrpSpPr>
                <p:cNvPr id="137" name="Group 136"/>
                <p:cNvGrpSpPr/>
                <p:nvPr/>
              </p:nvGrpSpPr>
              <p:grpSpPr>
                <a:xfrm>
                  <a:off x="1793894" y="2545044"/>
                  <a:ext cx="290513" cy="114618"/>
                  <a:chOff x="1793894" y="2545044"/>
                  <a:chExt cx="290513" cy="114618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 bwMode="auto">
                  <a:xfrm>
                    <a:off x="1793894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2084407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2698768" y="2531875"/>
                  <a:ext cx="290513" cy="114618"/>
                  <a:chOff x="1793894" y="2545044"/>
                  <a:chExt cx="290513" cy="114618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>
                    <a:off x="1793894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>
                    <a:off x="2084407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2260617" y="3261856"/>
                  <a:ext cx="290513" cy="213093"/>
                  <a:chOff x="1793894" y="2599814"/>
                  <a:chExt cx="290513" cy="213093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 bwMode="auto">
                  <a:xfrm>
                    <a:off x="1793894" y="2602195"/>
                    <a:ext cx="0" cy="210712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3" name="Straight Connector 142"/>
                  <p:cNvCxnSpPr/>
                  <p:nvPr/>
                </p:nvCxnSpPr>
                <p:spPr bwMode="auto">
                  <a:xfrm>
                    <a:off x="2084407" y="2599814"/>
                    <a:ext cx="0" cy="213093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cxnSp>
              <p:nvCxnSpPr>
                <p:cNvPr id="144" name="Straight Connector 143"/>
                <p:cNvCxnSpPr/>
                <p:nvPr/>
              </p:nvCxnSpPr>
              <p:spPr bwMode="auto">
                <a:xfrm>
                  <a:off x="2849600" y="3161982"/>
                  <a:ext cx="0" cy="114618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6" name="Straight Connector 145"/>
                <p:cNvCxnSpPr/>
                <p:nvPr/>
              </p:nvCxnSpPr>
              <p:spPr bwMode="auto">
                <a:xfrm flipH="1">
                  <a:off x="1942325" y="3267759"/>
                  <a:ext cx="31829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8" name="Straight Connector 147"/>
                <p:cNvCxnSpPr/>
                <p:nvPr/>
              </p:nvCxnSpPr>
              <p:spPr bwMode="auto">
                <a:xfrm>
                  <a:off x="2551130" y="3267759"/>
                  <a:ext cx="292895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9" name="Straight Connector 148"/>
                <p:cNvCxnSpPr>
                  <a:stCxn id="165" idx="5"/>
                  <a:endCxn id="156" idx="0"/>
                </p:cNvCxnSpPr>
                <p:nvPr/>
              </p:nvCxnSpPr>
              <p:spPr bwMode="auto">
                <a:xfrm>
                  <a:off x="2406403" y="3824383"/>
                  <a:ext cx="1922" cy="2049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51" name="TextBox 150"/>
                <p:cNvSpPr txBox="1"/>
                <p:nvPr/>
              </p:nvSpPr>
              <p:spPr>
                <a:xfrm>
                  <a:off x="1666061" y="2256108"/>
                  <a:ext cx="230098" cy="229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A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942325" y="2258228"/>
                  <a:ext cx="2824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B</a:t>
                  </a: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559239" y="2258684"/>
                  <a:ext cx="280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854553" y="2260804"/>
                  <a:ext cx="2952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D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3901" y="4029375"/>
                  <a:ext cx="7088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Output</a:t>
                  </a:r>
                </a:p>
              </p:txBody>
            </p:sp>
            <p:sp>
              <p:nvSpPr>
                <p:cNvPr id="163" name="Oval 162"/>
                <p:cNvSpPr/>
                <p:nvPr/>
              </p:nvSpPr>
              <p:spPr bwMode="auto">
                <a:xfrm>
                  <a:off x="1875127" y="3022056"/>
                  <a:ext cx="134395" cy="134395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>
                  <a:off x="2778790" y="3022528"/>
                  <a:ext cx="134395" cy="134395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1115344" y="4452112"/>
                <a:ext cx="27281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fig.:</a:t>
                </a:r>
                <a:r>
                  <a:rPr lang="en-US" sz="1600" dirty="0"/>
                  <a:t> 4-in NAND via 2-in gates</a:t>
                </a:r>
              </a:p>
            </p:txBody>
          </p:sp>
        </p:grpSp>
        <p:sp>
          <p:nvSpPr>
            <p:cNvPr id="165" name="Flowchart: Delay 18"/>
            <p:cNvSpPr/>
            <p:nvPr/>
          </p:nvSpPr>
          <p:spPr bwMode="auto">
            <a:xfrm rot="5400000" flipH="1">
              <a:off x="2583532" y="242416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kern="0">
                <a:solidFill>
                  <a:srgbClr val="06192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1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Level Multiplexor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71160"/>
            <a:ext cx="10515600" cy="7058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  <p:grpSp>
        <p:nvGrpSpPr>
          <p:cNvPr id="148" name="Group 147"/>
          <p:cNvGrpSpPr/>
          <p:nvPr/>
        </p:nvGrpSpPr>
        <p:grpSpPr>
          <a:xfrm>
            <a:off x="302236" y="1752294"/>
            <a:ext cx="2728156" cy="2370321"/>
            <a:chOff x="302236" y="1752294"/>
            <a:chExt cx="2728156" cy="2370321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1752294"/>
              <a:ext cx="1939317" cy="1889146"/>
              <a:chOff x="4801266" y="1737054"/>
              <a:chExt cx="1939317" cy="1889146"/>
            </a:xfrm>
          </p:grpSpPr>
          <p:grpSp>
            <p:nvGrpSpPr>
              <p:cNvPr id="8" name="Group 7"/>
              <p:cNvGrpSpPr/>
              <p:nvPr/>
            </p:nvGrpSpPr>
            <p:grpSpPr>
              <a:xfrm rot="16200000">
                <a:off x="5237748" y="2747506"/>
                <a:ext cx="934470" cy="822918"/>
                <a:chOff x="9326532" y="3685243"/>
                <a:chExt cx="934470" cy="82291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9640644" y="3920560"/>
                  <a:ext cx="620358" cy="376518"/>
                  <a:chOff x="8127402" y="3920564"/>
                  <a:chExt cx="620358" cy="376518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" name="Straight Connector 1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6" name="Straight Connector 1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9" name="Straight Connector 1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0" name="Straight Connector 1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" name="TextBox 10"/>
                <p:cNvSpPr txBox="1"/>
                <p:nvPr/>
              </p:nvSpPr>
              <p:spPr>
                <a:xfrm rot="5400000">
                  <a:off x="9068962" y="3942813"/>
                  <a:ext cx="8229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! Control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5400000">
                <a:off x="5222766" y="1315554"/>
                <a:ext cx="1096318" cy="1939317"/>
                <a:chOff x="759687" y="4080515"/>
                <a:chExt cx="1096318" cy="193931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59687" y="4080515"/>
                  <a:ext cx="1096318" cy="1939317"/>
                  <a:chOff x="9305644" y="3085300"/>
                  <a:chExt cx="1096318" cy="193931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9640644" y="3544044"/>
                    <a:ext cx="620358" cy="1129551"/>
                    <a:chOff x="8127402" y="3544048"/>
                    <a:chExt cx="620358" cy="1129551"/>
                  </a:xfrm>
                </p:grpSpPr>
                <p:cxnSp>
                  <p:nvCxnSpPr>
                    <p:cNvPr id="28" name="Straight Connector 27"/>
                    <p:cNvCxnSpPr/>
                    <p:nvPr/>
                  </p:nvCxnSpPr>
                  <p:spPr bwMode="auto">
                    <a:xfrm>
                      <a:off x="8606118" y="3920565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29" name="Straight Connector 28"/>
                    <p:cNvCxnSpPr/>
                    <p:nvPr/>
                  </p:nvCxnSpPr>
                  <p:spPr bwMode="auto">
                    <a:xfrm>
                      <a:off x="8606118" y="3920565"/>
                      <a:ext cx="141642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0" name="Straight Connector 29"/>
                    <p:cNvCxnSpPr/>
                    <p:nvPr/>
                  </p:nvCxnSpPr>
                  <p:spPr bwMode="auto">
                    <a:xfrm>
                      <a:off x="8606118" y="4297082"/>
                      <a:ext cx="141642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1" name="Straight Connector 30"/>
                    <p:cNvCxnSpPr/>
                    <p:nvPr/>
                  </p:nvCxnSpPr>
                  <p:spPr bwMode="auto">
                    <a:xfrm>
                      <a:off x="8747760" y="3544048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2" name="Straight Connector 31"/>
                    <p:cNvCxnSpPr/>
                    <p:nvPr/>
                  </p:nvCxnSpPr>
                  <p:spPr bwMode="auto">
                    <a:xfrm>
                      <a:off x="8747760" y="4297082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3" name="Straight Connector 32"/>
                    <p:cNvCxnSpPr/>
                    <p:nvPr/>
                  </p:nvCxnSpPr>
                  <p:spPr bwMode="auto">
                    <a:xfrm>
                      <a:off x="8503920" y="3920564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4" name="Straight Connector 33"/>
                    <p:cNvCxnSpPr/>
                    <p:nvPr/>
                  </p:nvCxnSpPr>
                  <p:spPr bwMode="auto">
                    <a:xfrm rot="5400000">
                      <a:off x="8315661" y="3920565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</p:grpSp>
              <p:sp>
                <p:nvSpPr>
                  <p:cNvPr id="25" name="TextBox 24"/>
                  <p:cNvSpPr txBox="1"/>
                  <p:nvPr/>
                </p:nvSpPr>
                <p:spPr>
                  <a:xfrm rot="16200000">
                    <a:off x="9096965" y="3940981"/>
                    <a:ext cx="72513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Control</a:t>
                    </a: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 rot="16200000">
                    <a:off x="10086010" y="4708664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In</a:t>
                    </a: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 rot="16200000">
                    <a:off x="10017847" y="3160801"/>
                    <a:ext cx="4587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Out</a:t>
                    </a:r>
                  </a:p>
                </p:txBody>
              </p:sp>
            </p:grpSp>
            <p:sp>
              <p:nvSpPr>
                <p:cNvPr id="23" name="Oval 22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302236" y="3784061"/>
              <a:ext cx="2728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transmission gate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035972" y="1769259"/>
            <a:ext cx="2907180" cy="3714446"/>
            <a:chOff x="4035972" y="1769259"/>
            <a:chExt cx="2907180" cy="3714446"/>
          </a:xfrm>
        </p:grpSpPr>
        <p:cxnSp>
          <p:nvCxnSpPr>
            <p:cNvPr id="54" name="Straight Connector 53"/>
            <p:cNvCxnSpPr/>
            <p:nvPr/>
          </p:nvCxnSpPr>
          <p:spPr bwMode="auto">
            <a:xfrm rot="16200000">
              <a:off x="5541176" y="2675595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16200000">
              <a:off x="5282096" y="2793032"/>
              <a:ext cx="14164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16200000">
              <a:off x="5658613" y="2793032"/>
              <a:ext cx="14164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16200000">
              <a:off x="5541175" y="2777793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5541176" y="2966051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41" name="Group 40"/>
            <p:cNvGrpSpPr/>
            <p:nvPr/>
          </p:nvGrpSpPr>
          <p:grpSpPr>
            <a:xfrm rot="5400000">
              <a:off x="5230960" y="1847938"/>
              <a:ext cx="620358" cy="1129551"/>
              <a:chOff x="8127402" y="3544048"/>
              <a:chExt cx="620358" cy="1129551"/>
            </a:xfrm>
          </p:grpSpPr>
          <p:cxnSp>
            <p:nvCxnSpPr>
              <p:cNvPr id="45" name="Straight Connector 44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2" name="TextBox 41"/>
            <p:cNvSpPr txBox="1"/>
            <p:nvPr/>
          </p:nvSpPr>
          <p:spPr>
            <a:xfrm>
              <a:off x="5229190" y="1769259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Select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98362" y="2566010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 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84372" y="317361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</a:t>
              </a: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rot="5400000">
              <a:off x="5470538" y="2337858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978189" y="3326633"/>
              <a:ext cx="1129551" cy="1240033"/>
              <a:chOff x="4955329" y="3433313"/>
              <a:chExt cx="1129551" cy="1240033"/>
            </a:xfrm>
          </p:grpSpPr>
          <p:cxnSp>
            <p:nvCxnSpPr>
              <p:cNvPr id="59" name="Straight Connector 58"/>
              <p:cNvCxnSpPr/>
              <p:nvPr/>
            </p:nvCxnSpPr>
            <p:spPr bwMode="auto">
              <a:xfrm rot="16200000">
                <a:off x="5520142" y="4006373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 rot="16200000">
                <a:off x="5261062" y="4123810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 rot="16200000">
                <a:off x="5637579" y="4123810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 rot="16200000">
                <a:off x="5520141" y="4108571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5520142" y="4296829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64" name="Group 63"/>
              <p:cNvGrpSpPr/>
              <p:nvPr/>
            </p:nvGrpSpPr>
            <p:grpSpPr>
              <a:xfrm rot="5400000">
                <a:off x="5209926" y="3178716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72" name="Oval 71"/>
              <p:cNvSpPr>
                <a:spLocks noChangeAspect="1"/>
              </p:cNvSpPr>
              <p:nvPr/>
            </p:nvSpPr>
            <p:spPr bwMode="auto">
              <a:xfrm rot="5400000">
                <a:off x="5449504" y="3668636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523282" y="3767382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 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229190" y="4574042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Select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26663" y="3175579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! Select</a:t>
              </a:r>
            </a:p>
          </p:txBody>
        </p:sp>
        <p:cxnSp>
          <p:nvCxnSpPr>
            <p:cNvPr id="78" name="Straight Connector 77"/>
            <p:cNvCxnSpPr>
              <a:stCxn id="76" idx="3"/>
            </p:cNvCxnSpPr>
            <p:nvPr/>
          </p:nvCxnSpPr>
          <p:spPr bwMode="auto">
            <a:xfrm>
              <a:off x="5148335" y="3329468"/>
              <a:ext cx="391053" cy="419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096000" y="2706969"/>
              <a:ext cx="0" cy="123933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6105915" y="3329468"/>
              <a:ext cx="391053" cy="419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4035972" y="4898930"/>
              <a:ext cx="2728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Mux on transmission gates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794496" y="2408256"/>
            <a:ext cx="3902005" cy="2142307"/>
            <a:chOff x="7794496" y="2408256"/>
            <a:chExt cx="3902005" cy="2142307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A827702-57A4-4413-9101-9A67BDEB9E3D}"/>
                </a:ext>
              </a:extLst>
            </p:cNvPr>
            <p:cNvGrpSpPr/>
            <p:nvPr/>
          </p:nvGrpSpPr>
          <p:grpSpPr>
            <a:xfrm>
              <a:off x="7794496" y="2408256"/>
              <a:ext cx="2185448" cy="1656811"/>
              <a:chOff x="4304193" y="4211315"/>
              <a:chExt cx="2185448" cy="1656811"/>
            </a:xfrm>
          </p:grpSpPr>
          <p:sp>
            <p:nvSpPr>
              <p:cNvPr id="118" name="Flowchart: Delay 117"/>
              <p:cNvSpPr/>
              <p:nvPr/>
            </p:nvSpPr>
            <p:spPr bwMode="auto">
              <a:xfrm>
                <a:off x="5691174" y="4260583"/>
                <a:ext cx="526921" cy="649932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315374" y="4211315"/>
                <a:ext cx="295273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120" name="Straight Connector 119"/>
              <p:cNvCxnSpPr>
                <a:cxnSpLocks/>
              </p:cNvCxnSpPr>
              <p:nvPr/>
            </p:nvCxnSpPr>
            <p:spPr bwMode="auto">
              <a:xfrm>
                <a:off x="4636420" y="4411370"/>
                <a:ext cx="105475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 flipV="1">
                <a:off x="5404670" y="4752104"/>
                <a:ext cx="290087" cy="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 flipH="1">
                <a:off x="6218095" y="4582362"/>
                <a:ext cx="27154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3" name="Group 122"/>
              <p:cNvGrpSpPr/>
              <p:nvPr/>
            </p:nvGrpSpPr>
            <p:grpSpPr>
              <a:xfrm>
                <a:off x="4872039" y="4521165"/>
                <a:ext cx="624767" cy="450032"/>
                <a:chOff x="6810987" y="5552986"/>
                <a:chExt cx="958297" cy="690282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7048712" y="5552986"/>
                  <a:ext cx="720572" cy="690282"/>
                  <a:chOff x="1738370" y="2009796"/>
                  <a:chExt cx="720572" cy="690282"/>
                </a:xfrm>
              </p:grpSpPr>
              <p:sp>
                <p:nvSpPr>
                  <p:cNvPr id="134" name="Isosceles Triangle 133"/>
                  <p:cNvSpPr/>
                  <p:nvPr/>
                </p:nvSpPr>
                <p:spPr bwMode="auto">
                  <a:xfrm rot="5400000">
                    <a:off x="1690764" y="2057402"/>
                    <a:ext cx="690282" cy="595070"/>
                  </a:xfrm>
                  <a:prstGeom prst="triangle">
                    <a:avLst/>
                  </a:prstGeom>
                  <a:solidFill>
                    <a:srgbClr val="B4BABD">
                      <a:lumMod val="40000"/>
                      <a:lumOff val="60000"/>
                    </a:srgbClr>
                  </a:solidFill>
                  <a:ln w="2540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 bwMode="auto">
                  <a:xfrm>
                    <a:off x="2324471" y="2287704"/>
                    <a:ext cx="134471" cy="134471"/>
                  </a:xfrm>
                  <a:prstGeom prst="ellipse">
                    <a:avLst/>
                  </a:prstGeom>
                  <a:solidFill>
                    <a:srgbClr val="B4BABD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rgbClr val="B4BABD">
                        <a:lumMod val="75000"/>
                      </a:srgbClr>
                    </a:solidFill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133" name="Straight Connector 132"/>
                <p:cNvCxnSpPr>
                  <a:cxnSpLocks/>
                  <a:endCxn id="134" idx="3"/>
                </p:cNvCxnSpPr>
                <p:nvPr/>
              </p:nvCxnSpPr>
              <p:spPr bwMode="auto">
                <a:xfrm>
                  <a:off x="6810987" y="5898127"/>
                  <a:ext cx="237726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4" name="Rectangle 123"/>
              <p:cNvSpPr/>
              <p:nvPr/>
            </p:nvSpPr>
            <p:spPr>
              <a:xfrm>
                <a:off x="4313509" y="4860247"/>
                <a:ext cx="293670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c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25" name="Flowchart: Delay 124">
                <a:extLst>
                  <a:ext uri="{FF2B5EF4-FFF2-40B4-BE49-F238E27FC236}">
                    <a16:creationId xmlns:a16="http://schemas.microsoft.com/office/drawing/2014/main" id="{0383BE8E-DEBF-497A-961A-874620897CCB}"/>
                  </a:ext>
                </a:extLst>
              </p:cNvPr>
              <p:cNvSpPr/>
              <p:nvPr/>
            </p:nvSpPr>
            <p:spPr bwMode="auto">
              <a:xfrm>
                <a:off x="5691174" y="5205183"/>
                <a:ext cx="526921" cy="649932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3B41DD0-0327-42C9-BADB-11E32127EC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72039" y="5355970"/>
                <a:ext cx="81913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7CB35C5-0739-41C6-8803-0B169C805C6F}"/>
                  </a:ext>
                </a:extLst>
              </p:cNvPr>
              <p:cNvCxnSpPr/>
              <p:nvPr/>
            </p:nvCxnSpPr>
            <p:spPr bwMode="auto">
              <a:xfrm flipH="1">
                <a:off x="6218095" y="5526962"/>
                <a:ext cx="27154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623FA96-883D-4103-9915-1BF475B24118}"/>
                  </a:ext>
                </a:extLst>
              </p:cNvPr>
              <p:cNvSpPr/>
              <p:nvPr/>
            </p:nvSpPr>
            <p:spPr>
              <a:xfrm>
                <a:off x="4304193" y="5468016"/>
                <a:ext cx="300082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y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4EE61FD-5A58-44A6-874B-0EA470F618AF}"/>
                  </a:ext>
                </a:extLst>
              </p:cNvPr>
              <p:cNvCxnSpPr/>
              <p:nvPr/>
            </p:nvCxnSpPr>
            <p:spPr bwMode="auto">
              <a:xfrm>
                <a:off x="4636420" y="5714111"/>
                <a:ext cx="105475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2D1BC00-7596-4E80-8E7D-37BBD271D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2038" y="4729421"/>
                <a:ext cx="0" cy="640774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65E4793-AEA3-4EAA-B0AD-C88E151059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636420" y="5059789"/>
                <a:ext cx="235618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C3B5F91-3602-49A5-9D3B-8B3D8B930423}"/>
                </a:ext>
              </a:extLst>
            </p:cNvPr>
            <p:cNvGrpSpPr/>
            <p:nvPr/>
          </p:nvGrpSpPr>
          <p:grpSpPr>
            <a:xfrm>
              <a:off x="9953696" y="2766603"/>
              <a:ext cx="1742805" cy="966882"/>
              <a:chOff x="6463393" y="4569662"/>
              <a:chExt cx="1742805" cy="966882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7801920" y="4806779"/>
                <a:ext cx="4042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M</a:t>
                </a:r>
                <a:endParaRPr lang="ru-RU" sz="2000" dirty="0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B2C99D5-8D9D-4E19-B8FD-C0DBC90933CA}"/>
                  </a:ext>
                </a:extLst>
              </p:cNvPr>
              <p:cNvGrpSpPr/>
              <p:nvPr/>
            </p:nvGrpSpPr>
            <p:grpSpPr>
              <a:xfrm>
                <a:off x="6477000" y="4569662"/>
                <a:ext cx="563245" cy="311943"/>
                <a:chOff x="6477000" y="4569662"/>
                <a:chExt cx="563245" cy="311943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F757D3A-AF8B-43FD-8308-A49409D9A800}"/>
                    </a:ext>
                  </a:extLst>
                </p:cNvPr>
                <p:cNvCxnSpPr/>
                <p:nvPr/>
              </p:nvCxnSpPr>
              <p:spPr>
                <a:xfrm>
                  <a:off x="6489641" y="4569662"/>
                  <a:ext cx="0" cy="311943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32E8916E-11A8-4787-ACA7-76D39A581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7000" y="4875593"/>
                  <a:ext cx="563245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7ECE73D7-6781-4EAB-90AB-7D5E3DA8F1F7}"/>
                  </a:ext>
                </a:extLst>
              </p:cNvPr>
              <p:cNvGrpSpPr/>
              <p:nvPr/>
            </p:nvGrpSpPr>
            <p:grpSpPr>
              <a:xfrm flipV="1">
                <a:off x="6463393" y="5224601"/>
                <a:ext cx="563245" cy="311943"/>
                <a:chOff x="6477000" y="4569662"/>
                <a:chExt cx="563245" cy="311943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1D20A59B-9B12-477D-B592-9112776D178B}"/>
                    </a:ext>
                  </a:extLst>
                </p:cNvPr>
                <p:cNvCxnSpPr/>
                <p:nvPr/>
              </p:nvCxnSpPr>
              <p:spPr>
                <a:xfrm>
                  <a:off x="6489641" y="4569662"/>
                  <a:ext cx="0" cy="311943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4B3077CB-E675-4C57-B760-83038613AD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7000" y="4875593"/>
                  <a:ext cx="563245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6873788" y="4649785"/>
                <a:ext cx="947377" cy="820453"/>
                <a:chOff x="1436014" y="1716673"/>
                <a:chExt cx="947377" cy="820453"/>
              </a:xfrm>
            </p:grpSpPr>
            <p:cxnSp>
              <p:nvCxnSpPr>
                <p:cNvPr id="141" name="Straight Connector 140"/>
                <p:cNvCxnSpPr/>
                <p:nvPr/>
              </p:nvCxnSpPr>
              <p:spPr bwMode="auto">
                <a:xfrm flipH="1">
                  <a:off x="2043797" y="2126677"/>
                  <a:ext cx="339594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2" name="Flowchart: Delay 18"/>
                <p:cNvSpPr/>
                <p:nvPr/>
              </p:nvSpPr>
              <p:spPr bwMode="auto">
                <a:xfrm flipH="1">
                  <a:off x="1436014" y="1716673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E114B6F-8FC3-4E15-8B14-2BDB5BB21EDB}"/>
                </a:ext>
              </a:extLst>
            </p:cNvPr>
            <p:cNvSpPr txBox="1"/>
            <p:nvPr/>
          </p:nvSpPr>
          <p:spPr>
            <a:xfrm>
              <a:off x="8401332" y="4212009"/>
              <a:ext cx="2248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Fig.: </a:t>
              </a:r>
              <a:r>
                <a:rPr lang="en-US" sz="1600" dirty="0"/>
                <a:t>mux circuit on gates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4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979001" y="2646367"/>
            <a:ext cx="4127518" cy="156301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  <a:gs pos="89000">
                <a:schemeClr val="bg1">
                  <a:alpha val="92000"/>
                </a:schemeClr>
              </a:gs>
            </a:gsLst>
            <a:lin ang="5400000" scaled="1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94141" y="1626460"/>
            <a:ext cx="4127518" cy="1042007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029E151-39B3-4082-8F91-B0FD215CCD21}"/>
              </a:ext>
            </a:extLst>
          </p:cNvPr>
          <p:cNvGrpSpPr/>
          <p:nvPr/>
        </p:nvGrpSpPr>
        <p:grpSpPr>
          <a:xfrm>
            <a:off x="7024593" y="1644212"/>
            <a:ext cx="1082405" cy="3164841"/>
            <a:chOff x="7466553" y="1644212"/>
            <a:chExt cx="1082405" cy="3164841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E7B0091-1609-441A-A48B-F5EDE651C70A}"/>
                </a:ext>
              </a:extLst>
            </p:cNvPr>
            <p:cNvSpPr/>
            <p:nvPr/>
          </p:nvSpPr>
          <p:spPr>
            <a:xfrm>
              <a:off x="7466553" y="1644212"/>
              <a:ext cx="1082405" cy="3164841"/>
            </a:xfrm>
            <a:custGeom>
              <a:avLst/>
              <a:gdLst>
                <a:gd name="connsiteX0" fmla="*/ 0 w 1153750"/>
                <a:gd name="connsiteY0" fmla="*/ 3241661 h 3241661"/>
                <a:gd name="connsiteX1" fmla="*/ 1013460 w 1153750"/>
                <a:gd name="connsiteY1" fmla="*/ 498461 h 3241661"/>
                <a:gd name="connsiteX2" fmla="*/ 1120140 w 1153750"/>
                <a:gd name="connsiteY2" fmla="*/ 10781 h 3241661"/>
                <a:gd name="connsiteX0" fmla="*/ 0 w 1153750"/>
                <a:gd name="connsiteY0" fmla="*/ 3241661 h 3241661"/>
                <a:gd name="connsiteX1" fmla="*/ 1013460 w 1153750"/>
                <a:gd name="connsiteY1" fmla="*/ 498461 h 3241661"/>
                <a:gd name="connsiteX2" fmla="*/ 1120140 w 1153750"/>
                <a:gd name="connsiteY2" fmla="*/ 10781 h 3241661"/>
                <a:gd name="connsiteX0" fmla="*/ 0 w 1153750"/>
                <a:gd name="connsiteY0" fmla="*/ 3241661 h 3241661"/>
                <a:gd name="connsiteX1" fmla="*/ 1013460 w 1153750"/>
                <a:gd name="connsiteY1" fmla="*/ 498461 h 3241661"/>
                <a:gd name="connsiteX2" fmla="*/ 1120140 w 1153750"/>
                <a:gd name="connsiteY2" fmla="*/ 10781 h 3241661"/>
                <a:gd name="connsiteX0" fmla="*/ 0 w 1212693"/>
                <a:gd name="connsiteY0" fmla="*/ 3239375 h 3239375"/>
                <a:gd name="connsiteX1" fmla="*/ 1013460 w 1212693"/>
                <a:gd name="connsiteY1" fmla="*/ 496175 h 3239375"/>
                <a:gd name="connsiteX2" fmla="*/ 1196340 w 1212693"/>
                <a:gd name="connsiteY2" fmla="*/ 11035 h 3239375"/>
                <a:gd name="connsiteX0" fmla="*/ 0 w 1179415"/>
                <a:gd name="connsiteY0" fmla="*/ 3239375 h 3239375"/>
                <a:gd name="connsiteX1" fmla="*/ 1013460 w 1179415"/>
                <a:gd name="connsiteY1" fmla="*/ 496175 h 3239375"/>
                <a:gd name="connsiteX2" fmla="*/ 1155700 w 1179415"/>
                <a:gd name="connsiteY2" fmla="*/ 11035 h 3239375"/>
                <a:gd name="connsiteX0" fmla="*/ 0 w 1013460"/>
                <a:gd name="connsiteY0" fmla="*/ 2743200 h 2743200"/>
                <a:gd name="connsiteX1" fmla="*/ 1013460 w 1013460"/>
                <a:gd name="connsiteY1" fmla="*/ 0 h 2743200"/>
                <a:gd name="connsiteX0" fmla="*/ 0 w 1160780"/>
                <a:gd name="connsiteY0" fmla="*/ 3162300 h 3162300"/>
                <a:gd name="connsiteX1" fmla="*/ 1160780 w 1160780"/>
                <a:gd name="connsiteY1" fmla="*/ 0 h 3162300"/>
                <a:gd name="connsiteX0" fmla="*/ 0 w 1160780"/>
                <a:gd name="connsiteY0" fmla="*/ 3162300 h 3162300"/>
                <a:gd name="connsiteX1" fmla="*/ 1160780 w 1160780"/>
                <a:gd name="connsiteY1" fmla="*/ 0 h 3162300"/>
                <a:gd name="connsiteX0" fmla="*/ 0 w 1160780"/>
                <a:gd name="connsiteY0" fmla="*/ 3162300 h 3162301"/>
                <a:gd name="connsiteX1" fmla="*/ 1160780 w 1160780"/>
                <a:gd name="connsiteY1" fmla="*/ 0 h 3162301"/>
                <a:gd name="connsiteX0" fmla="*/ 0 w 1079500"/>
                <a:gd name="connsiteY0" fmla="*/ 3164840 h 3164841"/>
                <a:gd name="connsiteX1" fmla="*/ 1079500 w 1079500"/>
                <a:gd name="connsiteY1" fmla="*/ 0 h 3164841"/>
                <a:gd name="connsiteX0" fmla="*/ 0 w 1071880"/>
                <a:gd name="connsiteY0" fmla="*/ 3164840 h 3164841"/>
                <a:gd name="connsiteX1" fmla="*/ 1071880 w 1071880"/>
                <a:gd name="connsiteY1" fmla="*/ 0 h 3164841"/>
                <a:gd name="connsiteX0" fmla="*/ 0 w 1149735"/>
                <a:gd name="connsiteY0" fmla="*/ 3402993 h 3402994"/>
                <a:gd name="connsiteX1" fmla="*/ 1071880 w 1149735"/>
                <a:gd name="connsiteY1" fmla="*/ 238153 h 3402994"/>
                <a:gd name="connsiteX2" fmla="*/ 1066444 w 1149735"/>
                <a:gd name="connsiteY2" fmla="*/ 225305 h 3402994"/>
                <a:gd name="connsiteX0" fmla="*/ 10516 w 1082405"/>
                <a:gd name="connsiteY0" fmla="*/ 3408235 h 3408236"/>
                <a:gd name="connsiteX1" fmla="*/ 1082396 w 1082405"/>
                <a:gd name="connsiteY1" fmla="*/ 243395 h 3408236"/>
                <a:gd name="connsiteX2" fmla="*/ 0 w 1082405"/>
                <a:gd name="connsiteY2" fmla="*/ 215307 h 3408236"/>
                <a:gd name="connsiteX0" fmla="*/ 10516 w 1082405"/>
                <a:gd name="connsiteY0" fmla="*/ 3408235 h 3408236"/>
                <a:gd name="connsiteX1" fmla="*/ 1082396 w 1082405"/>
                <a:gd name="connsiteY1" fmla="*/ 243395 h 3408236"/>
                <a:gd name="connsiteX2" fmla="*/ 0 w 1082405"/>
                <a:gd name="connsiteY2" fmla="*/ 215307 h 3408236"/>
                <a:gd name="connsiteX0" fmla="*/ 10516 w 1082405"/>
                <a:gd name="connsiteY0" fmla="*/ 3192928 h 3192929"/>
                <a:gd name="connsiteX1" fmla="*/ 1082396 w 1082405"/>
                <a:gd name="connsiteY1" fmla="*/ 28088 h 3192929"/>
                <a:gd name="connsiteX2" fmla="*/ 0 w 1082405"/>
                <a:gd name="connsiteY2" fmla="*/ 0 h 3192929"/>
                <a:gd name="connsiteX0" fmla="*/ 10516 w 1082405"/>
                <a:gd name="connsiteY0" fmla="*/ 3164840 h 3164841"/>
                <a:gd name="connsiteX1" fmla="*/ 1082396 w 1082405"/>
                <a:gd name="connsiteY1" fmla="*/ 0 h 3164841"/>
                <a:gd name="connsiteX2" fmla="*/ 0 w 1082405"/>
                <a:gd name="connsiteY2" fmla="*/ 2392 h 3164841"/>
                <a:gd name="connsiteX0" fmla="*/ 10516 w 1082405"/>
                <a:gd name="connsiteY0" fmla="*/ 3164840 h 3164841"/>
                <a:gd name="connsiteX1" fmla="*/ 1082396 w 1082405"/>
                <a:gd name="connsiteY1" fmla="*/ 0 h 3164841"/>
                <a:gd name="connsiteX2" fmla="*/ 0 w 1082405"/>
                <a:gd name="connsiteY2" fmla="*/ 2392 h 3164841"/>
                <a:gd name="connsiteX3" fmla="*/ 10516 w 1082405"/>
                <a:gd name="connsiteY3" fmla="*/ 3164840 h 316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2405" h="3164841">
                  <a:moveTo>
                    <a:pt x="10516" y="3164840"/>
                  </a:moveTo>
                  <a:cubicBezTo>
                    <a:pt x="855701" y="3167380"/>
                    <a:pt x="1084149" y="532155"/>
                    <a:pt x="1082396" y="0"/>
                  </a:cubicBezTo>
                  <a:lnTo>
                    <a:pt x="0" y="2392"/>
                  </a:lnTo>
                  <a:lnTo>
                    <a:pt x="10516" y="316484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B327D67-2A6B-4466-8B81-5E9BA0F1500A}"/>
                </a:ext>
              </a:extLst>
            </p:cNvPr>
            <p:cNvSpPr txBox="1"/>
            <p:nvPr/>
          </p:nvSpPr>
          <p:spPr>
            <a:xfrm rot="17417858">
              <a:off x="7369255" y="2023539"/>
              <a:ext cx="1076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linear</a:t>
              </a:r>
              <a:endParaRPr lang="ru-RU" sz="2800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EE34303-9467-4EA5-9083-4046D73628C9}"/>
              </a:ext>
            </a:extLst>
          </p:cNvPr>
          <p:cNvSpPr/>
          <p:nvPr/>
        </p:nvSpPr>
        <p:spPr>
          <a:xfrm>
            <a:off x="7037374" y="1625601"/>
            <a:ext cx="3408123" cy="3178047"/>
          </a:xfrm>
          <a:custGeom>
            <a:avLst/>
            <a:gdLst>
              <a:gd name="connsiteX0" fmla="*/ 0 w 1153750"/>
              <a:gd name="connsiteY0" fmla="*/ 3241661 h 3241661"/>
              <a:gd name="connsiteX1" fmla="*/ 1013460 w 1153750"/>
              <a:gd name="connsiteY1" fmla="*/ 498461 h 3241661"/>
              <a:gd name="connsiteX2" fmla="*/ 1120140 w 1153750"/>
              <a:gd name="connsiteY2" fmla="*/ 10781 h 3241661"/>
              <a:gd name="connsiteX0" fmla="*/ 0 w 1153750"/>
              <a:gd name="connsiteY0" fmla="*/ 3241661 h 3241661"/>
              <a:gd name="connsiteX1" fmla="*/ 1013460 w 1153750"/>
              <a:gd name="connsiteY1" fmla="*/ 498461 h 3241661"/>
              <a:gd name="connsiteX2" fmla="*/ 1120140 w 1153750"/>
              <a:gd name="connsiteY2" fmla="*/ 10781 h 3241661"/>
              <a:gd name="connsiteX0" fmla="*/ 0 w 1153750"/>
              <a:gd name="connsiteY0" fmla="*/ 3241661 h 3241661"/>
              <a:gd name="connsiteX1" fmla="*/ 1013460 w 1153750"/>
              <a:gd name="connsiteY1" fmla="*/ 498461 h 3241661"/>
              <a:gd name="connsiteX2" fmla="*/ 1120140 w 1153750"/>
              <a:gd name="connsiteY2" fmla="*/ 10781 h 3241661"/>
              <a:gd name="connsiteX0" fmla="*/ 0 w 1212693"/>
              <a:gd name="connsiteY0" fmla="*/ 3239375 h 3239375"/>
              <a:gd name="connsiteX1" fmla="*/ 1013460 w 1212693"/>
              <a:gd name="connsiteY1" fmla="*/ 496175 h 3239375"/>
              <a:gd name="connsiteX2" fmla="*/ 1196340 w 1212693"/>
              <a:gd name="connsiteY2" fmla="*/ 11035 h 3239375"/>
              <a:gd name="connsiteX0" fmla="*/ 0 w 1179415"/>
              <a:gd name="connsiteY0" fmla="*/ 3239375 h 3239375"/>
              <a:gd name="connsiteX1" fmla="*/ 1013460 w 1179415"/>
              <a:gd name="connsiteY1" fmla="*/ 496175 h 3239375"/>
              <a:gd name="connsiteX2" fmla="*/ 1155700 w 1179415"/>
              <a:gd name="connsiteY2" fmla="*/ 11035 h 3239375"/>
              <a:gd name="connsiteX0" fmla="*/ 0 w 1013460"/>
              <a:gd name="connsiteY0" fmla="*/ 2743200 h 2743200"/>
              <a:gd name="connsiteX1" fmla="*/ 1013460 w 1013460"/>
              <a:gd name="connsiteY1" fmla="*/ 0 h 2743200"/>
              <a:gd name="connsiteX0" fmla="*/ 0 w 1160780"/>
              <a:gd name="connsiteY0" fmla="*/ 3162300 h 3162300"/>
              <a:gd name="connsiteX1" fmla="*/ 1160780 w 1160780"/>
              <a:gd name="connsiteY1" fmla="*/ 0 h 3162300"/>
              <a:gd name="connsiteX0" fmla="*/ 0 w 1160780"/>
              <a:gd name="connsiteY0" fmla="*/ 3162300 h 3162300"/>
              <a:gd name="connsiteX1" fmla="*/ 1160780 w 1160780"/>
              <a:gd name="connsiteY1" fmla="*/ 0 h 3162300"/>
              <a:gd name="connsiteX0" fmla="*/ 0 w 1160780"/>
              <a:gd name="connsiteY0" fmla="*/ 3162300 h 3162301"/>
              <a:gd name="connsiteX1" fmla="*/ 1160780 w 1160780"/>
              <a:gd name="connsiteY1" fmla="*/ 0 h 3162301"/>
              <a:gd name="connsiteX0" fmla="*/ 0 w 1079500"/>
              <a:gd name="connsiteY0" fmla="*/ 3164840 h 3164841"/>
              <a:gd name="connsiteX1" fmla="*/ 1079500 w 1079500"/>
              <a:gd name="connsiteY1" fmla="*/ 0 h 3164841"/>
              <a:gd name="connsiteX0" fmla="*/ 0 w 1071880"/>
              <a:gd name="connsiteY0" fmla="*/ 3164840 h 3164841"/>
              <a:gd name="connsiteX1" fmla="*/ 1071880 w 1071880"/>
              <a:gd name="connsiteY1" fmla="*/ 0 h 3164841"/>
              <a:gd name="connsiteX0" fmla="*/ 0 w 1071880"/>
              <a:gd name="connsiteY0" fmla="*/ 3164840 h 3164841"/>
              <a:gd name="connsiteX1" fmla="*/ 1071880 w 1071880"/>
              <a:gd name="connsiteY1" fmla="*/ 0 h 3164841"/>
              <a:gd name="connsiteX0" fmla="*/ 0 w 1151118"/>
              <a:gd name="connsiteY0" fmla="*/ 3414695 h 3414696"/>
              <a:gd name="connsiteX1" fmla="*/ 1071880 w 1151118"/>
              <a:gd name="connsiteY1" fmla="*/ 249855 h 3414696"/>
              <a:gd name="connsiteX2" fmla="*/ 1071323 w 1151118"/>
              <a:gd name="connsiteY2" fmla="*/ 198060 h 3414696"/>
              <a:gd name="connsiteX0" fmla="*/ 0 w 3194763"/>
              <a:gd name="connsiteY0" fmla="*/ 3409028 h 3409029"/>
              <a:gd name="connsiteX1" fmla="*/ 1071880 w 3194763"/>
              <a:gd name="connsiteY1" fmla="*/ 244188 h 3409029"/>
              <a:gd name="connsiteX2" fmla="*/ 3194763 w 3194763"/>
              <a:gd name="connsiteY2" fmla="*/ 212713 h 3409029"/>
              <a:gd name="connsiteX0" fmla="*/ 0 w 3194763"/>
              <a:gd name="connsiteY0" fmla="*/ 3196315 h 3196316"/>
              <a:gd name="connsiteX1" fmla="*/ 1071880 w 3194763"/>
              <a:gd name="connsiteY1" fmla="*/ 31475 h 3196316"/>
              <a:gd name="connsiteX2" fmla="*/ 3194763 w 3194763"/>
              <a:gd name="connsiteY2" fmla="*/ 0 h 3196316"/>
              <a:gd name="connsiteX0" fmla="*/ 0 w 3225243"/>
              <a:gd name="connsiteY0" fmla="*/ 3171931 h 3171932"/>
              <a:gd name="connsiteX1" fmla="*/ 1071880 w 3225243"/>
              <a:gd name="connsiteY1" fmla="*/ 7091 h 3171932"/>
              <a:gd name="connsiteX2" fmla="*/ 3225243 w 3225243"/>
              <a:gd name="connsiteY2" fmla="*/ 0 h 3171932"/>
              <a:gd name="connsiteX0" fmla="*/ 0 w 3384751"/>
              <a:gd name="connsiteY0" fmla="*/ 3175996 h 3175997"/>
              <a:gd name="connsiteX1" fmla="*/ 1071880 w 3384751"/>
              <a:gd name="connsiteY1" fmla="*/ 11156 h 3175997"/>
              <a:gd name="connsiteX2" fmla="*/ 3225243 w 3384751"/>
              <a:gd name="connsiteY2" fmla="*/ 4065 h 3175997"/>
              <a:gd name="connsiteX3" fmla="*/ 3225243 w 3384751"/>
              <a:gd name="connsiteY3" fmla="*/ 0 h 3175997"/>
              <a:gd name="connsiteX0" fmla="*/ 0 w 3387974"/>
              <a:gd name="connsiteY0" fmla="*/ 3171932 h 3178048"/>
              <a:gd name="connsiteX1" fmla="*/ 1071880 w 3387974"/>
              <a:gd name="connsiteY1" fmla="*/ 7092 h 3178048"/>
              <a:gd name="connsiteX2" fmla="*/ 3225243 w 3387974"/>
              <a:gd name="connsiteY2" fmla="*/ 1 h 3178048"/>
              <a:gd name="connsiteX3" fmla="*/ 3237435 w 3387974"/>
              <a:gd name="connsiteY3" fmla="*/ 3178048 h 3178048"/>
              <a:gd name="connsiteX0" fmla="*/ 0 w 3237435"/>
              <a:gd name="connsiteY0" fmla="*/ 3171931 h 3178047"/>
              <a:gd name="connsiteX1" fmla="*/ 1071880 w 3237435"/>
              <a:gd name="connsiteY1" fmla="*/ 7091 h 3178047"/>
              <a:gd name="connsiteX2" fmla="*/ 3225243 w 3237435"/>
              <a:gd name="connsiteY2" fmla="*/ 0 h 3178047"/>
              <a:gd name="connsiteX3" fmla="*/ 3237435 w 3237435"/>
              <a:gd name="connsiteY3" fmla="*/ 3178047 h 3178047"/>
              <a:gd name="connsiteX0" fmla="*/ 0 w 3390006"/>
              <a:gd name="connsiteY0" fmla="*/ 3165835 h 3171951"/>
              <a:gd name="connsiteX1" fmla="*/ 1071880 w 3390006"/>
              <a:gd name="connsiteY1" fmla="*/ 995 h 3171951"/>
              <a:gd name="connsiteX2" fmla="*/ 3389835 w 3390006"/>
              <a:gd name="connsiteY2" fmla="*/ 0 h 3171951"/>
              <a:gd name="connsiteX3" fmla="*/ 3237435 w 3390006"/>
              <a:gd name="connsiteY3" fmla="*/ 3171951 h 3171951"/>
              <a:gd name="connsiteX0" fmla="*/ 0 w 3391541"/>
              <a:gd name="connsiteY0" fmla="*/ 3165835 h 3171951"/>
              <a:gd name="connsiteX1" fmla="*/ 1071880 w 3391541"/>
              <a:gd name="connsiteY1" fmla="*/ 995 h 3171951"/>
              <a:gd name="connsiteX2" fmla="*/ 3389835 w 3391541"/>
              <a:gd name="connsiteY2" fmla="*/ 0 h 3171951"/>
              <a:gd name="connsiteX3" fmla="*/ 3383739 w 3391541"/>
              <a:gd name="connsiteY3" fmla="*/ 3171951 h 3171951"/>
              <a:gd name="connsiteX0" fmla="*/ 0 w 3408123"/>
              <a:gd name="connsiteY0" fmla="*/ 3165835 h 3178047"/>
              <a:gd name="connsiteX1" fmla="*/ 1071880 w 3408123"/>
              <a:gd name="connsiteY1" fmla="*/ 995 h 3178047"/>
              <a:gd name="connsiteX2" fmla="*/ 3389835 w 3408123"/>
              <a:gd name="connsiteY2" fmla="*/ 0 h 3178047"/>
              <a:gd name="connsiteX3" fmla="*/ 3408123 w 3408123"/>
              <a:gd name="connsiteY3" fmla="*/ 3178047 h 3178047"/>
              <a:gd name="connsiteX0" fmla="*/ 0 w 3408123"/>
              <a:gd name="connsiteY0" fmla="*/ 3165835 h 3178047"/>
              <a:gd name="connsiteX1" fmla="*/ 1071880 w 3408123"/>
              <a:gd name="connsiteY1" fmla="*/ 995 h 3178047"/>
              <a:gd name="connsiteX2" fmla="*/ 3389835 w 3408123"/>
              <a:gd name="connsiteY2" fmla="*/ 0 h 3178047"/>
              <a:gd name="connsiteX3" fmla="*/ 3408123 w 3408123"/>
              <a:gd name="connsiteY3" fmla="*/ 3178047 h 3178047"/>
              <a:gd name="connsiteX0" fmla="*/ 0 w 3408123"/>
              <a:gd name="connsiteY0" fmla="*/ 3165835 h 3178047"/>
              <a:gd name="connsiteX1" fmla="*/ 1071880 w 3408123"/>
              <a:gd name="connsiteY1" fmla="*/ 995 h 3178047"/>
              <a:gd name="connsiteX2" fmla="*/ 3389835 w 3408123"/>
              <a:gd name="connsiteY2" fmla="*/ 0 h 3178047"/>
              <a:gd name="connsiteX3" fmla="*/ 3408123 w 3408123"/>
              <a:gd name="connsiteY3" fmla="*/ 3178047 h 3178047"/>
              <a:gd name="connsiteX4" fmla="*/ 0 w 3408123"/>
              <a:gd name="connsiteY4" fmla="*/ 3165835 h 317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8123" h="3178047">
                <a:moveTo>
                  <a:pt x="0" y="3165835"/>
                </a:moveTo>
                <a:cubicBezTo>
                  <a:pt x="845185" y="3168375"/>
                  <a:pt x="965623" y="600012"/>
                  <a:pt x="1071880" y="995"/>
                </a:cubicBezTo>
                <a:lnTo>
                  <a:pt x="3389835" y="0"/>
                </a:lnTo>
                <a:cubicBezTo>
                  <a:pt x="3395931" y="1589023"/>
                  <a:pt x="3398979" y="1589023"/>
                  <a:pt x="3408123" y="3178047"/>
                </a:cubicBezTo>
                <a:lnTo>
                  <a:pt x="0" y="316583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B8E32-0EB9-4DA7-AE65-8B31AB01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92FD-422B-4603-A98B-5399D55B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4269509" cy="474145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A54DF-8600-4A9D-B47F-F47D61BE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D12AE-5529-4FDA-AA67-76F337A1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8EEC9-8B26-43ED-85D7-FFBBA182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09D0BA-5EA4-4207-B245-9BE5CAA40617}"/>
              </a:ext>
            </a:extLst>
          </p:cNvPr>
          <p:cNvCxnSpPr>
            <a:cxnSpLocks/>
          </p:cNvCxnSpPr>
          <p:nvPr/>
        </p:nvCxnSpPr>
        <p:spPr bwMode="auto">
          <a:xfrm flipV="1">
            <a:off x="7030258" y="1326892"/>
            <a:ext cx="0" cy="346881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85A55D-8CE8-43CB-B0AE-3E9C281406B4}"/>
              </a:ext>
            </a:extLst>
          </p:cNvPr>
          <p:cNvCxnSpPr/>
          <p:nvPr/>
        </p:nvCxnSpPr>
        <p:spPr bwMode="auto">
          <a:xfrm>
            <a:off x="7030258" y="4795709"/>
            <a:ext cx="410637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C8101B-E948-4F13-B37C-6AC4B6563118}"/>
              </a:ext>
            </a:extLst>
          </p:cNvPr>
          <p:cNvSpPr txBox="1"/>
          <p:nvPr/>
        </p:nvSpPr>
        <p:spPr>
          <a:xfrm>
            <a:off x="10817454" y="483996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sz="1600" b="1" dirty="0"/>
              <a:t>dc</a:t>
            </a:r>
            <a:endParaRPr lang="ru-RU" b="1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8759316-A57A-4CA2-9EDE-B94F3D6A06A2}"/>
              </a:ext>
            </a:extLst>
          </p:cNvPr>
          <p:cNvSpPr/>
          <p:nvPr/>
        </p:nvSpPr>
        <p:spPr>
          <a:xfrm>
            <a:off x="7028795" y="2066709"/>
            <a:ext cx="1025237" cy="2724727"/>
          </a:xfrm>
          <a:custGeom>
            <a:avLst/>
            <a:gdLst>
              <a:gd name="connsiteX0" fmla="*/ 0 w 1025237"/>
              <a:gd name="connsiteY0" fmla="*/ 2724727 h 2724727"/>
              <a:gd name="connsiteX1" fmla="*/ 1025237 w 1025237"/>
              <a:gd name="connsiteY1" fmla="*/ 0 h 2724727"/>
              <a:gd name="connsiteX0" fmla="*/ 0 w 1025237"/>
              <a:gd name="connsiteY0" fmla="*/ 2724727 h 2724727"/>
              <a:gd name="connsiteX1" fmla="*/ 1025237 w 1025237"/>
              <a:gd name="connsiteY1" fmla="*/ 0 h 272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5237" h="2724727">
                <a:moveTo>
                  <a:pt x="0" y="2724727"/>
                </a:moveTo>
                <a:cubicBezTo>
                  <a:pt x="426412" y="1582497"/>
                  <a:pt x="708045" y="847"/>
                  <a:pt x="1025237" y="0"/>
                </a:cubicBezTo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C6AE47-731C-4876-B36D-9B3848A06E27}"/>
              </a:ext>
            </a:extLst>
          </p:cNvPr>
          <p:cNvSpPr txBox="1"/>
          <p:nvPr/>
        </p:nvSpPr>
        <p:spPr>
          <a:xfrm>
            <a:off x="6516976" y="10661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sz="1600" b="1" dirty="0" err="1"/>
              <a:t>dc</a:t>
            </a:r>
            <a:endParaRPr lang="ru-RU" b="1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4EB2BE7-F9BD-4BF1-A35C-AAAD8DCFC258}"/>
              </a:ext>
            </a:extLst>
          </p:cNvPr>
          <p:cNvSpPr/>
          <p:nvPr/>
        </p:nvSpPr>
        <p:spPr>
          <a:xfrm>
            <a:off x="7040880" y="1628141"/>
            <a:ext cx="1071880" cy="3164841"/>
          </a:xfrm>
          <a:custGeom>
            <a:avLst/>
            <a:gdLst>
              <a:gd name="connsiteX0" fmla="*/ 0 w 1153750"/>
              <a:gd name="connsiteY0" fmla="*/ 3241661 h 3241661"/>
              <a:gd name="connsiteX1" fmla="*/ 1013460 w 1153750"/>
              <a:gd name="connsiteY1" fmla="*/ 498461 h 3241661"/>
              <a:gd name="connsiteX2" fmla="*/ 1120140 w 1153750"/>
              <a:gd name="connsiteY2" fmla="*/ 10781 h 3241661"/>
              <a:gd name="connsiteX0" fmla="*/ 0 w 1153750"/>
              <a:gd name="connsiteY0" fmla="*/ 3241661 h 3241661"/>
              <a:gd name="connsiteX1" fmla="*/ 1013460 w 1153750"/>
              <a:gd name="connsiteY1" fmla="*/ 498461 h 3241661"/>
              <a:gd name="connsiteX2" fmla="*/ 1120140 w 1153750"/>
              <a:gd name="connsiteY2" fmla="*/ 10781 h 3241661"/>
              <a:gd name="connsiteX0" fmla="*/ 0 w 1153750"/>
              <a:gd name="connsiteY0" fmla="*/ 3241661 h 3241661"/>
              <a:gd name="connsiteX1" fmla="*/ 1013460 w 1153750"/>
              <a:gd name="connsiteY1" fmla="*/ 498461 h 3241661"/>
              <a:gd name="connsiteX2" fmla="*/ 1120140 w 1153750"/>
              <a:gd name="connsiteY2" fmla="*/ 10781 h 3241661"/>
              <a:gd name="connsiteX0" fmla="*/ 0 w 1212693"/>
              <a:gd name="connsiteY0" fmla="*/ 3239375 h 3239375"/>
              <a:gd name="connsiteX1" fmla="*/ 1013460 w 1212693"/>
              <a:gd name="connsiteY1" fmla="*/ 496175 h 3239375"/>
              <a:gd name="connsiteX2" fmla="*/ 1196340 w 1212693"/>
              <a:gd name="connsiteY2" fmla="*/ 11035 h 3239375"/>
              <a:gd name="connsiteX0" fmla="*/ 0 w 1179415"/>
              <a:gd name="connsiteY0" fmla="*/ 3239375 h 3239375"/>
              <a:gd name="connsiteX1" fmla="*/ 1013460 w 1179415"/>
              <a:gd name="connsiteY1" fmla="*/ 496175 h 3239375"/>
              <a:gd name="connsiteX2" fmla="*/ 1155700 w 1179415"/>
              <a:gd name="connsiteY2" fmla="*/ 11035 h 3239375"/>
              <a:gd name="connsiteX0" fmla="*/ 0 w 1013460"/>
              <a:gd name="connsiteY0" fmla="*/ 2743200 h 2743200"/>
              <a:gd name="connsiteX1" fmla="*/ 1013460 w 1013460"/>
              <a:gd name="connsiteY1" fmla="*/ 0 h 2743200"/>
              <a:gd name="connsiteX0" fmla="*/ 0 w 1160780"/>
              <a:gd name="connsiteY0" fmla="*/ 3162300 h 3162300"/>
              <a:gd name="connsiteX1" fmla="*/ 1160780 w 1160780"/>
              <a:gd name="connsiteY1" fmla="*/ 0 h 3162300"/>
              <a:gd name="connsiteX0" fmla="*/ 0 w 1160780"/>
              <a:gd name="connsiteY0" fmla="*/ 3162300 h 3162300"/>
              <a:gd name="connsiteX1" fmla="*/ 1160780 w 1160780"/>
              <a:gd name="connsiteY1" fmla="*/ 0 h 3162300"/>
              <a:gd name="connsiteX0" fmla="*/ 0 w 1160780"/>
              <a:gd name="connsiteY0" fmla="*/ 3162300 h 3162301"/>
              <a:gd name="connsiteX1" fmla="*/ 1160780 w 1160780"/>
              <a:gd name="connsiteY1" fmla="*/ 0 h 3162301"/>
              <a:gd name="connsiteX0" fmla="*/ 0 w 1079500"/>
              <a:gd name="connsiteY0" fmla="*/ 3164840 h 3164841"/>
              <a:gd name="connsiteX1" fmla="*/ 1079500 w 1079500"/>
              <a:gd name="connsiteY1" fmla="*/ 0 h 3164841"/>
              <a:gd name="connsiteX0" fmla="*/ 0 w 1071880"/>
              <a:gd name="connsiteY0" fmla="*/ 3164840 h 3164841"/>
              <a:gd name="connsiteX1" fmla="*/ 1071880 w 1071880"/>
              <a:gd name="connsiteY1" fmla="*/ 0 h 316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880" h="3164841">
                <a:moveTo>
                  <a:pt x="0" y="3164840"/>
                </a:moveTo>
                <a:cubicBezTo>
                  <a:pt x="845185" y="3167380"/>
                  <a:pt x="965623" y="599017"/>
                  <a:pt x="1071880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26223DC-A570-4B06-BBCF-7A410C76E003}"/>
              </a:ext>
            </a:extLst>
          </p:cNvPr>
          <p:cNvSpPr/>
          <p:nvPr/>
        </p:nvSpPr>
        <p:spPr>
          <a:xfrm>
            <a:off x="7028795" y="2750659"/>
            <a:ext cx="934331" cy="2040777"/>
          </a:xfrm>
          <a:custGeom>
            <a:avLst/>
            <a:gdLst>
              <a:gd name="connsiteX0" fmla="*/ 0 w 1025237"/>
              <a:gd name="connsiteY0" fmla="*/ 2724727 h 2724727"/>
              <a:gd name="connsiteX1" fmla="*/ 1025237 w 1025237"/>
              <a:gd name="connsiteY1" fmla="*/ 0 h 2724727"/>
              <a:gd name="connsiteX0" fmla="*/ 0 w 1025237"/>
              <a:gd name="connsiteY0" fmla="*/ 2724727 h 2724727"/>
              <a:gd name="connsiteX1" fmla="*/ 1025237 w 1025237"/>
              <a:gd name="connsiteY1" fmla="*/ 0 h 272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5237" h="2724727">
                <a:moveTo>
                  <a:pt x="0" y="2724727"/>
                </a:moveTo>
                <a:cubicBezTo>
                  <a:pt x="426412" y="1582497"/>
                  <a:pt x="708045" y="847"/>
                  <a:pt x="1025237" y="0"/>
                </a:cubicBezTo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6B1AB5E-7E43-4873-926B-5295B72F5F6D}"/>
              </a:ext>
            </a:extLst>
          </p:cNvPr>
          <p:cNvSpPr/>
          <p:nvPr/>
        </p:nvSpPr>
        <p:spPr>
          <a:xfrm>
            <a:off x="7028795" y="3445144"/>
            <a:ext cx="838649" cy="1346292"/>
          </a:xfrm>
          <a:custGeom>
            <a:avLst/>
            <a:gdLst>
              <a:gd name="connsiteX0" fmla="*/ 0 w 1025237"/>
              <a:gd name="connsiteY0" fmla="*/ 2724727 h 2724727"/>
              <a:gd name="connsiteX1" fmla="*/ 1025237 w 1025237"/>
              <a:gd name="connsiteY1" fmla="*/ 0 h 2724727"/>
              <a:gd name="connsiteX0" fmla="*/ 0 w 1025237"/>
              <a:gd name="connsiteY0" fmla="*/ 2724727 h 2724727"/>
              <a:gd name="connsiteX1" fmla="*/ 1025237 w 1025237"/>
              <a:gd name="connsiteY1" fmla="*/ 0 h 272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5237" h="2724727">
                <a:moveTo>
                  <a:pt x="0" y="2724727"/>
                </a:moveTo>
                <a:cubicBezTo>
                  <a:pt x="426412" y="1582497"/>
                  <a:pt x="708045" y="847"/>
                  <a:pt x="1025237" y="0"/>
                </a:cubicBezTo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1D855C3-998A-4EC0-9784-F714D93BD8CD}"/>
              </a:ext>
            </a:extLst>
          </p:cNvPr>
          <p:cNvSpPr/>
          <p:nvPr/>
        </p:nvSpPr>
        <p:spPr>
          <a:xfrm>
            <a:off x="7028795" y="4120895"/>
            <a:ext cx="634524" cy="670541"/>
          </a:xfrm>
          <a:custGeom>
            <a:avLst/>
            <a:gdLst>
              <a:gd name="connsiteX0" fmla="*/ 0 w 1025237"/>
              <a:gd name="connsiteY0" fmla="*/ 2724727 h 2724727"/>
              <a:gd name="connsiteX1" fmla="*/ 1025237 w 1025237"/>
              <a:gd name="connsiteY1" fmla="*/ 0 h 2724727"/>
              <a:gd name="connsiteX0" fmla="*/ 0 w 1025237"/>
              <a:gd name="connsiteY0" fmla="*/ 2724727 h 2724727"/>
              <a:gd name="connsiteX1" fmla="*/ 1025237 w 1025237"/>
              <a:gd name="connsiteY1" fmla="*/ 0 h 272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5237" h="2724727">
                <a:moveTo>
                  <a:pt x="0" y="2724727"/>
                </a:moveTo>
                <a:cubicBezTo>
                  <a:pt x="426412" y="1582497"/>
                  <a:pt x="708045" y="847"/>
                  <a:pt x="1025237" y="0"/>
                </a:cubicBezTo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ED3871C-9FDA-43C1-A697-587DCAF51695}"/>
              </a:ext>
            </a:extLst>
          </p:cNvPr>
          <p:cNvGrpSpPr/>
          <p:nvPr/>
        </p:nvGrpSpPr>
        <p:grpSpPr>
          <a:xfrm>
            <a:off x="7923206" y="2704980"/>
            <a:ext cx="2529464" cy="90000"/>
            <a:chOff x="8365166" y="2704980"/>
            <a:chExt cx="2529464" cy="90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23730C9-9A4C-43D8-8AF9-F9FF5719AD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15707" y="2750659"/>
              <a:ext cx="247892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687446B-792E-4D92-92BF-402FC7932073}"/>
                </a:ext>
              </a:extLst>
            </p:cNvPr>
            <p:cNvSpPr/>
            <p:nvPr/>
          </p:nvSpPr>
          <p:spPr>
            <a:xfrm>
              <a:off x="8365166" y="2704980"/>
              <a:ext cx="90000" cy="9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55C1BA-2A19-4617-9EB9-C50815E32DD3}"/>
              </a:ext>
            </a:extLst>
          </p:cNvPr>
          <p:cNvGrpSpPr/>
          <p:nvPr/>
        </p:nvGrpSpPr>
        <p:grpSpPr>
          <a:xfrm>
            <a:off x="7816526" y="3384600"/>
            <a:ext cx="2636144" cy="90000"/>
            <a:chOff x="8365166" y="2704980"/>
            <a:chExt cx="2636144" cy="90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E6F61C2-5D59-442A-9DDA-ABDD80118C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15707" y="2750659"/>
              <a:ext cx="258560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DDD052-40B2-4157-AB84-E476170C59B6}"/>
                </a:ext>
              </a:extLst>
            </p:cNvPr>
            <p:cNvSpPr/>
            <p:nvPr/>
          </p:nvSpPr>
          <p:spPr>
            <a:xfrm>
              <a:off x="8365166" y="2704980"/>
              <a:ext cx="90000" cy="9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10143A8-2A27-4F23-B98E-05DC396796E1}"/>
              </a:ext>
            </a:extLst>
          </p:cNvPr>
          <p:cNvGrpSpPr/>
          <p:nvPr/>
        </p:nvGrpSpPr>
        <p:grpSpPr>
          <a:xfrm>
            <a:off x="7626814" y="4070226"/>
            <a:ext cx="2825856" cy="90000"/>
            <a:chOff x="8365166" y="2704980"/>
            <a:chExt cx="2825856" cy="90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6002060-C01A-4FBF-98BB-EB358B7563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15707" y="2750659"/>
              <a:ext cx="277531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54F160F-60C1-410B-A643-86B599110904}"/>
                </a:ext>
              </a:extLst>
            </p:cNvPr>
            <p:cNvSpPr/>
            <p:nvPr/>
          </p:nvSpPr>
          <p:spPr>
            <a:xfrm>
              <a:off x="8365166" y="2704980"/>
              <a:ext cx="90000" cy="9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05D1598-0175-4718-90F6-62066F60B8F2}"/>
              </a:ext>
            </a:extLst>
          </p:cNvPr>
          <p:cNvSpPr txBox="1"/>
          <p:nvPr/>
        </p:nvSpPr>
        <p:spPr>
          <a:xfrm>
            <a:off x="7711440" y="846382"/>
            <a:ext cx="312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fig.: </a:t>
            </a:r>
            <a:r>
              <a:rPr lang="en-US" dirty="0" err="1">
                <a:latin typeface="+mj-lt"/>
              </a:rPr>
              <a:t>nMOS</a:t>
            </a:r>
            <a:r>
              <a:rPr lang="en-US" dirty="0">
                <a:latin typeface="+mj-lt"/>
              </a:rPr>
              <a:t> output characteristic</a:t>
            </a:r>
            <a:endParaRPr lang="ru-RU" dirty="0">
              <a:latin typeface="+mj-lt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5D22F3-8014-4E0B-841D-BEAD7EDE734C}"/>
              </a:ext>
            </a:extLst>
          </p:cNvPr>
          <p:cNvGrpSpPr/>
          <p:nvPr/>
        </p:nvGrpSpPr>
        <p:grpSpPr>
          <a:xfrm>
            <a:off x="8017983" y="2019573"/>
            <a:ext cx="2423957" cy="90000"/>
            <a:chOff x="8365166" y="2704980"/>
            <a:chExt cx="2423957" cy="90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49987B-5F97-4FCF-966A-40665C337B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15707" y="2750659"/>
              <a:ext cx="237341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FA72AB5-5A15-4EBB-961E-2E1148AD44A8}"/>
                </a:ext>
              </a:extLst>
            </p:cNvPr>
            <p:cNvSpPr/>
            <p:nvPr/>
          </p:nvSpPr>
          <p:spPr>
            <a:xfrm>
              <a:off x="8365166" y="2704980"/>
              <a:ext cx="90000" cy="9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CC78E3F-4994-4DB6-9634-D0324043977F}"/>
              </a:ext>
            </a:extLst>
          </p:cNvPr>
          <p:cNvCxnSpPr>
            <a:cxnSpLocks/>
          </p:cNvCxnSpPr>
          <p:nvPr/>
        </p:nvCxnSpPr>
        <p:spPr bwMode="auto">
          <a:xfrm flipV="1">
            <a:off x="7028795" y="4771007"/>
            <a:ext cx="3413145" cy="823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FA0679F-329F-4FEC-B430-002E0397EF9B}"/>
              </a:ext>
            </a:extLst>
          </p:cNvPr>
          <p:cNvSpPr txBox="1"/>
          <p:nvPr/>
        </p:nvSpPr>
        <p:spPr>
          <a:xfrm>
            <a:off x="7475126" y="127909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b="1" dirty="0" err="1">
                <a:solidFill>
                  <a:prstClr val="black"/>
                </a:solidFill>
              </a:rPr>
              <a:t>ds</a:t>
            </a:r>
            <a:r>
              <a:rPr lang="en-US" sz="1600" b="1" dirty="0">
                <a:solidFill>
                  <a:prstClr val="black"/>
                </a:solidFill>
              </a:rPr>
              <a:t> = </a:t>
            </a:r>
            <a:r>
              <a:rPr lang="en-US" dirty="0" err="1"/>
              <a:t>V</a:t>
            </a:r>
            <a:r>
              <a:rPr lang="en-US" sz="1600" b="1" dirty="0" err="1"/>
              <a:t>gs</a:t>
            </a:r>
            <a:r>
              <a:rPr lang="en-US" sz="1600" b="1" dirty="0"/>
              <a:t> −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b="1" dirty="0" err="1">
                <a:solidFill>
                  <a:prstClr val="black"/>
                </a:solidFill>
              </a:rPr>
              <a:t>t</a:t>
            </a:r>
            <a:r>
              <a:rPr lang="en-US" sz="1600" b="1" dirty="0"/>
              <a:t> </a:t>
            </a:r>
            <a:endParaRPr lang="ru-RU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F12120-C6C7-4F23-B0F6-BFC9000A2DD0}"/>
              </a:ext>
            </a:extLst>
          </p:cNvPr>
          <p:cNvSpPr txBox="1"/>
          <p:nvPr/>
        </p:nvSpPr>
        <p:spPr>
          <a:xfrm>
            <a:off x="8204495" y="2816334"/>
            <a:ext cx="175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saturation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9F0EAD-02DE-4EF1-9BAB-E278C0B6C7C4}"/>
              </a:ext>
            </a:extLst>
          </p:cNvPr>
          <p:cNvSpPr txBox="1"/>
          <p:nvPr/>
        </p:nvSpPr>
        <p:spPr>
          <a:xfrm>
            <a:off x="8062983" y="4849327"/>
            <a:ext cx="154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output voltage</a:t>
            </a:r>
            <a:endParaRPr lang="ru-RU" dirty="0">
              <a:latin typeface="+mj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590394-2D9D-4290-94B9-A6BF67A8B88B}"/>
              </a:ext>
            </a:extLst>
          </p:cNvPr>
          <p:cNvSpPr txBox="1"/>
          <p:nvPr/>
        </p:nvSpPr>
        <p:spPr>
          <a:xfrm rot="16200000">
            <a:off x="6012574" y="2827049"/>
            <a:ext cx="155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output current</a:t>
            </a:r>
            <a:endParaRPr lang="ru-RU" dirty="0">
              <a:latin typeface="+mj-lt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0871FB-DC1E-42A6-867F-9A78136380E0}"/>
              </a:ext>
            </a:extLst>
          </p:cNvPr>
          <p:cNvCxnSpPr>
            <a:cxnSpLocks/>
          </p:cNvCxnSpPr>
          <p:nvPr/>
        </p:nvCxnSpPr>
        <p:spPr bwMode="auto">
          <a:xfrm flipH="1">
            <a:off x="9962394" y="4361626"/>
            <a:ext cx="753641" cy="33771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AB08F74-568B-4273-94AC-3A4F2CA07D3B}"/>
              </a:ext>
            </a:extLst>
          </p:cNvPr>
          <p:cNvSpPr/>
          <p:nvPr/>
        </p:nvSpPr>
        <p:spPr>
          <a:xfrm>
            <a:off x="10639521" y="4023237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b="1" dirty="0" err="1">
                <a:solidFill>
                  <a:prstClr val="black"/>
                </a:solidFill>
              </a:rPr>
              <a:t>gs</a:t>
            </a:r>
            <a:r>
              <a:rPr lang="en-US" sz="1600" b="1" dirty="0">
                <a:solidFill>
                  <a:prstClr val="black"/>
                </a:solidFill>
              </a:rPr>
              <a:t> &lt;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b="1" dirty="0" err="1">
                <a:solidFill>
                  <a:prstClr val="black"/>
                </a:solidFill>
              </a:rPr>
              <a:t>t</a:t>
            </a:r>
            <a:r>
              <a:rPr lang="en-US" sz="1600" b="1" dirty="0">
                <a:solidFill>
                  <a:prstClr val="black"/>
                </a:solidFill>
              </a:rPr>
              <a:t>  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BAF2BB-5E05-4746-9ABE-ECBB723303E6}"/>
              </a:ext>
            </a:extLst>
          </p:cNvPr>
          <p:cNvSpPr txBox="1"/>
          <p:nvPr/>
        </p:nvSpPr>
        <p:spPr>
          <a:xfrm>
            <a:off x="10646937" y="4345818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No current!</a:t>
            </a:r>
            <a:endParaRPr lang="ru-RU" dirty="0">
              <a:latin typeface="+mj-lt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41B475-D56F-4333-854B-393AE9787E4A}"/>
              </a:ext>
            </a:extLst>
          </p:cNvPr>
          <p:cNvCxnSpPr>
            <a:cxnSpLocks/>
          </p:cNvCxnSpPr>
          <p:nvPr/>
        </p:nvCxnSpPr>
        <p:spPr bwMode="auto">
          <a:xfrm flipV="1">
            <a:off x="10716035" y="2019573"/>
            <a:ext cx="1" cy="164257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013F3EF-B20B-43C6-95DF-9543D679647F}"/>
              </a:ext>
            </a:extLst>
          </p:cNvPr>
          <p:cNvSpPr/>
          <p:nvPr/>
        </p:nvSpPr>
        <p:spPr>
          <a:xfrm>
            <a:off x="10724739" y="2771830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b="1" dirty="0" err="1">
                <a:solidFill>
                  <a:prstClr val="black"/>
                </a:solidFill>
              </a:rPr>
              <a:t>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83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8E32-0EB9-4DA7-AE65-8B31AB01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92FD-422B-4603-A98B-5399D55B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4269509" cy="474145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A54DF-8600-4A9D-B47F-F47D61BE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D12AE-5529-4FDA-AA67-76F337A1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8EEC9-8B26-43ED-85D7-FFBBA182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09D0BA-5EA4-4207-B245-9BE5CAA40617}"/>
              </a:ext>
            </a:extLst>
          </p:cNvPr>
          <p:cNvCxnSpPr>
            <a:cxnSpLocks/>
          </p:cNvCxnSpPr>
          <p:nvPr/>
        </p:nvCxnSpPr>
        <p:spPr bwMode="auto">
          <a:xfrm flipV="1">
            <a:off x="7472218" y="1326892"/>
            <a:ext cx="0" cy="346881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85A55D-8CE8-43CB-B0AE-3E9C281406B4}"/>
              </a:ext>
            </a:extLst>
          </p:cNvPr>
          <p:cNvCxnSpPr/>
          <p:nvPr/>
        </p:nvCxnSpPr>
        <p:spPr bwMode="auto">
          <a:xfrm>
            <a:off x="7472218" y="4795709"/>
            <a:ext cx="410637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FC3DFA-BF5C-40FA-BC8B-BC47E5905037}"/>
              </a:ext>
            </a:extLst>
          </p:cNvPr>
          <p:cNvSpPr txBox="1"/>
          <p:nvPr/>
        </p:nvSpPr>
        <p:spPr>
          <a:xfrm>
            <a:off x="9955584" y="48082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sz="1600" b="1" dirty="0" err="1"/>
              <a:t>cc</a:t>
            </a:r>
            <a:endParaRPr lang="ru-RU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5ED57-8D3E-449D-9289-27C8EA4FC06A}"/>
              </a:ext>
            </a:extLst>
          </p:cNvPr>
          <p:cNvSpPr txBox="1"/>
          <p:nvPr/>
        </p:nvSpPr>
        <p:spPr>
          <a:xfrm>
            <a:off x="10322669" y="482360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1V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C8101B-E948-4F13-B37C-6AC4B6563118}"/>
              </a:ext>
            </a:extLst>
          </p:cNvPr>
          <p:cNvSpPr txBox="1"/>
          <p:nvPr/>
        </p:nvSpPr>
        <p:spPr>
          <a:xfrm>
            <a:off x="11342820" y="441386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sz="1600" b="1" dirty="0"/>
              <a:t>dc</a:t>
            </a:r>
            <a:endParaRPr lang="ru-RU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D7BF47-71CD-442F-BF27-D430E87AAC3E}"/>
              </a:ext>
            </a:extLst>
          </p:cNvPr>
          <p:cNvSpPr txBox="1"/>
          <p:nvPr/>
        </p:nvSpPr>
        <p:spPr>
          <a:xfrm>
            <a:off x="8024803" y="479640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V</a:t>
            </a:r>
            <a:r>
              <a:rPr lang="en-US" sz="1600" b="1" dirty="0" err="1"/>
              <a:t>gs</a:t>
            </a:r>
            <a:r>
              <a:rPr lang="en-US" sz="1600" b="1" dirty="0"/>
              <a:t> −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b="1" dirty="0" err="1">
                <a:solidFill>
                  <a:prstClr val="black"/>
                </a:solidFill>
              </a:rPr>
              <a:t>t</a:t>
            </a:r>
            <a:r>
              <a:rPr lang="en-US" sz="1600" b="1" dirty="0"/>
              <a:t> </a:t>
            </a:r>
            <a:endParaRPr lang="ru-R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3E7F5F-A36A-4B99-ACB4-EA16CCA5F278}"/>
              </a:ext>
            </a:extLst>
          </p:cNvPr>
          <p:cNvSpPr txBox="1"/>
          <p:nvPr/>
        </p:nvSpPr>
        <p:spPr>
          <a:xfrm>
            <a:off x="8828068" y="4823609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0.4V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8759316-A57A-4CA2-9EDE-B94F3D6A06A2}"/>
              </a:ext>
            </a:extLst>
          </p:cNvPr>
          <p:cNvSpPr/>
          <p:nvPr/>
        </p:nvSpPr>
        <p:spPr>
          <a:xfrm>
            <a:off x="7470755" y="2066709"/>
            <a:ext cx="1025237" cy="2724727"/>
          </a:xfrm>
          <a:custGeom>
            <a:avLst/>
            <a:gdLst>
              <a:gd name="connsiteX0" fmla="*/ 0 w 1025237"/>
              <a:gd name="connsiteY0" fmla="*/ 2724727 h 2724727"/>
              <a:gd name="connsiteX1" fmla="*/ 1025237 w 1025237"/>
              <a:gd name="connsiteY1" fmla="*/ 0 h 2724727"/>
              <a:gd name="connsiteX0" fmla="*/ 0 w 1025237"/>
              <a:gd name="connsiteY0" fmla="*/ 2724727 h 2724727"/>
              <a:gd name="connsiteX1" fmla="*/ 1025237 w 1025237"/>
              <a:gd name="connsiteY1" fmla="*/ 0 h 272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5237" h="2724727">
                <a:moveTo>
                  <a:pt x="0" y="2724727"/>
                </a:moveTo>
                <a:cubicBezTo>
                  <a:pt x="426412" y="1582497"/>
                  <a:pt x="708045" y="847"/>
                  <a:pt x="1025237" y="0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A88D20-9F13-4B01-A4E0-C24214CFE3BD}"/>
              </a:ext>
            </a:extLst>
          </p:cNvPr>
          <p:cNvCxnSpPr>
            <a:stCxn id="25" idx="1"/>
          </p:cNvCxnSpPr>
          <p:nvPr/>
        </p:nvCxnSpPr>
        <p:spPr bwMode="auto">
          <a:xfrm flipV="1">
            <a:off x="8495992" y="2059709"/>
            <a:ext cx="2398638" cy="7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60246D-6133-434B-9595-965800B0C1EE}"/>
              </a:ext>
            </a:extLst>
          </p:cNvPr>
          <p:cNvGrpSpPr/>
          <p:nvPr/>
        </p:nvGrpSpPr>
        <p:grpSpPr>
          <a:xfrm>
            <a:off x="10162268" y="2012881"/>
            <a:ext cx="90000" cy="2831401"/>
            <a:chOff x="10162268" y="2012881"/>
            <a:chExt cx="90000" cy="28314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1EFC178-3C43-47ED-BA18-483967189668}"/>
                </a:ext>
              </a:extLst>
            </p:cNvPr>
            <p:cNvCxnSpPr/>
            <p:nvPr/>
          </p:nvCxnSpPr>
          <p:spPr bwMode="auto">
            <a:xfrm flipV="1">
              <a:off x="10207268" y="2054072"/>
              <a:ext cx="0" cy="273600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C55E6AA-274E-45B6-AC4C-16C2FA48F041}"/>
                </a:ext>
              </a:extLst>
            </p:cNvPr>
            <p:cNvSpPr/>
            <p:nvPr/>
          </p:nvSpPr>
          <p:spPr>
            <a:xfrm>
              <a:off x="10162268" y="4754282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B047BC0-B9B3-47DC-B816-30C50251C342}"/>
                </a:ext>
              </a:extLst>
            </p:cNvPr>
            <p:cNvSpPr/>
            <p:nvPr/>
          </p:nvSpPr>
          <p:spPr>
            <a:xfrm>
              <a:off x="10162268" y="2012881"/>
              <a:ext cx="90000" cy="9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C174B7-02C9-4262-AC06-C744EC160876}"/>
              </a:ext>
            </a:extLst>
          </p:cNvPr>
          <p:cNvGrpSpPr/>
          <p:nvPr/>
        </p:nvGrpSpPr>
        <p:grpSpPr>
          <a:xfrm>
            <a:off x="8457850" y="2007166"/>
            <a:ext cx="90000" cy="2831401"/>
            <a:chOff x="8457850" y="2007166"/>
            <a:chExt cx="90000" cy="283140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AA6B4-1F73-48C6-B0E4-80600F700A88}"/>
                </a:ext>
              </a:extLst>
            </p:cNvPr>
            <p:cNvCxnSpPr/>
            <p:nvPr/>
          </p:nvCxnSpPr>
          <p:spPr bwMode="auto">
            <a:xfrm flipV="1">
              <a:off x="8502850" y="2059709"/>
              <a:ext cx="0" cy="273600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050A2A-B41A-4168-8E70-EE1911C8B35D}"/>
                </a:ext>
              </a:extLst>
            </p:cNvPr>
            <p:cNvSpPr/>
            <p:nvPr/>
          </p:nvSpPr>
          <p:spPr>
            <a:xfrm>
              <a:off x="8457850" y="4748567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4FEEBA-AD31-4348-89E7-97ADB7AD73AD}"/>
                </a:ext>
              </a:extLst>
            </p:cNvPr>
            <p:cNvSpPr/>
            <p:nvPr/>
          </p:nvSpPr>
          <p:spPr>
            <a:xfrm>
              <a:off x="8457850" y="2007166"/>
              <a:ext cx="90000" cy="9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B1DA78D-CC0E-45B8-AF6A-5318E0D8C70B}"/>
              </a:ext>
            </a:extLst>
          </p:cNvPr>
          <p:cNvSpPr/>
          <p:nvPr/>
        </p:nvSpPr>
        <p:spPr>
          <a:xfrm>
            <a:off x="8058614" y="5182880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b="1" dirty="0" err="1">
                <a:solidFill>
                  <a:prstClr val="black"/>
                </a:solidFill>
              </a:rPr>
              <a:t>cc</a:t>
            </a:r>
            <a:endParaRPr lang="ru-R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39E5E4-8441-49A0-A783-F859FC2BAC68}"/>
              </a:ext>
            </a:extLst>
          </p:cNvPr>
          <p:cNvSpPr/>
          <p:nvPr/>
        </p:nvSpPr>
        <p:spPr>
          <a:xfrm rot="5400000">
            <a:off x="8180832" y="50192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=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C6AE47-731C-4876-B36D-9B3848A06E27}"/>
              </a:ext>
            </a:extLst>
          </p:cNvPr>
          <p:cNvSpPr txBox="1"/>
          <p:nvPr/>
        </p:nvSpPr>
        <p:spPr>
          <a:xfrm>
            <a:off x="6958936" y="10661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sz="1600" b="1" dirty="0" err="1"/>
              <a:t>dc</a:t>
            </a:r>
            <a:endParaRPr lang="ru-RU" b="1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4EB2BE7-F9BD-4BF1-A35C-AAAD8DCFC258}"/>
              </a:ext>
            </a:extLst>
          </p:cNvPr>
          <p:cNvSpPr/>
          <p:nvPr/>
        </p:nvSpPr>
        <p:spPr>
          <a:xfrm>
            <a:off x="7482840" y="1628141"/>
            <a:ext cx="1071880" cy="3164841"/>
          </a:xfrm>
          <a:custGeom>
            <a:avLst/>
            <a:gdLst>
              <a:gd name="connsiteX0" fmla="*/ 0 w 1153750"/>
              <a:gd name="connsiteY0" fmla="*/ 3241661 h 3241661"/>
              <a:gd name="connsiteX1" fmla="*/ 1013460 w 1153750"/>
              <a:gd name="connsiteY1" fmla="*/ 498461 h 3241661"/>
              <a:gd name="connsiteX2" fmla="*/ 1120140 w 1153750"/>
              <a:gd name="connsiteY2" fmla="*/ 10781 h 3241661"/>
              <a:gd name="connsiteX0" fmla="*/ 0 w 1153750"/>
              <a:gd name="connsiteY0" fmla="*/ 3241661 h 3241661"/>
              <a:gd name="connsiteX1" fmla="*/ 1013460 w 1153750"/>
              <a:gd name="connsiteY1" fmla="*/ 498461 h 3241661"/>
              <a:gd name="connsiteX2" fmla="*/ 1120140 w 1153750"/>
              <a:gd name="connsiteY2" fmla="*/ 10781 h 3241661"/>
              <a:gd name="connsiteX0" fmla="*/ 0 w 1153750"/>
              <a:gd name="connsiteY0" fmla="*/ 3241661 h 3241661"/>
              <a:gd name="connsiteX1" fmla="*/ 1013460 w 1153750"/>
              <a:gd name="connsiteY1" fmla="*/ 498461 h 3241661"/>
              <a:gd name="connsiteX2" fmla="*/ 1120140 w 1153750"/>
              <a:gd name="connsiteY2" fmla="*/ 10781 h 3241661"/>
              <a:gd name="connsiteX0" fmla="*/ 0 w 1212693"/>
              <a:gd name="connsiteY0" fmla="*/ 3239375 h 3239375"/>
              <a:gd name="connsiteX1" fmla="*/ 1013460 w 1212693"/>
              <a:gd name="connsiteY1" fmla="*/ 496175 h 3239375"/>
              <a:gd name="connsiteX2" fmla="*/ 1196340 w 1212693"/>
              <a:gd name="connsiteY2" fmla="*/ 11035 h 3239375"/>
              <a:gd name="connsiteX0" fmla="*/ 0 w 1179415"/>
              <a:gd name="connsiteY0" fmla="*/ 3239375 h 3239375"/>
              <a:gd name="connsiteX1" fmla="*/ 1013460 w 1179415"/>
              <a:gd name="connsiteY1" fmla="*/ 496175 h 3239375"/>
              <a:gd name="connsiteX2" fmla="*/ 1155700 w 1179415"/>
              <a:gd name="connsiteY2" fmla="*/ 11035 h 3239375"/>
              <a:gd name="connsiteX0" fmla="*/ 0 w 1013460"/>
              <a:gd name="connsiteY0" fmla="*/ 2743200 h 2743200"/>
              <a:gd name="connsiteX1" fmla="*/ 1013460 w 1013460"/>
              <a:gd name="connsiteY1" fmla="*/ 0 h 2743200"/>
              <a:gd name="connsiteX0" fmla="*/ 0 w 1160780"/>
              <a:gd name="connsiteY0" fmla="*/ 3162300 h 3162300"/>
              <a:gd name="connsiteX1" fmla="*/ 1160780 w 1160780"/>
              <a:gd name="connsiteY1" fmla="*/ 0 h 3162300"/>
              <a:gd name="connsiteX0" fmla="*/ 0 w 1160780"/>
              <a:gd name="connsiteY0" fmla="*/ 3162300 h 3162300"/>
              <a:gd name="connsiteX1" fmla="*/ 1160780 w 1160780"/>
              <a:gd name="connsiteY1" fmla="*/ 0 h 3162300"/>
              <a:gd name="connsiteX0" fmla="*/ 0 w 1160780"/>
              <a:gd name="connsiteY0" fmla="*/ 3162300 h 3162301"/>
              <a:gd name="connsiteX1" fmla="*/ 1160780 w 1160780"/>
              <a:gd name="connsiteY1" fmla="*/ 0 h 3162301"/>
              <a:gd name="connsiteX0" fmla="*/ 0 w 1079500"/>
              <a:gd name="connsiteY0" fmla="*/ 3164840 h 3164841"/>
              <a:gd name="connsiteX1" fmla="*/ 1079500 w 1079500"/>
              <a:gd name="connsiteY1" fmla="*/ 0 h 3164841"/>
              <a:gd name="connsiteX0" fmla="*/ 0 w 1071880"/>
              <a:gd name="connsiteY0" fmla="*/ 3164840 h 3164841"/>
              <a:gd name="connsiteX1" fmla="*/ 1071880 w 1071880"/>
              <a:gd name="connsiteY1" fmla="*/ 0 h 316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880" h="3164841">
                <a:moveTo>
                  <a:pt x="0" y="3164840"/>
                </a:moveTo>
                <a:cubicBezTo>
                  <a:pt x="845185" y="3167380"/>
                  <a:pt x="965623" y="599017"/>
                  <a:pt x="1071880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26223DC-A570-4B06-BBCF-7A410C76E003}"/>
              </a:ext>
            </a:extLst>
          </p:cNvPr>
          <p:cNvSpPr/>
          <p:nvPr/>
        </p:nvSpPr>
        <p:spPr>
          <a:xfrm>
            <a:off x="7470755" y="2750659"/>
            <a:ext cx="934331" cy="2040777"/>
          </a:xfrm>
          <a:custGeom>
            <a:avLst/>
            <a:gdLst>
              <a:gd name="connsiteX0" fmla="*/ 0 w 1025237"/>
              <a:gd name="connsiteY0" fmla="*/ 2724727 h 2724727"/>
              <a:gd name="connsiteX1" fmla="*/ 1025237 w 1025237"/>
              <a:gd name="connsiteY1" fmla="*/ 0 h 2724727"/>
              <a:gd name="connsiteX0" fmla="*/ 0 w 1025237"/>
              <a:gd name="connsiteY0" fmla="*/ 2724727 h 2724727"/>
              <a:gd name="connsiteX1" fmla="*/ 1025237 w 1025237"/>
              <a:gd name="connsiteY1" fmla="*/ 0 h 272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5237" h="2724727">
                <a:moveTo>
                  <a:pt x="0" y="2724727"/>
                </a:moveTo>
                <a:cubicBezTo>
                  <a:pt x="426412" y="1582497"/>
                  <a:pt x="708045" y="847"/>
                  <a:pt x="1025237" y="0"/>
                </a:cubicBezTo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6B1AB5E-7E43-4873-926B-5295B72F5F6D}"/>
              </a:ext>
            </a:extLst>
          </p:cNvPr>
          <p:cNvSpPr/>
          <p:nvPr/>
        </p:nvSpPr>
        <p:spPr>
          <a:xfrm>
            <a:off x="7470755" y="3445144"/>
            <a:ext cx="838649" cy="1346292"/>
          </a:xfrm>
          <a:custGeom>
            <a:avLst/>
            <a:gdLst>
              <a:gd name="connsiteX0" fmla="*/ 0 w 1025237"/>
              <a:gd name="connsiteY0" fmla="*/ 2724727 h 2724727"/>
              <a:gd name="connsiteX1" fmla="*/ 1025237 w 1025237"/>
              <a:gd name="connsiteY1" fmla="*/ 0 h 2724727"/>
              <a:gd name="connsiteX0" fmla="*/ 0 w 1025237"/>
              <a:gd name="connsiteY0" fmla="*/ 2724727 h 2724727"/>
              <a:gd name="connsiteX1" fmla="*/ 1025237 w 1025237"/>
              <a:gd name="connsiteY1" fmla="*/ 0 h 272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5237" h="2724727">
                <a:moveTo>
                  <a:pt x="0" y="2724727"/>
                </a:moveTo>
                <a:cubicBezTo>
                  <a:pt x="426412" y="1582497"/>
                  <a:pt x="708045" y="847"/>
                  <a:pt x="1025237" y="0"/>
                </a:cubicBezTo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1D855C3-998A-4EC0-9784-F714D93BD8CD}"/>
              </a:ext>
            </a:extLst>
          </p:cNvPr>
          <p:cNvSpPr/>
          <p:nvPr/>
        </p:nvSpPr>
        <p:spPr>
          <a:xfrm>
            <a:off x="7470755" y="4120895"/>
            <a:ext cx="634524" cy="670541"/>
          </a:xfrm>
          <a:custGeom>
            <a:avLst/>
            <a:gdLst>
              <a:gd name="connsiteX0" fmla="*/ 0 w 1025237"/>
              <a:gd name="connsiteY0" fmla="*/ 2724727 h 2724727"/>
              <a:gd name="connsiteX1" fmla="*/ 1025237 w 1025237"/>
              <a:gd name="connsiteY1" fmla="*/ 0 h 2724727"/>
              <a:gd name="connsiteX0" fmla="*/ 0 w 1025237"/>
              <a:gd name="connsiteY0" fmla="*/ 2724727 h 2724727"/>
              <a:gd name="connsiteX1" fmla="*/ 1025237 w 1025237"/>
              <a:gd name="connsiteY1" fmla="*/ 0 h 272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5237" h="2724727">
                <a:moveTo>
                  <a:pt x="0" y="2724727"/>
                </a:moveTo>
                <a:cubicBezTo>
                  <a:pt x="426412" y="1582497"/>
                  <a:pt x="708045" y="847"/>
                  <a:pt x="1025237" y="0"/>
                </a:cubicBezTo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ED3871C-9FDA-43C1-A697-587DCAF51695}"/>
              </a:ext>
            </a:extLst>
          </p:cNvPr>
          <p:cNvGrpSpPr/>
          <p:nvPr/>
        </p:nvGrpSpPr>
        <p:grpSpPr>
          <a:xfrm>
            <a:off x="8365166" y="2704980"/>
            <a:ext cx="2529464" cy="90000"/>
            <a:chOff x="8365166" y="2704980"/>
            <a:chExt cx="2529464" cy="90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23730C9-9A4C-43D8-8AF9-F9FF5719AD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15707" y="2750659"/>
              <a:ext cx="247892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687446B-792E-4D92-92BF-402FC7932073}"/>
                </a:ext>
              </a:extLst>
            </p:cNvPr>
            <p:cNvSpPr/>
            <p:nvPr/>
          </p:nvSpPr>
          <p:spPr>
            <a:xfrm>
              <a:off x="8365166" y="2704980"/>
              <a:ext cx="90000" cy="9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55C1BA-2A19-4617-9EB9-C50815E32DD3}"/>
              </a:ext>
            </a:extLst>
          </p:cNvPr>
          <p:cNvGrpSpPr/>
          <p:nvPr/>
        </p:nvGrpSpPr>
        <p:grpSpPr>
          <a:xfrm>
            <a:off x="8258486" y="3384600"/>
            <a:ext cx="2636144" cy="90000"/>
            <a:chOff x="8365166" y="2704980"/>
            <a:chExt cx="2636144" cy="90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E6F61C2-5D59-442A-9DDA-ABDD80118C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15707" y="2750659"/>
              <a:ext cx="258560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DDD052-40B2-4157-AB84-E476170C59B6}"/>
                </a:ext>
              </a:extLst>
            </p:cNvPr>
            <p:cNvSpPr/>
            <p:nvPr/>
          </p:nvSpPr>
          <p:spPr>
            <a:xfrm>
              <a:off x="8365166" y="2704980"/>
              <a:ext cx="90000" cy="9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10143A8-2A27-4F23-B98E-05DC396796E1}"/>
              </a:ext>
            </a:extLst>
          </p:cNvPr>
          <p:cNvGrpSpPr/>
          <p:nvPr/>
        </p:nvGrpSpPr>
        <p:grpSpPr>
          <a:xfrm>
            <a:off x="8068774" y="4070226"/>
            <a:ext cx="2825856" cy="90000"/>
            <a:chOff x="8365166" y="2704980"/>
            <a:chExt cx="2825856" cy="90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6002060-C01A-4FBF-98BB-EB358B7563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15707" y="2750659"/>
              <a:ext cx="277531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54F160F-60C1-410B-A643-86B599110904}"/>
                </a:ext>
              </a:extLst>
            </p:cNvPr>
            <p:cNvSpPr/>
            <p:nvPr/>
          </p:nvSpPr>
          <p:spPr>
            <a:xfrm>
              <a:off x="8365166" y="2704980"/>
              <a:ext cx="90000" cy="9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6602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Transistor (MOSFET)?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Transistors are the fundamental building blocks for all digital circuits</a:t>
            </a:r>
          </a:p>
          <a:p>
            <a:r>
              <a:rPr lang="en-US" dirty="0"/>
              <a:t>The main advantage of transistors over other devises (i.e., vacuum tubes) is that they are:</a:t>
            </a:r>
          </a:p>
          <a:p>
            <a:pPr lvl="1"/>
            <a:r>
              <a:rPr lang="en-US" dirty="0">
                <a:latin typeface="+mn-lt"/>
              </a:rPr>
              <a:t>very small </a:t>
            </a:r>
            <a:r>
              <a:rPr lang="en-US" dirty="0"/>
              <a:t>(&lt; 16nm)</a:t>
            </a:r>
          </a:p>
          <a:p>
            <a:pPr lvl="1"/>
            <a:r>
              <a:rPr lang="en-US" dirty="0">
                <a:latin typeface="+mn-lt"/>
              </a:rPr>
              <a:t>reliable</a:t>
            </a:r>
            <a:r>
              <a:rPr lang="en-US" dirty="0"/>
              <a:t> (the 1946 ENIAC, with over 17,000 vacuum tubes, had a tube failure on average every two days)</a:t>
            </a:r>
          </a:p>
          <a:p>
            <a:pPr lvl="1"/>
            <a:r>
              <a:rPr lang="en-US" dirty="0">
                <a:latin typeface="+mn-lt"/>
              </a:rPr>
              <a:t>power efficient </a:t>
            </a:r>
            <a:r>
              <a:rPr lang="en-US" dirty="0"/>
              <a:t>(almost don’t consume energy when the state is not changed)</a:t>
            </a:r>
          </a:p>
          <a:p>
            <a:pPr lvl="1"/>
            <a:r>
              <a:rPr lang="en-US" dirty="0">
                <a:latin typeface="+mn-lt"/>
              </a:rPr>
              <a:t>cheep</a:t>
            </a:r>
            <a:r>
              <a:rPr lang="en-US" dirty="0"/>
              <a:t> (production cost of a processor is about several dollars, but it contains billions of transistors)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23"/>
            <a:ext cx="10515600" cy="17947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metal-oxide-semiconductor field-effect transistor (MOSFET) acts as a voltage-controlled switch with three terminals: </a:t>
            </a:r>
            <a:r>
              <a:rPr lang="en-US" dirty="0">
                <a:latin typeface="+mn-lt"/>
              </a:rPr>
              <a:t>source</a:t>
            </a:r>
            <a:r>
              <a:rPr lang="en-US" dirty="0"/>
              <a:t>, </a:t>
            </a:r>
            <a:r>
              <a:rPr lang="en-US" dirty="0">
                <a:latin typeface="+mn-lt"/>
              </a:rPr>
              <a:t>drain</a:t>
            </a:r>
            <a:r>
              <a:rPr lang="en-US" dirty="0"/>
              <a:t>, and </a:t>
            </a:r>
            <a:r>
              <a:rPr lang="en-US" dirty="0">
                <a:latin typeface="+mn-lt"/>
              </a:rPr>
              <a:t>gate</a:t>
            </a:r>
          </a:p>
          <a:p>
            <a:pPr lvl="1"/>
            <a:r>
              <a:rPr lang="en-US" dirty="0"/>
              <a:t>The gate controls whether current can pass from source to drain or not</a:t>
            </a:r>
          </a:p>
          <a:p>
            <a:r>
              <a:rPr lang="en-US" dirty="0"/>
              <a:t>There are two variations of the MOSFET: the n-channel (this slide) and the p-channel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grpSp>
        <p:nvGrpSpPr>
          <p:cNvPr id="39" name="Group 38"/>
          <p:cNvGrpSpPr/>
          <p:nvPr/>
        </p:nvGrpSpPr>
        <p:grpSpPr>
          <a:xfrm>
            <a:off x="1458411" y="2651760"/>
            <a:ext cx="5905542" cy="3520440"/>
            <a:chOff x="1458411" y="2651760"/>
            <a:chExt cx="5905542" cy="3520440"/>
          </a:xfrm>
        </p:grpSpPr>
        <p:grpSp>
          <p:nvGrpSpPr>
            <p:cNvPr id="40" name="Group 39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DB813"/>
              </a:solidFill>
              <a:ln w="25400" cap="flat" cmpd="sng" algn="ctr">
                <a:solidFill>
                  <a:srgbClr val="FDB813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41" name="Straight Connector 40"/>
            <p:cNvCxnSpPr>
              <a:stCxn id="49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>
              <a:stCxn id="48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53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stCxn id="50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2393385" y="2651760"/>
              <a:ext cx="92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Source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Gate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Drain</a:t>
              </a:r>
            </a:p>
          </p:txBody>
        </p:sp>
      </p:grpSp>
      <p:sp>
        <p:nvSpPr>
          <p:cNvPr id="57" name="Oval 56"/>
          <p:cNvSpPr/>
          <p:nvPr/>
        </p:nvSpPr>
        <p:spPr bwMode="auto">
          <a:xfrm>
            <a:off x="5463821" y="53340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3048001" y="4684776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2370881" y="4532376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2742238" y="446836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3363909" y="53848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6259469" y="52324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2218481" y="5310632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6263097" y="475869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5585977" y="460629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5957334" y="4542282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7" name="Line Callout 2 (No Border) 66"/>
          <p:cNvSpPr/>
          <p:nvPr/>
        </p:nvSpPr>
        <p:spPr>
          <a:xfrm>
            <a:off x="6916569" y="2703621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115888" marR="0" lvl="0" indent="-1158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Metal</a:t>
            </a:r>
          </a:p>
        </p:txBody>
      </p:sp>
      <p:sp>
        <p:nvSpPr>
          <p:cNvPr id="68" name="Line Callout 2 (No Border) 67"/>
          <p:cNvSpPr/>
          <p:nvPr/>
        </p:nvSpPr>
        <p:spPr>
          <a:xfrm>
            <a:off x="7354644" y="3224590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Oxide layer</a:t>
            </a:r>
          </a:p>
        </p:txBody>
      </p:sp>
      <p:sp>
        <p:nvSpPr>
          <p:cNvPr id="69" name="Line Callout 2 (No Border) 68"/>
          <p:cNvSpPr/>
          <p:nvPr/>
        </p:nvSpPr>
        <p:spPr>
          <a:xfrm>
            <a:off x="7547684" y="4488202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P-type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semiconductor</a:t>
            </a:r>
          </a:p>
        </p:txBody>
      </p:sp>
      <p:sp>
        <p:nvSpPr>
          <p:cNvPr id="70" name="Line Callout 2 (No Border) 69"/>
          <p:cNvSpPr/>
          <p:nvPr/>
        </p:nvSpPr>
        <p:spPr>
          <a:xfrm flipH="1">
            <a:off x="-389708" y="4530344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N-type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semiconductor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74" name="Straight Connector 73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9599362" y="3513902"/>
            <a:ext cx="1669888" cy="1870898"/>
            <a:chOff x="9074875" y="3172029"/>
            <a:chExt cx="1669888" cy="1870898"/>
          </a:xfrm>
        </p:grpSpPr>
        <p:grpSp>
          <p:nvGrpSpPr>
            <p:cNvPr id="78" name="Group 77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82" name="Straight Connector 8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9" name="TextBox 78"/>
            <p:cNvSpPr txBox="1"/>
            <p:nvPr/>
          </p:nvSpPr>
          <p:spPr>
            <a:xfrm>
              <a:off x="9074875" y="395493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Gate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64834" y="317202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Drain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17292" y="467359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0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-0.00949 C 0.03715 0.00046 0.03593 0.02361 0.04427 0.02893 C 0.05451 0.03518 0.06197 0.01319 0.06545 0.00903 L 0.07413 -0.00162 C 0.07743 -0.00625 0.08437 -0.00394 0.09583 0.00301 C 0.10312 0.00741 0.10885 0.02037 0.10555 0.03009 C 0.10225 0.04005 0.09097 0.04282 0.08368 0.03843 C 0.07239 0.03148 0.06909 0.0338 0.06927 0.02755 L 0.07256 0.00579 C 0.07274 -0.00046 0.06822 -0.00417 0.05816 -0.01042 C 0.04947 -0.01528 0.04375 -0.01921 0.04045 -0.00949 Z " pathEditMode="relative" rAng="0" ptsTypes="ffFffffFfff">
                                      <p:cBhvr>
                                        <p:cTn id="9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9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7 -0.00023 C -0.00347 0.00972 -0.00468 0.03287 0.00365 0.03819 C 0.01389 0.04444 0.02136 0.02245 0.02483 0.01829 L 0.03351 0.00764 C 0.03681 0.00301 0.04375 0.00532 0.05521 0.01227 C 0.0625 0.01667 0.06823 0.02963 0.06494 0.03935 C 0.06164 0.04931 0.05035 0.05208 0.04306 0.04768 C 0.03178 0.04074 0.02848 0.04306 0.02865 0.03681 L 0.03195 0.01505 C 0.03212 0.0088 0.02761 0.00509 0.01754 -0.00116 C 0.00886 -0.00602 0.00313 -0.00995 -0.00017 -0.00023 Z " pathEditMode="relative" rAng="0" ptsTypes="ffFffffFfff">
                                      <p:cBhvr>
                                        <p:cTn id="97" dur="2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101" dur="20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-0.00024 C -0.00347 0.00972 -0.02969 0.02777 -0.02136 0.0331 C -0.01111 0.03935 0.01892 0.03495 0.02239 0.03078 L 0.05139 0.00787 C 0.05469 0.00324 0.0743 -0.02801 0.08576 -0.02107 C 0.09305 -0.01667 0.11684 -0.03797 0.12691 -0.03056 C 0.13906 -0.02246 0.16024 0.03009 0.15295 0.02569 C 0.14357 0.03541 0.0368 0.04166 0.03698 0.03541 L 0.03194 0.01504 C 0.03038 0.00902 0.04045 -0.01899 0.03802 -0.02176 C 0.03559 -0.02454 0.02344 0.00185 0.01753 -0.00116 C 0.01389 0.00208 0.00538 -0.03982 0.00243 -0.03959 C -0.00052 -0.03936 0.00035 -0.00834 -0.00018 -0.00024 Z " pathEditMode="relative" rAng="0" ptsTypes="ffFffffFfafaf">
                                      <p:cBhvr>
                                        <p:cTn id="10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11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C -0.00347 0.00972 -0.00208 0.02083 0.00625 0.02616 C 0.0165 0.03241 0.01893 0.03495 0.0224 0.03078 L 0.05139 0.00787 C 0.05469 0.00324 0.07743 -0.04722 0.08889 -0.04028 C 0.09618 -0.03588 0.12691 -0.05556 0.13698 -0.04815 C 0.14723 -0.04931 0.17344 -0.07176 0.17604 -0.05949 C 0.17934 -0.05486 0.15729 -0.03357 0.15695 -0.02084 C 0.1566 -0.0081 0.17813 0.0125 0.17344 0.01713 C 0.16997 0.025 0.14479 0.00463 0.1283 0.00671 C 0.11181 0.00879 0.08768 0.02708 0.07413 0.02916 L 0.04688 0.01898 C 0.04532 0.01296 0.04098 -0.01158 0.03802 -0.02176 C 0.03507 -0.03195 0.0382 -0.04028 0.02969 -0.04213 C 0.02604 -0.03889 -0.00833 -0.04028 -0.01337 -0.03334 C -0.0184 -0.02639 -0.00295 -0.00718 -0.00017 -0.00023 Z " pathEditMode="relative" rAng="0" ptsTypes="ffFfffaafaFfafaf">
                                      <p:cBhvr>
                                        <p:cTn id="10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182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0.00023 C 0.00104 0.01041 0.00677 0.01898 0.01579 0.01736 C 0.02708 0.01574 0.03003 0.01574 0.03142 0.00949 L 0.03923 -0.04399 C 0.04027 -0.05024 0.04618 -0.09514 0.05868 -0.09792 C 0.06666 -0.09908 0.08437 -0.13797 0.096 -0.13913 C 0.10416 -0.14746 0.09826 -0.11945 0.10295 -0.11806 C 0.10763 -0.11667 0.12118 -0.1375 0.12395 -0.1301 C 0.12673 -0.12269 0.11267 -0.09167 0.11927 -0.07362 C 0.11961 -0.06482 0.17048 -0.02871 0.16302 -0.0213 C 0.15555 -0.01389 0.09236 -0.03125 0.0743 -0.02848 L 0.05416 -0.0051 C 0.05034 -0.00903 0.03107 -0.03681 0.02343 -0.04538 C 0.01579 -0.05394 0.01614 -0.06112 0.00816 -0.05672 C 0.00642 -0.05163 -0.02327 -0.02825 -0.02466 -0.01852 C -0.02605 -0.00926 -0.00539 -0.00417 -0.00018 0.00023 Z " pathEditMode="relative" rAng="0" ptsTypes="ffFfffaafaFfafaf">
                                      <p:cBhvr>
                                        <p:cTn id="10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6458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3 -0.00902 0.00122 -0.02037 -0.00712 -0.02592 C -0.01719 -0.03287 -0.01996 -0.03449 -0.02326 -0.03032 L -0.04878 0.02917 C -0.05208 0.0331 -0.0783 0.04723 -0.08993 0.04028 C -0.09705 0.03588 -0.11927 0.03935 -0.12951 0.03195 C -0.13975 0.0331 -0.16198 0.04121 -0.16666 0.03935 C -0.17135 0.0375 -0.15555 0.0375 -0.15781 0.02014 C -0.16007 0.00278 -0.18194 -0.0493 -0.18038 -0.06527 C -0.17691 -0.07291 -0.15937 -0.0794 -0.14826 -0.07523 C -0.14028 -0.07199 -0.14479 -0.05347 -0.13246 -0.04583 C -0.12014 -0.03819 -0.08871 -0.03125 -0.07465 -0.0294 L -0.04844 -0.03426 C -0.04687 -0.02824 -0.04184 0.0088 -0.03923 0.02153 C -0.03594 0.03449 -0.0441 0.03889 -0.03055 0.0419 C -0.02708 0.03912 0.03663 0.04723 0.04167 0.04028 C 0.0467 0.03334 0.00834 0.00857 -0.00052 0.00023 Z " pathEditMode="relative" rAng="0" ptsTypes="ffFfffaafaaFfafaf">
                                      <p:cBhvr>
                                        <p:cTn id="10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23"/>
            <a:ext cx="10515600" cy="179470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Holes and electrons diffuse into the n-type and p-type semiconductors correspondently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diffusion process creates the balancing field (Ed) that prevents deeper diffusion </a:t>
            </a:r>
            <a:r>
              <a:rPr lang="en-US" sz="2400" dirty="0">
                <a:latin typeface="Calibri" panose="020F0502020204030204" pitchFamily="34" charset="0"/>
              </a:rPr>
              <a:t>→ no current in stable state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1" name="Rectangle 70"/>
          <p:cNvSpPr/>
          <p:nvPr/>
        </p:nvSpPr>
        <p:spPr bwMode="auto">
          <a:xfrm>
            <a:off x="1458411" y="4409088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871297" y="3657601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268640" y="3657600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451679" y="3657601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269032" y="4409086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51679" y="4409087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4325" y="4404008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451678" y="4414167"/>
            <a:ext cx="1099595" cy="60188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299083" y="3946099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0" name="Straight Connector 79"/>
          <p:cNvCxnSpPr>
            <a:stCxn id="73" idx="0"/>
          </p:cNvCxnSpPr>
          <p:nvPr/>
        </p:nvCxnSpPr>
        <p:spPr bwMode="auto">
          <a:xfrm flipH="1" flipV="1">
            <a:off x="2818437" y="3055620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Straight Connector 80"/>
          <p:cNvCxnSpPr>
            <a:stCxn id="72" idx="0"/>
          </p:cNvCxnSpPr>
          <p:nvPr/>
        </p:nvCxnSpPr>
        <p:spPr bwMode="auto">
          <a:xfrm flipV="1">
            <a:off x="4421095" y="3124200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Straight Connector 81"/>
          <p:cNvCxnSpPr>
            <a:stCxn id="74" idx="0"/>
          </p:cNvCxnSpPr>
          <p:nvPr/>
        </p:nvCxnSpPr>
        <p:spPr bwMode="auto">
          <a:xfrm flipH="1" flipV="1">
            <a:off x="6001476" y="3124200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Straight Connector 82"/>
          <p:cNvCxnSpPr>
            <a:stCxn id="71" idx="2"/>
          </p:cNvCxnSpPr>
          <p:nvPr/>
        </p:nvCxnSpPr>
        <p:spPr bwMode="auto">
          <a:xfrm>
            <a:off x="4411182" y="5682301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393385" y="2659380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02722" y="265938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62177" y="265938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469740" y="4623240"/>
            <a:ext cx="1051287" cy="367431"/>
            <a:chOff x="5469740" y="4623240"/>
            <a:chExt cx="1051287" cy="367431"/>
          </a:xfrm>
        </p:grpSpPr>
        <p:sp>
          <p:nvSpPr>
            <p:cNvPr id="88" name="Oval 87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84041" y="4679120"/>
            <a:ext cx="1425552" cy="513836"/>
            <a:chOff x="5284041" y="4679120"/>
            <a:chExt cx="1425552" cy="513836"/>
          </a:xfrm>
        </p:grpSpPr>
        <p:sp>
          <p:nvSpPr>
            <p:cNvPr id="93" name="Oval 92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99" name="Straight Arrow Connector 98"/>
          <p:cNvCxnSpPr>
            <a:stCxn id="77" idx="2"/>
          </p:cNvCxnSpPr>
          <p:nvPr/>
        </p:nvCxnSpPr>
        <p:spPr bwMode="auto">
          <a:xfrm>
            <a:off x="6001476" y="4805943"/>
            <a:ext cx="1" cy="4391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flipH="1" flipV="1">
            <a:off x="5212080" y="4589735"/>
            <a:ext cx="422245" cy="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6385891" y="4584654"/>
            <a:ext cx="365429" cy="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02" name="Group 101"/>
          <p:cNvGrpSpPr/>
          <p:nvPr/>
        </p:nvGrpSpPr>
        <p:grpSpPr>
          <a:xfrm>
            <a:off x="4954992" y="4518068"/>
            <a:ext cx="2106502" cy="965920"/>
            <a:chOff x="4954992" y="4518068"/>
            <a:chExt cx="2106502" cy="965920"/>
          </a:xfrm>
        </p:grpSpPr>
        <p:sp>
          <p:nvSpPr>
            <p:cNvPr id="103" name="TextBox 102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100" dirty="0">
                  <a:solidFill>
                    <a:srgbClr val="061922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</p:grpSp>
      <p:sp>
        <p:nvSpPr>
          <p:cNvPr id="106" name="Rectangle 105"/>
          <p:cNvSpPr/>
          <p:nvPr/>
        </p:nvSpPr>
        <p:spPr bwMode="auto">
          <a:xfrm>
            <a:off x="2078835" y="4416490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2261482" y="4416491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444128" y="4411412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261481" y="4421571"/>
            <a:ext cx="1099595" cy="60188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279543" y="4630644"/>
            <a:ext cx="1051287" cy="367431"/>
            <a:chOff x="5469740" y="4623240"/>
            <a:chExt cx="1051287" cy="367431"/>
          </a:xfrm>
        </p:grpSpPr>
        <p:sp>
          <p:nvSpPr>
            <p:cNvPr id="111" name="Oval 110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093844" y="4686524"/>
            <a:ext cx="1425552" cy="513836"/>
            <a:chOff x="5284041" y="4679120"/>
            <a:chExt cx="1425552" cy="513836"/>
          </a:xfrm>
        </p:grpSpPr>
        <p:sp>
          <p:nvSpPr>
            <p:cNvPr id="116" name="Oval 115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22" name="Straight Arrow Connector 121"/>
          <p:cNvCxnSpPr>
            <a:stCxn id="108" idx="2"/>
          </p:cNvCxnSpPr>
          <p:nvPr/>
        </p:nvCxnSpPr>
        <p:spPr bwMode="auto">
          <a:xfrm>
            <a:off x="2811279" y="4813347"/>
            <a:ext cx="1" cy="4391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flipH="1" flipV="1">
            <a:off x="2021883" y="4597139"/>
            <a:ext cx="422245" cy="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 flipV="1">
            <a:off x="3195694" y="4592058"/>
            <a:ext cx="365429" cy="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25" name="Group 124"/>
          <p:cNvGrpSpPr/>
          <p:nvPr/>
        </p:nvGrpSpPr>
        <p:grpSpPr>
          <a:xfrm>
            <a:off x="1764795" y="4525472"/>
            <a:ext cx="2106502" cy="965920"/>
            <a:chOff x="4954992" y="4518068"/>
            <a:chExt cx="2106502" cy="965920"/>
          </a:xfrm>
        </p:grpSpPr>
        <p:sp>
          <p:nvSpPr>
            <p:cNvPr id="126" name="TextBox 125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100" dirty="0">
                  <a:solidFill>
                    <a:srgbClr val="061922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</p:grpSp>
      <p:sp>
        <p:nvSpPr>
          <p:cNvPr id="129" name="Rectangle 128"/>
          <p:cNvSpPr/>
          <p:nvPr/>
        </p:nvSpPr>
        <p:spPr bwMode="auto">
          <a:xfrm>
            <a:off x="1458411" y="3946099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3124201" y="3946099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132" name="Straight Connector 1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53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8" grpId="0" animBg="1"/>
      <p:bldP spid="78" grpId="1" animBg="1"/>
      <p:bldP spid="106" grpId="0" animBg="1"/>
      <p:bldP spid="109" grpId="0" animBg="1"/>
      <p:bldP spid="10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Closed</a:t>
            </a:r>
            <a:r>
              <a:rPr lang="en-US" dirty="0"/>
              <a:t> State for N-type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186"/>
            <a:ext cx="10515600" cy="12789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N-type MOSFET if </a:t>
            </a:r>
            <a:r>
              <a:rPr lang="en-US" sz="2400" dirty="0">
                <a:latin typeface="+mn-lt"/>
              </a:rPr>
              <a:t>the gate </a:t>
            </a:r>
            <a:r>
              <a:rPr lang="en-US" sz="2400" dirty="0"/>
              <a:t>is not connected (high-impedance state, Z) or equal to 0 there is not current between source and drain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</a:rPr>
              <a:t>More precisely when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gs</a:t>
            </a:r>
            <a:r>
              <a:rPr lang="en-US" sz="2000" dirty="0">
                <a:solidFill>
                  <a:prstClr val="black"/>
                </a:solidFill>
              </a:rPr>
              <a:t> &lt;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, </a:t>
            </a:r>
            <a:r>
              <a:rPr lang="en-US" sz="2000" dirty="0">
                <a:solidFill>
                  <a:prstClr val="black"/>
                </a:solidFill>
              </a:rPr>
              <a:t>where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is the threshold voltage needed to create a channel</a:t>
            </a:r>
            <a:endParaRPr lang="en-US" sz="24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One of n-p junction is always closed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sp>
        <p:nvSpPr>
          <p:cNvPr id="135" name="Rectangle 134"/>
          <p:cNvSpPr/>
          <p:nvPr/>
        </p:nvSpPr>
        <p:spPr bwMode="auto">
          <a:xfrm>
            <a:off x="1444331" y="4411110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071914" y="4420072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2254561" y="4420073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38" name="Straight Connector 137"/>
          <p:cNvCxnSpPr>
            <a:stCxn id="153" idx="0"/>
          </p:cNvCxnSpPr>
          <p:nvPr/>
        </p:nvCxnSpPr>
        <p:spPr bwMode="auto">
          <a:xfrm flipH="1" flipV="1">
            <a:off x="2804357" y="3057642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9" name="Straight Connector 138"/>
          <p:cNvCxnSpPr>
            <a:stCxn id="152" idx="0"/>
          </p:cNvCxnSpPr>
          <p:nvPr/>
        </p:nvCxnSpPr>
        <p:spPr bwMode="auto">
          <a:xfrm flipV="1">
            <a:off x="4407015" y="3126222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0" name="Straight Connector 139"/>
          <p:cNvCxnSpPr>
            <a:stCxn id="154" idx="0"/>
          </p:cNvCxnSpPr>
          <p:nvPr/>
        </p:nvCxnSpPr>
        <p:spPr bwMode="auto">
          <a:xfrm flipH="1" flipV="1">
            <a:off x="5987396" y="3126222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1" name="Straight Connector 140"/>
          <p:cNvCxnSpPr>
            <a:stCxn id="135" idx="2"/>
          </p:cNvCxnSpPr>
          <p:nvPr/>
        </p:nvCxnSpPr>
        <p:spPr bwMode="auto">
          <a:xfrm>
            <a:off x="4397102" y="5684323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2379305" y="2661402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088642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48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2437207" y="4420074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12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solidFill>
                  <a:srgbClr val="939598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/Z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869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48" name="Rectangle 147"/>
          <p:cNvSpPr/>
          <p:nvPr/>
        </p:nvSpPr>
        <p:spPr bwMode="auto">
          <a:xfrm>
            <a:off x="5254953" y="4430692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5437600" y="4430693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5620246" y="4430694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38533" y="29467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939598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857217" y="3659623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2254560" y="3659622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5437599" y="3659623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1444331" y="395708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285003" y="395708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110121" y="3957086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4009070" y="4712051"/>
            <a:ext cx="707543" cy="392615"/>
            <a:chOff x="4009070" y="4712051"/>
            <a:chExt cx="707543" cy="392615"/>
          </a:xfrm>
        </p:grpSpPr>
        <p:cxnSp>
          <p:nvCxnSpPr>
            <p:cNvPr id="159" name="Straight Arrow Connector 158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71C5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0" name="TextBox 159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1C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1C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cc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69229" y="4724868"/>
            <a:ext cx="743755" cy="379798"/>
            <a:chOff x="3069229" y="4724868"/>
            <a:chExt cx="743755" cy="379798"/>
          </a:xfrm>
        </p:grpSpPr>
        <p:cxnSp>
          <p:nvCxnSpPr>
            <p:cNvPr id="162" name="Straight Arrow Connector 161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3" name="TextBox 162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d</a:t>
              </a:r>
            </a:p>
          </p:txBody>
        </p:sp>
      </p:grpSp>
      <p:sp>
        <p:nvSpPr>
          <p:cNvPr id="164" name="Line Callout 2 (No Border) 163"/>
          <p:cNvSpPr/>
          <p:nvPr/>
        </p:nvSpPr>
        <p:spPr>
          <a:xfrm>
            <a:off x="290056" y="5771272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This p-n junction is closed: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its field balances the field of the supply</a:t>
            </a:r>
          </a:p>
        </p:txBody>
      </p:sp>
      <p:sp>
        <p:nvSpPr>
          <p:cNvPr id="165" name="Line Callout 2 (No Border) 164"/>
          <p:cNvSpPr/>
          <p:nvPr/>
        </p:nvSpPr>
        <p:spPr>
          <a:xfrm>
            <a:off x="4716613" y="5784502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No current through this p-n junction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939598">
                  <a:lumMod val="75000"/>
                </a:srgbClr>
              </a:solidFill>
              <a:effectLst/>
              <a:uLnTx/>
              <a:uFillTx/>
              <a:latin typeface="Neo Sans Intel" pitchFamily="34" charset="0"/>
              <a:ea typeface="+mn-ea"/>
              <a:cs typeface="+mn-cs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167" name="Straight Connector 166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9" name="Straight Connector 168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7961083" y="2946714"/>
            <a:ext cx="1804633" cy="2807053"/>
            <a:chOff x="7961083" y="2946714"/>
            <a:chExt cx="1804633" cy="2807053"/>
          </a:xfrm>
        </p:grpSpPr>
        <p:sp>
          <p:nvSpPr>
            <p:cNvPr id="170" name="TextBox 169"/>
            <p:cNvSpPr txBox="1"/>
            <p:nvPr/>
          </p:nvSpPr>
          <p:spPr>
            <a:xfrm>
              <a:off x="8918338" y="2946714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V</a:t>
              </a:r>
              <a:r>
                <a:rPr lang="en-US" sz="16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cc</a:t>
              </a:r>
              <a:endPara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067809" y="5460938"/>
              <a:ext cx="224790" cy="106680"/>
              <a:chOff x="3539490" y="4938999"/>
              <a:chExt cx="224790" cy="106680"/>
            </a:xfrm>
          </p:grpSpPr>
          <p:cxnSp>
            <p:nvCxnSpPr>
              <p:cNvPr id="172" name="Straight Connector 171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4" name="Straight Connector 173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75" name="Straight Connector 174"/>
            <p:cNvCxnSpPr/>
            <p:nvPr/>
          </p:nvCxnSpPr>
          <p:spPr>
            <a:xfrm>
              <a:off x="9067809" y="3384626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9180204" y="5065459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9180204" y="3384626"/>
              <a:ext cx="0" cy="114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8918338" y="4592061"/>
              <a:ext cx="261866" cy="4733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302487" y="4819002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7989523" y="4387206"/>
              <a:ext cx="42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g</a:t>
              </a:r>
              <a:endParaRPr lang="ru-RU" sz="200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202035" y="4030582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d</a:t>
              </a:r>
              <a:endParaRPr lang="ru-RU" sz="200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9237750" y="5021958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s</a:t>
              </a:r>
              <a:endParaRPr lang="ru-RU" sz="2000" dirty="0"/>
            </a:p>
          </p:txBody>
        </p:sp>
        <p:sp>
          <p:nvSpPr>
            <p:cNvPr id="183" name="Arc 182"/>
            <p:cNvSpPr/>
            <p:nvPr/>
          </p:nvSpPr>
          <p:spPr>
            <a:xfrm flipH="1" flipV="1">
              <a:off x="8486337" y="4573449"/>
              <a:ext cx="785792" cy="785792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961083" y="5353657"/>
              <a:ext cx="1014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gs</a:t>
              </a:r>
              <a:r>
                <a:rPr lang="en-US" sz="1600" dirty="0"/>
                <a:t> </a:t>
              </a:r>
              <a:r>
                <a:rPr lang="en-US" sz="2000" dirty="0"/>
                <a:t>&lt; </a:t>
              </a:r>
              <a:r>
                <a:rPr lang="en-US" sz="2000" dirty="0" err="1"/>
                <a:t>V</a:t>
              </a:r>
              <a:r>
                <a:rPr lang="en-US" sz="1600" dirty="0" err="1"/>
                <a:t>t</a:t>
              </a:r>
              <a:r>
                <a:rPr lang="en-US" sz="1600" dirty="0"/>
                <a:t> 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41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407 L 2.22222E-6 1.11111E-6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4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45" grpId="0" animBg="1"/>
      <p:bldP spid="145" grpId="1" animBg="1"/>
      <p:bldP spid="146" grpId="0"/>
      <p:bldP spid="147" grpId="0"/>
      <p:bldP spid="148" grpId="0" animBg="1"/>
      <p:bldP spid="149" grpId="0" animBg="1"/>
      <p:bldP spid="150" grpId="0" animBg="1"/>
      <p:bldP spid="150" grpId="1" animBg="1"/>
      <p:bldP spid="151" grpId="0"/>
      <p:bldP spid="151" grpId="1"/>
      <p:bldP spid="164" grpId="0" animBg="1"/>
      <p:bldP spid="1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Open</a:t>
            </a:r>
            <a:r>
              <a:rPr lang="en-US" dirty="0"/>
              <a:t> State for N-type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952"/>
            <a:ext cx="10515600" cy="12789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N-type MOSFET if the gate is equal to 1 then the transistor is open: the source value pass to the drain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More precisely when </a:t>
            </a:r>
            <a:r>
              <a:rPr lang="en-US" sz="2400" dirty="0" err="1"/>
              <a:t>V</a:t>
            </a:r>
            <a:r>
              <a:rPr lang="en-US" sz="1800" dirty="0" err="1"/>
              <a:t>gs</a:t>
            </a:r>
            <a:r>
              <a:rPr lang="en-US" sz="2000" dirty="0"/>
              <a:t> &gt; </a:t>
            </a:r>
            <a:r>
              <a:rPr lang="en-US" sz="2400" dirty="0" err="1"/>
              <a:t>V</a:t>
            </a:r>
            <a:r>
              <a:rPr lang="en-US" sz="1800" dirty="0" err="1"/>
              <a:t>t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The current passes though the small N-type channel created by the gate field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1432416" y="4417805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243037" y="4417803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425684" y="4417804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5" name="Straight Connector 44"/>
          <p:cNvCxnSpPr>
            <a:stCxn id="57" idx="0"/>
          </p:cNvCxnSpPr>
          <p:nvPr/>
        </p:nvCxnSpPr>
        <p:spPr bwMode="auto">
          <a:xfrm flipH="1" flipV="1">
            <a:off x="2792442" y="3064337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stCxn id="56" idx="0"/>
          </p:cNvCxnSpPr>
          <p:nvPr/>
        </p:nvCxnSpPr>
        <p:spPr bwMode="auto">
          <a:xfrm flipV="1">
            <a:off x="4395100" y="3132917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>
            <a:stCxn id="58" idx="0"/>
          </p:cNvCxnSpPr>
          <p:nvPr/>
        </p:nvCxnSpPr>
        <p:spPr bwMode="auto">
          <a:xfrm flipH="1" flipV="1">
            <a:off x="5975481" y="3132917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>
            <a:stCxn id="42" idx="2"/>
          </p:cNvCxnSpPr>
          <p:nvPr/>
        </p:nvCxnSpPr>
        <p:spPr bwMode="auto">
          <a:xfrm>
            <a:off x="4385187" y="5691018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367390" y="2668097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76727" y="266809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6182" y="266809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608330" y="4417805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059999" y="4417803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42646" y="4417804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425292" y="4417805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845302" y="3666318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242645" y="3666317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425684" y="3666318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432416" y="395481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273088" y="395481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098206" y="3954816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3924327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4197490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4470653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4743817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171934" y="4432202"/>
            <a:ext cx="2426393" cy="233816"/>
            <a:chOff x="3171934" y="4432202"/>
            <a:chExt cx="2426393" cy="233816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rgbClr val="0071C5"/>
              </a:fgClr>
              <a:bgClr>
                <a:srgbClr val="FDB813"/>
              </a:bgClr>
            </a:patt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solidFill>
              <a:srgbClr val="0071C5"/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solidFill>
              <a:srgbClr val="0071C5"/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70" name="Oval 69"/>
          <p:cNvSpPr/>
          <p:nvPr/>
        </p:nvSpPr>
        <p:spPr bwMode="auto">
          <a:xfrm>
            <a:off x="3960904" y="444754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4698098" y="444754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12495" y="302571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69922" y="3025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38533" y="3018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rgbClr val="939598">
                  <a:lumMod val="5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Line Callout 2 (No Border) 74"/>
          <p:cNvSpPr/>
          <p:nvPr/>
        </p:nvSpPr>
        <p:spPr>
          <a:xfrm>
            <a:off x="776553" y="5782544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N-type channel with free conductors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(electrons)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385187" y="4914235"/>
            <a:ext cx="425212" cy="474786"/>
            <a:chOff x="4385187" y="4914235"/>
            <a:chExt cx="425212" cy="474786"/>
          </a:xfrm>
        </p:grpSpPr>
        <p:cxnSp>
          <p:nvCxnSpPr>
            <p:cNvPr id="77" name="Straight Arrow Connector 76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8" name="TextBox 77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g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80" name="Straight Connector 79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7961083" y="2946714"/>
            <a:ext cx="1909106" cy="2807053"/>
            <a:chOff x="7961083" y="2946714"/>
            <a:chExt cx="1909106" cy="2807053"/>
          </a:xfrm>
        </p:grpSpPr>
        <p:sp>
          <p:nvSpPr>
            <p:cNvPr id="83" name="TextBox 82"/>
            <p:cNvSpPr txBox="1"/>
            <p:nvPr/>
          </p:nvSpPr>
          <p:spPr>
            <a:xfrm>
              <a:off x="8918338" y="2946714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V</a:t>
              </a:r>
              <a:r>
                <a:rPr lang="en-US" sz="16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cc</a:t>
              </a:r>
              <a:endPara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9067809" y="5460938"/>
              <a:ext cx="224790" cy="106680"/>
              <a:chOff x="3539490" y="4938999"/>
              <a:chExt cx="224790" cy="106680"/>
            </a:xfrm>
          </p:grpSpPr>
          <p:cxnSp>
            <p:nvCxnSpPr>
              <p:cNvPr id="85" name="Straight Connector 8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9067809" y="3384626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9180204" y="5065459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80204" y="3384626"/>
              <a:ext cx="0" cy="114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302487" y="4819002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989523" y="4387206"/>
              <a:ext cx="42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g</a:t>
              </a:r>
              <a:endParaRPr lang="ru-RU" sz="2000" dirty="0"/>
            </a:p>
          </p:txBody>
        </p:sp>
        <p:sp>
          <p:nvSpPr>
            <p:cNvPr id="22" name="Arc 21"/>
            <p:cNvSpPr/>
            <p:nvPr/>
          </p:nvSpPr>
          <p:spPr>
            <a:xfrm flipH="1" flipV="1">
              <a:off x="8486337" y="4573449"/>
              <a:ext cx="785792" cy="785792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961083" y="5353657"/>
              <a:ext cx="1014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gs</a:t>
              </a:r>
              <a:r>
                <a:rPr lang="en-US" sz="1600" dirty="0"/>
                <a:t> </a:t>
              </a:r>
              <a:r>
                <a:rPr lang="en-US" sz="2000" dirty="0"/>
                <a:t>&gt; </a:t>
              </a:r>
              <a:r>
                <a:rPr lang="en-US" sz="2000" dirty="0" err="1"/>
                <a:t>V</a:t>
              </a:r>
              <a:r>
                <a:rPr lang="en-US" sz="1600" dirty="0" err="1"/>
                <a:t>t</a:t>
              </a:r>
              <a:r>
                <a:rPr lang="en-US" sz="1600" dirty="0"/>
                <a:t> </a:t>
              </a:r>
              <a:endParaRPr lang="ru-RU" sz="2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067808" y="4477624"/>
              <a:ext cx="204321" cy="5889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202035" y="4030582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d</a:t>
              </a:r>
              <a:endParaRPr lang="ru-RU" sz="2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237750" y="5021958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s</a:t>
              </a:r>
              <a:endParaRPr lang="ru-RU" sz="20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342223" y="4597649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R</a:t>
              </a:r>
              <a:r>
                <a:rPr lang="en-US" sz="1600" dirty="0" err="1"/>
                <a:t>c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75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52" dur="20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5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70" grpId="0" animBg="1"/>
      <p:bldP spid="70" grpId="1" animBg="1"/>
      <p:bldP spid="71" grpId="0" animBg="1"/>
      <p:bldP spid="71" grpId="1" animBg="1"/>
      <p:bldP spid="72" grpId="0"/>
      <p:bldP spid="73" grpId="0"/>
      <p:bldP spid="74" grpId="0"/>
      <p:bldP spid="74" grpId="1"/>
      <p:bldP spid="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1184</Words>
  <Application>Microsoft Office PowerPoint</Application>
  <PresentationFormat>Widescreen</PresentationFormat>
  <Paragraphs>419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Neo Sans Intel</vt:lpstr>
      <vt:lpstr>Wingdings</vt:lpstr>
      <vt:lpstr>Office Theme</vt:lpstr>
      <vt:lpstr>CMOS Delays</vt:lpstr>
      <vt:lpstr>Topics of The Lecture</vt:lpstr>
      <vt:lpstr>PowerPoint Presentation</vt:lpstr>
      <vt:lpstr>PowerPoint Presentation</vt:lpstr>
      <vt:lpstr>Why Transistor (MOSFET)?</vt:lpstr>
      <vt:lpstr>MOSFET</vt:lpstr>
      <vt:lpstr>Diffusion process</vt:lpstr>
      <vt:lpstr>Closed State for N-type MOSFET</vt:lpstr>
      <vt:lpstr>Open State for N-type MOSFET</vt:lpstr>
      <vt:lpstr>N-Type Truth Table</vt:lpstr>
      <vt:lpstr>N and P-type MOSFET</vt:lpstr>
      <vt:lpstr>CMOS Circuits</vt:lpstr>
      <vt:lpstr>CMOS Circuits Structure</vt:lpstr>
      <vt:lpstr>CMOS Inverter</vt:lpstr>
      <vt:lpstr>CMOS NAND Circuits</vt:lpstr>
      <vt:lpstr>Transistor Level vs. Gate Level Design</vt:lpstr>
      <vt:lpstr>Transistor Level Multiplexor</vt:lpstr>
      <vt:lpstr>Questions?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</cp:keywords>
  <cp:lastModifiedBy>Alexander Titov</cp:lastModifiedBy>
  <cp:revision>164</cp:revision>
  <dcterms:created xsi:type="dcterms:W3CDTF">2015-09-06T19:48:52Z</dcterms:created>
  <dcterms:modified xsi:type="dcterms:W3CDTF">2017-10-22T21:48:49Z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ee2b2ec3-bd72-446e-8bf4-c793b218c119</vt:lpwstr>
  </property>
  <property fmtid="{D5CDD505-2E9C-101B-9397-08002B2CF9AE}" pid="3" name="CTP_TimeStamp">
    <vt:lpwstr>2016-12-05 17:14:41Z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