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4" r:id="rId3"/>
    <p:sldId id="289"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8" r:id="rId18"/>
    <p:sldId id="325" r:id="rId19"/>
    <p:sldId id="300" r:id="rId20"/>
    <p:sldId id="326" r:id="rId21"/>
    <p:sldId id="327" r:id="rId22"/>
    <p:sldId id="329" r:id="rId23"/>
    <p:sldId id="330" r:id="rId24"/>
    <p:sldId id="331" r:id="rId25"/>
    <p:sldId id="332" r:id="rId26"/>
    <p:sldId id="333" r:id="rId27"/>
    <p:sldId id="290" r:id="rId28"/>
    <p:sldId id="291" r:id="rId29"/>
    <p:sldId id="292" r:id="rId30"/>
    <p:sldId id="334" r:id="rId31"/>
    <p:sldId id="335" r:id="rId32"/>
    <p:sldId id="298" r:id="rId33"/>
    <p:sldId id="295" r:id="rId34"/>
    <p:sldId id="297" r:id="rId35"/>
    <p:sldId id="308" r:id="rId36"/>
    <p:sldId id="337" r:id="rId37"/>
    <p:sldId id="336" r:id="rId38"/>
    <p:sldId id="338" r:id="rId39"/>
    <p:sldId id="339" r:id="rId40"/>
    <p:sldId id="340" r:id="rId41"/>
    <p:sldId id="341" r:id="rId42"/>
    <p:sldId id="342" r:id="rId43"/>
    <p:sldId id="343" r:id="rId44"/>
    <p:sldId id="310" r:id="rId45"/>
    <p:sldId id="344"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9055" autoAdjust="0"/>
  </p:normalViewPr>
  <p:slideViewPr>
    <p:cSldViewPr>
      <p:cViewPr varScale="1">
        <p:scale>
          <a:sx n="114" d="100"/>
          <a:sy n="114" d="100"/>
        </p:scale>
        <p:origin x="1560" y="16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smtClean="0"/>
            <a:t>Селектор-&gt; Критик -&gt; Путь мышления</a:t>
          </a:r>
          <a:endParaRPr lang="ru-RU"/>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5B4DD1-969A-490E-945D-4C7E41E3E9E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ru-RU"/>
        </a:p>
      </dgm:t>
    </dgm:pt>
    <dgm:pt modelId="{A1D833CB-295F-4B7F-A96E-6C562631C332}">
      <dgm:prSet phldrT="[Текст]"/>
      <dgm:spPr/>
      <dgm:t>
        <a:bodyPr/>
        <a:lstStyle/>
        <a:p>
          <a:r>
            <a:rPr lang="en-US" dirty="0" smtClean="0"/>
            <a:t>Narrative Stories</a:t>
          </a:r>
          <a:endParaRPr lang="ru-RU" dirty="0"/>
        </a:p>
      </dgm:t>
    </dgm:pt>
    <dgm:pt modelId="{5B9ACAD6-A38E-4FCB-9304-8DC6B2A0A82F}" type="parTrans" cxnId="{414B5752-C442-41A9-B99B-A2E37FA8385B}">
      <dgm:prSet/>
      <dgm:spPr/>
      <dgm:t>
        <a:bodyPr/>
        <a:lstStyle/>
        <a:p>
          <a:endParaRPr lang="ru-RU"/>
        </a:p>
      </dgm:t>
    </dgm:pt>
    <dgm:pt modelId="{4CD12CFD-ABB6-4EE4-A72C-8F1810E43573}" type="sibTrans" cxnId="{414B5752-C442-41A9-B99B-A2E37FA8385B}">
      <dgm:prSet/>
      <dgm:spPr/>
      <dgm:t>
        <a:bodyPr/>
        <a:lstStyle/>
        <a:p>
          <a:endParaRPr lang="ru-RU"/>
        </a:p>
      </dgm:t>
    </dgm:pt>
    <dgm:pt modelId="{CCAB5CE1-0601-4A7F-92F9-8AE295327274}">
      <dgm:prSet phldrT="[Текст]"/>
      <dgm:spPr/>
      <dgm:t>
        <a:bodyPr/>
        <a:lstStyle/>
        <a:p>
          <a:r>
            <a:rPr lang="en-US" dirty="0" smtClean="0"/>
            <a:t>Frames</a:t>
          </a:r>
          <a:endParaRPr lang="ru-RU" dirty="0"/>
        </a:p>
      </dgm:t>
    </dgm:pt>
    <dgm:pt modelId="{A9851DE2-AA14-4A4A-A149-6A685B521DF3}" type="parTrans" cxnId="{5B8705D2-8F84-4B6D-9FB9-67D94250796B}">
      <dgm:prSet/>
      <dgm:spPr/>
      <dgm:t>
        <a:bodyPr/>
        <a:lstStyle/>
        <a:p>
          <a:endParaRPr lang="ru-RU"/>
        </a:p>
      </dgm:t>
    </dgm:pt>
    <dgm:pt modelId="{7F759495-7DE2-4926-B3C8-2071C3C7A035}" type="sibTrans" cxnId="{5B8705D2-8F84-4B6D-9FB9-67D94250796B}">
      <dgm:prSet/>
      <dgm:spPr/>
      <dgm:t>
        <a:bodyPr/>
        <a:lstStyle/>
        <a:p>
          <a:endParaRPr lang="ru-RU"/>
        </a:p>
      </dgm:t>
    </dgm:pt>
    <dgm:pt modelId="{6788558F-BC28-49B4-85AD-3750527F43F2}">
      <dgm:prSet phldrT="[Текст]"/>
      <dgm:spPr/>
      <dgm:t>
        <a:bodyPr/>
        <a:lstStyle/>
        <a:p>
          <a:r>
            <a:rPr lang="en-US" dirty="0" smtClean="0"/>
            <a:t>Semantic Networks</a:t>
          </a:r>
          <a:endParaRPr lang="ru-RU" dirty="0"/>
        </a:p>
      </dgm:t>
    </dgm:pt>
    <dgm:pt modelId="{13CBF079-C2D8-494F-A9B0-D21948133EBE}" type="parTrans" cxnId="{ED2ADB27-38B0-4337-89CD-EEBD889AB796}">
      <dgm:prSet/>
      <dgm:spPr/>
      <dgm:t>
        <a:bodyPr/>
        <a:lstStyle/>
        <a:p>
          <a:endParaRPr lang="ru-RU"/>
        </a:p>
      </dgm:t>
    </dgm:pt>
    <dgm:pt modelId="{4A98CE65-3B63-4397-88DB-315A0BB732D8}" type="sibTrans" cxnId="{ED2ADB27-38B0-4337-89CD-EEBD889AB796}">
      <dgm:prSet/>
      <dgm:spPr/>
      <dgm:t>
        <a:bodyPr/>
        <a:lstStyle/>
        <a:p>
          <a:endParaRPr lang="ru-RU"/>
        </a:p>
      </dgm:t>
    </dgm:pt>
    <dgm:pt modelId="{F30A3725-CAFF-48C6-BFB4-045DC77F160D}">
      <dgm:prSet phldrT="[Текст]"/>
      <dgm:spPr/>
      <dgm:t>
        <a:bodyPr/>
        <a:lstStyle/>
        <a:p>
          <a:r>
            <a:rPr lang="en-US" dirty="0" smtClean="0"/>
            <a:t>K-Lines</a:t>
          </a:r>
          <a:endParaRPr lang="ru-RU" dirty="0"/>
        </a:p>
      </dgm:t>
    </dgm:pt>
    <dgm:pt modelId="{13C4BE99-5CFD-4EAE-9D35-832F0E2EB1DC}" type="parTrans" cxnId="{E8D4BC6E-1DAC-48B4-A04D-397AD256ED49}">
      <dgm:prSet/>
      <dgm:spPr/>
      <dgm:t>
        <a:bodyPr/>
        <a:lstStyle/>
        <a:p>
          <a:endParaRPr lang="ru-RU"/>
        </a:p>
      </dgm:t>
    </dgm:pt>
    <dgm:pt modelId="{A9BC22E4-0929-4CDA-B0ED-D337FCC4FBA6}" type="sibTrans" cxnId="{E8D4BC6E-1DAC-48B4-A04D-397AD256ED49}">
      <dgm:prSet/>
      <dgm:spPr/>
      <dgm:t>
        <a:bodyPr/>
        <a:lstStyle/>
        <a:p>
          <a:endParaRPr lang="ru-RU"/>
        </a:p>
      </dgm:t>
    </dgm:pt>
    <dgm:pt modelId="{60168F0C-B006-4FFA-AB79-852FD4D7DCD9}">
      <dgm:prSet phldrT="[Текст]"/>
      <dgm:spPr/>
      <dgm:t>
        <a:bodyPr/>
        <a:lstStyle/>
        <a:p>
          <a:r>
            <a:rPr lang="en-US" dirty="0" smtClean="0"/>
            <a:t>Knowledge</a:t>
          </a:r>
          <a:endParaRPr lang="ru-RU" dirty="0"/>
        </a:p>
      </dgm:t>
    </dgm:pt>
    <dgm:pt modelId="{04EAFA91-B739-428F-B49C-F2176A202552}" type="parTrans" cxnId="{87293383-446F-4AD0-BCBB-EAC1754AC44B}">
      <dgm:prSet/>
      <dgm:spPr/>
      <dgm:t>
        <a:bodyPr/>
        <a:lstStyle/>
        <a:p>
          <a:endParaRPr lang="ru-RU"/>
        </a:p>
      </dgm:t>
    </dgm:pt>
    <dgm:pt modelId="{2E5640F7-2F20-4F81-B749-369EB2B07459}" type="sibTrans" cxnId="{87293383-446F-4AD0-BCBB-EAC1754AC44B}">
      <dgm:prSet/>
      <dgm:spPr/>
      <dgm:t>
        <a:bodyPr/>
        <a:lstStyle/>
        <a:p>
          <a:endParaRPr lang="ru-RU"/>
        </a:p>
      </dgm:t>
    </dgm:pt>
    <dgm:pt modelId="{78CB18A5-8086-4137-A8D3-EA3250F2D268}" type="pres">
      <dgm:prSet presAssocID="{3F5B4DD1-969A-490E-945D-4C7E41E3E9EA}" presName="Name0" presStyleCnt="0">
        <dgm:presLayoutVars>
          <dgm:chMax val="7"/>
          <dgm:chPref val="7"/>
          <dgm:dir/>
        </dgm:presLayoutVars>
      </dgm:prSet>
      <dgm:spPr/>
      <dgm:t>
        <a:bodyPr/>
        <a:lstStyle/>
        <a:p>
          <a:endParaRPr lang="ru-RU"/>
        </a:p>
      </dgm:t>
    </dgm:pt>
    <dgm:pt modelId="{7FFA5AEE-E614-401E-8E13-B56F47067B33}" type="pres">
      <dgm:prSet presAssocID="{3F5B4DD1-969A-490E-945D-4C7E41E3E9EA}" presName="Name1" presStyleCnt="0"/>
      <dgm:spPr/>
    </dgm:pt>
    <dgm:pt modelId="{3FE07894-3FE9-4AB2-9B60-55FFC18D3A1C}" type="pres">
      <dgm:prSet presAssocID="{3F5B4DD1-969A-490E-945D-4C7E41E3E9EA}" presName="cycle" presStyleCnt="0"/>
      <dgm:spPr/>
    </dgm:pt>
    <dgm:pt modelId="{75DD2ADA-77FE-47BF-AA1F-1940702440BC}" type="pres">
      <dgm:prSet presAssocID="{3F5B4DD1-969A-490E-945D-4C7E41E3E9EA}" presName="srcNode" presStyleLbl="node1" presStyleIdx="0" presStyleCnt="5"/>
      <dgm:spPr/>
    </dgm:pt>
    <dgm:pt modelId="{B537CB15-8057-4C41-B179-B0AE26E7815A}" type="pres">
      <dgm:prSet presAssocID="{3F5B4DD1-969A-490E-945D-4C7E41E3E9EA}" presName="conn" presStyleLbl="parChTrans1D2" presStyleIdx="0" presStyleCnt="1"/>
      <dgm:spPr/>
      <dgm:t>
        <a:bodyPr/>
        <a:lstStyle/>
        <a:p>
          <a:endParaRPr lang="ru-RU"/>
        </a:p>
      </dgm:t>
    </dgm:pt>
    <dgm:pt modelId="{C87E812D-1CA1-40A5-836F-FB576164E3E7}" type="pres">
      <dgm:prSet presAssocID="{3F5B4DD1-969A-490E-945D-4C7E41E3E9EA}" presName="extraNode" presStyleLbl="node1" presStyleIdx="0" presStyleCnt="5"/>
      <dgm:spPr/>
    </dgm:pt>
    <dgm:pt modelId="{433963EF-61D3-493B-84AE-4D7313CEF5AF}" type="pres">
      <dgm:prSet presAssocID="{3F5B4DD1-969A-490E-945D-4C7E41E3E9EA}" presName="dstNode" presStyleLbl="node1" presStyleIdx="0" presStyleCnt="5"/>
      <dgm:spPr/>
    </dgm:pt>
    <dgm:pt modelId="{7341D8C8-1C64-4A8A-A08D-750336926519}" type="pres">
      <dgm:prSet presAssocID="{A1D833CB-295F-4B7F-A96E-6C562631C332}" presName="text_1" presStyleLbl="node1" presStyleIdx="0" presStyleCnt="5">
        <dgm:presLayoutVars>
          <dgm:bulletEnabled val="1"/>
        </dgm:presLayoutVars>
      </dgm:prSet>
      <dgm:spPr/>
      <dgm:t>
        <a:bodyPr/>
        <a:lstStyle/>
        <a:p>
          <a:endParaRPr lang="ru-RU"/>
        </a:p>
      </dgm:t>
    </dgm:pt>
    <dgm:pt modelId="{7E0BB336-CA18-41B8-A3E1-75836422FCBA}" type="pres">
      <dgm:prSet presAssocID="{A1D833CB-295F-4B7F-A96E-6C562631C332}" presName="accent_1" presStyleCnt="0"/>
      <dgm:spPr/>
    </dgm:pt>
    <dgm:pt modelId="{36C619F1-CE18-487F-BE24-8D48ED8EB62E}" type="pres">
      <dgm:prSet presAssocID="{A1D833CB-295F-4B7F-A96E-6C562631C332}" presName="accentRepeatNode" presStyleLbl="solidFgAcc1" presStyleIdx="0" presStyleCnt="5"/>
      <dgm:spPr/>
    </dgm:pt>
    <dgm:pt modelId="{03153FE9-191E-4888-99EB-18EDC1A164D7}" type="pres">
      <dgm:prSet presAssocID="{CCAB5CE1-0601-4A7F-92F9-8AE295327274}" presName="text_2" presStyleLbl="node1" presStyleIdx="1" presStyleCnt="5">
        <dgm:presLayoutVars>
          <dgm:bulletEnabled val="1"/>
        </dgm:presLayoutVars>
      </dgm:prSet>
      <dgm:spPr/>
      <dgm:t>
        <a:bodyPr/>
        <a:lstStyle/>
        <a:p>
          <a:endParaRPr lang="ru-RU"/>
        </a:p>
      </dgm:t>
    </dgm:pt>
    <dgm:pt modelId="{6A1F93EB-D7E2-4147-BD6F-E8A0BA21365F}" type="pres">
      <dgm:prSet presAssocID="{CCAB5CE1-0601-4A7F-92F9-8AE295327274}" presName="accent_2" presStyleCnt="0"/>
      <dgm:spPr/>
    </dgm:pt>
    <dgm:pt modelId="{4819E1A4-AB2E-4460-8349-8DEB1E2879ED}" type="pres">
      <dgm:prSet presAssocID="{CCAB5CE1-0601-4A7F-92F9-8AE295327274}" presName="accentRepeatNode" presStyleLbl="solidFgAcc1" presStyleIdx="1" presStyleCnt="5"/>
      <dgm:spPr/>
    </dgm:pt>
    <dgm:pt modelId="{C9ADE17C-8FF1-401F-90A4-17E39DA6F41E}" type="pres">
      <dgm:prSet presAssocID="{6788558F-BC28-49B4-85AD-3750527F43F2}" presName="text_3" presStyleLbl="node1" presStyleIdx="2" presStyleCnt="5">
        <dgm:presLayoutVars>
          <dgm:bulletEnabled val="1"/>
        </dgm:presLayoutVars>
      </dgm:prSet>
      <dgm:spPr/>
      <dgm:t>
        <a:bodyPr/>
        <a:lstStyle/>
        <a:p>
          <a:endParaRPr lang="ru-RU"/>
        </a:p>
      </dgm:t>
    </dgm:pt>
    <dgm:pt modelId="{D1098960-DF0C-4058-988D-3DE5BF238797}" type="pres">
      <dgm:prSet presAssocID="{6788558F-BC28-49B4-85AD-3750527F43F2}" presName="accent_3" presStyleCnt="0"/>
      <dgm:spPr/>
    </dgm:pt>
    <dgm:pt modelId="{1CDC4313-DFF6-4E02-B638-B8E43D26A7DE}" type="pres">
      <dgm:prSet presAssocID="{6788558F-BC28-49B4-85AD-3750527F43F2}" presName="accentRepeatNode" presStyleLbl="solidFgAcc1" presStyleIdx="2" presStyleCnt="5"/>
      <dgm:spPr/>
    </dgm:pt>
    <dgm:pt modelId="{683E39E0-3AD0-4345-A0DF-224CEF90CCA3}" type="pres">
      <dgm:prSet presAssocID="{F30A3725-CAFF-48C6-BFB4-045DC77F160D}" presName="text_4" presStyleLbl="node1" presStyleIdx="3" presStyleCnt="5">
        <dgm:presLayoutVars>
          <dgm:bulletEnabled val="1"/>
        </dgm:presLayoutVars>
      </dgm:prSet>
      <dgm:spPr/>
      <dgm:t>
        <a:bodyPr/>
        <a:lstStyle/>
        <a:p>
          <a:endParaRPr lang="ru-RU"/>
        </a:p>
      </dgm:t>
    </dgm:pt>
    <dgm:pt modelId="{52540F2F-A8A6-4C5D-8162-62534D150252}" type="pres">
      <dgm:prSet presAssocID="{F30A3725-CAFF-48C6-BFB4-045DC77F160D}" presName="accent_4" presStyleCnt="0"/>
      <dgm:spPr/>
    </dgm:pt>
    <dgm:pt modelId="{D75412CB-C16A-4535-A246-DD40CC6335EA}" type="pres">
      <dgm:prSet presAssocID="{F30A3725-CAFF-48C6-BFB4-045DC77F160D}" presName="accentRepeatNode" presStyleLbl="solidFgAcc1" presStyleIdx="3" presStyleCnt="5"/>
      <dgm:spPr/>
    </dgm:pt>
    <dgm:pt modelId="{15198B78-AFC0-4E6C-B70A-78FA873953E3}" type="pres">
      <dgm:prSet presAssocID="{60168F0C-B006-4FFA-AB79-852FD4D7DCD9}" presName="text_5" presStyleLbl="node1" presStyleIdx="4" presStyleCnt="5">
        <dgm:presLayoutVars>
          <dgm:bulletEnabled val="1"/>
        </dgm:presLayoutVars>
      </dgm:prSet>
      <dgm:spPr/>
      <dgm:t>
        <a:bodyPr/>
        <a:lstStyle/>
        <a:p>
          <a:endParaRPr lang="ru-RU"/>
        </a:p>
      </dgm:t>
    </dgm:pt>
    <dgm:pt modelId="{72ADEB5A-B39C-4415-8820-83B82B2266F8}" type="pres">
      <dgm:prSet presAssocID="{60168F0C-B006-4FFA-AB79-852FD4D7DCD9}" presName="accent_5" presStyleCnt="0"/>
      <dgm:spPr/>
    </dgm:pt>
    <dgm:pt modelId="{2CB511D6-5EA9-492B-ADDC-01A12FAA699C}" type="pres">
      <dgm:prSet presAssocID="{60168F0C-B006-4FFA-AB79-852FD4D7DCD9}" presName="accentRepeatNode" presStyleLbl="solidFgAcc1" presStyleIdx="4" presStyleCnt="5"/>
      <dgm:spPr/>
    </dgm:pt>
  </dgm:ptLst>
  <dgm:cxnLst>
    <dgm:cxn modelId="{52D7403D-36DD-4BB8-81D1-5F6720DC3ACD}" type="presOf" srcId="{6788558F-BC28-49B4-85AD-3750527F43F2}" destId="{C9ADE17C-8FF1-401F-90A4-17E39DA6F41E}" srcOrd="0" destOrd="0" presId="urn:microsoft.com/office/officeart/2008/layout/VerticalCurvedList"/>
    <dgm:cxn modelId="{5B8705D2-8F84-4B6D-9FB9-67D94250796B}" srcId="{3F5B4DD1-969A-490E-945D-4C7E41E3E9EA}" destId="{CCAB5CE1-0601-4A7F-92F9-8AE295327274}" srcOrd="1" destOrd="0" parTransId="{A9851DE2-AA14-4A4A-A149-6A685B521DF3}" sibTransId="{7F759495-7DE2-4926-B3C8-2071C3C7A035}"/>
    <dgm:cxn modelId="{6A82A7F6-909B-4602-87CC-15DBF7234537}" type="presOf" srcId="{3F5B4DD1-969A-490E-945D-4C7E41E3E9EA}" destId="{78CB18A5-8086-4137-A8D3-EA3250F2D268}" srcOrd="0" destOrd="0" presId="urn:microsoft.com/office/officeart/2008/layout/VerticalCurvedList"/>
    <dgm:cxn modelId="{E8D4BC6E-1DAC-48B4-A04D-397AD256ED49}" srcId="{3F5B4DD1-969A-490E-945D-4C7E41E3E9EA}" destId="{F30A3725-CAFF-48C6-BFB4-045DC77F160D}" srcOrd="3" destOrd="0" parTransId="{13C4BE99-5CFD-4EAE-9D35-832F0E2EB1DC}" sibTransId="{A9BC22E4-0929-4CDA-B0ED-D337FCC4FBA6}"/>
    <dgm:cxn modelId="{87293383-446F-4AD0-BCBB-EAC1754AC44B}" srcId="{3F5B4DD1-969A-490E-945D-4C7E41E3E9EA}" destId="{60168F0C-B006-4FFA-AB79-852FD4D7DCD9}" srcOrd="4" destOrd="0" parTransId="{04EAFA91-B739-428F-B49C-F2176A202552}" sibTransId="{2E5640F7-2F20-4F81-B749-369EB2B07459}"/>
    <dgm:cxn modelId="{ED2ADB27-38B0-4337-89CD-EEBD889AB796}" srcId="{3F5B4DD1-969A-490E-945D-4C7E41E3E9EA}" destId="{6788558F-BC28-49B4-85AD-3750527F43F2}" srcOrd="2" destOrd="0" parTransId="{13CBF079-C2D8-494F-A9B0-D21948133EBE}" sibTransId="{4A98CE65-3B63-4397-88DB-315A0BB732D8}"/>
    <dgm:cxn modelId="{D8F2B31F-F9C4-495F-8DDD-97F89D9E0D97}" type="presOf" srcId="{60168F0C-B006-4FFA-AB79-852FD4D7DCD9}" destId="{15198B78-AFC0-4E6C-B70A-78FA873953E3}" srcOrd="0" destOrd="0" presId="urn:microsoft.com/office/officeart/2008/layout/VerticalCurvedList"/>
    <dgm:cxn modelId="{414B5752-C442-41A9-B99B-A2E37FA8385B}" srcId="{3F5B4DD1-969A-490E-945D-4C7E41E3E9EA}" destId="{A1D833CB-295F-4B7F-A96E-6C562631C332}" srcOrd="0" destOrd="0" parTransId="{5B9ACAD6-A38E-4FCB-9304-8DC6B2A0A82F}" sibTransId="{4CD12CFD-ABB6-4EE4-A72C-8F1810E43573}"/>
    <dgm:cxn modelId="{B80B651E-E547-429B-A853-232546D2C6DD}" type="presOf" srcId="{A1D833CB-295F-4B7F-A96E-6C562631C332}" destId="{7341D8C8-1C64-4A8A-A08D-750336926519}" srcOrd="0" destOrd="0" presId="urn:microsoft.com/office/officeart/2008/layout/VerticalCurvedList"/>
    <dgm:cxn modelId="{6405674C-30BB-4AD6-9EBE-3F0E6B0969D5}" type="presOf" srcId="{4CD12CFD-ABB6-4EE4-A72C-8F1810E43573}" destId="{B537CB15-8057-4C41-B179-B0AE26E7815A}" srcOrd="0" destOrd="0" presId="urn:microsoft.com/office/officeart/2008/layout/VerticalCurvedList"/>
    <dgm:cxn modelId="{45A51713-BC3A-4A36-A0F0-46C859A93B23}" type="presOf" srcId="{CCAB5CE1-0601-4A7F-92F9-8AE295327274}" destId="{03153FE9-191E-4888-99EB-18EDC1A164D7}" srcOrd="0" destOrd="0" presId="urn:microsoft.com/office/officeart/2008/layout/VerticalCurvedList"/>
    <dgm:cxn modelId="{DAFC231C-00D5-45CF-BE58-3912D5E6EAA0}" type="presOf" srcId="{F30A3725-CAFF-48C6-BFB4-045DC77F160D}" destId="{683E39E0-3AD0-4345-A0DF-224CEF90CCA3}" srcOrd="0" destOrd="0" presId="urn:microsoft.com/office/officeart/2008/layout/VerticalCurvedList"/>
    <dgm:cxn modelId="{3B2850A0-FEFD-497C-A7C9-0B14797B71EA}" type="presParOf" srcId="{78CB18A5-8086-4137-A8D3-EA3250F2D268}" destId="{7FFA5AEE-E614-401E-8E13-B56F47067B33}" srcOrd="0" destOrd="0" presId="urn:microsoft.com/office/officeart/2008/layout/VerticalCurvedList"/>
    <dgm:cxn modelId="{5C62109E-464A-4070-B2F1-93FDF4750069}" type="presParOf" srcId="{7FFA5AEE-E614-401E-8E13-B56F47067B33}" destId="{3FE07894-3FE9-4AB2-9B60-55FFC18D3A1C}" srcOrd="0" destOrd="0" presId="urn:microsoft.com/office/officeart/2008/layout/VerticalCurvedList"/>
    <dgm:cxn modelId="{2F3CF63E-3C2E-4A03-9B7A-A997AAD784C5}" type="presParOf" srcId="{3FE07894-3FE9-4AB2-9B60-55FFC18D3A1C}" destId="{75DD2ADA-77FE-47BF-AA1F-1940702440BC}" srcOrd="0" destOrd="0" presId="urn:microsoft.com/office/officeart/2008/layout/VerticalCurvedList"/>
    <dgm:cxn modelId="{8A243C42-45F6-4E45-B4A3-57B4963279D1}" type="presParOf" srcId="{3FE07894-3FE9-4AB2-9B60-55FFC18D3A1C}" destId="{B537CB15-8057-4C41-B179-B0AE26E7815A}" srcOrd="1" destOrd="0" presId="urn:microsoft.com/office/officeart/2008/layout/VerticalCurvedList"/>
    <dgm:cxn modelId="{EDA404C6-E434-444B-A070-484BD4A56375}" type="presParOf" srcId="{3FE07894-3FE9-4AB2-9B60-55FFC18D3A1C}" destId="{C87E812D-1CA1-40A5-836F-FB576164E3E7}" srcOrd="2" destOrd="0" presId="urn:microsoft.com/office/officeart/2008/layout/VerticalCurvedList"/>
    <dgm:cxn modelId="{D9F43B25-E3B2-4081-9231-3764FC33E524}" type="presParOf" srcId="{3FE07894-3FE9-4AB2-9B60-55FFC18D3A1C}" destId="{433963EF-61D3-493B-84AE-4D7313CEF5AF}" srcOrd="3" destOrd="0" presId="urn:microsoft.com/office/officeart/2008/layout/VerticalCurvedList"/>
    <dgm:cxn modelId="{5AD08425-2E34-4FA7-9167-20F6FE6D2C55}" type="presParOf" srcId="{7FFA5AEE-E614-401E-8E13-B56F47067B33}" destId="{7341D8C8-1C64-4A8A-A08D-750336926519}" srcOrd="1" destOrd="0" presId="urn:microsoft.com/office/officeart/2008/layout/VerticalCurvedList"/>
    <dgm:cxn modelId="{876CAAC0-9C76-49B0-B139-646726BC28DC}" type="presParOf" srcId="{7FFA5AEE-E614-401E-8E13-B56F47067B33}" destId="{7E0BB336-CA18-41B8-A3E1-75836422FCBA}" srcOrd="2" destOrd="0" presId="urn:microsoft.com/office/officeart/2008/layout/VerticalCurvedList"/>
    <dgm:cxn modelId="{937040F8-E488-4480-BE52-54753BA5170E}" type="presParOf" srcId="{7E0BB336-CA18-41B8-A3E1-75836422FCBA}" destId="{36C619F1-CE18-487F-BE24-8D48ED8EB62E}" srcOrd="0" destOrd="0" presId="urn:microsoft.com/office/officeart/2008/layout/VerticalCurvedList"/>
    <dgm:cxn modelId="{FA418116-E678-4095-A4C2-03630C43E36F}" type="presParOf" srcId="{7FFA5AEE-E614-401E-8E13-B56F47067B33}" destId="{03153FE9-191E-4888-99EB-18EDC1A164D7}" srcOrd="3" destOrd="0" presId="urn:microsoft.com/office/officeart/2008/layout/VerticalCurvedList"/>
    <dgm:cxn modelId="{37A2B7AD-01EA-4551-9C97-E9D6A29E77F1}" type="presParOf" srcId="{7FFA5AEE-E614-401E-8E13-B56F47067B33}" destId="{6A1F93EB-D7E2-4147-BD6F-E8A0BA21365F}" srcOrd="4" destOrd="0" presId="urn:microsoft.com/office/officeart/2008/layout/VerticalCurvedList"/>
    <dgm:cxn modelId="{ECADE07F-BA3B-4290-820E-FC78881E51F7}" type="presParOf" srcId="{6A1F93EB-D7E2-4147-BD6F-E8A0BA21365F}" destId="{4819E1A4-AB2E-4460-8349-8DEB1E2879ED}" srcOrd="0" destOrd="0" presId="urn:microsoft.com/office/officeart/2008/layout/VerticalCurvedList"/>
    <dgm:cxn modelId="{2DDCC46B-A59C-416E-A210-E8350FBB780C}" type="presParOf" srcId="{7FFA5AEE-E614-401E-8E13-B56F47067B33}" destId="{C9ADE17C-8FF1-401F-90A4-17E39DA6F41E}" srcOrd="5" destOrd="0" presId="urn:microsoft.com/office/officeart/2008/layout/VerticalCurvedList"/>
    <dgm:cxn modelId="{CFFAEE99-64D7-45DB-9518-43033EBEA2C5}" type="presParOf" srcId="{7FFA5AEE-E614-401E-8E13-B56F47067B33}" destId="{D1098960-DF0C-4058-988D-3DE5BF238797}" srcOrd="6" destOrd="0" presId="urn:microsoft.com/office/officeart/2008/layout/VerticalCurvedList"/>
    <dgm:cxn modelId="{85AC0E09-0F1A-475F-AF91-E6E9CE5077DD}" type="presParOf" srcId="{D1098960-DF0C-4058-988D-3DE5BF238797}" destId="{1CDC4313-DFF6-4E02-B638-B8E43D26A7DE}" srcOrd="0" destOrd="0" presId="urn:microsoft.com/office/officeart/2008/layout/VerticalCurvedList"/>
    <dgm:cxn modelId="{55C8848B-CD2E-4E3E-B7D8-9CF3C8EE9550}" type="presParOf" srcId="{7FFA5AEE-E614-401E-8E13-B56F47067B33}" destId="{683E39E0-3AD0-4345-A0DF-224CEF90CCA3}" srcOrd="7" destOrd="0" presId="urn:microsoft.com/office/officeart/2008/layout/VerticalCurvedList"/>
    <dgm:cxn modelId="{68D70428-9E64-43DF-9EFA-A975A6F5A723}" type="presParOf" srcId="{7FFA5AEE-E614-401E-8E13-B56F47067B33}" destId="{52540F2F-A8A6-4C5D-8162-62534D150252}" srcOrd="8" destOrd="0" presId="urn:microsoft.com/office/officeart/2008/layout/VerticalCurvedList"/>
    <dgm:cxn modelId="{6611B7CB-FA51-4043-84DF-D4AE59D8CB05}" type="presParOf" srcId="{52540F2F-A8A6-4C5D-8162-62534D150252}" destId="{D75412CB-C16A-4535-A246-DD40CC6335EA}" srcOrd="0" destOrd="0" presId="urn:microsoft.com/office/officeart/2008/layout/VerticalCurvedList"/>
    <dgm:cxn modelId="{5D18FD32-CDC3-4D6D-89C2-97E3E1CA65FD}" type="presParOf" srcId="{7FFA5AEE-E614-401E-8E13-B56F47067B33}" destId="{15198B78-AFC0-4E6C-B70A-78FA873953E3}" srcOrd="9" destOrd="0" presId="urn:microsoft.com/office/officeart/2008/layout/VerticalCurvedList"/>
    <dgm:cxn modelId="{CFF9EA6D-DAE0-4236-BF44-D14F70026722}" type="presParOf" srcId="{7FFA5AEE-E614-401E-8E13-B56F47067B33}" destId="{72ADEB5A-B39C-4415-8820-83B82B2266F8}" srcOrd="10" destOrd="0" presId="urn:microsoft.com/office/officeart/2008/layout/VerticalCurvedList"/>
    <dgm:cxn modelId="{DE834055-48A1-4C2A-9590-534EB8D3A418}" type="presParOf" srcId="{72ADEB5A-B39C-4415-8820-83B82B2266F8}" destId="{2CB511D6-5EA9-492B-ADDC-01A12FAA69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507E-1F3A-48B8-AAA2-BFC6B636C103}">
      <dsp:nvSpPr>
        <dsp:cNvPr id="0" name=""/>
        <dsp:cNvSpPr/>
      </dsp:nvSpPr>
      <dsp:spPr>
        <a:xfrm>
          <a:off x="0" y="119857"/>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ru-RU" sz="2900" kern="1200" smtClean="0"/>
            <a:t>6 уровней мышления.</a:t>
          </a:r>
          <a:endParaRPr lang="ru-RU" sz="2900" kern="1200"/>
        </a:p>
      </dsp:txBody>
      <dsp:txXfrm>
        <a:off x="33955" y="153812"/>
        <a:ext cx="6260890" cy="627655"/>
      </dsp:txXfrm>
    </dsp:sp>
    <dsp:sp modelId="{9A97C20C-5145-4ED3-8140-13B8976A7F84}">
      <dsp:nvSpPr>
        <dsp:cNvPr id="0" name=""/>
        <dsp:cNvSpPr/>
      </dsp:nvSpPr>
      <dsp:spPr>
        <a:xfrm>
          <a:off x="0" y="898942"/>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ru-RU" sz="2900" kern="1200" smtClean="0"/>
            <a:t>Селектор-&gt; Критик -&gt; Путь мышления</a:t>
          </a:r>
          <a:endParaRPr lang="ru-RU" sz="2900" kern="1200"/>
        </a:p>
      </dsp:txBody>
      <dsp:txXfrm>
        <a:off x="33955" y="932897"/>
        <a:ext cx="6260890" cy="627655"/>
      </dsp:txXfrm>
    </dsp:sp>
    <dsp:sp modelId="{CCD7CB61-CB6B-431E-8EE8-2F04D65B0C80}">
      <dsp:nvSpPr>
        <dsp:cNvPr id="0" name=""/>
        <dsp:cNvSpPr/>
      </dsp:nvSpPr>
      <dsp:spPr>
        <a:xfrm>
          <a:off x="0" y="1678027"/>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ru-RU" sz="2900" kern="1200" smtClean="0"/>
            <a:t>Структуры данных</a:t>
          </a:r>
          <a:endParaRPr lang="ru-RU" sz="2900" kern="1200"/>
        </a:p>
      </dsp:txBody>
      <dsp:txXfrm>
        <a:off x="33955" y="1711982"/>
        <a:ext cx="6260890"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7CB15-8057-4C41-B179-B0AE26E7815A}">
      <dsp:nvSpPr>
        <dsp:cNvPr id="0" name=""/>
        <dsp:cNvSpPr/>
      </dsp:nvSpPr>
      <dsp:spPr>
        <a:xfrm>
          <a:off x="-4111193" y="-630957"/>
          <a:ext cx="4898878" cy="4898878"/>
        </a:xfrm>
        <a:prstGeom prst="blockArc">
          <a:avLst>
            <a:gd name="adj1" fmla="val 18900000"/>
            <a:gd name="adj2" fmla="val 2700000"/>
            <a:gd name="adj3" fmla="val 44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41D8C8-1C64-4A8A-A08D-750336926519}">
      <dsp:nvSpPr>
        <dsp:cNvPr id="0" name=""/>
        <dsp:cNvSpPr/>
      </dsp:nvSpPr>
      <dsp:spPr>
        <a:xfrm>
          <a:off x="345077" y="227237"/>
          <a:ext cx="8607605"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Narrative Stories</a:t>
          </a:r>
          <a:endParaRPr lang="ru-RU" sz="2300" kern="1200" dirty="0"/>
        </a:p>
      </dsp:txBody>
      <dsp:txXfrm>
        <a:off x="345077" y="227237"/>
        <a:ext cx="8607605" cy="454765"/>
      </dsp:txXfrm>
    </dsp:sp>
    <dsp:sp modelId="{36C619F1-CE18-487F-BE24-8D48ED8EB62E}">
      <dsp:nvSpPr>
        <dsp:cNvPr id="0" name=""/>
        <dsp:cNvSpPr/>
      </dsp:nvSpPr>
      <dsp:spPr>
        <a:xfrm>
          <a:off x="60848" y="170391"/>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153FE9-191E-4888-99EB-18EDC1A164D7}">
      <dsp:nvSpPr>
        <dsp:cNvPr id="0" name=""/>
        <dsp:cNvSpPr/>
      </dsp:nvSpPr>
      <dsp:spPr>
        <a:xfrm>
          <a:off x="670949" y="909168"/>
          <a:ext cx="8281733"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Frames</a:t>
          </a:r>
          <a:endParaRPr lang="ru-RU" sz="2300" kern="1200" dirty="0"/>
        </a:p>
      </dsp:txBody>
      <dsp:txXfrm>
        <a:off x="670949" y="909168"/>
        <a:ext cx="8281733" cy="454765"/>
      </dsp:txXfrm>
    </dsp:sp>
    <dsp:sp modelId="{4819E1A4-AB2E-4460-8349-8DEB1E2879ED}">
      <dsp:nvSpPr>
        <dsp:cNvPr id="0" name=""/>
        <dsp:cNvSpPr/>
      </dsp:nvSpPr>
      <dsp:spPr>
        <a:xfrm>
          <a:off x="386720" y="852322"/>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DE17C-8FF1-401F-90A4-17E39DA6F41E}">
      <dsp:nvSpPr>
        <dsp:cNvPr id="0" name=""/>
        <dsp:cNvSpPr/>
      </dsp:nvSpPr>
      <dsp:spPr>
        <a:xfrm>
          <a:off x="770965" y="1591098"/>
          <a:ext cx="8181717"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Semantic Networks</a:t>
          </a:r>
          <a:endParaRPr lang="ru-RU" sz="2300" kern="1200" dirty="0"/>
        </a:p>
      </dsp:txBody>
      <dsp:txXfrm>
        <a:off x="770965" y="1591098"/>
        <a:ext cx="8181717" cy="454765"/>
      </dsp:txXfrm>
    </dsp:sp>
    <dsp:sp modelId="{1CDC4313-DFF6-4E02-B638-B8E43D26A7DE}">
      <dsp:nvSpPr>
        <dsp:cNvPr id="0" name=""/>
        <dsp:cNvSpPr/>
      </dsp:nvSpPr>
      <dsp:spPr>
        <a:xfrm>
          <a:off x="486737" y="1534252"/>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3E39E0-3AD0-4345-A0DF-224CEF90CCA3}">
      <dsp:nvSpPr>
        <dsp:cNvPr id="0" name=""/>
        <dsp:cNvSpPr/>
      </dsp:nvSpPr>
      <dsp:spPr>
        <a:xfrm>
          <a:off x="670949" y="2273029"/>
          <a:ext cx="8281733"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K-Lines</a:t>
          </a:r>
          <a:endParaRPr lang="ru-RU" sz="2300" kern="1200" dirty="0"/>
        </a:p>
      </dsp:txBody>
      <dsp:txXfrm>
        <a:off x="670949" y="2273029"/>
        <a:ext cx="8281733" cy="454765"/>
      </dsp:txXfrm>
    </dsp:sp>
    <dsp:sp modelId="{D75412CB-C16A-4535-A246-DD40CC6335EA}">
      <dsp:nvSpPr>
        <dsp:cNvPr id="0" name=""/>
        <dsp:cNvSpPr/>
      </dsp:nvSpPr>
      <dsp:spPr>
        <a:xfrm>
          <a:off x="386720" y="2216183"/>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198B78-AFC0-4E6C-B70A-78FA873953E3}">
      <dsp:nvSpPr>
        <dsp:cNvPr id="0" name=""/>
        <dsp:cNvSpPr/>
      </dsp:nvSpPr>
      <dsp:spPr>
        <a:xfrm>
          <a:off x="345077" y="2954959"/>
          <a:ext cx="8607605"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Knowledge</a:t>
          </a:r>
          <a:endParaRPr lang="ru-RU" sz="2300" kern="1200" dirty="0"/>
        </a:p>
      </dsp:txBody>
      <dsp:txXfrm>
        <a:off x="345077" y="2954959"/>
        <a:ext cx="8607605" cy="454765"/>
      </dsp:txXfrm>
    </dsp:sp>
    <dsp:sp modelId="{2CB511D6-5EA9-492B-ADDC-01A12FAA699C}">
      <dsp:nvSpPr>
        <dsp:cNvPr id="0" name=""/>
        <dsp:cNvSpPr/>
      </dsp:nvSpPr>
      <dsp:spPr>
        <a:xfrm>
          <a:off x="60848" y="2898113"/>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14.04.16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docs.neo4j.org/chunked/stable/cypher-query-lang.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a:t>
            </a:r>
            <a:r>
              <a:rPr lang="en-US" baseline="0" dirty="0" err="1" smtClean="0"/>
              <a:t>Toshchev</a:t>
            </a:r>
            <a:r>
              <a:rPr lang="en-US" baseline="0" dirty="0" smtClean="0"/>
              <a:t> and I am postgraduate student from Kazan State </a:t>
            </a:r>
            <a:r>
              <a:rPr lang="en-US" baseline="0" dirty="0" err="1" smtClean="0"/>
              <a:t>Universitty</a:t>
            </a:r>
            <a:r>
              <a:rPr lang="en-US" baseline="0" dirty="0" smtClean="0"/>
              <a:t> 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19</a:t>
            </a:fld>
            <a:endParaRPr lang="ru-RU"/>
          </a:p>
        </p:txBody>
      </p:sp>
    </p:spTree>
    <p:extLst>
      <p:ext uri="{BB962C8B-B14F-4D97-AF65-F5344CB8AC3E}">
        <p14:creationId xmlns:p14="http://schemas.microsoft.com/office/powerpoint/2010/main" val="203578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25</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26</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1. Интеллектуальные системы регистрации и анализа</a:t>
            </a:r>
            <a:r>
              <a:rPr lang="ru-RU" sz="1200" b="1" kern="1200" baseline="0" dirty="0" smtClean="0">
                <a:solidFill>
                  <a:schemeClr val="tx1"/>
                </a:solidFill>
                <a:effectLst/>
                <a:latin typeface="+mn-lt"/>
                <a:ea typeface="+mn-ea"/>
                <a:cs typeface="+mn-cs"/>
              </a:rPr>
              <a:t> </a:t>
            </a:r>
            <a:r>
              <a:rPr lang="ru-RU" sz="1200" b="1" kern="1200" dirty="0" smtClean="0">
                <a:solidFill>
                  <a:schemeClr val="tx1"/>
                </a:solidFill>
                <a:effectLst/>
                <a:latin typeface="+mn-lt"/>
                <a:ea typeface="+mn-ea"/>
                <a:cs typeface="+mn-cs"/>
              </a:rPr>
              <a:t>проблемных ситуаций, возникающих в ИТ-инфраструктуре предприятия </a:t>
            </a:r>
            <a:r>
              <a:rPr lang="ru-RU" sz="1200" kern="1200" dirty="0" smtClean="0">
                <a:solidFill>
                  <a:schemeClr val="tx1"/>
                </a:solidFill>
                <a:effectLst/>
                <a:latin typeface="+mn-lt"/>
                <a:ea typeface="+mn-ea"/>
                <a:cs typeface="+mn-cs"/>
              </a:rPr>
              <a:t>.............................. 16 </a:t>
            </a:r>
            <a:endParaRPr lang="ru-RU" dirty="0" smtClean="0"/>
          </a:p>
          <a:p>
            <a:r>
              <a:rPr lang="ru-RU" sz="1200" kern="1200" dirty="0" smtClean="0">
                <a:solidFill>
                  <a:schemeClr val="tx1"/>
                </a:solidFill>
                <a:effectLst/>
                <a:latin typeface="+mn-lt"/>
                <a:ea typeface="+mn-ea"/>
                <a:cs typeface="+mn-cs"/>
              </a:rPr>
              <a:t>1.1  Сравнительный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анализ систем регистрации и устранения проблемных ситуаций.......................... 16 </a:t>
            </a:r>
            <a:endParaRPr lang="ru-RU" dirty="0" smtClean="0">
              <a:effectLst/>
            </a:endParaRPr>
          </a:p>
          <a:p>
            <a:r>
              <a:rPr lang="ru-RU" sz="1200" kern="1200" dirty="0" smtClean="0">
                <a:solidFill>
                  <a:schemeClr val="tx1"/>
                </a:solidFill>
                <a:effectLst/>
                <a:latin typeface="+mn-lt"/>
                <a:ea typeface="+mn-ea"/>
                <a:cs typeface="+mn-cs"/>
              </a:rPr>
              <a:t>1.2  Основные требования к интеллектуальным системам регистрации и анализа проблемных ситуаций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в ИТ-области . . . . . . . . . . . . 18 </a:t>
            </a:r>
            <a:endParaRPr lang="ru-RU" dirty="0" smtClean="0">
              <a:effectLst/>
            </a:endParaRPr>
          </a:p>
          <a:p>
            <a:r>
              <a:rPr lang="ru-RU" sz="1200" kern="1200" dirty="0" smtClean="0">
                <a:solidFill>
                  <a:schemeClr val="tx1"/>
                </a:solidFill>
                <a:effectLst/>
                <a:latin typeface="+mn-lt"/>
                <a:ea typeface="+mn-ea"/>
                <a:cs typeface="+mn-cs"/>
              </a:rPr>
              <a:t>1.3  Сравнительный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анализ методов и комплексов обработки текстов на естественном языке ......................... 20 </a:t>
            </a:r>
            <a:endParaRPr lang="ru-RU" dirty="0" smtClean="0">
              <a:effectLst/>
            </a:endParaRPr>
          </a:p>
          <a:p>
            <a:pPr lvl="1"/>
            <a:r>
              <a:rPr lang="ru-RU" sz="1200" kern="1200" dirty="0" smtClean="0">
                <a:solidFill>
                  <a:schemeClr val="tx1"/>
                </a:solidFill>
                <a:effectLst/>
                <a:latin typeface="+mn-lt"/>
                <a:ea typeface="+mn-ea"/>
                <a:cs typeface="+mn-cs"/>
              </a:rPr>
              <a:t>1.3.1  </a:t>
            </a:r>
            <a:r>
              <a:rPr lang="ru-RU" sz="1200" kern="1200" dirty="0" err="1" smtClean="0">
                <a:solidFill>
                  <a:schemeClr val="tx1"/>
                </a:solidFill>
                <a:effectLst/>
                <a:latin typeface="+mn-lt"/>
                <a:ea typeface="+mn-ea"/>
                <a:cs typeface="+mn-cs"/>
              </a:rPr>
              <a:t>Обработкаэталонныхтекстов</a:t>
            </a:r>
            <a:r>
              <a:rPr lang="ru-RU" sz="1200" kern="1200" dirty="0" smtClean="0">
                <a:solidFill>
                  <a:schemeClr val="tx1"/>
                </a:solidFill>
                <a:effectLst/>
                <a:latin typeface="+mn-lt"/>
                <a:ea typeface="+mn-ea"/>
                <a:cs typeface="+mn-cs"/>
              </a:rPr>
              <a:t> ................. 20 </a:t>
            </a:r>
            <a:endParaRPr lang="ru-RU" dirty="0" smtClean="0">
              <a:effectLst/>
            </a:endParaRPr>
          </a:p>
          <a:p>
            <a:pPr lvl="1"/>
            <a:r>
              <a:rPr lang="ru-RU" sz="1200" kern="1200" dirty="0" smtClean="0">
                <a:solidFill>
                  <a:schemeClr val="tx1"/>
                </a:solidFill>
                <a:effectLst/>
                <a:latin typeface="+mn-lt"/>
                <a:ea typeface="+mn-ea"/>
                <a:cs typeface="+mn-cs"/>
              </a:rPr>
              <a:t>1.3.2  Исправление ошибок первого и второго типов . . . . . . . . 22 </a:t>
            </a:r>
            <a:endParaRPr lang="ru-RU" dirty="0" smtClean="0">
              <a:effectLst/>
            </a:endParaRPr>
          </a:p>
          <a:p>
            <a:pPr lvl="1"/>
            <a:r>
              <a:rPr lang="ru-RU" sz="1200" kern="1200" dirty="0" smtClean="0">
                <a:solidFill>
                  <a:schemeClr val="tx1"/>
                </a:solidFill>
                <a:effectLst/>
                <a:latin typeface="+mn-lt"/>
                <a:ea typeface="+mn-ea"/>
                <a:cs typeface="+mn-cs"/>
              </a:rPr>
              <a:t>1.3.3  Сравнение средств обработки русского и </a:t>
            </a:r>
            <a:r>
              <a:rPr lang="ru-RU" sz="1200" kern="1200" dirty="0" err="1" smtClean="0">
                <a:solidFill>
                  <a:schemeClr val="tx1"/>
                </a:solidFill>
                <a:effectLst/>
                <a:latin typeface="+mn-lt"/>
                <a:ea typeface="+mn-ea"/>
                <a:cs typeface="+mn-cs"/>
              </a:rPr>
              <a:t>английского</a:t>
            </a:r>
            <a:r>
              <a:rPr lang="ru-RU" sz="1200" kern="1200" dirty="0" smtClean="0">
                <a:solidFill>
                  <a:schemeClr val="tx1"/>
                </a:solidFill>
                <a:effectLst/>
                <a:latin typeface="+mn-lt"/>
                <a:ea typeface="+mn-ea"/>
                <a:cs typeface="+mn-cs"/>
              </a:rPr>
              <a:t> языков 23 </a:t>
            </a:r>
            <a:endParaRPr lang="ru-RU" dirty="0" smtClean="0">
              <a:effectLst/>
            </a:endParaRPr>
          </a:p>
          <a:p>
            <a:r>
              <a:rPr lang="ru-RU" sz="1200" kern="1200" dirty="0" smtClean="0">
                <a:solidFill>
                  <a:schemeClr val="tx1"/>
                </a:solidFill>
                <a:effectLst/>
                <a:latin typeface="+mn-lt"/>
                <a:ea typeface="+mn-ea"/>
                <a:cs typeface="+mn-cs"/>
              </a:rPr>
              <a:t>1.4  Выводыпоглаве1............................ 25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12</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13</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14</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dirty="0" smtClean="0"/>
              <a:t>Во \</a:t>
            </a:r>
            <a:r>
              <a:rPr lang="ru-RU" dirty="0" err="1" smtClean="0"/>
              <a:t>textbf</a:t>
            </a:r>
            <a:r>
              <a:rPr lang="ru-RU" dirty="0" smtClean="0"/>
              <a:t>{введении} обоснована актуальность исследований, проведенных в рамках диссертации; даны общая характеристика работы и анализ исследований в области обслуживания </a:t>
            </a:r>
            <a:r>
              <a:rPr lang="ru-RU" dirty="0" err="1" smtClean="0"/>
              <a:t>информационнои</a:t>
            </a:r>
            <a:r>
              <a:rPr lang="ru-RU" dirty="0" smtClean="0"/>
              <a:t>̆ инфраструктуры предприятия; проведен обзор и дана постановка задач, на основе выявленного роста публикационной активности в рассматриваемой предметной области (по данным </a:t>
            </a:r>
            <a:r>
              <a:rPr lang="ru-RU" dirty="0" err="1" smtClean="0"/>
              <a:t>Scopus</a:t>
            </a:r>
            <a:r>
              <a:rPr lang="ru-RU" dirty="0" smtClean="0"/>
              <a:t>) обоснована актуальность проведенных исследований. \</a:t>
            </a:r>
            <a:r>
              <a:rPr lang="ru-RU" dirty="0" err="1" smtClean="0"/>
              <a:t>par</a:t>
            </a:r>
            <a:endParaRPr lang="ru-RU" dirty="0" smtClean="0"/>
          </a:p>
          <a:p>
            <a:endParaRPr lang="ru-RU" dirty="0" smtClean="0"/>
          </a:p>
          <a:p>
            <a:r>
              <a:rPr lang="ru-RU" sz="1200" kern="1200" dirty="0" smtClean="0">
                <a:solidFill>
                  <a:schemeClr val="tx1"/>
                </a:solidFill>
                <a:effectLst/>
                <a:latin typeface="+mn-lt"/>
                <a:ea typeface="+mn-ea"/>
                <a:cs typeface="+mn-cs"/>
              </a:rPr>
              <a:t>Область исследования, с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связана диссертация, является ком- </a:t>
            </a:r>
            <a:r>
              <a:rPr lang="ru-RU" sz="1200" kern="1200" dirty="0" err="1" smtClean="0">
                <a:solidFill>
                  <a:schemeClr val="tx1"/>
                </a:solidFill>
                <a:effectLst/>
                <a:latin typeface="+mn-lt"/>
                <a:ea typeface="+mn-ea"/>
                <a:cs typeface="+mn-cs"/>
              </a:rPr>
              <a:t>плекснои</a:t>
            </a:r>
            <a:r>
              <a:rPr lang="ru-RU" sz="1200" kern="1200" dirty="0" smtClean="0">
                <a:solidFill>
                  <a:schemeClr val="tx1"/>
                </a:solidFill>
                <a:effectLst/>
                <a:latin typeface="+mn-lt"/>
                <a:ea typeface="+mn-ea"/>
                <a:cs typeface="+mn-cs"/>
              </a:rPr>
              <a:t>̆ и включает в себя различные направления работ, в частности, </a:t>
            </a:r>
            <a:r>
              <a:rPr lang="ru-RU" sz="1200" kern="1200" dirty="0" err="1" smtClean="0">
                <a:solidFill>
                  <a:schemeClr val="tx1"/>
                </a:solidFill>
                <a:effectLst/>
                <a:latin typeface="+mn-lt"/>
                <a:ea typeface="+mn-ea"/>
                <a:cs typeface="+mn-cs"/>
              </a:rPr>
              <a:t>созда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различных интеллектуальных систем. Сфера применения </a:t>
            </a:r>
            <a:r>
              <a:rPr lang="ru-RU" sz="1200" kern="1200" dirty="0" err="1" smtClean="0">
                <a:solidFill>
                  <a:schemeClr val="tx1"/>
                </a:solidFill>
                <a:effectLst/>
                <a:latin typeface="+mn-lt"/>
                <a:ea typeface="+mn-ea"/>
                <a:cs typeface="+mn-cs"/>
              </a:rPr>
              <a:t>интеллектуаль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систем обширна, например, в Институте </a:t>
            </a:r>
            <a:r>
              <a:rPr lang="ru-RU" sz="1200" kern="1200" dirty="0" err="1" smtClean="0">
                <a:solidFill>
                  <a:schemeClr val="tx1"/>
                </a:solidFill>
                <a:effectLst/>
                <a:latin typeface="+mn-lt"/>
                <a:ea typeface="+mn-ea"/>
                <a:cs typeface="+mn-cs"/>
              </a:rPr>
              <a:t>Чиная</a:t>
            </a:r>
            <a:r>
              <a:rPr lang="ru-RU" sz="1200" kern="1200" dirty="0" smtClean="0">
                <a:solidFill>
                  <a:schemeClr val="tx1"/>
                </a:solidFill>
                <a:effectLst/>
                <a:latin typeface="+mn-lt"/>
                <a:ea typeface="+mn-ea"/>
                <a:cs typeface="+mn-cs"/>
              </a:rPr>
              <a:t> (Индия) Е. </a:t>
            </a:r>
            <a:r>
              <a:rPr lang="ru-RU" sz="1200" kern="1200" dirty="0" err="1" smtClean="0">
                <a:solidFill>
                  <a:schemeClr val="tx1"/>
                </a:solidFill>
                <a:effectLst/>
                <a:latin typeface="+mn-lt"/>
                <a:ea typeface="+mn-ea"/>
                <a:cs typeface="+mn-cs"/>
              </a:rPr>
              <a:t>Джубилсоном</a:t>
            </a:r>
            <a:r>
              <a:rPr lang="ru-RU" sz="1200" kern="1200" dirty="0" smtClean="0">
                <a:solidFill>
                  <a:schemeClr val="tx1"/>
                </a:solidFill>
                <a:effectLst/>
                <a:latin typeface="+mn-lt"/>
                <a:ea typeface="+mn-ea"/>
                <a:cs typeface="+mn-cs"/>
              </a:rPr>
              <a:t> и П. </a:t>
            </a:r>
            <a:r>
              <a:rPr lang="ru-RU" sz="1200" kern="1200" dirty="0" err="1" smtClean="0">
                <a:solidFill>
                  <a:schemeClr val="tx1"/>
                </a:solidFill>
                <a:effectLst/>
                <a:latin typeface="+mn-lt"/>
                <a:ea typeface="+mn-ea"/>
                <a:cs typeface="+mn-cs"/>
              </a:rPr>
              <a:t>Дханавантини</a:t>
            </a:r>
            <a:r>
              <a:rPr lang="ru-RU" sz="1200" kern="1200" dirty="0" smtClean="0">
                <a:solidFill>
                  <a:schemeClr val="tx1"/>
                </a:solidFill>
                <a:effectLst/>
                <a:latin typeface="+mn-lt"/>
                <a:ea typeface="+mn-ea"/>
                <a:cs typeface="+mn-cs"/>
              </a:rPr>
              <a:t> ведутся исследования интеллектуальных систем </a:t>
            </a:r>
            <a:r>
              <a:rPr lang="ru-RU" sz="1200" kern="1200" dirty="0" err="1" smtClean="0">
                <a:solidFill>
                  <a:schemeClr val="tx1"/>
                </a:solidFill>
                <a:effectLst/>
                <a:latin typeface="+mn-lt"/>
                <a:ea typeface="+mn-ea"/>
                <a:cs typeface="+mn-cs"/>
              </a:rPr>
              <a:t>обработ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ки</a:t>
            </a:r>
            <a:r>
              <a:rPr lang="ru-RU" sz="1200" kern="1200" dirty="0" smtClean="0">
                <a:solidFill>
                  <a:schemeClr val="tx1"/>
                </a:solidFill>
                <a:effectLst/>
                <a:latin typeface="+mn-lt"/>
                <a:ea typeface="+mn-ea"/>
                <a:cs typeface="+mn-cs"/>
              </a:rPr>
              <a:t> запросов </a:t>
            </a:r>
            <a:r>
              <a:rPr lang="ru-RU" sz="1200" kern="1200" dirty="0" err="1" smtClean="0">
                <a:solidFill>
                  <a:schemeClr val="tx1"/>
                </a:solidFill>
                <a:effectLst/>
                <a:latin typeface="+mn-lt"/>
                <a:ea typeface="+mn-ea"/>
                <a:cs typeface="+mn-cs"/>
              </a:rPr>
              <a:t>пользователеи</a:t>
            </a:r>
            <a:r>
              <a:rPr lang="ru-RU" sz="1200" kern="1200" dirty="0" smtClean="0">
                <a:solidFill>
                  <a:schemeClr val="tx1"/>
                </a:solidFill>
                <a:effectLst/>
                <a:latin typeface="+mn-lt"/>
                <a:ea typeface="+mn-ea"/>
                <a:cs typeface="+mn-cs"/>
              </a:rPr>
              <a:t>̆ в области телекоммуникаций, </a:t>
            </a: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а в университете </a:t>
            </a:r>
            <a:r>
              <a:rPr lang="ru-RU" sz="1200" kern="1200" dirty="0" err="1" smtClean="0">
                <a:solidFill>
                  <a:schemeClr val="tx1"/>
                </a:solidFill>
                <a:effectLst/>
                <a:latin typeface="+mn-lt"/>
                <a:ea typeface="+mn-ea"/>
                <a:cs typeface="+mn-cs"/>
              </a:rPr>
              <a:t>Ган</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новера</a:t>
            </a:r>
            <a:r>
              <a:rPr lang="ru-RU" sz="1200" kern="1200" dirty="0" smtClean="0">
                <a:solidFill>
                  <a:schemeClr val="tx1"/>
                </a:solidFill>
                <a:effectLst/>
                <a:latin typeface="+mn-lt"/>
                <a:ea typeface="+mn-ea"/>
                <a:cs typeface="+mn-cs"/>
              </a:rPr>
              <a:t> (Германия) Р. Брунс и Дж. </a:t>
            </a:r>
            <a:r>
              <a:rPr lang="ru-RU" sz="1200" kern="1200" dirty="0" err="1" smtClean="0">
                <a:solidFill>
                  <a:schemeClr val="tx1"/>
                </a:solidFill>
                <a:effectLst/>
                <a:latin typeface="+mn-lt"/>
                <a:ea typeface="+mn-ea"/>
                <a:cs typeface="+mn-cs"/>
              </a:rPr>
              <a:t>Данкель</a:t>
            </a:r>
            <a:r>
              <a:rPr lang="ru-RU" sz="1200" kern="1200" dirty="0" smtClean="0">
                <a:solidFill>
                  <a:schemeClr val="tx1"/>
                </a:solidFill>
                <a:effectLst/>
                <a:latin typeface="+mn-lt"/>
                <a:ea typeface="+mn-ea"/>
                <a:cs typeface="+mn-cs"/>
              </a:rPr>
              <a:t> разрабатывают интеллектуальные системы для обработки запросов в службу спасения с целью уменьшения </a:t>
            </a:r>
            <a:r>
              <a:rPr lang="ru-RU" sz="1200" kern="1200" dirty="0" err="1" smtClean="0">
                <a:solidFill>
                  <a:schemeClr val="tx1"/>
                </a:solidFill>
                <a:effectLst/>
                <a:latin typeface="+mn-lt"/>
                <a:ea typeface="+mn-ea"/>
                <a:cs typeface="+mn-cs"/>
              </a:rPr>
              <a:t>вре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мени</a:t>
            </a:r>
            <a:r>
              <a:rPr lang="ru-RU" sz="1200" kern="1200" dirty="0" smtClean="0">
                <a:solidFill>
                  <a:schemeClr val="tx1"/>
                </a:solidFill>
                <a:effectLst/>
                <a:latin typeface="+mn-lt"/>
                <a:ea typeface="+mn-ea"/>
                <a:cs typeface="+mn-cs"/>
              </a:rPr>
              <a:t> реакции на происшествие. </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Санкт-Петербургском государственном </a:t>
            </a:r>
            <a:r>
              <a:rPr lang="ru-RU" sz="1200" kern="1200" dirty="0" err="1" smtClean="0">
                <a:solidFill>
                  <a:schemeClr val="tx1"/>
                </a:solidFill>
                <a:effectLst/>
                <a:latin typeface="+mn-lt"/>
                <a:ea typeface="+mn-ea"/>
                <a:cs typeface="+mn-cs"/>
              </a:rPr>
              <a:t>уни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верситете</a:t>
            </a:r>
            <a:r>
              <a:rPr lang="ru-RU" sz="1200" kern="1200" dirty="0" smtClean="0">
                <a:solidFill>
                  <a:schemeClr val="tx1"/>
                </a:solidFill>
                <a:effectLst/>
                <a:latin typeface="+mn-lt"/>
                <a:ea typeface="+mn-ea"/>
                <a:cs typeface="+mn-cs"/>
              </a:rPr>
              <a:t> под руководством В.И. Золотарева проводится оценка эффективно- </a:t>
            </a:r>
            <a:r>
              <a:rPr lang="ru-RU" sz="1200" kern="1200" dirty="0" err="1" smtClean="0">
                <a:solidFill>
                  <a:schemeClr val="tx1"/>
                </a:solidFill>
                <a:effectLst/>
                <a:latin typeface="+mn-lt"/>
                <a:ea typeface="+mn-ea"/>
                <a:cs typeface="+mn-cs"/>
              </a:rPr>
              <a:t>сти</a:t>
            </a:r>
            <a:r>
              <a:rPr lang="ru-RU" sz="1200" kern="1200" dirty="0" smtClean="0">
                <a:solidFill>
                  <a:schemeClr val="tx1"/>
                </a:solidFill>
                <a:effectLst/>
                <a:latin typeface="+mn-lt"/>
                <a:ea typeface="+mn-ea"/>
                <a:cs typeface="+mn-cs"/>
              </a:rPr>
              <a:t> службы </a:t>
            </a:r>
            <a:r>
              <a:rPr lang="ru-RU" sz="1200" kern="1200" dirty="0" err="1" smtClean="0">
                <a:solidFill>
                  <a:schemeClr val="tx1"/>
                </a:solidFill>
                <a:effectLst/>
                <a:latin typeface="+mn-lt"/>
                <a:ea typeface="+mn-ea"/>
                <a:cs typeface="+mn-cs"/>
              </a:rPr>
              <a:t>информационнои</a:t>
            </a:r>
            <a:r>
              <a:rPr lang="ru-RU" sz="1200" kern="1200" dirty="0" smtClean="0">
                <a:solidFill>
                  <a:schemeClr val="tx1"/>
                </a:solidFill>
                <a:effectLst/>
                <a:latin typeface="+mn-lt"/>
                <a:ea typeface="+mn-ea"/>
                <a:cs typeface="+mn-cs"/>
              </a:rPr>
              <a:t>̆ поддержки в Вычислительном центре СПбГУ. </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a:t>
            </a:r>
            <a:endParaRPr lang="ru-RU" dirty="0" smtClean="0"/>
          </a:p>
          <a:p>
            <a:r>
              <a:rPr lang="ru-RU" sz="1200" kern="1200" dirty="0" smtClean="0">
                <a:solidFill>
                  <a:schemeClr val="tx1"/>
                </a:solidFill>
                <a:effectLst/>
                <a:latin typeface="+mn-lt"/>
                <a:ea typeface="+mn-ea"/>
                <a:cs typeface="+mn-cs"/>
              </a:rPr>
              <a:t>Сингапуре С. Фу и П. </a:t>
            </a:r>
            <a:r>
              <a:rPr lang="ru-RU" sz="1200" kern="1200" dirty="0" err="1" smtClean="0">
                <a:solidFill>
                  <a:schemeClr val="tx1"/>
                </a:solidFill>
                <a:effectLst/>
                <a:latin typeface="+mn-lt"/>
                <a:ea typeface="+mn-ea"/>
                <a:cs typeface="+mn-cs"/>
              </a:rPr>
              <a:t>Леонг</a:t>
            </a:r>
            <a:r>
              <a:rPr lang="ru-RU" sz="1200" kern="1200" dirty="0" smtClean="0">
                <a:solidFill>
                  <a:schemeClr val="tx1"/>
                </a:solidFill>
                <a:effectLst/>
                <a:latin typeface="+mn-lt"/>
                <a:ea typeface="+mn-ea"/>
                <a:cs typeface="+mn-cs"/>
              </a:rPr>
              <a:t> проведен анализ эффективности ИТ-службы под- 7 </a:t>
            </a:r>
            <a:endParaRPr lang="ru-RU" dirty="0" smtClean="0"/>
          </a:p>
          <a:p>
            <a:r>
              <a:rPr lang="ru-RU" sz="1200" kern="1200" dirty="0" err="1" smtClean="0">
                <a:solidFill>
                  <a:schemeClr val="tx1"/>
                </a:solidFill>
                <a:effectLst/>
                <a:latin typeface="+mn-lt"/>
                <a:ea typeface="+mn-ea"/>
                <a:cs typeface="+mn-cs"/>
              </a:rPr>
              <a:t>держки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крупнои</a:t>
            </a:r>
            <a:r>
              <a:rPr lang="ru-RU" sz="1200" kern="1200" dirty="0" smtClean="0">
                <a:solidFill>
                  <a:schemeClr val="tx1"/>
                </a:solidFill>
                <a:effectLst/>
                <a:latin typeface="+mn-lt"/>
                <a:ea typeface="+mn-ea"/>
                <a:cs typeface="+mn-cs"/>
              </a:rPr>
              <a:t>̆ компании и показана возможность автоматизации ряда про- </a:t>
            </a:r>
            <a:r>
              <a:rPr lang="ru-RU" sz="1200" kern="1200" dirty="0" err="1" smtClean="0">
                <a:solidFill>
                  <a:schemeClr val="tx1"/>
                </a:solidFill>
                <a:effectLst/>
                <a:latin typeface="+mn-lt"/>
                <a:ea typeface="+mn-ea"/>
                <a:cs typeface="+mn-cs"/>
              </a:rPr>
              <a:t>цессов</a:t>
            </a:r>
            <a:r>
              <a:rPr lang="ru-RU"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15</a:t>
            </a:fld>
            <a:endParaRPr lang="ru-RU"/>
          </a:p>
        </p:txBody>
      </p:sp>
    </p:spTree>
    <p:extLst>
      <p:ext uri="{BB962C8B-B14F-4D97-AF65-F5344CB8AC3E}">
        <p14:creationId xmlns:p14="http://schemas.microsoft.com/office/powerpoint/2010/main" val="29481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kern="1200" dirty="0" smtClean="0">
                <a:solidFill>
                  <a:schemeClr val="tx1"/>
                </a:solidFill>
                <a:effectLst/>
                <a:latin typeface="+mn-lt"/>
                <a:ea typeface="+mn-ea"/>
                <a:cs typeface="+mn-cs"/>
              </a:rPr>
              <a:t>Исследования в области интеллектуальных систем повышения </a:t>
            </a:r>
            <a:r>
              <a:rPr lang="ru-RU" sz="1200" kern="1200" dirty="0" err="1" smtClean="0">
                <a:solidFill>
                  <a:schemeClr val="tx1"/>
                </a:solidFill>
                <a:effectLst/>
                <a:latin typeface="+mn-lt"/>
                <a:ea typeface="+mn-ea"/>
                <a:cs typeface="+mn-cs"/>
              </a:rPr>
              <a:t>эффек</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тивности</a:t>
            </a:r>
            <a:r>
              <a:rPr lang="ru-RU" sz="1200" kern="1200" dirty="0" smtClean="0">
                <a:solidFill>
                  <a:schemeClr val="tx1"/>
                </a:solidFill>
                <a:effectLst/>
                <a:latin typeface="+mn-lt"/>
                <a:ea typeface="+mn-ea"/>
                <a:cs typeface="+mn-cs"/>
              </a:rPr>
              <a:t> ИТ-службы предприятия ведутся также лидерами отрасли: </a:t>
            </a:r>
            <a:r>
              <a:rPr lang="ru-RU" sz="1200" kern="1200" dirty="0" err="1" smtClean="0">
                <a:solidFill>
                  <a:schemeClr val="tx1"/>
                </a:solidFill>
                <a:effectLst/>
                <a:latin typeface="+mn-lt"/>
                <a:ea typeface="+mn-ea"/>
                <a:cs typeface="+mn-cs"/>
              </a:rPr>
              <a:t>компани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ями</a:t>
            </a:r>
            <a:r>
              <a:rPr lang="ru-RU" sz="1200" kern="1200" dirty="0" smtClean="0">
                <a:solidFill>
                  <a:schemeClr val="tx1"/>
                </a:solidFill>
                <a:effectLst/>
                <a:latin typeface="+mn-lt"/>
                <a:ea typeface="+mn-ea"/>
                <a:cs typeface="+mn-cs"/>
              </a:rPr>
              <a:t> HP 1 и IBM 2. Например, известна многоцелевая интеллектуальная система IBM </a:t>
            </a:r>
            <a:r>
              <a:rPr lang="ru-RU" sz="1200" kern="1200" dirty="0" err="1" smtClean="0">
                <a:solidFill>
                  <a:schemeClr val="tx1"/>
                </a:solidFill>
                <a:effectLst/>
                <a:latin typeface="+mn-lt"/>
                <a:ea typeface="+mn-ea"/>
                <a:cs typeface="+mn-cs"/>
              </a:rPr>
              <a:t>Watson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разработкои</a:t>
            </a:r>
            <a:r>
              <a:rPr lang="ru-RU" sz="1200" kern="1200" dirty="0" smtClean="0">
                <a:solidFill>
                  <a:schemeClr val="tx1"/>
                </a:solidFill>
                <a:effectLst/>
                <a:latin typeface="+mn-lt"/>
                <a:ea typeface="+mn-ea"/>
                <a:cs typeface="+mn-cs"/>
              </a:rPr>
              <a:t>̆ и исследованием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занимается группа под </a:t>
            </a:r>
            <a:r>
              <a:rPr lang="ru-RU" sz="1200" kern="1200" dirty="0" err="1" smtClean="0">
                <a:solidFill>
                  <a:schemeClr val="tx1"/>
                </a:solidFill>
                <a:effectLst/>
                <a:latin typeface="+mn-lt"/>
                <a:ea typeface="+mn-ea"/>
                <a:cs typeface="+mn-cs"/>
              </a:rPr>
              <a:t>ру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ководством</a:t>
            </a:r>
            <a:r>
              <a:rPr lang="ru-RU" sz="1200" kern="1200" dirty="0" smtClean="0">
                <a:solidFill>
                  <a:schemeClr val="tx1"/>
                </a:solidFill>
                <a:effectLst/>
                <a:latin typeface="+mn-lt"/>
                <a:ea typeface="+mn-ea"/>
                <a:cs typeface="+mn-cs"/>
              </a:rPr>
              <a:t> профессора А. </a:t>
            </a:r>
            <a:r>
              <a:rPr lang="ru-RU" sz="1200" kern="1200" dirty="0" err="1" smtClean="0">
                <a:solidFill>
                  <a:schemeClr val="tx1"/>
                </a:solidFill>
                <a:effectLst/>
                <a:latin typeface="+mn-lt"/>
                <a:ea typeface="+mn-ea"/>
                <a:cs typeface="+mn-cs"/>
              </a:rPr>
              <a:t>Гоэля</a:t>
            </a:r>
            <a:r>
              <a:rPr lang="ru-RU" sz="1200" kern="1200" dirty="0" smtClean="0">
                <a:solidFill>
                  <a:schemeClr val="tx1"/>
                </a:solidFill>
                <a:effectLst/>
                <a:latin typeface="+mn-lt"/>
                <a:ea typeface="+mn-ea"/>
                <a:cs typeface="+mn-cs"/>
              </a:rPr>
              <a:t>. </a:t>
            </a:r>
          </a:p>
          <a:p>
            <a:endParaRPr lang="ru-RU" dirty="0" smtClean="0"/>
          </a:p>
          <a:p>
            <a:r>
              <a:rPr lang="ru-RU" sz="1200" kern="1200" dirty="0" smtClean="0">
                <a:solidFill>
                  <a:schemeClr val="tx1"/>
                </a:solidFill>
                <a:effectLst/>
                <a:latin typeface="+mn-lt"/>
                <a:ea typeface="+mn-ea"/>
                <a:cs typeface="+mn-cs"/>
              </a:rPr>
              <a:t>Еще одно из направлений исследований в области обработки естествен- </a:t>
            </a:r>
            <a:r>
              <a:rPr lang="ru-RU" sz="1200" kern="1200" dirty="0" err="1" smtClean="0">
                <a:solidFill>
                  <a:schemeClr val="tx1"/>
                </a:solidFill>
                <a:effectLst/>
                <a:latin typeface="+mn-lt"/>
                <a:ea typeface="+mn-ea"/>
                <a:cs typeface="+mn-cs"/>
              </a:rPr>
              <a:t>ного</a:t>
            </a:r>
            <a:r>
              <a:rPr lang="ru-RU" sz="1200" kern="1200" dirty="0" smtClean="0">
                <a:solidFill>
                  <a:schemeClr val="tx1"/>
                </a:solidFill>
                <a:effectLst/>
                <a:latin typeface="+mn-lt"/>
                <a:ea typeface="+mn-ea"/>
                <a:cs typeface="+mn-cs"/>
              </a:rPr>
              <a:t> языка составляет подход GATE 3,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активно развивается в </a:t>
            </a:r>
            <a:r>
              <a:rPr lang="ru-RU" sz="1200" kern="1200" dirty="0" err="1" smtClean="0">
                <a:solidFill>
                  <a:schemeClr val="tx1"/>
                </a:solidFill>
                <a:effectLst/>
                <a:latin typeface="+mn-lt"/>
                <a:ea typeface="+mn-ea"/>
                <a:cs typeface="+mn-cs"/>
              </a:rPr>
              <a:t>универ</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ситете</a:t>
            </a:r>
            <a:r>
              <a:rPr lang="ru-RU" sz="1200" kern="1200" dirty="0" smtClean="0">
                <a:solidFill>
                  <a:schemeClr val="tx1"/>
                </a:solidFill>
                <a:effectLst/>
                <a:latin typeface="+mn-lt"/>
                <a:ea typeface="+mn-ea"/>
                <a:cs typeface="+mn-cs"/>
              </a:rPr>
              <a:t> Шеффилда (Великобритания) под руководством Г. </a:t>
            </a:r>
            <a:r>
              <a:rPr lang="ru-RU" sz="1200" kern="1200" dirty="0" err="1" smtClean="0">
                <a:solidFill>
                  <a:schemeClr val="tx1"/>
                </a:solidFill>
                <a:effectLst/>
                <a:latin typeface="+mn-lt"/>
                <a:ea typeface="+mn-ea"/>
                <a:cs typeface="+mn-cs"/>
              </a:rPr>
              <a:t>Каллаган</a:t>
            </a:r>
            <a:r>
              <a:rPr lang="ru-RU" sz="1200" kern="1200" dirty="0" smtClean="0">
                <a:solidFill>
                  <a:schemeClr val="tx1"/>
                </a:solidFill>
                <a:effectLst/>
                <a:latin typeface="+mn-lt"/>
                <a:ea typeface="+mn-ea"/>
                <a:cs typeface="+mn-cs"/>
              </a:rPr>
              <a:t>, Л. </a:t>
            </a:r>
            <a:r>
              <a:rPr lang="ru-RU" sz="1200" kern="1200" dirty="0" err="1" smtClean="0">
                <a:solidFill>
                  <a:schemeClr val="tx1"/>
                </a:solidFill>
                <a:effectLst/>
                <a:latin typeface="+mn-lt"/>
                <a:ea typeface="+mn-ea"/>
                <a:cs typeface="+mn-cs"/>
              </a:rPr>
              <a:t>Моф</a:t>
            </a:r>
            <a:r>
              <a:rPr lang="ru-RU" sz="1200" kern="1200" dirty="0" smtClean="0">
                <a:solidFill>
                  <a:schemeClr val="tx1"/>
                </a:solidFill>
                <a:effectLst/>
                <a:latin typeface="+mn-lt"/>
                <a:ea typeface="+mn-ea"/>
                <a:cs typeface="+mn-cs"/>
              </a:rPr>
              <a:t>- фат и С. </a:t>
            </a:r>
            <a:r>
              <a:rPr lang="ru-RU" sz="1200" kern="1200" dirty="0" err="1" smtClean="0">
                <a:solidFill>
                  <a:schemeClr val="tx1"/>
                </a:solidFill>
                <a:effectLst/>
                <a:latin typeface="+mn-lt"/>
                <a:ea typeface="+mn-ea"/>
                <a:cs typeface="+mn-cs"/>
              </a:rPr>
              <a:t>Сзаз</a:t>
            </a:r>
            <a:r>
              <a:rPr lang="ru-RU" sz="1200" kern="1200" dirty="0" smtClean="0">
                <a:solidFill>
                  <a:schemeClr val="tx1"/>
                </a:solidFill>
                <a:effectLst/>
                <a:latin typeface="+mn-lt"/>
                <a:ea typeface="+mn-ea"/>
                <a:cs typeface="+mn-cs"/>
              </a:rPr>
              <a:t>. Другое направление — это </a:t>
            </a:r>
            <a:r>
              <a:rPr lang="ru-RU" sz="1200" kern="1200" dirty="0" err="1" smtClean="0">
                <a:solidFill>
                  <a:schemeClr val="tx1"/>
                </a:solidFill>
                <a:effectLst/>
                <a:latin typeface="+mn-lt"/>
                <a:ea typeface="+mn-ea"/>
                <a:cs typeface="+mn-cs"/>
              </a:rPr>
              <a:t>семантическии</a:t>
            </a:r>
            <a:r>
              <a:rPr lang="ru-RU" sz="1200" kern="1200" dirty="0" smtClean="0">
                <a:solidFill>
                  <a:schemeClr val="tx1"/>
                </a:solidFill>
                <a:effectLst/>
                <a:latin typeface="+mn-lt"/>
                <a:ea typeface="+mn-ea"/>
                <a:cs typeface="+mn-cs"/>
              </a:rPr>
              <a:t>̆ поиск, исследования в </a:t>
            </a:r>
            <a:r>
              <a:rPr lang="ru-RU" sz="1200" kern="1200" dirty="0" err="1" smtClean="0">
                <a:solidFill>
                  <a:schemeClr val="tx1"/>
                </a:solidFill>
                <a:effectLst/>
                <a:latin typeface="+mn-lt"/>
                <a:ea typeface="+mn-ea"/>
                <a:cs typeface="+mn-cs"/>
              </a:rPr>
              <a:t>этои</a:t>
            </a:r>
            <a:r>
              <a:rPr lang="ru-RU" sz="1200" kern="1200" dirty="0" smtClean="0">
                <a:solidFill>
                  <a:schemeClr val="tx1"/>
                </a:solidFill>
                <a:effectLst/>
                <a:latin typeface="+mn-lt"/>
                <a:ea typeface="+mn-ea"/>
                <a:cs typeface="+mn-cs"/>
              </a:rPr>
              <a:t>̆ области также активно ведутся в университете Шеффилда, в частности, выработан подход ”</a:t>
            </a:r>
            <a:r>
              <a:rPr lang="ru-RU" sz="1200" kern="1200" dirty="0" err="1" smtClean="0">
                <a:solidFill>
                  <a:schemeClr val="tx1"/>
                </a:solidFill>
                <a:effectLst/>
                <a:latin typeface="+mn-lt"/>
                <a:ea typeface="+mn-ea"/>
                <a:cs typeface="+mn-cs"/>
              </a:rPr>
              <a:t>Mimir</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реализует возможности поиска по </a:t>
            </a:r>
            <a:r>
              <a:rPr lang="ru-RU" sz="1200" kern="1200" dirty="0" err="1" smtClean="0">
                <a:solidFill>
                  <a:schemeClr val="tx1"/>
                </a:solidFill>
                <a:effectLst/>
                <a:latin typeface="+mn-lt"/>
                <a:ea typeface="+mn-ea"/>
                <a:cs typeface="+mn-cs"/>
              </a:rPr>
              <a:t>прин</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ципу</a:t>
            </a:r>
            <a:r>
              <a:rPr lang="ru-RU" sz="1200" kern="1200" dirty="0" smtClean="0">
                <a:solidFill>
                  <a:schemeClr val="tx1"/>
                </a:solidFill>
                <a:effectLst/>
                <a:latin typeface="+mn-lt"/>
                <a:ea typeface="+mn-ea"/>
                <a:cs typeface="+mn-cs"/>
              </a:rPr>
              <a:t> «поиск и открытие». Для организации поиска решений в соответствии с запросами </a:t>
            </a:r>
            <a:r>
              <a:rPr lang="ru-RU" sz="1200" kern="1200" dirty="0" err="1" smtClean="0">
                <a:solidFill>
                  <a:schemeClr val="tx1"/>
                </a:solidFill>
                <a:effectLst/>
                <a:latin typeface="+mn-lt"/>
                <a:ea typeface="+mn-ea"/>
                <a:cs typeface="+mn-cs"/>
              </a:rPr>
              <a:t>пользователеи</a:t>
            </a:r>
            <a:r>
              <a:rPr lang="ru-RU" sz="1200" kern="1200" dirty="0" smtClean="0">
                <a:solidFill>
                  <a:schemeClr val="tx1"/>
                </a:solidFill>
                <a:effectLst/>
                <a:latin typeface="+mn-lt"/>
                <a:ea typeface="+mn-ea"/>
                <a:cs typeface="+mn-cs"/>
              </a:rPr>
              <a:t>̆ в таких системах используются онтологии, например, широко применяется подход, </a:t>
            </a:r>
            <a:r>
              <a:rPr lang="ru-RU" sz="1200" kern="1200" dirty="0" err="1" smtClean="0">
                <a:solidFill>
                  <a:schemeClr val="tx1"/>
                </a:solidFill>
                <a:effectLst/>
                <a:latin typeface="+mn-lt"/>
                <a:ea typeface="+mn-ea"/>
                <a:cs typeface="+mn-cs"/>
              </a:rPr>
              <a:t>предложенныи</a:t>
            </a:r>
            <a:r>
              <a:rPr lang="ru-RU" sz="1200" kern="1200" dirty="0" smtClean="0">
                <a:solidFill>
                  <a:schemeClr val="tx1"/>
                </a:solidFill>
                <a:effectLst/>
                <a:latin typeface="+mn-lt"/>
                <a:ea typeface="+mn-ea"/>
                <a:cs typeface="+mn-cs"/>
              </a:rPr>
              <a:t>̆ С. Дей и А. </a:t>
            </a:r>
            <a:r>
              <a:rPr lang="ru-RU" sz="1200" kern="1200" dirty="0" err="1" smtClean="0">
                <a:solidFill>
                  <a:schemeClr val="tx1"/>
                </a:solidFill>
                <a:effectLst/>
                <a:latin typeface="+mn-lt"/>
                <a:ea typeface="+mn-ea"/>
                <a:cs typeface="+mn-cs"/>
              </a:rPr>
              <a:t>Джеймс</a:t>
            </a:r>
            <a:r>
              <a:rPr lang="ru-RU" sz="1200" kern="1200" dirty="0" smtClean="0">
                <a:solidFill>
                  <a:schemeClr val="tx1"/>
                </a:solidFill>
                <a:effectLst/>
                <a:latin typeface="+mn-lt"/>
                <a:ea typeface="+mn-ea"/>
                <a:cs typeface="+mn-cs"/>
              </a:rPr>
              <a:t> из </a:t>
            </a:r>
            <a:r>
              <a:rPr lang="ru-RU" sz="1200" kern="1200" dirty="0" err="1" smtClean="0">
                <a:solidFill>
                  <a:schemeClr val="tx1"/>
                </a:solidFill>
                <a:effectLst/>
                <a:latin typeface="+mn-lt"/>
                <a:ea typeface="+mn-ea"/>
                <a:cs typeface="+mn-cs"/>
              </a:rPr>
              <a:t>Калифор</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нийского</a:t>
            </a:r>
            <a:r>
              <a:rPr lang="ru-RU" sz="1200" kern="1200" dirty="0" smtClean="0">
                <a:solidFill>
                  <a:schemeClr val="tx1"/>
                </a:solidFill>
                <a:effectLst/>
                <a:latin typeface="+mn-lt"/>
                <a:ea typeface="+mn-ea"/>
                <a:cs typeface="+mn-cs"/>
              </a:rPr>
              <a:t> университета (США), </a:t>
            </a:r>
            <a:r>
              <a:rPr lang="ru-RU" sz="1200" kern="1200" dirty="0" err="1" smtClean="0">
                <a:solidFill>
                  <a:schemeClr val="tx1"/>
                </a:solidFill>
                <a:effectLst/>
                <a:latin typeface="+mn-lt"/>
                <a:ea typeface="+mn-ea"/>
                <a:cs typeface="+mn-cs"/>
              </a:rPr>
              <a:t>основанныи</a:t>
            </a:r>
            <a:r>
              <a:rPr lang="ru-RU" sz="1200" kern="1200" dirty="0" smtClean="0">
                <a:solidFill>
                  <a:schemeClr val="tx1"/>
                </a:solidFill>
                <a:effectLst/>
                <a:latin typeface="+mn-lt"/>
                <a:ea typeface="+mn-ea"/>
                <a:cs typeface="+mn-cs"/>
              </a:rPr>
              <a:t>̆ на применении деревьев тегов в онтологии. </a:t>
            </a:r>
            <a:endParaRPr lang="ru-RU" dirty="0" smtClean="0"/>
          </a:p>
          <a:p>
            <a:r>
              <a:rPr lang="ru-RU" sz="1200" kern="1200" dirty="0" smtClean="0">
                <a:solidFill>
                  <a:schemeClr val="tx1"/>
                </a:solidFill>
                <a:effectLst/>
                <a:latin typeface="+mn-lt"/>
                <a:ea typeface="+mn-ea"/>
                <a:cs typeface="+mn-cs"/>
              </a:rPr>
              <a:t>Для придания </a:t>
            </a:r>
            <a:r>
              <a:rPr lang="ru-RU" sz="1200" kern="1200" dirty="0" err="1" smtClean="0">
                <a:solidFill>
                  <a:schemeClr val="tx1"/>
                </a:solidFill>
                <a:effectLst/>
                <a:latin typeface="+mn-lt"/>
                <a:ea typeface="+mn-ea"/>
                <a:cs typeface="+mn-cs"/>
              </a:rPr>
              <a:t>интеллектуальнои</a:t>
            </a:r>
            <a:r>
              <a:rPr lang="ru-RU" sz="1200" kern="1200" dirty="0" smtClean="0">
                <a:solidFill>
                  <a:schemeClr val="tx1"/>
                </a:solidFill>
                <a:effectLst/>
                <a:latin typeface="+mn-lt"/>
                <a:ea typeface="+mn-ea"/>
                <a:cs typeface="+mn-cs"/>
              </a:rPr>
              <a:t>̆ системе гибкости необходимо дать </a:t>
            </a:r>
            <a:r>
              <a:rPr lang="ru-RU" sz="1200" kern="1200" dirty="0" err="1" smtClean="0">
                <a:solidFill>
                  <a:schemeClr val="tx1"/>
                </a:solidFill>
                <a:effectLst/>
                <a:latin typeface="+mn-lt"/>
                <a:ea typeface="+mn-ea"/>
                <a:cs typeface="+mn-cs"/>
              </a:rPr>
              <a:t>еи</a:t>
            </a:r>
            <a:r>
              <a:rPr lang="ru-RU" sz="1200" kern="1200" dirty="0" smtClean="0">
                <a:solidFill>
                  <a:schemeClr val="tx1"/>
                </a:solidFill>
                <a:effectLst/>
                <a:latin typeface="+mn-lt"/>
                <a:ea typeface="+mn-ea"/>
                <a:cs typeface="+mn-cs"/>
              </a:rPr>
              <a:t>̆ возможность проводить логические рассуждения.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из ведущих </a:t>
            </a:r>
            <a:r>
              <a:rPr lang="ru-RU" sz="1200" kern="1200" dirty="0" err="1" smtClean="0">
                <a:solidFill>
                  <a:schemeClr val="tx1"/>
                </a:solidFill>
                <a:effectLst/>
                <a:latin typeface="+mn-lt"/>
                <a:ea typeface="+mn-ea"/>
                <a:cs typeface="+mn-cs"/>
              </a:rPr>
              <a:t>орга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низации</a:t>
            </a:r>
            <a:r>
              <a:rPr lang="ru-RU" sz="1200" kern="1200" dirty="0" smtClean="0">
                <a:solidFill>
                  <a:schemeClr val="tx1"/>
                </a:solidFill>
                <a:effectLst/>
                <a:latin typeface="+mn-lt"/>
                <a:ea typeface="+mn-ea"/>
                <a:cs typeface="+mn-cs"/>
              </a:rPr>
              <a:t>̆ в этом направлении исследований является консорциум </a:t>
            </a:r>
            <a:r>
              <a:rPr lang="ru-RU" sz="1200" kern="1200" dirty="0" err="1" smtClean="0">
                <a:solidFill>
                  <a:schemeClr val="tx1"/>
                </a:solidFill>
                <a:effectLst/>
                <a:latin typeface="+mn-lt"/>
                <a:ea typeface="+mn-ea"/>
                <a:cs typeface="+mn-cs"/>
              </a:rPr>
              <a:t>OpenCog</a:t>
            </a:r>
            <a:r>
              <a:rPr lang="ru-RU" sz="1200" kern="1200" dirty="0" smtClean="0">
                <a:solidFill>
                  <a:schemeClr val="tx1"/>
                </a:solidFill>
                <a:effectLst/>
                <a:latin typeface="+mn-lt"/>
                <a:ea typeface="+mn-ea"/>
                <a:cs typeface="+mn-cs"/>
              </a:rPr>
              <a:t> 4 (США). Этими работами руководит Бен </a:t>
            </a:r>
            <a:r>
              <a:rPr lang="ru-RU" sz="1200" kern="1200" dirty="0" err="1" smtClean="0">
                <a:solidFill>
                  <a:schemeClr val="tx1"/>
                </a:solidFill>
                <a:effectLst/>
                <a:latin typeface="+mn-lt"/>
                <a:ea typeface="+mn-ea"/>
                <a:cs typeface="+mn-cs"/>
              </a:rPr>
              <a:t>Герцель</a:t>
            </a:r>
            <a:r>
              <a:rPr lang="ru-RU" sz="1200" kern="1200" dirty="0" smtClean="0">
                <a:solidFill>
                  <a:schemeClr val="tx1"/>
                </a:solidFill>
                <a:effectLst/>
                <a:latin typeface="+mn-lt"/>
                <a:ea typeface="+mn-ea"/>
                <a:cs typeface="+mn-cs"/>
              </a:rPr>
              <a:t> (председатель </a:t>
            </a:r>
            <a:r>
              <a:rPr lang="ru-RU" sz="1200" kern="1200" dirty="0" err="1" smtClean="0">
                <a:solidFill>
                  <a:schemeClr val="tx1"/>
                </a:solidFill>
                <a:effectLst/>
                <a:latin typeface="+mn-lt"/>
                <a:ea typeface="+mn-ea"/>
                <a:cs typeface="+mn-cs"/>
              </a:rPr>
              <a:t>Artificial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General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Intelligence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Society</a:t>
            </a:r>
            <a:r>
              <a:rPr lang="ru-RU" sz="1200" kern="1200" dirty="0" smtClean="0">
                <a:solidFill>
                  <a:schemeClr val="tx1"/>
                </a:solidFill>
                <a:effectLst/>
                <a:latin typeface="+mn-lt"/>
                <a:ea typeface="+mn-ea"/>
                <a:cs typeface="+mn-cs"/>
              </a:rPr>
              <a:t> и </a:t>
            </a:r>
            <a:r>
              <a:rPr lang="ru-RU" sz="1200" kern="1200" dirty="0" err="1" smtClean="0">
                <a:solidFill>
                  <a:schemeClr val="tx1"/>
                </a:solidFill>
                <a:effectLst/>
                <a:latin typeface="+mn-lt"/>
                <a:ea typeface="+mn-ea"/>
                <a:cs typeface="+mn-cs"/>
              </a:rPr>
              <a:t>OpenCog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Foundation</a:t>
            </a:r>
            <a:r>
              <a:rPr lang="ru-RU" sz="1200" kern="1200" dirty="0" smtClean="0">
                <a:solidFill>
                  <a:schemeClr val="tx1"/>
                </a:solidFill>
                <a:effectLst/>
                <a:latin typeface="+mn-lt"/>
                <a:ea typeface="+mn-ea"/>
                <a:cs typeface="+mn-cs"/>
              </a:rPr>
              <a:t>) — один из мировых лидеров в об- </a:t>
            </a:r>
            <a:r>
              <a:rPr lang="ru-RU" sz="1200" kern="1200" dirty="0" err="1" smtClean="0">
                <a:solidFill>
                  <a:schemeClr val="tx1"/>
                </a:solidFill>
                <a:effectLst/>
                <a:latin typeface="+mn-lt"/>
                <a:ea typeface="+mn-ea"/>
                <a:cs typeface="+mn-cs"/>
              </a:rPr>
              <a:t>ласти</a:t>
            </a:r>
            <a:r>
              <a:rPr lang="ru-RU" sz="1200" kern="1200" dirty="0" smtClean="0">
                <a:solidFill>
                  <a:schemeClr val="tx1"/>
                </a:solidFill>
                <a:effectLst/>
                <a:latin typeface="+mn-lt"/>
                <a:ea typeface="+mn-ea"/>
                <a:cs typeface="+mn-cs"/>
              </a:rPr>
              <a:t> искусственного интеллекта. Исследования в области </a:t>
            </a:r>
            <a:r>
              <a:rPr lang="ru-RU" sz="1200" kern="1200" dirty="0" err="1" smtClean="0">
                <a:solidFill>
                  <a:schemeClr val="tx1"/>
                </a:solidFill>
                <a:effectLst/>
                <a:latin typeface="+mn-lt"/>
                <a:ea typeface="+mn-ea"/>
                <a:cs typeface="+mn-cs"/>
              </a:rPr>
              <a:t>машиннои</a:t>
            </a:r>
            <a:r>
              <a:rPr lang="ru-RU" sz="1200" kern="1200" dirty="0" smtClean="0">
                <a:solidFill>
                  <a:schemeClr val="tx1"/>
                </a:solidFill>
                <a:effectLst/>
                <a:latin typeface="+mn-lt"/>
                <a:ea typeface="+mn-ea"/>
                <a:cs typeface="+mn-cs"/>
              </a:rPr>
              <a:t>̆ логики также ведутся в рамках проекта NARS 5 под руководством профессора </a:t>
            </a:r>
            <a:r>
              <a:rPr lang="ru-RU" sz="1200" kern="1200" dirty="0" err="1" smtClean="0">
                <a:solidFill>
                  <a:schemeClr val="tx1"/>
                </a:solidFill>
                <a:effectLst/>
                <a:latin typeface="+mn-lt"/>
                <a:ea typeface="+mn-ea"/>
                <a:cs typeface="+mn-cs"/>
              </a:rPr>
              <a:t>универ</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ситета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Темлпа</a:t>
            </a:r>
            <a:r>
              <a:rPr lang="ru-RU" sz="1200" kern="1200" dirty="0" smtClean="0">
                <a:solidFill>
                  <a:schemeClr val="tx1"/>
                </a:solidFill>
                <a:effectLst/>
                <a:latin typeface="+mn-lt"/>
                <a:ea typeface="+mn-ea"/>
                <a:cs typeface="+mn-cs"/>
              </a:rPr>
              <a:t> (США) </a:t>
            </a:r>
            <a:r>
              <a:rPr lang="ru-RU" sz="1200" kern="1200" dirty="0" err="1" smtClean="0">
                <a:solidFill>
                  <a:schemeClr val="tx1"/>
                </a:solidFill>
                <a:effectLst/>
                <a:latin typeface="+mn-lt"/>
                <a:ea typeface="+mn-ea"/>
                <a:cs typeface="+mn-cs"/>
              </a:rPr>
              <a:t>Пея</a:t>
            </a:r>
            <a:r>
              <a:rPr lang="ru-RU" sz="1200" kern="1200" dirty="0" smtClean="0">
                <a:solidFill>
                  <a:schemeClr val="tx1"/>
                </a:solidFill>
                <a:effectLst/>
                <a:latin typeface="+mn-lt"/>
                <a:ea typeface="+mn-ea"/>
                <a:cs typeface="+mn-cs"/>
              </a:rPr>
              <a:t> Вонга.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1148956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4/14/16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diagramData" Target="../diagrams/data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Thinking-Understanding</a:t>
            </a:r>
            <a:endParaRPr lang="ru-RU" dirty="0"/>
          </a:p>
        </p:txBody>
      </p:sp>
      <p:sp>
        <p:nvSpPr>
          <p:cNvPr id="3" name="Subtitle 2"/>
          <p:cNvSpPr>
            <a:spLocks noGrp="1"/>
          </p:cNvSpPr>
          <p:nvPr>
            <p:ph type="subTitle" idx="1"/>
          </p:nvPr>
        </p:nvSpPr>
        <p:spPr/>
        <p:txBody>
          <a:bodyPr/>
          <a:lstStyle/>
          <a:p>
            <a:r>
              <a:rPr lang="ru-RU" b="1" dirty="0"/>
              <a:t>АВТОМАТИЗИРОВАННАЯ ИНТЕЛЛЕКТУАЛЬНАЯ 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t>предприятия</a:t>
            </a:r>
          </a:p>
          <a:p>
            <a:pPr lvl="1"/>
            <a:r>
              <a:rPr lang="ru-RU" sz="2000" dirty="0"/>
              <a:t>2.1  Построение модели </a:t>
            </a:r>
            <a:r>
              <a:rPr lang="ru-RU" sz="2000" dirty="0" err="1"/>
              <a:t>Menta</a:t>
            </a:r>
            <a:r>
              <a:rPr lang="ru-RU" sz="2000" dirty="0"/>
              <a:t> 0.1 с использованием деревьев принятия </a:t>
            </a:r>
            <a:r>
              <a:rPr lang="ru-RU" sz="2000" dirty="0" smtClean="0"/>
              <a:t>решений</a:t>
            </a:r>
          </a:p>
          <a:p>
            <a:pPr lvl="1"/>
            <a:r>
              <a:rPr lang="ru-RU" sz="2000" dirty="0"/>
              <a:t>2.2  Модель </a:t>
            </a:r>
            <a:r>
              <a:rPr lang="ru-RU" sz="2000" dirty="0" err="1"/>
              <a:t>Menta</a:t>
            </a:r>
            <a:r>
              <a:rPr lang="ru-RU" sz="2000" dirty="0"/>
              <a:t> 0.3 с использованием генетических алгоритмов </a:t>
            </a:r>
            <a:endParaRPr lang="ru-RU" sz="2000" dirty="0" smtClean="0"/>
          </a:p>
          <a:p>
            <a:pPr lvl="1"/>
            <a:r>
              <a:rPr lang="ru-RU" sz="2000" dirty="0"/>
              <a:t>2.3  Модель TU 1.0, основанная на модели мышления </a:t>
            </a:r>
            <a:r>
              <a:rPr lang="ru-RU" sz="2000" dirty="0" err="1"/>
              <a:t>Марвина</a:t>
            </a:r>
            <a:r>
              <a:rPr lang="ru-RU" sz="2000" dirty="0"/>
              <a:t> </a:t>
            </a:r>
            <a:r>
              <a:rPr lang="ru-RU" sz="2000" dirty="0" err="1"/>
              <a:t>Мински</a:t>
            </a:r>
            <a:r>
              <a:rPr lang="ru-RU" sz="2000" dirty="0"/>
              <a:t> </a:t>
            </a:r>
            <a:endParaRPr lang="ru-RU" sz="2000" dirty="0"/>
          </a:p>
        </p:txBody>
      </p:sp>
    </p:spTree>
    <p:extLst>
      <p:ext uri="{BB962C8B-B14F-4D97-AF65-F5344CB8AC3E}">
        <p14:creationId xmlns:p14="http://schemas.microsoft.com/office/powerpoint/2010/main" val="26948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t>Глава 3. Реализация модели TU 1.0 для системы интеллектуальной регистрации и устранения проблемных </a:t>
            </a:r>
            <a:r>
              <a:rPr lang="ru-RU" b="1" dirty="0" smtClean="0"/>
              <a:t>ситуаций</a:t>
            </a:r>
          </a:p>
          <a:p>
            <a:pPr lvl="1"/>
            <a:r>
              <a:rPr lang="ru-RU" dirty="0"/>
              <a:t>3.1  Архитектура </a:t>
            </a:r>
            <a:r>
              <a:rPr lang="ru-RU" dirty="0" smtClean="0"/>
              <a:t>системы</a:t>
            </a:r>
          </a:p>
          <a:p>
            <a:pPr lvl="1"/>
            <a:r>
              <a:rPr lang="ru-RU" dirty="0"/>
              <a:t>3.2  Модель данных </a:t>
            </a:r>
            <a:r>
              <a:rPr lang="ru-RU" dirty="0" err="1"/>
              <a:t>TUKnowledge</a:t>
            </a:r>
            <a:r>
              <a:rPr lang="ru-RU" dirty="0" smtClean="0"/>
              <a:t> </a:t>
            </a:r>
          </a:p>
          <a:p>
            <a:pPr lvl="1"/>
            <a:r>
              <a:rPr lang="ru-RU" dirty="0"/>
              <a:t>3.3  Прототип системы</a:t>
            </a:r>
            <a:endParaRPr lang="ru-RU" dirty="0"/>
          </a:p>
        </p:txBody>
      </p:sp>
    </p:spTree>
    <p:extLst>
      <p:ext uri="{BB962C8B-B14F-4D97-AF65-F5344CB8AC3E}">
        <p14:creationId xmlns:p14="http://schemas.microsoft.com/office/powerpoint/2010/main" val="161454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t>Глава 4. Экспериментальные исследования эффективности работы модели </a:t>
            </a:r>
            <a:r>
              <a:rPr lang="ru-RU" b="1" dirty="0" smtClean="0"/>
              <a:t>TU</a:t>
            </a:r>
          </a:p>
          <a:p>
            <a:pPr lvl="1"/>
            <a:r>
              <a:rPr lang="ru-RU" dirty="0"/>
              <a:t>4.1  Экспериментальные данные </a:t>
            </a:r>
            <a:endParaRPr lang="ru-RU" dirty="0" smtClean="0"/>
          </a:p>
          <a:p>
            <a:pPr lvl="1"/>
            <a:r>
              <a:rPr lang="ru-RU" dirty="0"/>
              <a:t>4.2  Оценка эффективности </a:t>
            </a:r>
            <a:endParaRPr lang="ru-RU" dirty="0" smtClean="0"/>
          </a:p>
          <a:p>
            <a:pPr lvl="1"/>
            <a:r>
              <a:rPr lang="ru-RU" dirty="0"/>
              <a:t>4.3  Результаты экспериментов </a:t>
            </a:r>
            <a:endParaRPr lang="ru-RU" dirty="0" smtClean="0"/>
          </a:p>
          <a:p>
            <a:r>
              <a:rPr lang="ru-RU" b="1" dirty="0" smtClean="0"/>
              <a:t>Заключение</a:t>
            </a:r>
            <a:endParaRPr lang="ru-RU" b="1" dirty="0"/>
          </a:p>
        </p:txBody>
      </p:sp>
    </p:spTree>
    <p:extLst>
      <p:ext uri="{BB962C8B-B14F-4D97-AF65-F5344CB8AC3E}">
        <p14:creationId xmlns:p14="http://schemas.microsoft.com/office/powerpoint/2010/main" val="113414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dirty="0" smtClean="0"/>
              <a:t>Институт </a:t>
            </a:r>
            <a:r>
              <a:rPr lang="ru-RU" dirty="0" err="1"/>
              <a:t>Чиная</a:t>
            </a:r>
            <a:r>
              <a:rPr lang="ru-RU" dirty="0"/>
              <a:t> (Индия</a:t>
            </a:r>
            <a:r>
              <a:rPr lang="ru-RU" dirty="0" smtClean="0"/>
              <a:t>) - </a:t>
            </a:r>
            <a:r>
              <a:rPr lang="ru-RU" dirty="0"/>
              <a:t>Е. </a:t>
            </a:r>
            <a:r>
              <a:rPr lang="ru-RU" dirty="0" err="1" smtClean="0"/>
              <a:t>Джубилсон</a:t>
            </a:r>
            <a:r>
              <a:rPr lang="ru-RU" dirty="0" smtClean="0"/>
              <a:t> </a:t>
            </a:r>
            <a:r>
              <a:rPr lang="ru-RU" dirty="0"/>
              <a:t>и П. </a:t>
            </a:r>
            <a:r>
              <a:rPr lang="ru-RU" dirty="0" err="1" smtClean="0"/>
              <a:t>Дханавантини</a:t>
            </a:r>
            <a:r>
              <a:rPr lang="en-US" dirty="0" smtClean="0"/>
              <a:t>;</a:t>
            </a:r>
            <a:endParaRPr lang="ru-RU" dirty="0" smtClean="0"/>
          </a:p>
          <a:p>
            <a:r>
              <a:rPr lang="ru-RU" dirty="0" smtClean="0"/>
              <a:t>Институт </a:t>
            </a:r>
            <a:r>
              <a:rPr lang="ru-RU" dirty="0" err="1" smtClean="0"/>
              <a:t>Гановера</a:t>
            </a:r>
            <a:r>
              <a:rPr lang="ru-RU" dirty="0" smtClean="0"/>
              <a:t> (Германия) – Р. Брунс и Дж. </a:t>
            </a:r>
            <a:r>
              <a:rPr lang="ru-RU" dirty="0" err="1" smtClean="0"/>
              <a:t>Данкель</a:t>
            </a:r>
            <a:r>
              <a:rPr lang="en-US" dirty="0" smtClean="0"/>
              <a:t>;</a:t>
            </a:r>
            <a:r>
              <a:rPr lang="ru-RU" dirty="0" smtClean="0"/>
              <a:t> </a:t>
            </a:r>
          </a:p>
          <a:p>
            <a:r>
              <a:rPr lang="ru-RU" dirty="0" smtClean="0"/>
              <a:t>СПбГУ (Россия) - В.И. Золотарев</a:t>
            </a:r>
            <a:r>
              <a:rPr lang="en-US" dirty="0" smtClean="0"/>
              <a:t>;</a:t>
            </a:r>
          </a:p>
          <a:p>
            <a:r>
              <a:rPr lang="ru-RU" dirty="0" smtClean="0"/>
              <a:t>Сингапур – С. Фу и П. </a:t>
            </a:r>
            <a:r>
              <a:rPr lang="ru-RU" dirty="0" err="1" smtClean="0"/>
              <a:t>Леонг</a:t>
            </a:r>
            <a:r>
              <a:rPr lang="en-US" dirty="0" smtClean="0"/>
              <a:t>.</a:t>
            </a:r>
            <a:endParaRPr lang="ru-RU" dirty="0"/>
          </a:p>
        </p:txBody>
      </p:sp>
    </p:spTree>
    <p:extLst>
      <p:ext uri="{BB962C8B-B14F-4D97-AF65-F5344CB8AC3E}">
        <p14:creationId xmlns:p14="http://schemas.microsoft.com/office/powerpoint/2010/main" val="178022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t>IBM Watson (IBM) - </a:t>
            </a:r>
            <a:r>
              <a:rPr lang="ru-RU" dirty="0"/>
              <a:t>А. </a:t>
            </a:r>
            <a:r>
              <a:rPr lang="ru-RU" dirty="0" err="1" smtClean="0"/>
              <a:t>Гоэля</a:t>
            </a:r>
            <a:r>
              <a:rPr lang="en-US" dirty="0" smtClean="0"/>
              <a:t>;</a:t>
            </a:r>
            <a:endParaRPr lang="ru-RU" dirty="0" smtClean="0"/>
          </a:p>
          <a:p>
            <a:r>
              <a:rPr lang="en-US" dirty="0" smtClean="0"/>
              <a:t>GATE3 (</a:t>
            </a:r>
            <a:r>
              <a:rPr lang="ru-RU" dirty="0" smtClean="0"/>
              <a:t>Университет Шеффилда (Великобритания)</a:t>
            </a:r>
            <a:r>
              <a:rPr lang="en-US" dirty="0" smtClean="0"/>
              <a:t>)</a:t>
            </a:r>
            <a:r>
              <a:rPr lang="ru-RU" dirty="0" smtClean="0"/>
              <a:t> – Г. </a:t>
            </a:r>
            <a:r>
              <a:rPr lang="ru-RU" dirty="0" err="1" smtClean="0"/>
              <a:t>Каллаган</a:t>
            </a:r>
            <a:r>
              <a:rPr lang="en-US" dirty="0" smtClean="0"/>
              <a:t>;</a:t>
            </a:r>
          </a:p>
          <a:p>
            <a:r>
              <a:rPr lang="en-US" dirty="0" err="1" smtClean="0"/>
              <a:t>OpenCog</a:t>
            </a:r>
            <a:r>
              <a:rPr lang="ru-RU" dirty="0" smtClean="0"/>
              <a:t> </a:t>
            </a:r>
            <a:r>
              <a:rPr lang="en-US" dirty="0" smtClean="0"/>
              <a:t>(</a:t>
            </a:r>
            <a:r>
              <a:rPr lang="ru-RU" dirty="0" smtClean="0"/>
              <a:t>США) </a:t>
            </a:r>
            <a:r>
              <a:rPr lang="ru-RU" dirty="0"/>
              <a:t>–</a:t>
            </a:r>
            <a:r>
              <a:rPr lang="ru-RU" dirty="0" smtClean="0"/>
              <a:t> </a:t>
            </a:r>
            <a:r>
              <a:rPr lang="en-US" dirty="0" smtClean="0"/>
              <a:t> </a:t>
            </a:r>
            <a:r>
              <a:rPr lang="ru-RU" dirty="0" smtClean="0"/>
              <a:t>Б</a:t>
            </a:r>
            <a:r>
              <a:rPr lang="en-US" dirty="0" smtClean="0"/>
              <a:t>.</a:t>
            </a:r>
            <a:r>
              <a:rPr lang="ru-RU" dirty="0" smtClean="0"/>
              <a:t> </a:t>
            </a:r>
            <a:r>
              <a:rPr lang="ru-RU" dirty="0" err="1" smtClean="0"/>
              <a:t>Герцель</a:t>
            </a:r>
            <a:r>
              <a:rPr lang="en-US" dirty="0" smtClean="0"/>
              <a:t>;</a:t>
            </a:r>
            <a:endParaRPr lang="ru-RU" dirty="0" smtClean="0"/>
          </a:p>
          <a:p>
            <a:r>
              <a:rPr lang="en-US" dirty="0" smtClean="0"/>
              <a:t>NARS (</a:t>
            </a:r>
            <a:r>
              <a:rPr lang="ru-RU" dirty="0" smtClean="0"/>
              <a:t>Китай) – П. Вонг</a:t>
            </a:r>
            <a:r>
              <a:rPr lang="en-US" dirty="0" smtClean="0"/>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1</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Анализ существующих решений</a:t>
            </a:r>
            <a:endParaRPr lang="ru-RU" dirty="0"/>
          </a:p>
        </p:txBody>
      </p:sp>
    </p:spTree>
    <p:extLst>
      <p:ext uri="{BB962C8B-B14F-4D97-AF65-F5344CB8AC3E}">
        <p14:creationId xmlns:p14="http://schemas.microsoft.com/office/powerpoint/2010/main" val="1174202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проекта</a:t>
            </a:r>
            <a:endParaRPr lang="ru-RU" dirty="0"/>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a:t>
            </a:r>
            <a:r>
              <a:rPr lang="ru-RU" dirty="0" smtClean="0"/>
              <a:t>1865</a:t>
            </a:r>
            <a:endParaRPr lang="ru-RU" dirty="0"/>
          </a:p>
        </p:txBody>
      </p:sp>
    </p:spTree>
    <p:extLst>
      <p:ext uri="{BB962C8B-B14F-4D97-AF65-F5344CB8AC3E}">
        <p14:creationId xmlns:p14="http://schemas.microsoft.com/office/powerpoint/2010/main" val="1341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dirty="0" smtClean="0"/>
              <a:t>Выступающий: </a:t>
            </a:r>
          </a:p>
          <a:p>
            <a:pPr marL="0" indent="0">
              <a:buNone/>
            </a:pPr>
            <a:r>
              <a:rPr lang="ru-RU" dirty="0" smtClean="0"/>
              <a:t>Тощев </a:t>
            </a:r>
            <a:r>
              <a:rPr lang="ru-RU" dirty="0" smtClean="0"/>
              <a:t>Александр </a:t>
            </a:r>
            <a:r>
              <a:rPr lang="ru-RU" dirty="0" smtClean="0"/>
              <a:t>Сергеевич</a:t>
            </a:r>
          </a:p>
          <a:p>
            <a:pPr marL="0" indent="0">
              <a:buNone/>
            </a:pPr>
            <a:r>
              <a:rPr lang="ru-RU" dirty="0" smtClean="0"/>
              <a:t>Казанский </a:t>
            </a:r>
            <a:r>
              <a:rPr lang="ru-RU" dirty="0" smtClean="0"/>
              <a:t>(Приволжский) Федеральный </a:t>
            </a:r>
            <a:r>
              <a:rPr lang="ru-RU" dirty="0" smtClean="0"/>
              <a:t>Университет</a:t>
            </a:r>
          </a:p>
          <a:p>
            <a:r>
              <a:rPr lang="ru-RU" dirty="0" smtClean="0"/>
              <a:t>Руководитель:</a:t>
            </a:r>
          </a:p>
          <a:p>
            <a:pPr marL="0" indent="0">
              <a:buNone/>
            </a:pPr>
            <a:r>
              <a:rPr lang="ru-RU" dirty="0" smtClean="0"/>
              <a:t>профессор доктор физико-математических наук </a:t>
            </a:r>
            <a:r>
              <a:rPr lang="ru-RU" dirty="0"/>
              <a:t>А</a:t>
            </a:r>
            <a:r>
              <a:rPr lang="ru-RU" dirty="0" smtClean="0"/>
              <a:t>. М. Елизаров </a:t>
            </a:r>
            <a:endParaRPr lang="ru-RU"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gridCol w="1524000"/>
                <a:gridCol w="1447800"/>
                <a:gridCol w="1299600"/>
              </a:tblGrid>
              <a:tr h="386850">
                <a:tc>
                  <a:txBody>
                    <a:bodyPr/>
                    <a:lstStyle/>
                    <a:p>
                      <a:r>
                        <a:rPr lang="ru-RU" sz="1200" b="1" dirty="0" smtClean="0">
                          <a:solidFill>
                            <a:sysClr val="windowText" lastClr="000000"/>
                          </a:solidFill>
                          <a:effectLst/>
                          <a:latin typeface="TimesNewRomanPS" charset="0"/>
                        </a:rPr>
                        <a:t>Сравнительный </a:t>
                      </a:r>
                      <a:r>
                        <a:rPr lang="ru-RU" sz="1200" b="1" dirty="0">
                          <a:solidFill>
                            <a:sysClr val="windowText" lastClr="000000"/>
                          </a:solidFill>
                          <a:effectLst/>
                          <a:latin typeface="TimesNewRomanPS" charset="0"/>
                        </a:rPr>
                        <a:t>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705434">
                <a:tc>
                  <a:txBody>
                    <a:bodyPr/>
                    <a:lstStyle/>
                    <a:p>
                      <a:r>
                        <a:rPr lang="ru-RU" sz="1400" dirty="0">
                          <a:solidFill>
                            <a:sysClr val="windowText" lastClr="000000"/>
                          </a:solidFill>
                          <a:effectLst/>
                          <a:latin typeface="TimesNewRomanPSMT" charset="0"/>
                        </a:rPr>
                        <a:t>Понимания и </a:t>
                      </a:r>
                      <a:r>
                        <a:rPr lang="ru-RU" sz="1400" dirty="0" smtClean="0">
                          <a:solidFill>
                            <a:sysClr val="windowText" lastClr="000000"/>
                          </a:solidFill>
                          <a:effectLst/>
                          <a:latin typeface="TimesNewRomanPSMT" charset="0"/>
                        </a:rPr>
                        <a:t>формализация </a:t>
                      </a:r>
                      <a:r>
                        <a:rPr lang="ru-RU" sz="1400" dirty="0">
                          <a:solidFill>
                            <a:sysClr val="windowText" lastClr="000000"/>
                          </a:solidFill>
                          <a:effectLst/>
                          <a:latin typeface="TimesNewRomanPSMT" charset="0"/>
                        </a:rPr>
                        <a:t>запросов на </a:t>
                      </a:r>
                      <a:r>
                        <a:rPr lang="ru-RU" sz="1400" dirty="0" smtClean="0">
                          <a:solidFill>
                            <a:sysClr val="windowText" lastClr="000000"/>
                          </a:solidFill>
                          <a:effectLst/>
                          <a:latin typeface="TimesNewRomanPSMT" charset="0"/>
                        </a:rPr>
                        <a:t>естественном </a:t>
                      </a:r>
                      <a:r>
                        <a:rPr lang="ru-RU" sz="1400" dirty="0">
                          <a:solidFill>
                            <a:sysClr val="windowText" lastClr="000000"/>
                          </a:solidFill>
                          <a:effectLst/>
                          <a:latin typeface="TimesNewRomanPSMT" charset="0"/>
                        </a:rPr>
                        <a:t>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Поиск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Применение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50639">
                <a:tc>
                  <a:txBody>
                    <a:bodyPr/>
                    <a:lstStyle/>
                    <a:p>
                      <a:r>
                        <a:rPr lang="ru-RU" sz="1400" dirty="0">
                          <a:solidFill>
                            <a:sysClr val="windowText" lastClr="000000"/>
                          </a:solidFill>
                          <a:effectLst/>
                          <a:latin typeface="TimesNewRomanPSMT" charset="0"/>
                        </a:rPr>
                        <a:t>Обучение разрешению </a:t>
                      </a:r>
                      <a:r>
                        <a:rPr lang="ru-RU" sz="1400" dirty="0" smtClean="0">
                          <a:solidFill>
                            <a:sysClr val="windowText" lastClr="000000"/>
                          </a:solidFill>
                          <a:effectLst/>
                          <a:latin typeface="TimesNewRomanPSMT" charset="0"/>
                        </a:rPr>
                        <a:t>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955418">
                <a:tc>
                  <a:txBody>
                    <a:bodyPr/>
                    <a:lstStyle/>
                    <a:p>
                      <a:r>
                        <a:rPr lang="ru-RU" sz="1400" dirty="0">
                          <a:solidFill>
                            <a:sysClr val="windowText" lastClr="000000"/>
                          </a:solidFill>
                          <a:effectLst/>
                          <a:latin typeface="TimesNewRomanPSMT" charset="0"/>
                        </a:rPr>
                        <a:t>Умение проводить </a:t>
                      </a:r>
                      <a:r>
                        <a:rPr lang="ru-RU" sz="1400" dirty="0" smtClean="0">
                          <a:solidFill>
                            <a:sysClr val="windowText" lastClr="000000"/>
                          </a:solidFill>
                          <a:effectLst/>
                          <a:latin typeface="TimesNewRomanPSMT" charset="0"/>
                        </a:rPr>
                        <a:t>логические </a:t>
                      </a:r>
                      <a:r>
                        <a:rPr lang="ru-RU" sz="1400" dirty="0">
                          <a:solidFill>
                            <a:sysClr val="windowText" lastClr="000000"/>
                          </a:solidFill>
                          <a:effectLst/>
                          <a:latin typeface="TimesNewRomanPSMT" charset="0"/>
                        </a:rPr>
                        <a:t>рассуждения: генерализацию, </a:t>
                      </a:r>
                      <a:r>
                        <a:rPr lang="ru-RU" sz="1400" dirty="0" smtClean="0">
                          <a:solidFill>
                            <a:sysClr val="windowText" lastClr="000000"/>
                          </a:solidFill>
                          <a:effectLst/>
                          <a:latin typeface="TimesNewRomanPSMT" charset="0"/>
                        </a:rPr>
                        <a:t>специализацию</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394453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smtClean="0"/>
              <a:t>Menta</a:t>
            </a:r>
            <a:r>
              <a:rPr lang="en-US" dirty="0" smtClean="0"/>
              <a:t> 0.1;</a:t>
            </a:r>
          </a:p>
          <a:p>
            <a:r>
              <a:rPr lang="en-US" dirty="0" err="1" smtClean="0"/>
              <a:t>Menta</a:t>
            </a:r>
            <a:r>
              <a:rPr lang="en-US" dirty="0" smtClean="0"/>
              <a:t> 0.3;</a:t>
            </a:r>
          </a:p>
          <a:p>
            <a:r>
              <a:rPr lang="en-US" dirty="0" smtClean="0"/>
              <a:t>TU 1.0.</a:t>
            </a:r>
          </a:p>
        </p:txBody>
      </p:sp>
      <p:sp>
        <p:nvSpPr>
          <p:cNvPr id="6" name="Заголовок 5"/>
          <p:cNvSpPr>
            <a:spLocks noGrp="1"/>
          </p:cNvSpPr>
          <p:nvPr>
            <p:ph type="title"/>
          </p:nvPr>
        </p:nvSpPr>
        <p:spPr/>
        <p:txBody>
          <a:bodyPr/>
          <a:lstStyle/>
          <a:p>
            <a:r>
              <a:rPr lang="ru-RU" dirty="0" smtClean="0"/>
              <a:t>Рассмотренные модели </a:t>
            </a:r>
            <a:endParaRPr lang="ru-RU" dirty="0"/>
          </a:p>
        </p:txBody>
      </p:sp>
    </p:spTree>
    <p:extLst>
      <p:ext uri="{BB962C8B-B14F-4D97-AF65-F5344CB8AC3E}">
        <p14:creationId xmlns:p14="http://schemas.microsoft.com/office/powerpoint/2010/main" val="182423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t>Menta</a:t>
            </a:r>
            <a:r>
              <a:rPr lang="en-US" dirty="0" smtClean="0"/>
              <a:t> 0.1</a:t>
            </a:r>
            <a:endParaRPr lang="ru-RU" dirty="0"/>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t>Request parser;</a:t>
            </a:r>
          </a:p>
          <a:p>
            <a:pPr lvl="1"/>
            <a:r>
              <a:rPr lang="en-US" dirty="0" smtClean="0"/>
              <a:t>Action generator;</a:t>
            </a:r>
          </a:p>
          <a:p>
            <a:pPr lvl="1"/>
            <a:r>
              <a:rPr lang="en-US" dirty="0" smtClean="0"/>
              <a:t>Action applier.</a:t>
            </a:r>
            <a:endParaRPr lang="ru-RU" dirty="0"/>
          </a:p>
        </p:txBody>
      </p:sp>
    </p:spTree>
    <p:extLst>
      <p:ext uri="{BB962C8B-B14F-4D97-AF65-F5344CB8AC3E}">
        <p14:creationId xmlns:p14="http://schemas.microsoft.com/office/powerpoint/2010/main" val="2100639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Menta</a:t>
            </a:r>
            <a:r>
              <a:rPr lang="en-US" dirty="0" smtClean="0"/>
              <a:t> 0.3</a:t>
            </a:r>
            <a:endParaRPr lang="ru-RU" dirty="0"/>
          </a:p>
        </p:txBody>
      </p:sp>
      <p:sp>
        <p:nvSpPr>
          <p:cNvPr id="3" name="Объект 2"/>
          <p:cNvSpPr>
            <a:spLocks noGrp="1"/>
          </p:cNvSpPr>
          <p:nvPr>
            <p:ph idx="1"/>
          </p:nvPr>
        </p:nvSpPr>
        <p:spPr/>
        <p:txBody>
          <a:bodyPr/>
          <a:lstStyle/>
          <a:p>
            <a:r>
              <a:rPr lang="ru-RU" dirty="0" smtClean="0"/>
              <a:t>Основные компоненты</a:t>
            </a:r>
          </a:p>
          <a:p>
            <a:pPr lvl="1"/>
            <a:r>
              <a:rPr lang="en-US" sz="2400" dirty="0" err="1" smtClean="0"/>
              <a:t>MentaController</a:t>
            </a:r>
            <a:r>
              <a:rPr lang="en-US" sz="2400" dirty="0" smtClean="0"/>
              <a:t>;</a:t>
            </a:r>
          </a:p>
          <a:p>
            <a:pPr lvl="1"/>
            <a:r>
              <a:rPr lang="en-US" sz="2400" dirty="0" err="1" smtClean="0"/>
              <a:t>SolutionGenerator</a:t>
            </a:r>
            <a:r>
              <a:rPr lang="en-US" sz="2400" dirty="0" smtClean="0"/>
              <a:t>;</a:t>
            </a:r>
          </a:p>
          <a:p>
            <a:pPr lvl="1"/>
            <a:r>
              <a:rPr lang="en-US" sz="2400" dirty="0" err="1" smtClean="0"/>
              <a:t>SolutionChecker</a:t>
            </a:r>
            <a:r>
              <a:rPr lang="en-US" sz="2400" dirty="0" smtClean="0"/>
              <a:t>;</a:t>
            </a:r>
          </a:p>
          <a:p>
            <a:pPr lvl="1"/>
            <a:r>
              <a:rPr lang="en-US" sz="2400" dirty="0" err="1" smtClean="0"/>
              <a:t>ReasonAdaper</a:t>
            </a:r>
            <a:r>
              <a:rPr lang="en-US" sz="2400" dirty="0" smtClean="0"/>
              <a:t>;</a:t>
            </a:r>
          </a:p>
          <a:p>
            <a:pPr lvl="1"/>
            <a:r>
              <a:rPr lang="en-US" sz="2400" dirty="0" smtClean="0"/>
              <a:t>Translator;</a:t>
            </a:r>
          </a:p>
          <a:p>
            <a:pPr lvl="1"/>
            <a:r>
              <a:rPr lang="en-US" sz="2400" dirty="0" smtClean="0"/>
              <a:t>Applicator;</a:t>
            </a:r>
          </a:p>
          <a:p>
            <a:pPr lvl="1"/>
            <a:r>
              <a:rPr lang="en-US" sz="2400" dirty="0" err="1" smtClean="0"/>
              <a:t>KBServer</a:t>
            </a:r>
            <a:r>
              <a:rPr lang="en-US" sz="2400" dirty="0" smtClean="0"/>
              <a:t>.</a:t>
            </a:r>
            <a:endParaRPr lang="ru-RU" sz="2400" dirty="0"/>
          </a:p>
        </p:txBody>
      </p:sp>
    </p:spTree>
    <p:extLst>
      <p:ext uri="{BB962C8B-B14F-4D97-AF65-F5344CB8AC3E}">
        <p14:creationId xmlns:p14="http://schemas.microsoft.com/office/powerpoint/2010/main" val="202454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t>TU 1.0</a:t>
            </a:r>
            <a:endParaRPr lang="en" dirty="0"/>
          </a:p>
        </p:txBody>
      </p:sp>
      <p:graphicFrame>
        <p:nvGraphicFramePr>
          <p:cNvPr id="2" name="Объект 1"/>
          <p:cNvGraphicFramePr>
            <a:graphicFrameLocks noGrp="1"/>
          </p:cNvGraphicFramePr>
          <p:nvPr>
            <p:ph idx="1"/>
            <p:extLst>
              <p:ext uri="{D42A27DB-BD31-4B8C-83A1-F6EECF244321}">
                <p14:modId xmlns:p14="http://schemas.microsoft.com/office/powerpoint/2010/main" val="1110307352"/>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a:t>
            </a:r>
            <a:r>
              <a:rPr lang="ru-RU" b="1" dirty="0" smtClean="0">
                <a:solidFill>
                  <a:schemeClr val="bg1">
                    <a:lumMod val="60000"/>
                    <a:lumOff val="40000"/>
                  </a:schemeClr>
                </a:solidFill>
              </a:rPr>
              <a:t>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3. Реализация модель </a:t>
            </a:r>
            <a:r>
              <a:rPr lang="en-US" dirty="0" smtClean="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sp>
        <p:nvSpPr>
          <p:cNvPr id="5" name="Объект 4"/>
          <p:cNvSpPr>
            <a:spLocks noGrp="1"/>
          </p:cNvSpPr>
          <p:nvPr>
            <p:ph idx="1"/>
          </p:nvPr>
        </p:nvSpPr>
        <p:spPr/>
        <p:txBody>
          <a:bodyPr/>
          <a:lstStyle/>
          <a:p>
            <a:r>
              <a:rPr lang="en-US" dirty="0" smtClean="0"/>
              <a:t>TU </a:t>
            </a:r>
            <a:r>
              <a:rPr lang="en-US" dirty="0" err="1" smtClean="0"/>
              <a:t>Webservice</a:t>
            </a:r>
            <a:r>
              <a:rPr lang="en-US" dirty="0" smtClean="0"/>
              <a:t>;</a:t>
            </a:r>
          </a:p>
          <a:p>
            <a:r>
              <a:rPr lang="en-US" dirty="0" err="1" smtClean="0"/>
              <a:t>CoreService</a:t>
            </a:r>
            <a:r>
              <a:rPr lang="en-US" dirty="0" smtClean="0"/>
              <a:t>;</a:t>
            </a:r>
          </a:p>
          <a:p>
            <a:r>
              <a:rPr lang="en-US" dirty="0" err="1" smtClean="0"/>
              <a:t>DataService</a:t>
            </a:r>
            <a:r>
              <a:rPr lang="en-US" dirty="0" smtClean="0"/>
              <a:t>;</a:t>
            </a:r>
          </a:p>
          <a:p>
            <a:r>
              <a:rPr lang="en-US" dirty="0" err="1" smtClean="0"/>
              <a:t>Reasoner</a:t>
            </a:r>
            <a:r>
              <a:rPr lang="en-US" dirty="0" smtClean="0"/>
              <a:t>;</a:t>
            </a:r>
          </a:p>
          <a:p>
            <a:r>
              <a:rPr lang="en-US" dirty="0" err="1" smtClean="0"/>
              <a:t>ClientAgent</a:t>
            </a:r>
            <a:r>
              <a:rPr lang="en-US" dirty="0" smtClean="0"/>
              <a:t>.</a:t>
            </a:r>
            <a:endParaRPr lang="ru-RU" dirty="0"/>
          </a:p>
        </p:txBody>
      </p:sp>
    </p:spTree>
    <p:extLst>
      <p:ext uri="{BB962C8B-B14F-4D97-AF65-F5344CB8AC3E}">
        <p14:creationId xmlns:p14="http://schemas.microsoft.com/office/powerpoint/2010/main" val="51062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a:t>
            </a:r>
            <a:r>
              <a:rPr lang="ru-RU" dirty="0" smtClean="0"/>
              <a:t>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smtClean="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smtClean="0"/>
              <a:t>Люди отлично умеют распознавать множество путей</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t>Resource</a:t>
            </a:r>
          </a:p>
          <a:p>
            <a:pPr lvl="1"/>
            <a:r>
              <a:rPr lang="en-US" dirty="0" err="1" smtClean="0"/>
              <a:t>KnowledgeURI</a:t>
            </a:r>
            <a:endParaRPr lang="en-US" dirty="0"/>
          </a:p>
          <a:p>
            <a:r>
              <a:rPr lang="ru-RU" dirty="0" smtClean="0"/>
              <a:t>Семантическая</a:t>
            </a:r>
          </a:p>
          <a:p>
            <a:pPr lvl="1"/>
            <a:r>
              <a:rPr lang="ru-RU" dirty="0" smtClean="0"/>
              <a:t>Сеть</a:t>
            </a:r>
          </a:p>
          <a:p>
            <a:r>
              <a:rPr lang="en-US" dirty="0" smtClean="0"/>
              <a:t>Rule</a:t>
            </a:r>
          </a:p>
          <a:p>
            <a:r>
              <a:rPr lang="en-US" dirty="0" err="1" smtClean="0"/>
              <a:t>KLines</a:t>
            </a:r>
            <a:endParaRPr lang="en-US" dirty="0" smtClean="0"/>
          </a:p>
          <a:p>
            <a:r>
              <a:rPr lang="ru-RU" dirty="0" smtClean="0"/>
              <a:t>Над</a:t>
            </a:r>
            <a:r>
              <a:rPr lang="en-US" dirty="0" smtClean="0"/>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TUKnowledge</a:t>
            </a: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3332065344"/>
              </p:ext>
            </p:extLst>
          </p:nvPr>
        </p:nvGraphicFramePr>
        <p:xfrm>
          <a:off x="71438" y="971550"/>
          <a:ext cx="9001125"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281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4</a:t>
            </a:r>
            <a:endParaRPr lang="ru-RU" dirty="0"/>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модели TU </a:t>
            </a:r>
            <a:endParaRPr lang="ru-RU" dirty="0"/>
          </a:p>
          <a:p>
            <a:endParaRPr lang="ru-RU" dirty="0"/>
          </a:p>
        </p:txBody>
      </p:sp>
    </p:spTree>
    <p:extLst>
      <p:ext uri="{BB962C8B-B14F-4D97-AF65-F5344CB8AC3E}">
        <p14:creationId xmlns:p14="http://schemas.microsoft.com/office/powerpoint/2010/main" val="2098984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1038765553"/>
              </p:ext>
            </p:extLst>
          </p:nvPr>
        </p:nvGraphicFramePr>
        <p:xfrm>
          <a:off x="71999" y="71999"/>
          <a:ext cx="9000000" cy="4683515"/>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требу- </a:t>
                      </a:r>
                      <a:r>
                        <a:rPr lang="ru-RU" sz="1400" dirty="0" err="1">
                          <a:solidFill>
                            <a:sysClr val="windowText" lastClr="000000"/>
                          </a:solidFill>
                          <a:effectLst/>
                          <a:latin typeface="TimesNewRomanPSMT" charset="0"/>
                        </a:rPr>
                        <a:t>ется</a:t>
                      </a:r>
                      <a:r>
                        <a:rPr lang="ru-RU" sz="1400" dirty="0">
                          <a:solidFill>
                            <a:sysClr val="windowText" lastClr="000000"/>
                          </a:solidFill>
                          <a:effectLst/>
                          <a:latin typeface="TimesNewRomanPSMT" charset="0"/>
                        </a:rPr>
                        <a:t> 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бавьте</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пожалуйста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65397858"/>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err="1" smtClean="0">
                          <a:solidFill>
                            <a:sysClr val="windowText" lastClr="000000"/>
                          </a:solidFill>
                          <a:effectLst/>
                          <a:latin typeface="TimesNewRomanPSMT" charset="0"/>
                        </a:rPr>
                        <a:t>Пролема</a:t>
                      </a:r>
                      <a:r>
                        <a:rPr lang="ru-RU" sz="1400" dirty="0" smtClean="0">
                          <a:solidFill>
                            <a:sysClr val="windowText" lastClr="000000"/>
                          </a:solidFill>
                          <a:effectLst/>
                          <a:latin typeface="TimesNewRomanPSMT" charset="0"/>
                        </a:rPr>
                        <a:t>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t>Предмет </a:t>
            </a:r>
            <a:r>
              <a:rPr lang="ru-RU" sz="2800" b="1" dirty="0" smtClean="0"/>
              <a:t>исследования</a:t>
            </a:r>
            <a:r>
              <a:rPr lang="en-US" sz="2800" dirty="0" smtClean="0"/>
              <a:t>:</a:t>
            </a:r>
            <a:r>
              <a:rPr lang="ru-RU" sz="2800" dirty="0" smtClean="0"/>
              <a:t> </a:t>
            </a:r>
            <a:r>
              <a:rPr lang="ru-RU" sz="2800" dirty="0"/>
              <a:t>процесс регистрации и устранения проблемных </a:t>
            </a:r>
            <a:r>
              <a:rPr lang="ru-RU" sz="2800" dirty="0" smtClean="0"/>
              <a:t>ситуаций, </a:t>
            </a:r>
            <a:r>
              <a:rPr lang="ru-RU" sz="2800" dirty="0"/>
              <a:t>возникающих в IT-инфраструктуре </a:t>
            </a:r>
            <a:r>
              <a:rPr lang="ru-RU" sz="2800" dirty="0" smtClean="0"/>
              <a:t>предприятия</a:t>
            </a:r>
            <a:r>
              <a:rPr lang="en-US" sz="2800" dirty="0" smtClean="0"/>
              <a:t>;</a:t>
            </a:r>
            <a:r>
              <a:rPr lang="ru-RU" sz="2800" dirty="0" smtClean="0"/>
              <a:t> </a:t>
            </a:r>
            <a:endParaRPr lang="ru-RU" sz="2800" dirty="0"/>
          </a:p>
          <a:p>
            <a:r>
              <a:rPr lang="ru-RU" sz="2800" b="1" dirty="0" smtClean="0"/>
              <a:t>Цель исследования</a:t>
            </a:r>
            <a:r>
              <a:rPr lang="en-US" sz="2800" b="1" dirty="0" smtClean="0"/>
              <a:t>:</a:t>
            </a:r>
            <a:r>
              <a:rPr lang="ru-RU" sz="2800" dirty="0" smtClean="0"/>
              <a:t> </a:t>
            </a:r>
            <a:r>
              <a:rPr lang="ru-RU" sz="2800" dirty="0"/>
              <a:t>диссертации является разработка </a:t>
            </a:r>
            <a:r>
              <a:rPr lang="ru-RU" sz="2800" dirty="0" err="1"/>
              <a:t>интеллектуальнои</a:t>
            </a:r>
            <a:r>
              <a:rPr lang="ru-RU" sz="2800" dirty="0"/>
              <a:t>̆ системы </a:t>
            </a:r>
            <a:r>
              <a:rPr lang="ru-RU" sz="2800" dirty="0" smtClean="0"/>
              <a:t>повышения </a:t>
            </a:r>
            <a:r>
              <a:rPr lang="ru-RU" sz="2800" dirty="0"/>
              <a:t>эффективности деятельности ИТ-службы предприятия (ИТ — </a:t>
            </a:r>
            <a:r>
              <a:rPr lang="ru-RU" sz="2800" dirty="0" smtClean="0"/>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t>Java </a:t>
            </a:r>
            <a:r>
              <a:rPr lang="en-US" dirty="0" smtClean="0"/>
              <a:t>1.</a:t>
            </a:r>
            <a:r>
              <a:rPr lang="ru-RU" dirty="0" smtClean="0"/>
              <a:t>8</a:t>
            </a:r>
            <a:endParaRPr lang="en-US" dirty="0" smtClean="0"/>
          </a:p>
          <a:p>
            <a:r>
              <a:rPr lang="en-US" dirty="0" smtClean="0"/>
              <a:t>C++</a:t>
            </a:r>
          </a:p>
          <a:p>
            <a:r>
              <a:rPr lang="en-US" dirty="0" smtClean="0"/>
              <a:t>C--</a:t>
            </a:r>
          </a:p>
          <a:p>
            <a:r>
              <a:rPr lang="en-US" dirty="0" err="1" smtClean="0"/>
              <a:t>RelEx</a:t>
            </a:r>
            <a:endParaRPr lang="en-US" dirty="0" smtClean="0"/>
          </a:p>
          <a:p>
            <a:r>
              <a:rPr lang="en-US" dirty="0" smtClean="0"/>
              <a:t>Scala</a:t>
            </a:r>
          </a:p>
          <a:p>
            <a:r>
              <a:rPr lang="en-US" dirty="0" err="1" smtClean="0"/>
              <a:t>IntelliJIdea</a:t>
            </a:r>
            <a:endParaRPr lang="en-US" dirty="0" smtClean="0"/>
          </a:p>
          <a:p>
            <a:r>
              <a:rPr lang="en-US" dirty="0" smtClean="0"/>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t>Slf4j, log4j</a:t>
            </a:r>
          </a:p>
          <a:p>
            <a:r>
              <a:rPr lang="en-US" dirty="0" smtClean="0"/>
              <a:t>Ubuntu, </a:t>
            </a:r>
            <a:r>
              <a:rPr lang="en-US" dirty="0" err="1" smtClean="0"/>
              <a:t>Cogbuntu</a:t>
            </a:r>
            <a:endParaRPr lang="en-US" dirty="0" smtClean="0"/>
          </a:p>
          <a:p>
            <a:r>
              <a:rPr lang="en-US" dirty="0" err="1" smtClean="0"/>
              <a:t>OpenCog</a:t>
            </a:r>
            <a:endParaRPr lang="en-US" dirty="0"/>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t>Актуальность</a:t>
            </a:r>
            <a:r>
              <a:rPr lang="ru-RU" dirty="0" smtClean="0"/>
              <a:t> </a:t>
            </a:r>
            <a:r>
              <a:rPr lang="ru-RU" dirty="0"/>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t>этих предприятий</a:t>
            </a:r>
            <a:r>
              <a:rPr lang="en-US" dirty="0" smtClean="0"/>
              <a:t>.</a:t>
            </a:r>
            <a:endParaRPr lang="ru-RU" dirty="0"/>
          </a:p>
          <a:p>
            <a:endParaRPr lang="ru-RU" dirty="0"/>
          </a:p>
        </p:txBody>
      </p:sp>
    </p:spTree>
    <p:extLst>
      <p:ext uri="{BB962C8B-B14F-4D97-AF65-F5344CB8AC3E}">
        <p14:creationId xmlns:p14="http://schemas.microsoft.com/office/powerpoint/2010/main" val="61666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endParaRPr lang="ru-RU" dirty="0"/>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10688</TotalTime>
  <Words>3211</Words>
  <Application>Microsoft Macintosh PowerPoint</Application>
  <PresentationFormat>Экран (16:9)</PresentationFormat>
  <Paragraphs>491</Paragraphs>
  <Slides>45</Slides>
  <Notes>19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45</vt:i4>
      </vt:variant>
    </vt:vector>
  </HeadingPairs>
  <TitlesOfParts>
    <vt:vector size="52" baseType="lpstr">
      <vt:lpstr>Calibri</vt:lpstr>
      <vt:lpstr>DirectRg</vt:lpstr>
      <vt:lpstr>TimesNewRomanPS</vt:lpstr>
      <vt:lpstr>TimesNewRomanPSMT</vt:lpstr>
      <vt:lpstr>Wingdings</vt:lpstr>
      <vt:lpstr>Arial</vt:lpstr>
      <vt:lpstr>Menta AS Days</vt:lpstr>
      <vt:lpstr>Thinking-Understanding</vt:lpstr>
      <vt:lpstr>Презентация PowerPoint</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Структура диссертации</vt:lpstr>
      <vt:lpstr>Структура диссертации</vt:lpstr>
      <vt:lpstr>Структура диссертации</vt:lpstr>
      <vt:lpstr>Структура диссертации</vt:lpstr>
      <vt:lpstr>Обзор области</vt:lpstr>
      <vt:lpstr>Обзор области</vt:lpstr>
      <vt:lpstr>Глава 1 </vt:lpstr>
      <vt:lpstr>Анализ проекта</vt:lpstr>
      <vt:lpstr>Анализ выгрузки проблем</vt:lpstr>
      <vt:lpstr>Диаграмма состава команд</vt:lpstr>
      <vt:lpstr>Презентация PowerPoint</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TUKnowledge</vt:lpstr>
      <vt:lpstr>Глава 4</vt:lpstr>
      <vt:lpstr>Сравнение со специалистом</vt:lpstr>
      <vt:lpstr>Презентация PowerPoint</vt:lpstr>
      <vt:lpstr>Результаты тестирования</vt:lpstr>
      <vt:lpstr>Заключение</vt:lpstr>
      <vt:lpstr>Решенные задачи</vt:lpstr>
      <vt:lpstr>Решенные задачи</vt:lpstr>
      <vt:lpstr>Решенные задачи</vt:lpstr>
      <vt:lpstr>Стек технологий</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Александр Тощев</cp:lastModifiedBy>
  <cp:revision>117</cp:revision>
  <dcterms:created xsi:type="dcterms:W3CDTF">2006-08-16T00:00:00Z</dcterms:created>
  <dcterms:modified xsi:type="dcterms:W3CDTF">2016-04-14T20:16:26Z</dcterms:modified>
</cp:coreProperties>
</file>