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p:restoredTop sz="79085" autoAdjust="0"/>
  </p:normalViewPr>
  <p:slideViewPr>
    <p:cSldViewPr>
      <p:cViewPr varScale="1">
        <p:scale>
          <a:sx n="117" d="100"/>
          <a:sy n="117" d="100"/>
        </p:scale>
        <p:origin x="828" y="114"/>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Образ 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16.06.2016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docs.neo4j.org/chunked/stable/cypher-query-lang.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University 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6/16/2016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panose="020B0604020202020204" pitchFamily="34" charset="0"/>
                <a:cs typeface="Arial" panose="020B0604020202020204" pitchFamily="34" charset="0"/>
              </a:rPr>
              <a:t>Thinking-Understanding</a:t>
            </a:r>
            <a:endParaRPr lang="ru-RU"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r>
              <a:rPr lang="ru-RU" b="1" dirty="0" smtClean="0"/>
              <a:t>ИНТЕЛЛЕКТУАЛЬНАЯ </a:t>
            </a:r>
            <a:r>
              <a:rPr lang="ru-RU" b="1" dirty="0"/>
              <a:t>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latin typeface="Arial" panose="020B0604020202020204" pitchFamily="34" charset="0"/>
                <a:cs typeface="Arial" panose="020B0604020202020204" pitchFamily="34" charset="0"/>
              </a:rPr>
              <a:t>Тощев</a:t>
            </a:r>
            <a:r>
              <a:rPr lang="ru-RU" sz="2000" dirty="0" smtClean="0">
                <a:latin typeface="Arial" panose="020B0604020202020204" pitchFamily="34" charset="0"/>
                <a:cs typeface="Arial" panose="020B0604020202020204" pitchFamily="34" charset="0"/>
              </a:rPr>
              <a:t>, А.С.</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К</a:t>
            </a:r>
            <a:r>
              <a:rPr lang="en-US" sz="2000" dirty="0" smtClean="0">
                <a:latin typeface="Arial" panose="020B0604020202020204" pitchFamily="34" charset="0"/>
                <a:cs typeface="Arial" panose="020B0604020202020204" pitchFamily="34" charset="0"/>
              </a:rPr>
              <a:t> </a:t>
            </a:r>
            <a:r>
              <a:rPr lang="ru-RU" sz="2000" dirty="0" smtClean="0">
                <a:latin typeface="Arial" panose="020B0604020202020204" pitchFamily="34" charset="0"/>
                <a:cs typeface="Arial" panose="020B0604020202020204" pitchFamily="34" charset="0"/>
              </a:rPr>
              <a:t>новой концепции автоматизации программного обеспечения </a:t>
            </a:r>
            <a:r>
              <a:rPr lang="ru-RU" sz="2000" dirty="0">
                <a:latin typeface="Arial" panose="020B0604020202020204" pitchFamily="34" charset="0"/>
                <a:cs typeface="Arial" panose="020B0604020202020204" pitchFamily="34" charset="0"/>
              </a:rPr>
              <a:t>[Текст] / А. С. Тощев // Труды Математического центра имени Н.И. </a:t>
            </a:r>
            <a:r>
              <a:rPr lang="ru-RU" sz="2000" dirty="0" smtClean="0">
                <a:latin typeface="Arial" panose="020B0604020202020204" pitchFamily="34" charset="0"/>
                <a:cs typeface="Arial" panose="020B0604020202020204" pitchFamily="34" charset="0"/>
              </a:rPr>
              <a:t>Лобачевского</a:t>
            </a:r>
            <a:r>
              <a:rPr lang="ru-RU" sz="2000" dirty="0">
                <a:latin typeface="Arial" panose="020B0604020202020204" pitchFamily="34" charset="0"/>
                <a:cs typeface="Arial" panose="020B0604020202020204" pitchFamily="34" charset="0"/>
              </a:rPr>
              <a:t>. Материалы </a:t>
            </a:r>
            <a:r>
              <a:rPr lang="ru-RU" sz="2000" dirty="0" smtClean="0">
                <a:latin typeface="Arial" panose="020B0604020202020204" pitchFamily="34" charset="0"/>
                <a:cs typeface="Arial" panose="020B0604020202020204" pitchFamily="34" charset="0"/>
              </a:rPr>
              <a:t>Десятой молодежной научной </a:t>
            </a:r>
            <a:r>
              <a:rPr lang="ru-RU" sz="2000" dirty="0">
                <a:latin typeface="Arial" panose="020B0604020202020204" pitchFamily="34" charset="0"/>
                <a:cs typeface="Arial" panose="020B0604020202020204" pitchFamily="34" charset="0"/>
              </a:rPr>
              <a:t>школы-конференции </a:t>
            </a:r>
            <a:r>
              <a:rPr lang="ru-RU" sz="2000" dirty="0" smtClean="0">
                <a:latin typeface="Arial" panose="020B0604020202020204" pitchFamily="34" charset="0"/>
                <a:cs typeface="Arial" panose="020B0604020202020204" pitchFamily="34" charset="0"/>
              </a:rPr>
              <a:t>«</a:t>
            </a:r>
            <a:r>
              <a:rPr lang="ru-RU" sz="2000" dirty="0">
                <a:latin typeface="Arial" panose="020B0604020202020204" pitchFamily="34" charset="0"/>
                <a:cs typeface="Arial" panose="020B0604020202020204" pitchFamily="34" charset="0"/>
              </a:rPr>
              <a:t>Лобачевские чтения — 2011. Казань, 31 октября – 4 ноября 2011». –– 2011. –– Т. 44, </a:t>
            </a:r>
            <a:r>
              <a:rPr lang="ru-RU" sz="2000" dirty="0" err="1">
                <a:latin typeface="Arial" panose="020B0604020202020204" pitchFamily="34" charset="0"/>
                <a:cs typeface="Arial" panose="020B0604020202020204" pitchFamily="34" charset="0"/>
              </a:rPr>
              <a:t>No</a:t>
            </a:r>
            <a:r>
              <a:rPr lang="ru-RU" sz="2000" dirty="0">
                <a:latin typeface="Arial" panose="020B0604020202020204" pitchFamily="34" charset="0"/>
                <a:cs typeface="Arial" panose="020B0604020202020204" pitchFamily="34" charset="0"/>
              </a:rPr>
              <a:t> 4. –– С. 279 – </a:t>
            </a:r>
            <a:r>
              <a:rPr lang="ru-RU" sz="2000" dirty="0" smtClean="0">
                <a:latin typeface="Arial" panose="020B0604020202020204" pitchFamily="34" charset="0"/>
                <a:cs typeface="Arial" panose="020B0604020202020204" pitchFamily="34" charset="0"/>
              </a:rPr>
              <a:t>282</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endParaRPr lang="ru-RU"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Toshchev, A. Thinking-Understanding approach in IT maintenance domain au- </a:t>
            </a:r>
            <a:r>
              <a:rPr lang="en-US" sz="2000" dirty="0" err="1">
                <a:latin typeface="Arial" panose="020B0604020202020204" pitchFamily="34" charset="0"/>
                <a:cs typeface="Arial" panose="020B0604020202020204" pitchFamily="34" charset="0"/>
              </a:rPr>
              <a:t>tomation</a:t>
            </a:r>
            <a:r>
              <a:rPr lang="en-US" sz="2000" dirty="0">
                <a:latin typeface="Arial" panose="020B0604020202020204" pitchFamily="34" charset="0"/>
                <a:cs typeface="Arial" panose="020B0604020202020204" pitchFamily="34" charset="0"/>
              </a:rPr>
              <a:t> [Text] / 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Krehov</a:t>
            </a:r>
            <a:r>
              <a:rPr lang="en-US" sz="2000" dirty="0">
                <a:latin typeface="Arial" panose="020B0604020202020204" pitchFamily="34" charset="0"/>
                <a:cs typeface="Arial" panose="020B0604020202020204" pitchFamily="34" charset="0"/>
              </a:rPr>
              <a:t> // Global Journal on Tech- </a:t>
            </a:r>
            <a:r>
              <a:rPr lang="en-US" sz="2000" dirty="0" err="1">
                <a:latin typeface="Arial" panose="020B0604020202020204" pitchFamily="34" charset="0"/>
                <a:cs typeface="Arial" panose="020B0604020202020204" pitchFamily="34" charset="0"/>
              </a:rPr>
              <a:t>nology</a:t>
            </a:r>
            <a:r>
              <a:rPr lang="en-US" sz="2000" dirty="0">
                <a:latin typeface="Arial" panose="020B0604020202020204" pitchFamily="34" charset="0"/>
                <a:cs typeface="Arial" panose="020B0604020202020204" pitchFamily="34" charset="0"/>
              </a:rPr>
              <a:t>: 3rd World Conference on Information Technology (WCIT-2012). — 2013. — Vol. 3. — P. 879 – </a:t>
            </a:r>
            <a:r>
              <a:rPr lang="en-US" sz="2000" dirty="0" smtClean="0">
                <a:latin typeface="Arial" panose="020B0604020202020204" pitchFamily="34" charset="0"/>
                <a:cs typeface="Arial" panose="020B0604020202020204" pitchFamily="34" charset="0"/>
              </a:rPr>
              <a:t>894; </a:t>
            </a:r>
            <a:endParaRPr lang="en-US" sz="2000"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smtClean="0">
                <a:latin typeface="Arial" panose="020B0604020202020204" pitchFamily="34" charset="0"/>
                <a:cs typeface="Arial" panose="020B0604020202020204" pitchFamily="34" charset="0"/>
              </a:rPr>
              <a:t>Тощев, А.С. Архитектура и реализация интеллектуального агента для автоматической обработки входящих заявок с помощью искусственного интеллекта и семантических сетей [Текст] / А.С. Тощев, М.О. Таланов // Ученые записки Института социально-гуманитарных знаний. –– 2014. –– Т. 2. –– С. 288 – 292</a:t>
            </a:r>
            <a:r>
              <a:rPr lang="en-US" sz="2000" dirty="0" smtClean="0">
                <a:latin typeface="Arial" panose="020B0604020202020204" pitchFamily="34" charset="0"/>
                <a:cs typeface="Arial" panose="020B0604020202020204" pitchFamily="34" charset="0"/>
              </a:rPr>
              <a:t>;</a:t>
            </a:r>
            <a:endParaRPr lang="ru-RU" sz="2000" dirty="0" smtClean="0">
              <a:latin typeface="Arial" panose="020B0604020202020204" pitchFamily="34" charset="0"/>
              <a:cs typeface="Arial" panose="020B0604020202020204" pitchFamily="34" charset="0"/>
            </a:endParaRPr>
          </a:p>
          <a:p>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A. </a:t>
            </a:r>
            <a:r>
              <a:rPr lang="ru-RU" sz="2000" dirty="0" err="1" smtClean="0">
                <a:latin typeface="Arial" panose="020B0604020202020204" pitchFamily="34" charset="0"/>
                <a:cs typeface="Arial" panose="020B0604020202020204" pitchFamily="34" charset="0"/>
              </a:rPr>
              <a:t>Computational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thinking</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virtual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neurotransmitters</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Text</a:t>
            </a:r>
            <a:r>
              <a:rPr lang="ru-RU" sz="2000" dirty="0" smtClean="0">
                <a:latin typeface="Arial" panose="020B0604020202020204" pitchFamily="34" charset="0"/>
                <a:cs typeface="Arial" panose="020B0604020202020204" pitchFamily="34" charset="0"/>
              </a:rPr>
              <a:t>] / A. </a:t>
            </a:r>
            <a:r>
              <a:rPr lang="ru-RU" sz="2000" dirty="0" err="1" smtClean="0">
                <a:latin typeface="Arial" panose="020B0604020202020204" pitchFamily="34" charset="0"/>
                <a:cs typeface="Arial" panose="020B0604020202020204" pitchFamily="34" charset="0"/>
              </a:rPr>
              <a:t>Toshchev</a:t>
            </a:r>
            <a:r>
              <a:rPr lang="ru-RU" sz="2000" dirty="0" smtClean="0">
                <a:latin typeface="Arial" panose="020B0604020202020204" pitchFamily="34" charset="0"/>
                <a:cs typeface="Arial" panose="020B0604020202020204" pitchFamily="34" charset="0"/>
              </a:rPr>
              <a:t>, M. Talanov // </a:t>
            </a:r>
            <a:r>
              <a:rPr lang="ru-RU" sz="2000" dirty="0" err="1" smtClean="0">
                <a:latin typeface="Arial" panose="020B0604020202020204" pitchFamily="34" charset="0"/>
                <a:cs typeface="Arial" panose="020B0604020202020204" pitchFamily="34" charset="0"/>
              </a:rPr>
              <a:t>International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Journal</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Synthetic</a:t>
            </a:r>
            <a:r>
              <a:rPr lang="ru-RU" sz="2000" dirty="0" smtClean="0">
                <a:latin typeface="Arial" panose="020B0604020202020204" pitchFamily="34" charset="0"/>
                <a:cs typeface="Arial" panose="020B0604020202020204" pitchFamily="34" charset="0"/>
              </a:rPr>
              <a:t> </a:t>
            </a:r>
            <a:r>
              <a:rPr lang="ru-RU" sz="2000" dirty="0" err="1"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(IJSE). — 2014. — </a:t>
            </a:r>
            <a:r>
              <a:rPr lang="ru-RU" sz="2000" dirty="0" err="1" smtClean="0">
                <a:latin typeface="Arial" panose="020B0604020202020204" pitchFamily="34" charset="0"/>
                <a:cs typeface="Arial" panose="020B0604020202020204" pitchFamily="34" charset="0"/>
              </a:rPr>
              <a:t>Vol</a:t>
            </a:r>
            <a:r>
              <a:rPr lang="ru-RU" sz="2000" dirty="0" smtClean="0">
                <a:latin typeface="Arial" panose="020B0604020202020204" pitchFamily="34" charset="0"/>
                <a:cs typeface="Arial" panose="020B0604020202020204" pitchFamily="34" charset="0"/>
              </a:rPr>
              <a:t>. 5. — P. 30 – 35</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latin typeface="Arial" panose="020B0604020202020204" pitchFamily="34" charset="0"/>
                <a:cs typeface="Arial" panose="020B0604020202020204" pitchFamily="34" charset="0"/>
              </a:rPr>
              <a:t>Toshchev</a:t>
            </a:r>
            <a:r>
              <a:rPr lang="en-US" sz="2000" dirty="0" smtClean="0">
                <a:latin typeface="Arial" panose="020B0604020202020204" pitchFamily="34" charset="0"/>
                <a:cs typeface="Arial" panose="020B0604020202020204" pitchFamily="34" charset="0"/>
              </a:rPr>
              <a:t>,</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Appraisal,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coping</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and</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high</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level</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emotions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aspects</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of</a:t>
            </a:r>
            <a:r>
              <a:rPr lang="ru-RU"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computational </a:t>
            </a:r>
            <a:r>
              <a:rPr lang="en-US" sz="2000" dirty="0">
                <a:latin typeface="Arial" panose="020B0604020202020204" pitchFamily="34" charset="0"/>
                <a:cs typeface="Arial" panose="020B0604020202020204" pitchFamily="34" charset="0"/>
              </a:rPr>
              <a:t>emotional thinking [Text] </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 Toshchev, M. </a:t>
            </a:r>
            <a:r>
              <a:rPr lang="en-US" sz="2000" dirty="0" err="1">
                <a:latin typeface="Arial" panose="020B0604020202020204" pitchFamily="34" charset="0"/>
                <a:cs typeface="Arial" panose="020B0604020202020204" pitchFamily="34" charset="0"/>
              </a:rPr>
              <a:t>Talanov</a:t>
            </a:r>
            <a:r>
              <a:rPr lang="en-US" sz="2000" dirty="0">
                <a:latin typeface="Arial" panose="020B0604020202020204" pitchFamily="34" charset="0"/>
                <a:cs typeface="Arial" panose="020B0604020202020204" pitchFamily="34" charset="0"/>
              </a:rPr>
              <a:t> // International Journal of Synthetic Emotions (IJSE). — 2015. — Vol. 6. — P. 65 – 72. ;</a:t>
            </a:r>
          </a:p>
          <a:p>
            <a:r>
              <a:rPr lang="en-US" sz="2000" dirty="0">
                <a:latin typeface="Arial" panose="020B0604020202020204" pitchFamily="34" charset="0"/>
                <a:cs typeface="Arial" panose="020B0604020202020204" pitchFamily="34" charset="0"/>
              </a:rPr>
              <a:t>Toshchev, A. Thinking model and machine understanding in automated user request processing [Text] / A. Toshchev // CEUR Workshop Proceedings. — 2014. — Vol. 1297. — P. 224 – </a:t>
            </a:r>
            <a:r>
              <a:rPr lang="en-US" sz="2000" dirty="0" smtClean="0">
                <a:latin typeface="Arial" panose="020B0604020202020204" pitchFamily="34" charset="0"/>
                <a:cs typeface="Arial" panose="020B0604020202020204" pitchFamily="34" charset="0"/>
              </a:rPr>
              <a:t>226;</a:t>
            </a:r>
            <a:endParaRPr lang="ru-RU" sz="2000" dirty="0" smtClean="0">
              <a:latin typeface="Arial" panose="020B0604020202020204" pitchFamily="34" charset="0"/>
              <a:cs typeface="Arial" panose="020B0604020202020204" pitchFamily="34" charset="0"/>
            </a:endParaRPr>
          </a:p>
          <a:p>
            <a:r>
              <a:rPr lang="ru-RU" sz="2000" dirty="0">
                <a:latin typeface="Arial" panose="020B0604020202020204" pitchFamily="34" charset="0"/>
                <a:cs typeface="Arial" panose="020B0604020202020204" pitchFamily="34" charset="0"/>
              </a:rPr>
              <a:t>Тощев, А.С. Возможности автоматизации разрешения инцидентов для </a:t>
            </a:r>
            <a:r>
              <a:rPr lang="ru-RU" sz="2000" dirty="0" smtClean="0">
                <a:latin typeface="Arial" panose="020B0604020202020204" pitchFamily="34" charset="0"/>
                <a:cs typeface="Arial" panose="020B0604020202020204" pitchFamily="34" charset="0"/>
              </a:rPr>
              <a:t>области удаленной </a:t>
            </a:r>
            <a:r>
              <a:rPr lang="ru-RU" sz="2000" dirty="0">
                <a:latin typeface="Arial" panose="020B0604020202020204" pitchFamily="34" charset="0"/>
                <a:cs typeface="Arial" panose="020B0604020202020204" pitchFamily="34" charset="0"/>
              </a:rPr>
              <a:t>поддержки </a:t>
            </a:r>
            <a:r>
              <a:rPr lang="ru-RU" sz="2000" dirty="0" smtClean="0">
                <a:latin typeface="Arial" panose="020B0604020202020204" pitchFamily="34" charset="0"/>
                <a:cs typeface="Arial" panose="020B0604020202020204" pitchFamily="34" charset="0"/>
              </a:rPr>
              <a:t>информационной инфраструктуры предприятия </a:t>
            </a:r>
            <a:r>
              <a:rPr lang="ru-RU" sz="2000" dirty="0">
                <a:latin typeface="Arial" panose="020B0604020202020204" pitchFamily="34" charset="0"/>
                <a:cs typeface="Arial" panose="020B0604020202020204" pitchFamily="34" charset="0"/>
              </a:rPr>
              <a:t>[Текст] / А.С. Тощев // Экономика и менеджмент систем управления. –– 2015. –– Т. 4. –– С. 293 – </a:t>
            </a:r>
            <a:r>
              <a:rPr lang="ru-RU" sz="2000" dirty="0" smtClean="0">
                <a:latin typeface="Arial" panose="020B0604020202020204" pitchFamily="34" charset="0"/>
                <a:cs typeface="Arial" panose="020B0604020202020204" pitchFamily="34" charset="0"/>
              </a:rPr>
              <a:t>295</a:t>
            </a:r>
            <a:r>
              <a:rPr lang="en-US" sz="2000" dirty="0" smtClean="0">
                <a:latin typeface="Arial" panose="020B0604020202020204" pitchFamily="34" charset="0"/>
                <a:cs typeface="Arial" panose="020B0604020202020204" pitchFamily="34" charset="0"/>
              </a:rPr>
              <a:t>;</a:t>
            </a:r>
            <a:endParaRPr lang="ru-RU" sz="2000" dirty="0">
              <a:latin typeface="Arial" panose="020B0604020202020204" pitchFamily="34" charset="0"/>
              <a:cs typeface="Arial" panose="020B0604020202020204" pitchFamily="34" charset="0"/>
            </a:endParaRPr>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latin typeface="Arial" panose="020B0604020202020204" pitchFamily="34" charset="0"/>
                <a:cs typeface="Arial" panose="020B0604020202020204" pitchFamily="34" charset="0"/>
              </a:rPr>
              <a:t>Toshchev</a:t>
            </a:r>
            <a:r>
              <a:rPr lang="en-US" sz="1800" dirty="0" smtClean="0">
                <a:latin typeface="Arial" panose="020B0604020202020204" pitchFamily="34" charset="0"/>
                <a:cs typeface="Arial" panose="020B0604020202020204" pitchFamily="34" charset="0"/>
              </a:rPr>
              <a:t>, A.</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Thinking</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lifecycle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as</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an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implementation</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of</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machine</a:t>
            </a:r>
            <a:r>
              <a:rPr lang="ru-RU" sz="1800" dirty="0" smtClean="0">
                <a:latin typeface="Arial" panose="020B0604020202020204" pitchFamily="34" charset="0"/>
                <a:cs typeface="Arial" panose="020B0604020202020204" pitchFamily="34" charset="0"/>
              </a:rPr>
              <a:t> </a:t>
            </a:r>
            <a:r>
              <a:rPr lang="en-US" sz="1800" dirty="0" smtClean="0">
                <a:latin typeface="Arial" panose="020B0604020202020204" pitchFamily="34" charset="0"/>
                <a:cs typeface="Arial" panose="020B0604020202020204" pitchFamily="34" charset="0"/>
              </a:rPr>
              <a:t>understanding </a:t>
            </a:r>
            <a:r>
              <a:rPr lang="en-US" sz="1800" dirty="0">
                <a:latin typeface="Arial" panose="020B0604020202020204" pitchFamily="34" charset="0"/>
                <a:cs typeface="Arial" panose="020B0604020202020204" pitchFamily="34" charset="0"/>
              </a:rPr>
              <a:t>in software maintenance automation domain [Text] / A. Toshchev, M. </a:t>
            </a:r>
            <a:r>
              <a:rPr lang="en-US" sz="1800" dirty="0" err="1">
                <a:latin typeface="Arial" panose="020B0604020202020204" pitchFamily="34" charset="0"/>
                <a:cs typeface="Arial" panose="020B0604020202020204" pitchFamily="34" charset="0"/>
              </a:rPr>
              <a:t>Talanov</a:t>
            </a:r>
            <a:r>
              <a:rPr lang="en-US" sz="1800" dirty="0">
                <a:latin typeface="Arial" panose="020B0604020202020204" pitchFamily="34" charset="0"/>
                <a:cs typeface="Arial" panose="020B0604020202020204" pitchFamily="34" charset="0"/>
              </a:rPr>
              <a:t> // Agent and Multi-Agent Systems: Technologies and Applications: 9th KES </a:t>
            </a:r>
            <a:r>
              <a:rPr lang="en-US" sz="1800" dirty="0" smtClean="0">
                <a:latin typeface="Arial" panose="020B0604020202020204" pitchFamily="34" charset="0"/>
                <a:cs typeface="Arial" panose="020B0604020202020204" pitchFamily="34" charset="0"/>
              </a:rPr>
              <a:t>International </a:t>
            </a:r>
            <a:r>
              <a:rPr lang="en-US" sz="1800" dirty="0">
                <a:latin typeface="Arial" panose="020B0604020202020204" pitchFamily="34" charset="0"/>
                <a:cs typeface="Arial" panose="020B0604020202020204" pitchFamily="34" charset="0"/>
              </a:rPr>
              <a:t>Conference, KES-AMSTA, 2015 Sorrento, Italy, June 2015, </a:t>
            </a:r>
            <a:r>
              <a:rPr lang="en-US" sz="1800" dirty="0" smtClean="0">
                <a:latin typeface="Arial" panose="020B0604020202020204" pitchFamily="34" charset="0"/>
                <a:cs typeface="Arial" panose="020B0604020202020204" pitchFamily="34" charset="0"/>
              </a:rPr>
              <a:t>Proceedings </a:t>
            </a:r>
            <a:r>
              <a:rPr lang="en-US" sz="1800" dirty="0">
                <a:latin typeface="Arial" panose="020B0604020202020204" pitchFamily="34" charset="0"/>
                <a:cs typeface="Arial" panose="020B0604020202020204" pitchFamily="34" charset="0"/>
              </a:rPr>
              <a:t>(Smart Innovation, Systems and Technologies). — 2015. — Vol. 38. — P. 301 – </a:t>
            </a:r>
            <a:r>
              <a:rPr lang="en-US" sz="1800" dirty="0" smtClean="0">
                <a:latin typeface="Arial" panose="020B0604020202020204" pitchFamily="34" charset="0"/>
                <a:cs typeface="Arial" panose="020B0604020202020204" pitchFamily="34" charset="0"/>
              </a:rPr>
              <a:t>310;</a:t>
            </a:r>
            <a:endParaRPr lang="en-US"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А.C. Вычислительная модель эмоций в интеллектуальных </a:t>
            </a:r>
            <a:r>
              <a:rPr lang="ru-RU" sz="1800" dirty="0" smtClean="0">
                <a:latin typeface="Arial" panose="020B0604020202020204" pitchFamily="34" charset="0"/>
                <a:cs typeface="Arial" panose="020B0604020202020204" pitchFamily="34" charset="0"/>
              </a:rPr>
              <a:t>информационных </a:t>
            </a:r>
            <a:r>
              <a:rPr lang="ru-RU" sz="1800" dirty="0">
                <a:latin typeface="Arial" panose="020B0604020202020204" pitchFamily="34" charset="0"/>
                <a:cs typeface="Arial" panose="020B0604020202020204" pitchFamily="34" charset="0"/>
              </a:rPr>
              <a:t>системах [Текст] / А.C. Тощев, М.О. Таланов // Электронные библиотеки. –– 2015. –– Т. 18. –– С. 225 – </a:t>
            </a:r>
            <a:r>
              <a:rPr lang="ru-RU" sz="1800" dirty="0" smtClean="0">
                <a:latin typeface="Arial" panose="020B0604020202020204" pitchFamily="34" charset="0"/>
                <a:cs typeface="Arial" panose="020B0604020202020204" pitchFamily="34" charset="0"/>
              </a:rPr>
              <a:t>235</a:t>
            </a:r>
            <a:r>
              <a:rPr lang="en-US" sz="1800" dirty="0" smtClean="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r>
              <a:rPr lang="ru-RU" sz="1800" dirty="0">
                <a:latin typeface="Arial" panose="020B0604020202020204" pitchFamily="34" charset="0"/>
                <a:cs typeface="Arial" panose="020B0604020202020204" pitchFamily="34" charset="0"/>
              </a:rPr>
              <a:t>Тощев, А.С. Применение </a:t>
            </a:r>
            <a:r>
              <a:rPr lang="ru-RU" sz="1800" dirty="0" smtClean="0">
                <a:latin typeface="Arial" panose="020B0604020202020204" pitchFamily="34" charset="0"/>
                <a:cs typeface="Arial" panose="020B0604020202020204" pitchFamily="34" charset="0"/>
              </a:rPr>
              <a:t>моделей </a:t>
            </a:r>
            <a:r>
              <a:rPr lang="ru-RU" sz="1800" dirty="0">
                <a:latin typeface="Arial" panose="020B0604020202020204" pitchFamily="34" charset="0"/>
                <a:cs typeface="Arial" panose="020B0604020202020204" pitchFamily="34" charset="0"/>
              </a:rPr>
              <a:t>мышления в интеллектуальных вопросно-ответных системах [Текст] / А.С. Тощев // Электронные </a:t>
            </a:r>
            <a:r>
              <a:rPr lang="ru-RU" sz="1800" dirty="0" smtClean="0">
                <a:latin typeface="Arial" panose="020B0604020202020204" pitchFamily="34" charset="0"/>
                <a:cs typeface="Arial" panose="020B0604020202020204" pitchFamily="34" charset="0"/>
              </a:rPr>
              <a:t>библиотеки</a:t>
            </a:r>
            <a:r>
              <a:rPr lang="ru-RU" sz="1800" dirty="0">
                <a:latin typeface="Arial" panose="020B0604020202020204" pitchFamily="34" charset="0"/>
                <a:cs typeface="Arial" panose="020B0604020202020204" pitchFamily="34" charset="0"/>
              </a:rPr>
              <a:t>. –– 2015. –– Т. 18. –– С. 216 – </a:t>
            </a:r>
            <a:r>
              <a:rPr lang="ru-RU" sz="1800" dirty="0" smtClean="0">
                <a:latin typeface="Arial" panose="020B0604020202020204" pitchFamily="34" charset="0"/>
                <a:cs typeface="Arial" panose="020B0604020202020204" pitchFamily="34" charset="0"/>
              </a:rPr>
              <a:t>224</a:t>
            </a:r>
            <a:r>
              <a:rPr lang="en-US" sz="1800" dirty="0">
                <a:latin typeface="Arial" panose="020B0604020202020204" pitchFamily="34" charset="0"/>
                <a:cs typeface="Arial" panose="020B0604020202020204" pitchFamily="34" charset="0"/>
              </a:rPr>
              <a:t>.</a:t>
            </a:r>
            <a:endParaRPr lang="ru-RU" sz="1800" dirty="0">
              <a:latin typeface="Arial" panose="020B0604020202020204" pitchFamily="34" charset="0"/>
              <a:cs typeface="Arial" panose="020B0604020202020204" pitchFamily="34" charset="0"/>
            </a:endParaRPr>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latin typeface="Arial" panose="020B0604020202020204" pitchFamily="34" charset="0"/>
                <a:cs typeface="Arial" panose="020B0604020202020204" pitchFamily="34" charset="0"/>
              </a:rPr>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latin typeface="Arial" panose="020B0604020202020204" pitchFamily="34" charset="0"/>
                <a:cs typeface="Arial" panose="020B0604020202020204" pitchFamily="34" charset="0"/>
              </a:rPr>
              <a:t>предприятия</a:t>
            </a:r>
          </a:p>
          <a:p>
            <a:pPr lvl="1"/>
            <a:r>
              <a:rPr lang="ru-RU" sz="2000" dirty="0">
                <a:latin typeface="Arial" panose="020B0604020202020204" pitchFamily="34" charset="0"/>
                <a:cs typeface="Arial" panose="020B0604020202020204" pitchFamily="34" charset="0"/>
              </a:rPr>
              <a:t>2.1  Построение модели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0.1 с использованием деревьев принятия </a:t>
            </a:r>
            <a:r>
              <a:rPr lang="ru-RU" sz="2000" dirty="0" smtClean="0">
                <a:latin typeface="Arial" panose="020B0604020202020204" pitchFamily="34" charset="0"/>
                <a:cs typeface="Arial" panose="020B0604020202020204" pitchFamily="34" charset="0"/>
              </a:rPr>
              <a:t>решений</a:t>
            </a:r>
          </a:p>
          <a:p>
            <a:pPr lvl="1"/>
            <a:r>
              <a:rPr lang="ru-RU" sz="2000" dirty="0">
                <a:latin typeface="Arial" panose="020B0604020202020204" pitchFamily="34" charset="0"/>
                <a:cs typeface="Arial" panose="020B0604020202020204" pitchFamily="34" charset="0"/>
              </a:rPr>
              <a:t>2.2  Модель </a:t>
            </a:r>
            <a:r>
              <a:rPr lang="ru-RU" sz="2000" dirty="0" err="1">
                <a:latin typeface="Arial" panose="020B0604020202020204" pitchFamily="34" charset="0"/>
                <a:cs typeface="Arial" panose="020B0604020202020204" pitchFamily="34" charset="0"/>
              </a:rPr>
              <a:t>Menta</a:t>
            </a:r>
            <a:r>
              <a:rPr lang="ru-RU" sz="2000" dirty="0">
                <a:latin typeface="Arial" panose="020B0604020202020204" pitchFamily="34" charset="0"/>
                <a:cs typeface="Arial" panose="020B0604020202020204" pitchFamily="34" charset="0"/>
              </a:rPr>
              <a:t> 0.3 с использованием генетических алгоритмов </a:t>
            </a:r>
            <a:endParaRPr lang="ru-RU" sz="2000" dirty="0" smtClean="0">
              <a:latin typeface="Arial" panose="020B0604020202020204" pitchFamily="34" charset="0"/>
              <a:cs typeface="Arial" panose="020B0604020202020204" pitchFamily="34" charset="0"/>
            </a:endParaRPr>
          </a:p>
          <a:p>
            <a:pPr lvl="1"/>
            <a:r>
              <a:rPr lang="ru-RU" sz="2000" dirty="0">
                <a:latin typeface="Arial" panose="020B0604020202020204" pitchFamily="34" charset="0"/>
                <a:cs typeface="Arial" panose="020B0604020202020204" pitchFamily="34" charset="0"/>
              </a:rPr>
              <a:t>2.3  Модель TU 1.0, основанная на модели мышления </a:t>
            </a:r>
            <a:r>
              <a:rPr lang="ru-RU" sz="2000" dirty="0" err="1">
                <a:latin typeface="Arial" panose="020B0604020202020204" pitchFamily="34" charset="0"/>
                <a:cs typeface="Arial" panose="020B0604020202020204" pitchFamily="34" charset="0"/>
              </a:rPr>
              <a:t>Марвина</a:t>
            </a:r>
            <a:r>
              <a:rPr lang="ru-RU" sz="2000" dirty="0">
                <a:latin typeface="Arial" panose="020B0604020202020204" pitchFamily="34" charset="0"/>
                <a:cs typeface="Arial" panose="020B0604020202020204" pitchFamily="34" charset="0"/>
              </a:rPr>
              <a:t> </a:t>
            </a:r>
            <a:r>
              <a:rPr lang="ru-RU" sz="2000" dirty="0" err="1">
                <a:latin typeface="Arial" panose="020B0604020202020204" pitchFamily="34" charset="0"/>
                <a:cs typeface="Arial" panose="020B0604020202020204" pitchFamily="34" charset="0"/>
              </a:rPr>
              <a:t>Мински</a:t>
            </a:r>
            <a:r>
              <a:rPr lang="ru-RU"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latin typeface="Arial" panose="020B0604020202020204" pitchFamily="34" charset="0"/>
                <a:cs typeface="Arial" panose="020B0604020202020204" pitchFamily="34" charset="0"/>
              </a:rPr>
              <a:t>Глава 3. Реализация модели TU 1.0 для системы интеллектуальной регистрации и устранения проблемных </a:t>
            </a:r>
            <a:r>
              <a:rPr lang="ru-RU" b="1" dirty="0" smtClean="0">
                <a:latin typeface="Arial" panose="020B0604020202020204" pitchFamily="34" charset="0"/>
                <a:cs typeface="Arial" panose="020B0604020202020204" pitchFamily="34" charset="0"/>
              </a:rPr>
              <a:t>ситуаций</a:t>
            </a:r>
          </a:p>
          <a:p>
            <a:pPr lvl="1"/>
            <a:r>
              <a:rPr lang="ru-RU" dirty="0">
                <a:latin typeface="Arial" panose="020B0604020202020204" pitchFamily="34" charset="0"/>
                <a:cs typeface="Arial" panose="020B0604020202020204" pitchFamily="34" charset="0"/>
              </a:rPr>
              <a:t>3.1  Архитектура </a:t>
            </a:r>
            <a:r>
              <a:rPr lang="ru-RU" dirty="0" smtClean="0">
                <a:latin typeface="Arial" panose="020B0604020202020204" pitchFamily="34" charset="0"/>
                <a:cs typeface="Arial" panose="020B0604020202020204" pitchFamily="34" charset="0"/>
              </a:rPr>
              <a:t>системы</a:t>
            </a:r>
          </a:p>
          <a:p>
            <a:pPr lvl="1"/>
            <a:r>
              <a:rPr lang="ru-RU" dirty="0">
                <a:latin typeface="Arial" panose="020B0604020202020204" pitchFamily="34" charset="0"/>
                <a:cs typeface="Arial" panose="020B0604020202020204" pitchFamily="34" charset="0"/>
              </a:rPr>
              <a:t>3.2  Модель данных </a:t>
            </a:r>
            <a:r>
              <a:rPr lang="ru-RU" dirty="0" err="1">
                <a:latin typeface="Arial" panose="020B0604020202020204" pitchFamily="34" charset="0"/>
                <a:cs typeface="Arial" panose="020B0604020202020204" pitchFamily="34" charset="0"/>
              </a:rPr>
              <a:t>TUKnowledge</a:t>
            </a:r>
            <a:r>
              <a:rPr lang="ru-RU" dirty="0" smtClean="0">
                <a:latin typeface="Arial" panose="020B0604020202020204" pitchFamily="34" charset="0"/>
                <a:cs typeface="Arial" panose="020B0604020202020204" pitchFamily="34" charset="0"/>
              </a:rPr>
              <a:t> </a:t>
            </a:r>
          </a:p>
          <a:p>
            <a:pPr lvl="1"/>
            <a:r>
              <a:rPr lang="ru-RU" dirty="0">
                <a:latin typeface="Arial" panose="020B0604020202020204" pitchFamily="34" charset="0"/>
                <a:cs typeface="Arial" panose="020B0604020202020204" pitchFamily="34" charset="0"/>
              </a:rPr>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latin typeface="Arial" panose="020B0604020202020204" pitchFamily="34" charset="0"/>
                <a:cs typeface="Arial" panose="020B0604020202020204" pitchFamily="34" charset="0"/>
              </a:rPr>
              <a:t>Глава 4. Экспериментальные исследования эффективности работы модели </a:t>
            </a:r>
            <a:r>
              <a:rPr lang="ru-RU" b="1" dirty="0" smtClean="0">
                <a:latin typeface="Arial" panose="020B0604020202020204" pitchFamily="34" charset="0"/>
                <a:cs typeface="Arial" panose="020B0604020202020204" pitchFamily="34" charset="0"/>
              </a:rPr>
              <a:t>TU</a:t>
            </a:r>
          </a:p>
          <a:p>
            <a:pPr lvl="1"/>
            <a:r>
              <a:rPr lang="ru-RU" dirty="0">
                <a:latin typeface="Arial" panose="020B0604020202020204" pitchFamily="34" charset="0"/>
                <a:cs typeface="Arial" panose="020B0604020202020204" pitchFamily="34" charset="0"/>
              </a:rPr>
              <a:t>4.1  Экспериментальные данные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4.2  Оценка эффективности </a:t>
            </a:r>
            <a:endParaRPr lang="ru-RU" dirty="0" smtClean="0">
              <a:latin typeface="Arial" panose="020B0604020202020204" pitchFamily="34" charset="0"/>
              <a:cs typeface="Arial" panose="020B0604020202020204" pitchFamily="34" charset="0"/>
            </a:endParaRPr>
          </a:p>
          <a:p>
            <a:pPr lvl="1"/>
            <a:r>
              <a:rPr lang="ru-RU" dirty="0">
                <a:latin typeface="Arial" panose="020B0604020202020204" pitchFamily="34" charset="0"/>
                <a:cs typeface="Arial" panose="020B0604020202020204" pitchFamily="34" charset="0"/>
              </a:rPr>
              <a:t>4.3  Результаты экспериментов </a:t>
            </a:r>
            <a:endParaRPr lang="ru-RU" dirty="0" smtClean="0">
              <a:latin typeface="Arial" panose="020B0604020202020204" pitchFamily="34" charset="0"/>
              <a:cs typeface="Arial" panose="020B0604020202020204" pitchFamily="34" charset="0"/>
            </a:endParaRPr>
          </a:p>
          <a:p>
            <a:r>
              <a:rPr lang="ru-RU" b="1" dirty="0" smtClean="0">
                <a:latin typeface="Arial" panose="020B0604020202020204" pitchFamily="34" charset="0"/>
                <a:cs typeface="Arial" panose="020B0604020202020204" pitchFamily="34" charset="0"/>
              </a:rPr>
              <a:t>Заключение</a:t>
            </a:r>
            <a:endParaRPr lang="ru-RU"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latin typeface="Arial" panose="020B0604020202020204" pitchFamily="34" charset="0"/>
                <a:cs typeface="Arial" panose="020B0604020202020204" pitchFamily="34" charset="0"/>
              </a:rPr>
              <a:t>05.13.01 – </a:t>
            </a:r>
            <a:r>
              <a:rPr lang="ru-RU" sz="2400" dirty="0" smtClean="0">
                <a:latin typeface="Arial" panose="020B0604020202020204" pitchFamily="34" charset="0"/>
                <a:cs typeface="Arial" panose="020B0604020202020204" pitchFamily="34" charset="0"/>
              </a:rPr>
              <a:t>физ.-мат. Системный </a:t>
            </a:r>
            <a:r>
              <a:rPr lang="ru-RU" sz="2400" dirty="0" smtClean="0"/>
              <a:t>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IBM Watson (IBM) - </a:t>
            </a:r>
            <a:r>
              <a:rPr lang="ru-RU" dirty="0">
                <a:latin typeface="Arial" panose="020B0604020202020204" pitchFamily="34" charset="0"/>
                <a:cs typeface="Arial" panose="020B0604020202020204" pitchFamily="34" charset="0"/>
              </a:rPr>
              <a:t>А. </a:t>
            </a:r>
            <a:r>
              <a:rPr lang="ru-RU" dirty="0" err="1" smtClean="0">
                <a:latin typeface="Arial" panose="020B0604020202020204" pitchFamily="34" charset="0"/>
                <a:cs typeface="Arial" panose="020B0604020202020204" pitchFamily="34" charset="0"/>
              </a:rPr>
              <a:t>Гоэл</a:t>
            </a:r>
            <a:r>
              <a:rPr lang="ru-RU" dirty="0" err="1">
                <a:latin typeface="Arial" panose="020B0604020202020204" pitchFamily="34" charset="0"/>
                <a:cs typeface="Arial" panose="020B0604020202020204" pitchFamily="34" charset="0"/>
              </a:rPr>
              <a:t>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GATE3 (</a:t>
            </a:r>
            <a:r>
              <a:rPr lang="ru-RU" dirty="0" smtClean="0">
                <a:latin typeface="Arial" panose="020B0604020202020204" pitchFamily="34" charset="0"/>
                <a:cs typeface="Arial" panose="020B0604020202020204" pitchFamily="34" charset="0"/>
              </a:rPr>
              <a:t>Университет Шеффилда (Великобритания)</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 Г. </a:t>
            </a:r>
            <a:r>
              <a:rPr lang="ru-RU" dirty="0" err="1" smtClean="0">
                <a:latin typeface="Arial" panose="020B0604020202020204" pitchFamily="34" charset="0"/>
                <a:cs typeface="Arial" panose="020B0604020202020204" pitchFamily="34" charset="0"/>
              </a:rPr>
              <a:t>Каллаган</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OpenCog</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США) </a:t>
            </a:r>
            <a:r>
              <a:rPr lang="ru-RU" dirty="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ru-RU" dirty="0" smtClean="0">
                <a:latin typeface="Arial" panose="020B0604020202020204" pitchFamily="34" charset="0"/>
                <a:cs typeface="Arial" panose="020B0604020202020204" pitchFamily="34" charset="0"/>
              </a:rPr>
              <a:t>Б</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 </a:t>
            </a:r>
            <a:r>
              <a:rPr lang="ru-RU" dirty="0" err="1" smtClean="0">
                <a:latin typeface="Arial" panose="020B0604020202020204" pitchFamily="34" charset="0"/>
                <a:cs typeface="Arial" panose="020B0604020202020204" pitchFamily="34" charset="0"/>
              </a:rPr>
              <a:t>Герцель</a:t>
            </a:r>
            <a:r>
              <a:rPr lang="en-US" dirty="0" smtClean="0">
                <a:latin typeface="Arial" panose="020B0604020202020204" pitchFamily="34" charset="0"/>
                <a:cs typeface="Arial" panose="020B0604020202020204" pitchFamily="34" charset="0"/>
              </a:rPr>
              <a:t>;</a:t>
            </a:r>
            <a:endParaRPr lang="ru-RU"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NARS (</a:t>
            </a:r>
            <a:r>
              <a:rPr lang="ru-RU" dirty="0" smtClean="0">
                <a:latin typeface="Arial" panose="020B0604020202020204" pitchFamily="34" charset="0"/>
                <a:cs typeface="Arial" panose="020B0604020202020204" pitchFamily="34" charset="0"/>
              </a:rPr>
              <a:t>Китай) – П. Вонг</a:t>
            </a:r>
            <a:r>
              <a:rPr lang="en-US" dirty="0" smtClean="0">
                <a:latin typeface="Arial" panose="020B0604020202020204" pitchFamily="34" charset="0"/>
                <a:cs typeface="Arial" panose="020B0604020202020204" pitchFamily="34" charset="0"/>
              </a:rPr>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p>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p>
          <a:p>
            <a:r>
              <a:rPr lang="en-US" dirty="0" smtClean="0">
                <a:latin typeface="Arial" panose="020B0604020202020204" pitchFamily="34" charset="0"/>
                <a:cs typeface="Arial" panose="020B0604020202020204" pitchFamily="34" charset="0"/>
              </a:rPr>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0.1</a:t>
            </a:r>
            <a:endParaRPr lang="ru-RU" dirty="0">
              <a:latin typeface="Arial" panose="020B0604020202020204" pitchFamily="34" charset="0"/>
              <a:cs typeface="Arial" panose="020B0604020202020204" pitchFamily="34" charset="0"/>
            </a:endParaRPr>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latin typeface="Arial" panose="020B0604020202020204" pitchFamily="34" charset="0"/>
                <a:cs typeface="Arial" panose="020B0604020202020204" pitchFamily="34" charset="0"/>
              </a:rPr>
              <a:t>Request parser;</a:t>
            </a:r>
          </a:p>
          <a:p>
            <a:pPr lvl="1"/>
            <a:r>
              <a:rPr lang="en-US" dirty="0" smtClean="0">
                <a:latin typeface="Arial" panose="020B0604020202020204" pitchFamily="34" charset="0"/>
                <a:cs typeface="Arial" panose="020B0604020202020204" pitchFamily="34" charset="0"/>
              </a:rPr>
              <a:t>Action generator;</a:t>
            </a:r>
          </a:p>
          <a:p>
            <a:pPr lvl="1"/>
            <a:r>
              <a:rPr lang="en-US" dirty="0" smtClean="0">
                <a:latin typeface="Arial" panose="020B0604020202020204" pitchFamily="34" charset="0"/>
                <a:cs typeface="Arial" panose="020B0604020202020204" pitchFamily="34" charset="0"/>
              </a:rPr>
              <a:t>Action applier.</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63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Arial" panose="020B0604020202020204" pitchFamily="34" charset="0"/>
                <a:cs typeface="Arial" panose="020B0604020202020204" pitchFamily="34" charset="0"/>
              </a:rPr>
              <a:t>Menta</a:t>
            </a:r>
            <a:r>
              <a:rPr lang="en-US" dirty="0" smtClean="0">
                <a:latin typeface="Arial" panose="020B0604020202020204" pitchFamily="34" charset="0"/>
                <a:cs typeface="Arial" panose="020B0604020202020204" pitchFamily="34" charset="0"/>
              </a:rPr>
              <a:t> 0.3</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latin typeface="Arial" panose="020B0604020202020204" pitchFamily="34" charset="0"/>
                <a:cs typeface="Arial" panose="020B0604020202020204" pitchFamily="34" charset="0"/>
              </a:rPr>
              <a:t>Основные компоненты</a:t>
            </a:r>
          </a:p>
          <a:p>
            <a:pPr lvl="1"/>
            <a:r>
              <a:rPr lang="en-US" sz="2400" dirty="0" err="1" smtClean="0">
                <a:latin typeface="Arial" panose="020B0604020202020204" pitchFamily="34" charset="0"/>
                <a:cs typeface="Arial" panose="020B0604020202020204" pitchFamily="34" charset="0"/>
              </a:rPr>
              <a:t>MentaController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SolutionGenerator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SolutionChecker</a:t>
            </a:r>
            <a:r>
              <a:rPr lang="en-US" sz="2400" dirty="0" smtClean="0">
                <a:latin typeface="Arial" panose="020B0604020202020204" pitchFamily="34" charset="0"/>
                <a:cs typeface="Arial" panose="020B0604020202020204" pitchFamily="34" charset="0"/>
              </a:rPr>
              <a:t>;</a:t>
            </a:r>
          </a:p>
          <a:p>
            <a:pPr lvl="1"/>
            <a:r>
              <a:rPr lang="en-US" sz="2400" dirty="0" err="1" smtClean="0">
                <a:latin typeface="Arial" panose="020B0604020202020204" pitchFamily="34" charset="0"/>
                <a:cs typeface="Arial" panose="020B0604020202020204" pitchFamily="34" charset="0"/>
              </a:rPr>
              <a:t>ReasonAdaper</a:t>
            </a:r>
            <a:r>
              <a:rPr lang="en-US" sz="2400" dirty="0" smtClean="0">
                <a:latin typeface="Arial" panose="020B0604020202020204" pitchFamily="34" charset="0"/>
                <a:cs typeface="Arial" panose="020B0604020202020204" pitchFamily="34" charset="0"/>
              </a:rPr>
              <a:t>;</a:t>
            </a:r>
          </a:p>
          <a:p>
            <a:pPr lvl="1"/>
            <a:r>
              <a:rPr lang="en-US" sz="2400" dirty="0" smtClean="0">
                <a:latin typeface="Arial" panose="020B0604020202020204" pitchFamily="34" charset="0"/>
                <a:cs typeface="Arial" panose="020B0604020202020204" pitchFamily="34" charset="0"/>
              </a:rPr>
              <a:t>Translator;</a:t>
            </a:r>
          </a:p>
          <a:p>
            <a:pPr lvl="1"/>
            <a:r>
              <a:rPr lang="en-US" sz="2400" dirty="0" smtClean="0">
                <a:latin typeface="Arial" panose="020B0604020202020204" pitchFamily="34" charset="0"/>
                <a:cs typeface="Arial" panose="020B0604020202020204" pitchFamily="34" charset="0"/>
              </a:rPr>
              <a:t>Applicator;</a:t>
            </a:r>
          </a:p>
          <a:p>
            <a:pPr lvl="1"/>
            <a:r>
              <a:rPr lang="en-US" sz="2400" dirty="0" err="1" smtClean="0">
                <a:latin typeface="Arial" panose="020B0604020202020204" pitchFamily="34" charset="0"/>
                <a:cs typeface="Arial" panose="020B0604020202020204" pitchFamily="34" charset="0"/>
              </a:rPr>
              <a:t>KBServer</a:t>
            </a:r>
            <a:r>
              <a:rPr lang="en-US" sz="2400" dirty="0" smtClean="0">
                <a:latin typeface="Arial" panose="020B0604020202020204" pitchFamily="34" charset="0"/>
                <a:cs typeface="Arial" panose="020B0604020202020204" pitchFamily="34" charset="0"/>
              </a:rPr>
              <a:t>.</a:t>
            </a:r>
            <a:endParaRPr lang="ru-RU"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5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latin typeface="Arial" panose="020B0604020202020204" pitchFamily="34" charset="0"/>
                <a:cs typeface="Arial" panose="020B0604020202020204" pitchFamily="34" charset="0"/>
              </a:rPr>
              <a:t>TU 1.0</a:t>
            </a:r>
            <a:endParaRPr lang="en" dirty="0">
              <a:latin typeface="Arial" panose="020B0604020202020204" pitchFamily="34" charset="0"/>
              <a:cs typeface="Arial" panose="020B0604020202020204" pitchFamily="34" charset="0"/>
            </a:endParaRPr>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TU </a:t>
            </a:r>
            <a:r>
              <a:rPr lang="en-US" dirty="0" err="1" smtClean="0">
                <a:latin typeface="Arial" panose="020B0604020202020204" pitchFamily="34" charset="0"/>
                <a:cs typeface="Arial" panose="020B0604020202020204" pitchFamily="34" charset="0"/>
              </a:rPr>
              <a:t>Webservice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CoreService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DataService</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Reasoner</a:t>
            </a:r>
            <a:r>
              <a:rPr lang="en-US" dirty="0" smtClean="0">
                <a:latin typeface="Arial" panose="020B0604020202020204" pitchFamily="34" charset="0"/>
                <a:cs typeface="Arial" panose="020B0604020202020204" pitchFamily="34" charset="0"/>
              </a:rPr>
              <a:t>;</a:t>
            </a:r>
          </a:p>
          <a:p>
            <a:r>
              <a:rPr lang="en-US" dirty="0" err="1" smtClean="0">
                <a:latin typeface="Arial" panose="020B0604020202020204" pitchFamily="34" charset="0"/>
                <a:cs typeface="Arial" panose="020B0604020202020204" pitchFamily="34" charset="0"/>
              </a:rPr>
              <a:t>ClientAgent</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0626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latin typeface="Arial" panose="020B0604020202020204" pitchFamily="34" charset="0"/>
                <a:cs typeface="Arial" panose="020B0604020202020204" pitchFamily="34" charset="0"/>
              </a:rPr>
              <a:t>Resource</a:t>
            </a:r>
          </a:p>
          <a:p>
            <a:pPr lvl="1"/>
            <a:r>
              <a:rPr lang="en-US" dirty="0" err="1" smtClean="0">
                <a:latin typeface="Arial" panose="020B0604020202020204" pitchFamily="34" charset="0"/>
                <a:cs typeface="Arial" panose="020B0604020202020204" pitchFamily="34" charset="0"/>
              </a:rPr>
              <a:t>KnowledgeURI</a:t>
            </a:r>
            <a:endParaRPr lang="en-US" dirty="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Семантическая</a:t>
            </a:r>
          </a:p>
          <a:p>
            <a:pPr lvl="1"/>
            <a:r>
              <a:rPr lang="ru-RU" dirty="0" smtClean="0">
                <a:latin typeface="Arial" panose="020B0604020202020204" pitchFamily="34" charset="0"/>
                <a:cs typeface="Arial" panose="020B0604020202020204" pitchFamily="34" charset="0"/>
              </a:rPr>
              <a:t>Сеть</a:t>
            </a:r>
          </a:p>
          <a:p>
            <a:r>
              <a:rPr lang="en-US" dirty="0" smtClean="0">
                <a:latin typeface="Arial" panose="020B0604020202020204" pitchFamily="34" charset="0"/>
                <a:cs typeface="Arial" panose="020B0604020202020204" pitchFamily="34" charset="0"/>
              </a:rPr>
              <a:t>Rule</a:t>
            </a:r>
          </a:p>
          <a:p>
            <a:r>
              <a:rPr lang="en-US" dirty="0" err="1" smtClean="0">
                <a:latin typeface="Arial" panose="020B0604020202020204" pitchFamily="34" charset="0"/>
                <a:cs typeface="Arial" panose="020B0604020202020204" pitchFamily="34" charset="0"/>
              </a:rPr>
              <a:t>KLines</a:t>
            </a:r>
            <a:endParaRPr lang="en-US" dirty="0" smtClean="0">
              <a:latin typeface="Arial" panose="020B0604020202020204" pitchFamily="34" charset="0"/>
              <a:cs typeface="Arial" panose="020B0604020202020204" pitchFamily="34" charset="0"/>
            </a:endParaRPr>
          </a:p>
          <a:p>
            <a:r>
              <a:rPr lang="ru-RU" dirty="0" smtClean="0">
                <a:latin typeface="Arial" panose="020B0604020202020204" pitchFamily="34" charset="0"/>
                <a:cs typeface="Arial" panose="020B0604020202020204" pitchFamily="34" charset="0"/>
              </a:rPr>
              <a:t>Над</a:t>
            </a:r>
            <a:r>
              <a:rPr lang="en-US" dirty="0" smtClean="0">
                <a:latin typeface="Arial" panose="020B0604020202020204" pitchFamily="34" charset="0"/>
                <a:cs typeface="Arial" panose="020B0604020202020204" pitchFamily="34" charset="0"/>
              </a:rPr>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latin typeface="Arial" panose="020B0604020202020204" pitchFamily="34" charset="0"/>
                <a:cs typeface="Arial" panose="020B0604020202020204" pitchFamily="34" charset="0"/>
              </a:rPr>
              <a:t>Глава 4</a:t>
            </a:r>
            <a:endParaRPr lang="ru-RU" dirty="0">
              <a:latin typeface="Arial" panose="020B0604020202020204" pitchFamily="34" charset="0"/>
              <a:cs typeface="Arial" panose="020B0604020202020204" pitchFamily="34" charset="0"/>
            </a:endParaRPr>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a:t>
            </a:r>
            <a:r>
              <a:rPr lang="ru-RU" b="1" dirty="0">
                <a:latin typeface="Arial" panose="020B0604020202020204" pitchFamily="34" charset="0"/>
                <a:cs typeface="Arial" panose="020B0604020202020204" pitchFamily="34" charset="0"/>
              </a:rPr>
              <a:t>модели TU </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latin typeface="Arial" panose="020B0604020202020204" pitchFamily="34" charset="0"/>
                <a:cs typeface="Arial" panose="020B0604020202020204" pitchFamily="34" charset="0"/>
              </a:rPr>
              <a:t>Предмет </a:t>
            </a:r>
            <a:r>
              <a:rPr lang="ru-RU" sz="2800" b="1" dirty="0" smtClean="0">
                <a:latin typeface="Arial" panose="020B0604020202020204" pitchFamily="34" charset="0"/>
                <a:cs typeface="Arial" panose="020B0604020202020204" pitchFamily="34" charset="0"/>
              </a:rPr>
              <a:t>исследования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процесс регистрации и устранения проблемных </a:t>
            </a:r>
            <a:r>
              <a:rPr lang="ru-RU" sz="2800" dirty="0" smtClean="0">
                <a:latin typeface="Arial" panose="020B0604020202020204" pitchFamily="34" charset="0"/>
                <a:cs typeface="Arial" panose="020B0604020202020204" pitchFamily="34" charset="0"/>
              </a:rPr>
              <a:t>ситуаций, </a:t>
            </a:r>
            <a:r>
              <a:rPr lang="ru-RU" sz="2800" dirty="0">
                <a:latin typeface="Arial" panose="020B0604020202020204" pitchFamily="34" charset="0"/>
                <a:cs typeface="Arial" panose="020B0604020202020204" pitchFamily="34" charset="0"/>
              </a:rPr>
              <a:t>возникающих в IT-инфраструктуре </a:t>
            </a:r>
            <a:r>
              <a:rPr lang="ru-RU" sz="2800" dirty="0" smtClean="0">
                <a:latin typeface="Arial" panose="020B0604020202020204" pitchFamily="34" charset="0"/>
                <a:cs typeface="Arial" panose="020B0604020202020204" pitchFamily="34" charset="0"/>
              </a:rPr>
              <a:t>предприятия</a:t>
            </a:r>
            <a:r>
              <a:rPr lang="en-US" sz="2800"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endParaRPr lang="ru-RU" sz="2800" dirty="0">
              <a:latin typeface="Arial" panose="020B0604020202020204" pitchFamily="34" charset="0"/>
              <a:cs typeface="Arial" panose="020B0604020202020204" pitchFamily="34" charset="0"/>
            </a:endParaRPr>
          </a:p>
          <a:p>
            <a:r>
              <a:rPr lang="ru-RU" sz="2800" b="1" dirty="0" smtClean="0">
                <a:latin typeface="Arial" panose="020B0604020202020204" pitchFamily="34" charset="0"/>
                <a:cs typeface="Arial" panose="020B0604020202020204" pitchFamily="34" charset="0"/>
              </a:rPr>
              <a:t>Цель исследования</a:t>
            </a:r>
            <a:r>
              <a:rPr lang="en-US" sz="2800" b="1" dirty="0" smtClean="0">
                <a:latin typeface="Arial" panose="020B0604020202020204" pitchFamily="34" charset="0"/>
                <a:cs typeface="Arial" panose="020B0604020202020204" pitchFamily="34" charset="0"/>
              </a:rPr>
              <a:t>:</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диссертации является разработка </a:t>
            </a:r>
            <a:r>
              <a:rPr lang="ru-RU" sz="2800" dirty="0" smtClean="0">
                <a:latin typeface="Arial" panose="020B0604020202020204" pitchFamily="34" charset="0"/>
                <a:cs typeface="Arial" panose="020B0604020202020204" pitchFamily="34" charset="0"/>
              </a:rPr>
              <a:t>интеллектуально</a:t>
            </a:r>
            <a:r>
              <a:rPr lang="ru-RU" sz="2800" dirty="0">
                <a:latin typeface="Arial" panose="020B0604020202020204" pitchFamily="34" charset="0"/>
                <a:cs typeface="Arial" panose="020B0604020202020204" pitchFamily="34" charset="0"/>
              </a:rPr>
              <a:t>й</a:t>
            </a:r>
            <a:r>
              <a:rPr lang="ru-RU" sz="2800" dirty="0" smtClean="0">
                <a:latin typeface="Arial" panose="020B0604020202020204" pitchFamily="34" charset="0"/>
                <a:cs typeface="Arial" panose="020B0604020202020204" pitchFamily="34" charset="0"/>
              </a:rPr>
              <a:t> </a:t>
            </a:r>
            <a:r>
              <a:rPr lang="ru-RU" sz="2800" dirty="0">
                <a:latin typeface="Arial" panose="020B0604020202020204" pitchFamily="34" charset="0"/>
                <a:cs typeface="Arial" panose="020B0604020202020204" pitchFamily="34" charset="0"/>
              </a:rPr>
              <a:t>системы </a:t>
            </a:r>
            <a:r>
              <a:rPr lang="ru-RU" sz="2800" dirty="0" smtClean="0">
                <a:latin typeface="Arial" panose="020B0604020202020204" pitchFamily="34" charset="0"/>
                <a:cs typeface="Arial" panose="020B0604020202020204" pitchFamily="34" charset="0"/>
              </a:rPr>
              <a:t>повышения </a:t>
            </a:r>
            <a:r>
              <a:rPr lang="ru-RU" sz="2800" dirty="0">
                <a:latin typeface="Arial" panose="020B0604020202020204" pitchFamily="34" charset="0"/>
                <a:cs typeface="Arial" panose="020B0604020202020204" pitchFamily="34" charset="0"/>
              </a:rPr>
              <a:t>эффективности деятельности ИТ-службы предприятия (ИТ — </a:t>
            </a:r>
            <a:r>
              <a:rPr lang="ru-RU" sz="2800" dirty="0" smtClean="0">
                <a:latin typeface="Arial" panose="020B0604020202020204" pitchFamily="34" charset="0"/>
                <a:cs typeface="Arial" panose="020B0604020202020204" pitchFamily="34" charset="0"/>
              </a:rPr>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latin typeface="Arial" panose="020B0604020202020204" pitchFamily="34" charset="0"/>
                <a:cs typeface="Arial" panose="020B0604020202020204" pitchFamily="34" charset="0"/>
              </a:rPr>
              <a:t>Java 1.</a:t>
            </a:r>
            <a:r>
              <a:rPr lang="ru-RU" dirty="0" smtClean="0">
                <a:latin typeface="Arial" panose="020B0604020202020204" pitchFamily="34" charset="0"/>
                <a:cs typeface="Arial" panose="020B0604020202020204" pitchFamily="34" charset="0"/>
              </a:rPr>
              <a:t>8</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a:t>
            </a:r>
          </a:p>
          <a:p>
            <a:r>
              <a:rPr lang="en-US" dirty="0" smtClean="0">
                <a:latin typeface="Arial" panose="020B0604020202020204" pitchFamily="34" charset="0"/>
                <a:cs typeface="Arial" panose="020B0604020202020204" pitchFamily="34" charset="0"/>
              </a:rPr>
              <a:t>C--</a:t>
            </a:r>
          </a:p>
          <a:p>
            <a:r>
              <a:rPr lang="en-US" dirty="0" err="1" smtClean="0">
                <a:latin typeface="Arial" panose="020B0604020202020204" pitchFamily="34" charset="0"/>
                <a:cs typeface="Arial" panose="020B0604020202020204" pitchFamily="34" charset="0"/>
              </a:rPr>
              <a:t>RelEx</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Scala</a:t>
            </a:r>
          </a:p>
          <a:p>
            <a:r>
              <a:rPr lang="en-US" dirty="0" err="1" smtClean="0">
                <a:latin typeface="Arial" panose="020B0604020202020204" pitchFamily="34" charset="0"/>
                <a:cs typeface="Arial" panose="020B0604020202020204" pitchFamily="34" charset="0"/>
              </a:rPr>
              <a:t>IntelliJIdea</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latin typeface="Arial" panose="020B0604020202020204" pitchFamily="34" charset="0"/>
                <a:cs typeface="Arial" panose="020B0604020202020204" pitchFamily="34" charset="0"/>
              </a:rPr>
              <a:t>Slf4j, log4j</a:t>
            </a:r>
          </a:p>
          <a:p>
            <a:r>
              <a:rPr lang="en-US" dirty="0" smtClean="0">
                <a:latin typeface="Arial" panose="020B0604020202020204" pitchFamily="34" charset="0"/>
                <a:cs typeface="Arial" panose="020B0604020202020204" pitchFamily="34" charset="0"/>
              </a:rPr>
              <a:t>Ubuntu, </a:t>
            </a:r>
            <a:r>
              <a:rPr lang="en-US" dirty="0" err="1" smtClean="0">
                <a:latin typeface="Arial" panose="020B0604020202020204" pitchFamily="34" charset="0"/>
                <a:cs typeface="Arial" panose="020B0604020202020204" pitchFamily="34" charset="0"/>
              </a:rPr>
              <a:t>Cogbuntu</a:t>
            </a:r>
            <a:endParaRPr lang="en-US" dirty="0" smtClean="0">
              <a:latin typeface="Arial" panose="020B0604020202020204" pitchFamily="34" charset="0"/>
              <a:cs typeface="Arial" panose="020B0604020202020204" pitchFamily="34" charset="0"/>
            </a:endParaRPr>
          </a:p>
          <a:p>
            <a:r>
              <a:rPr lang="en-US" dirty="0" err="1" smtClean="0">
                <a:latin typeface="Arial" panose="020B0604020202020204" pitchFamily="34" charset="0"/>
                <a:cs typeface="Arial" panose="020B0604020202020204" pitchFamily="34" charset="0"/>
              </a:rPr>
              <a:t>OpenCog</a:t>
            </a:r>
            <a:endParaRPr lang="en-US"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latin typeface="Arial" panose="020B0604020202020204" pitchFamily="34" charset="0"/>
                <a:cs typeface="Arial" panose="020B0604020202020204" pitchFamily="34" charset="0"/>
              </a:rPr>
              <a:t>Актуальность</a:t>
            </a:r>
            <a:r>
              <a:rPr lang="ru-RU" dirty="0" smtClean="0">
                <a:latin typeface="Arial" panose="020B0604020202020204" pitchFamily="34" charset="0"/>
                <a:cs typeface="Arial" panose="020B0604020202020204" pitchFamily="34" charset="0"/>
              </a:rPr>
              <a:t> </a:t>
            </a:r>
            <a:r>
              <a:rPr lang="ru-RU" dirty="0">
                <a:latin typeface="Arial" panose="020B0604020202020204" pitchFamily="34" charset="0"/>
                <a:cs typeface="Arial" panose="020B0604020202020204" pitchFamily="34" charset="0"/>
              </a:rPr>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latin typeface="Arial" panose="020B0604020202020204" pitchFamily="34" charset="0"/>
                <a:cs typeface="Arial" panose="020B0604020202020204" pitchFamily="34" charset="0"/>
              </a:rPr>
              <a:t>этих предприятий</a:t>
            </a:r>
            <a:r>
              <a:rPr lang="en-US"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latin typeface="Arial" panose="020B0604020202020204" pitchFamily="34" charset="0"/>
                <a:cs typeface="Arial" panose="020B0604020202020204" pitchFamily="34" charset="0"/>
              </a:rPr>
              <a:t>Почему </a:t>
            </a:r>
            <a:r>
              <a:rPr lang="ru-RU" dirty="0" err="1" smtClean="0">
                <a:latin typeface="Arial" panose="020B0604020202020204" pitchFamily="34" charset="0"/>
                <a:cs typeface="Arial" panose="020B0604020202020204" pitchFamily="34" charset="0"/>
              </a:rPr>
              <a:t>физ</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-мат</a:t>
            </a:r>
            <a:r>
              <a:rPr lang="en-US" dirty="0" smtClean="0">
                <a:latin typeface="Arial" panose="020B0604020202020204" pitchFamily="34" charset="0"/>
                <a:cs typeface="Arial" panose="020B0604020202020204" pitchFamily="34" charset="0"/>
              </a:rPr>
              <a:t>.</a:t>
            </a:r>
            <a:r>
              <a:rPr lang="ru-RU" dirty="0" smtClean="0">
                <a:latin typeface="Arial" panose="020B0604020202020204" pitchFamily="34" charset="0"/>
                <a:cs typeface="Arial" panose="020B0604020202020204" pitchFamily="34" charset="0"/>
              </a:rPr>
              <a:t>?</a:t>
            </a:r>
            <a:endParaRPr lang="ru-RU" dirty="0">
              <a:latin typeface="Arial" panose="020B0604020202020204" pitchFamily="34" charset="0"/>
              <a:cs typeface="Arial" panose="020B0604020202020204" pitchFamily="34" charset="0"/>
            </a:endParaRPr>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a:t>
            </a:r>
            <a:r>
              <a:rPr lang="ru-RU" dirty="0">
                <a:latin typeface="Arial" panose="020B0604020202020204" pitchFamily="34" charset="0"/>
                <a:cs typeface="Arial" panose="020B0604020202020204" pitchFamily="34" charset="0"/>
              </a:rPr>
              <a:t>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12302</TotalTime>
  <Words>3419</Words>
  <Application>Microsoft Office PowerPoint</Application>
  <PresentationFormat>On-screen Show (16:9)</PresentationFormat>
  <Paragraphs>493</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DirectRg</vt:lpstr>
      <vt:lpstr>TimesNewRomanPS</vt:lpstr>
      <vt:lpstr>TimesNewRomanPSMT</vt:lpstr>
      <vt:lpstr>Wingdings</vt:lpstr>
      <vt:lpstr>Menta AS Days</vt:lpstr>
      <vt:lpstr>Thinking-Understanding</vt:lpstr>
      <vt:lpstr>PowerPoint Presentation</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PowerPoint Presentation</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PowerPoint Presentation</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Alexander Toschev</cp:lastModifiedBy>
  <cp:revision>128</cp:revision>
  <dcterms:created xsi:type="dcterms:W3CDTF">2006-08-16T00:00:00Z</dcterms:created>
  <dcterms:modified xsi:type="dcterms:W3CDTF">2016-06-16T07:39:37Z</dcterms:modified>
</cp:coreProperties>
</file>