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04" r:id="rId3"/>
    <p:sldId id="289" r:id="rId4"/>
    <p:sldId id="312" r:id="rId5"/>
    <p:sldId id="313" r:id="rId6"/>
    <p:sldId id="314" r:id="rId7"/>
    <p:sldId id="315" r:id="rId8"/>
    <p:sldId id="316" r:id="rId9"/>
    <p:sldId id="317" r:id="rId10"/>
    <p:sldId id="318" r:id="rId11"/>
    <p:sldId id="345" r:id="rId12"/>
    <p:sldId id="346" r:id="rId13"/>
    <p:sldId id="347" r:id="rId14"/>
    <p:sldId id="348" r:id="rId15"/>
    <p:sldId id="319" r:id="rId16"/>
    <p:sldId id="320" r:id="rId17"/>
    <p:sldId id="321" r:id="rId18"/>
    <p:sldId id="322" r:id="rId19"/>
    <p:sldId id="325" r:id="rId20"/>
    <p:sldId id="300" r:id="rId21"/>
    <p:sldId id="323" r:id="rId22"/>
    <p:sldId id="324" r:id="rId23"/>
    <p:sldId id="328" r:id="rId24"/>
    <p:sldId id="326" r:id="rId25"/>
    <p:sldId id="327" r:id="rId26"/>
    <p:sldId id="329" r:id="rId27"/>
    <p:sldId id="330" r:id="rId28"/>
    <p:sldId id="331" r:id="rId29"/>
    <p:sldId id="332" r:id="rId30"/>
    <p:sldId id="333" r:id="rId31"/>
    <p:sldId id="290" r:id="rId32"/>
    <p:sldId id="291" r:id="rId33"/>
    <p:sldId id="292" r:id="rId34"/>
    <p:sldId id="334" r:id="rId35"/>
    <p:sldId id="335" r:id="rId36"/>
    <p:sldId id="298" r:id="rId37"/>
    <p:sldId id="295" r:id="rId38"/>
    <p:sldId id="297" r:id="rId39"/>
    <p:sldId id="337" r:id="rId40"/>
    <p:sldId id="336" r:id="rId41"/>
    <p:sldId id="338" r:id="rId42"/>
    <p:sldId id="339" r:id="rId43"/>
    <p:sldId id="340" r:id="rId44"/>
    <p:sldId id="341" r:id="rId45"/>
    <p:sldId id="342" r:id="rId46"/>
    <p:sldId id="343" r:id="rId47"/>
    <p:sldId id="349" r:id="rId48"/>
    <p:sldId id="310" r:id="rId49"/>
    <p:sldId id="344" r:id="rId50"/>
    <p:sldId id="350"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129" autoAdjust="0"/>
  </p:normalViewPr>
  <p:slideViewPr>
    <p:cSldViewPr>
      <p:cViewPr varScale="1">
        <p:scale>
          <a:sx n="120" d="100"/>
          <a:sy n="120" d="100"/>
        </p:scale>
        <p:origin x="1400" y="16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8CB65FAD-4DC5-4320-B7FA-638CA58F4EC0}">
      <dgm:prSet/>
      <dgm:spPr/>
      <dgm:t>
        <a:bodyPr/>
        <a:lstStyle/>
        <a:p>
          <a:pPr rtl="0"/>
          <a:r>
            <a:rPr lang="ru-RU" smtClean="0"/>
            <a:t>6 уровней мышления.</a:t>
          </a:r>
          <a:endParaRPr lang="ru-RU"/>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dirty="0" smtClean="0"/>
            <a:t>Селектор-&gt; Критик -&gt; Образ мышления</a:t>
          </a:r>
          <a:endParaRPr lang="ru-RU" dirty="0"/>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smtClean="0"/>
            <a:t>Структуры данных</a:t>
          </a:r>
          <a:endParaRPr lang="ru-RU"/>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t>
        <a:bodyPr/>
        <a:lstStyle/>
        <a:p>
          <a:endParaRPr lang="ru-RU"/>
        </a:p>
      </dgm:t>
    </dgm:pt>
    <dgm:pt modelId="{12EC507E-1F3A-48B8-AAA2-BFC6B636C103}" type="pres">
      <dgm:prSet presAssocID="{8CB65FAD-4DC5-4320-B7FA-638CA58F4EC0}" presName="parentText" presStyleLbl="node1" presStyleIdx="0" presStyleCnt="3">
        <dgm:presLayoutVars>
          <dgm:chMax val="0"/>
          <dgm:bulletEnabled val="1"/>
        </dgm:presLayoutVars>
      </dgm:prSet>
      <dgm:spPr/>
      <dgm:t>
        <a:bodyPr/>
        <a:lstStyle/>
        <a:p>
          <a:endParaRPr lang="ru-RU"/>
        </a:p>
      </dgm:t>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t>
        <a:bodyPr/>
        <a:lstStyle/>
        <a:p>
          <a:endParaRPr lang="ru-RU"/>
        </a:p>
      </dgm:t>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t>
        <a:bodyPr/>
        <a:lstStyle/>
        <a:p>
          <a:endParaRPr lang="ru-RU"/>
        </a:p>
      </dgm:t>
    </dgm:pt>
  </dgm:ptLst>
  <dgm:cxnLst>
    <dgm:cxn modelId="{FBC26D50-E5A2-429B-BDDE-C0895883A522}" type="presOf" srcId="{F4CF9E43-73D7-40EE-BBA7-CBCE7E6CB35A}" destId="{11F1B1FB-D813-4DCD-84BD-BB64F11A78F1}" srcOrd="0" destOrd="0" presId="urn:microsoft.com/office/officeart/2005/8/layout/vList2"/>
    <dgm:cxn modelId="{0E79D132-5E7F-4ED3-A674-FD03E0F3C512}" srcId="{F4CF9E43-73D7-40EE-BBA7-CBCE7E6CB35A}" destId="{6574A7D0-4F0F-4673-9E47-2AD3E9B703CF}" srcOrd="1" destOrd="0" parTransId="{F5ADB613-EB78-4281-9560-2AF49B4C29F3}" sibTransId="{FBE4C2C9-29AC-4829-AEE3-7C4EC309A9F4}"/>
    <dgm:cxn modelId="{6F326F45-F112-4D91-9732-B0088198B4D5}"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AAEB599D-ADD7-47D0-B757-84FE1462357E}" srcId="{F4CF9E43-73D7-40EE-BBA7-CBCE7E6CB35A}" destId="{8B3E43C2-AAE7-4C8C-B9FB-B4447192E490}" srcOrd="2" destOrd="0" parTransId="{8D9B2CCD-E054-47AF-B00E-0FF34B941CFC}" sibTransId="{DD2D61FE-21B1-412B-8638-B4FFF1BB0C26}"/>
    <dgm:cxn modelId="{D52628FA-C442-4CE9-8932-2C863DE73E64}" type="presOf" srcId="{6574A7D0-4F0F-4673-9E47-2AD3E9B703CF}" destId="{9A97C20C-5145-4ED3-8140-13B8976A7F84}" srcOrd="0" destOrd="0" presId="urn:microsoft.com/office/officeart/2005/8/layout/vList2"/>
    <dgm:cxn modelId="{7D2CC19B-BF02-456E-80D7-98FC64C3DB65}" type="presOf" srcId="{8B3E43C2-AAE7-4C8C-B9FB-B4447192E490}" destId="{CCD7CB61-CB6B-431E-8EE8-2F04D65B0C80}" srcOrd="0" destOrd="0" presId="urn:microsoft.com/office/officeart/2005/8/layout/vList2"/>
    <dgm:cxn modelId="{BEEDB9FB-169C-483D-80BD-ABD4ABCE734C}" type="presParOf" srcId="{11F1B1FB-D813-4DCD-84BD-BB64F11A78F1}" destId="{12EC507E-1F3A-48B8-AAA2-BFC6B636C103}" srcOrd="0" destOrd="0" presId="urn:microsoft.com/office/officeart/2005/8/layout/vList2"/>
    <dgm:cxn modelId="{CE7EE022-3FE6-4DB6-A2D8-2BF0E3F5E35F}" type="presParOf" srcId="{11F1B1FB-D813-4DCD-84BD-BB64F11A78F1}" destId="{DC0AC1D8-39D3-49B8-A829-D27435622522}" srcOrd="1" destOrd="0" presId="urn:microsoft.com/office/officeart/2005/8/layout/vList2"/>
    <dgm:cxn modelId="{3163D0D9-0692-485A-8280-E3998C87005C}" type="presParOf" srcId="{11F1B1FB-D813-4DCD-84BD-BB64F11A78F1}" destId="{9A97C20C-5145-4ED3-8140-13B8976A7F84}" srcOrd="2" destOrd="0" presId="urn:microsoft.com/office/officeart/2005/8/layout/vList2"/>
    <dgm:cxn modelId="{DC16106F-BB63-4D39-8F5A-F8F5567E18A7}" type="presParOf" srcId="{11F1B1FB-D813-4DCD-84BD-BB64F11A78F1}" destId="{FF2AF5B2-FC1E-4F8A-89DE-13F1EA02425C}" srcOrd="3" destOrd="0" presId="urn:microsoft.com/office/officeart/2005/8/layout/vList2"/>
    <dgm:cxn modelId="{43C9463D-40AD-4D68-A32F-9BFDFCDB966C}"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507E-1F3A-48B8-AAA2-BFC6B636C103}">
      <dsp:nvSpPr>
        <dsp:cNvPr id="0" name=""/>
        <dsp:cNvSpPr/>
      </dsp:nvSpPr>
      <dsp:spPr>
        <a:xfrm>
          <a:off x="0" y="158714"/>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6 уровней мышления.</a:t>
          </a:r>
          <a:endParaRPr lang="ru-RU" sz="2800" kern="1200"/>
        </a:p>
      </dsp:txBody>
      <dsp:txXfrm>
        <a:off x="32784" y="191498"/>
        <a:ext cx="6263232" cy="606012"/>
      </dsp:txXfrm>
    </dsp:sp>
    <dsp:sp modelId="{9A97C20C-5145-4ED3-8140-13B8976A7F84}">
      <dsp:nvSpPr>
        <dsp:cNvPr id="0" name=""/>
        <dsp:cNvSpPr/>
      </dsp:nvSpPr>
      <dsp:spPr>
        <a:xfrm>
          <a:off x="0" y="91093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dirty="0" smtClean="0"/>
            <a:t>Селектор-&gt; Критик -&gt; Образ мышления</a:t>
          </a:r>
          <a:endParaRPr lang="ru-RU" sz="2800" kern="1200" dirty="0"/>
        </a:p>
      </dsp:txBody>
      <dsp:txXfrm>
        <a:off x="32784" y="943719"/>
        <a:ext cx="6263232" cy="606012"/>
      </dsp:txXfrm>
    </dsp:sp>
    <dsp:sp modelId="{CCD7CB61-CB6B-431E-8EE8-2F04D65B0C80}">
      <dsp:nvSpPr>
        <dsp:cNvPr id="0" name=""/>
        <dsp:cNvSpPr/>
      </dsp:nvSpPr>
      <dsp:spPr>
        <a:xfrm>
          <a:off x="0" y="166315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Структуры данных</a:t>
          </a:r>
          <a:endParaRPr lang="ru-RU" sz="2800" kern="1200"/>
        </a:p>
      </dsp:txBody>
      <dsp:txXfrm>
        <a:off x="32784" y="1695939"/>
        <a:ext cx="6263232"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19.05.16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docs.neo4j.org/chunked/stable/cypher-query-lang.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Hello Ladies and gentlemen , My</a:t>
            </a:r>
            <a:r>
              <a:rPr lang="en-US" baseline="0" dirty="0" smtClean="0"/>
              <a:t> name is Alexander Toshchev and I am postgraduate student from Kazan State University and I would like to present you our project called TU </a:t>
            </a:r>
          </a:p>
          <a:p>
            <a:endParaRPr lang="en-US" baseline="0" dirty="0" smtClean="0"/>
          </a:p>
          <a:p>
            <a:r>
              <a:rPr lang="en-US" baseline="0" dirty="0" smtClean="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a:t>
            </a:r>
            <a:r>
              <a:rPr lang="ru-RU" baseline="0" dirty="0" smtClean="0"/>
              <a:t> данном слайде некоторые примеры близких исследований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21</a:t>
            </a:fld>
            <a:endParaRPr lang="ru-RU"/>
          </a:p>
        </p:txBody>
      </p:sp>
    </p:spTree>
    <p:extLst>
      <p:ext uri="{BB962C8B-B14F-4D97-AF65-F5344CB8AC3E}">
        <p14:creationId xmlns:p14="http://schemas.microsoft.com/office/powerpoint/2010/main" val="29481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Примеры в области</a:t>
            </a:r>
            <a:r>
              <a:rPr lang="ru-RU" sz="1200" kern="1200" baseline="0" dirty="0" smtClean="0">
                <a:solidFill>
                  <a:schemeClr val="tx1"/>
                </a:solidFill>
                <a:effectLst/>
                <a:latin typeface="+mn-lt"/>
                <a:ea typeface="+mn-ea"/>
                <a:cs typeface="+mn-cs"/>
              </a:rPr>
              <a:t> смежных технологий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22</a:t>
            </a:fld>
            <a:endParaRPr lang="ru-RU"/>
          </a:p>
        </p:txBody>
      </p:sp>
    </p:spTree>
    <p:extLst>
      <p:ext uri="{BB962C8B-B14F-4D97-AF65-F5344CB8AC3E}">
        <p14:creationId xmlns:p14="http://schemas.microsoft.com/office/powerpoint/2010/main" val="1148956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Уровень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Первая линия </a:t>
            </a:r>
            <a:endParaRPr lang="ru-RU" dirty="0" smtClean="0">
              <a:effectLst/>
            </a:endParaRPr>
          </a:p>
          <a:p>
            <a:r>
              <a:rPr lang="ru-RU" sz="1200" kern="1200" dirty="0" smtClean="0">
                <a:solidFill>
                  <a:schemeClr val="tx1"/>
                </a:solidFill>
                <a:effectLst/>
                <a:latin typeface="+mn-lt"/>
                <a:ea typeface="+mn-ea"/>
                <a:cs typeface="+mn-cs"/>
              </a:rPr>
              <a:t>Решение уже известных, </a:t>
            </a:r>
            <a:r>
              <a:rPr lang="ru-RU" sz="1200" kern="1200" dirty="0" err="1" smtClean="0">
                <a:solidFill>
                  <a:schemeClr val="tx1"/>
                </a:solidFill>
                <a:effectLst/>
                <a:latin typeface="+mn-lt"/>
                <a:ea typeface="+mn-ea"/>
                <a:cs typeface="+mn-cs"/>
              </a:rPr>
              <a:t>задоку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ментированных</a:t>
            </a:r>
            <a:r>
              <a:rPr lang="ru-RU" sz="1200" kern="1200" dirty="0" smtClean="0">
                <a:solidFill>
                  <a:schemeClr val="tx1"/>
                </a:solidFill>
                <a:effectLst/>
                <a:latin typeface="+mn-lt"/>
                <a:ea typeface="+mn-ea"/>
                <a:cs typeface="+mn-cs"/>
              </a:rPr>
              <a:t> проблем, работа напрямую с пользователем </a:t>
            </a:r>
            <a:endParaRPr lang="ru-RU" dirty="0" smtClean="0">
              <a:effectLst/>
            </a:endParaRPr>
          </a:p>
          <a:p>
            <a:r>
              <a:rPr lang="ru-RU" sz="1200" kern="1200" dirty="0" smtClean="0">
                <a:solidFill>
                  <a:schemeClr val="tx1"/>
                </a:solidFill>
                <a:effectLst/>
                <a:latin typeface="+mn-lt"/>
                <a:ea typeface="+mn-ea"/>
                <a:cs typeface="+mn-cs"/>
              </a:rPr>
              <a:t>Вторая линия </a:t>
            </a:r>
            <a:endParaRPr lang="ru-RU" dirty="0" smtClean="0">
              <a:effectLst/>
            </a:endParaRPr>
          </a:p>
          <a:p>
            <a:r>
              <a:rPr lang="ru-RU" sz="1200" kern="1200" dirty="0" smtClean="0">
                <a:solidFill>
                  <a:schemeClr val="tx1"/>
                </a:solidFill>
                <a:effectLst/>
                <a:latin typeface="+mn-lt"/>
                <a:ea typeface="+mn-ea"/>
                <a:cs typeface="+mn-cs"/>
              </a:rPr>
              <a:t>Решение ранее неизвестных проблем </a:t>
            </a:r>
            <a:endParaRPr lang="ru-RU" dirty="0" smtClean="0">
              <a:effectLst/>
            </a:endParaRPr>
          </a:p>
          <a:p>
            <a:r>
              <a:rPr lang="ru-RU" sz="1200" kern="1200" dirty="0" smtClean="0">
                <a:solidFill>
                  <a:schemeClr val="tx1"/>
                </a:solidFill>
                <a:effectLst/>
                <a:latin typeface="+mn-lt"/>
                <a:ea typeface="+mn-ea"/>
                <a:cs typeface="+mn-cs"/>
              </a:rPr>
              <a:t>Третья линия </a:t>
            </a:r>
            <a:endParaRPr lang="ru-RU" dirty="0" smtClean="0">
              <a:effectLst/>
            </a:endParaRPr>
          </a:p>
          <a:p>
            <a:r>
              <a:rPr lang="ru-RU" sz="1200" kern="1200" dirty="0" smtClean="0">
                <a:solidFill>
                  <a:schemeClr val="tx1"/>
                </a:solidFill>
                <a:effectLst/>
                <a:latin typeface="+mn-lt"/>
                <a:ea typeface="+mn-ea"/>
                <a:cs typeface="+mn-cs"/>
              </a:rPr>
              <a:t>Решение сложных и </a:t>
            </a:r>
            <a:r>
              <a:rPr lang="ru-RU" sz="1200" kern="1200" dirty="0" err="1" smtClean="0">
                <a:solidFill>
                  <a:schemeClr val="tx1"/>
                </a:solidFill>
                <a:effectLst/>
                <a:latin typeface="+mn-lt"/>
                <a:ea typeface="+mn-ea"/>
                <a:cs typeface="+mn-cs"/>
              </a:rPr>
              <a:t>нетривиаль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проблем </a:t>
            </a:r>
            <a:endParaRPr lang="ru-RU" dirty="0" smtClean="0">
              <a:effectLst/>
            </a:endParaRPr>
          </a:p>
          <a:p>
            <a:r>
              <a:rPr lang="ru-RU" sz="1200" kern="1200" dirty="0" smtClean="0">
                <a:solidFill>
                  <a:schemeClr val="tx1"/>
                </a:solidFill>
                <a:effectLst/>
                <a:latin typeface="+mn-lt"/>
                <a:ea typeface="+mn-ea"/>
                <a:cs typeface="+mn-cs"/>
              </a:rPr>
              <a:t>Четвертая линия </a:t>
            </a:r>
            <a:endParaRPr lang="ru-RU" dirty="0" smtClean="0">
              <a:effectLst/>
            </a:endParaRPr>
          </a:p>
          <a:p>
            <a:r>
              <a:rPr lang="ru-RU" sz="1200" kern="1200" dirty="0" smtClean="0">
                <a:solidFill>
                  <a:schemeClr val="tx1"/>
                </a:solidFill>
                <a:effectLst/>
                <a:latin typeface="+mn-lt"/>
                <a:ea typeface="+mn-ea"/>
                <a:cs typeface="+mn-cs"/>
              </a:rPr>
              <a:t>Решение архитектурных про- </a:t>
            </a:r>
            <a:r>
              <a:rPr lang="ru-RU" sz="1200" kern="1200" dirty="0" err="1" smtClean="0">
                <a:solidFill>
                  <a:schemeClr val="tx1"/>
                </a:solidFill>
                <a:effectLst/>
                <a:latin typeface="+mn-lt"/>
                <a:ea typeface="+mn-ea"/>
                <a:cs typeface="+mn-cs"/>
              </a:rPr>
              <a:t>блем</a:t>
            </a:r>
            <a:r>
              <a:rPr lang="ru-RU" sz="1200" kern="1200" dirty="0" smtClean="0">
                <a:solidFill>
                  <a:schemeClr val="tx1"/>
                </a:solidFill>
                <a:effectLst/>
                <a:latin typeface="+mn-lt"/>
                <a:ea typeface="+mn-ea"/>
                <a:cs typeface="+mn-cs"/>
              </a:rPr>
              <a:t> инфраструктуры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24</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Add new field</a:t>
            </a:r>
            <a:r>
              <a:rPr lang="en-US" baseline="0" dirty="0" smtClean="0"/>
              <a:t> to customer</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имеет следующие недостатки: отсутствие </a:t>
            </a:r>
            <a:r>
              <a:rPr lang="ru-RU" sz="1200" kern="1200" dirty="0" err="1" smtClean="0">
                <a:solidFill>
                  <a:schemeClr val="tx1"/>
                </a:solidFill>
                <a:effectLst/>
                <a:latin typeface="+mn-lt"/>
                <a:ea typeface="+mn-ea"/>
                <a:cs typeface="+mn-cs"/>
              </a:rPr>
              <a:t>устойчивости</a:t>
            </a:r>
            <a:r>
              <a:rPr lang="ru-RU" sz="1200" kern="1200" dirty="0" smtClean="0">
                <a:solidFill>
                  <a:schemeClr val="tx1"/>
                </a:solidFill>
                <a:effectLst/>
                <a:latin typeface="+mn-lt"/>
                <a:ea typeface="+mn-ea"/>
                <a:cs typeface="+mn-cs"/>
              </a:rPr>
              <a:t> к грамматическим и содержательным ошибкам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информации. Например,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не имел отношения к </a:t>
            </a:r>
            <a:r>
              <a:rPr lang="ru-RU" sz="1200" kern="1200" dirty="0" err="1" smtClean="0">
                <a:solidFill>
                  <a:schemeClr val="tx1"/>
                </a:solidFill>
                <a:effectLst/>
                <a:latin typeface="+mn-lt"/>
                <a:ea typeface="+mn-ea"/>
                <a:cs typeface="+mn-cs"/>
              </a:rPr>
              <a:t>программнои</a:t>
            </a:r>
            <a:r>
              <a:rPr lang="ru-RU" sz="1200" kern="1200" dirty="0" smtClean="0">
                <a:solidFill>
                  <a:schemeClr val="tx1"/>
                </a:solidFill>
                <a:effectLst/>
                <a:latin typeface="+mn-lt"/>
                <a:ea typeface="+mn-ea"/>
                <a:cs typeface="+mn-cs"/>
              </a:rPr>
              <a:t>̆ системе, модель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программы; отсутствовала функция обучения. </a:t>
            </a:r>
            <a:endParaRPr lang="ru-RU" dirty="0" smtClean="0"/>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29</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MentaController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Веб-служба [83], которая предоставляет </a:t>
            </a:r>
            <a:r>
              <a:rPr lang="ru-RU" sz="1200" kern="1200" dirty="0" err="1" smtClean="0">
                <a:solidFill>
                  <a:schemeClr val="tx1"/>
                </a:solidFill>
                <a:effectLst/>
                <a:latin typeface="+mn-lt"/>
                <a:ea typeface="+mn-ea"/>
                <a:cs typeface="+mn-cs"/>
              </a:rPr>
              <a:t>интерфейс</a:t>
            </a:r>
            <a:r>
              <a:rPr lang="ru-RU" sz="1200" kern="1200" dirty="0" smtClean="0">
                <a:solidFill>
                  <a:schemeClr val="tx1"/>
                </a:solidFill>
                <a:effectLst/>
                <a:latin typeface="+mn-lt"/>
                <a:ea typeface="+mn-ea"/>
                <a:cs typeface="+mn-cs"/>
              </a:rPr>
              <a:t> для общения с пользователем и остальными </a:t>
            </a:r>
            <a:r>
              <a:rPr lang="ru-RU" sz="1200" kern="1200" dirty="0" err="1" smtClean="0">
                <a:solidFill>
                  <a:schemeClr val="tx1"/>
                </a:solidFill>
                <a:effectLst/>
                <a:latin typeface="+mn-lt"/>
                <a:ea typeface="+mn-ea"/>
                <a:cs typeface="+mn-cs"/>
              </a:rPr>
              <a:t>систе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мами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Модуль отвечает за генерацию решения. На вход он получает </a:t>
            </a:r>
            <a:r>
              <a:rPr lang="ru-RU" sz="1200" kern="1200" dirty="0" err="1" smtClean="0">
                <a:solidFill>
                  <a:schemeClr val="tx1"/>
                </a:solidFill>
                <a:effectLst/>
                <a:latin typeface="+mn-lt"/>
                <a:ea typeface="+mn-ea"/>
                <a:cs typeface="+mn-cs"/>
              </a:rPr>
              <a:t>Acceptance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Criteria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Основои</a:t>
            </a:r>
            <a:r>
              <a:rPr lang="ru-RU" sz="1200" kern="1200" dirty="0" smtClean="0">
                <a:solidFill>
                  <a:schemeClr val="tx1"/>
                </a:solidFill>
                <a:effectLst/>
                <a:latin typeface="+mn-lt"/>
                <a:ea typeface="+mn-ea"/>
                <a:cs typeface="+mn-cs"/>
              </a:rPr>
              <a:t>̆ являет- </a:t>
            </a:r>
            <a:r>
              <a:rPr lang="ru-RU" sz="1200" kern="1200" dirty="0" err="1" smtClean="0">
                <a:solidFill>
                  <a:schemeClr val="tx1"/>
                </a:solidFill>
                <a:effectLst/>
                <a:latin typeface="+mn-lt"/>
                <a:ea typeface="+mn-ea"/>
                <a:cs typeface="+mn-cs"/>
              </a:rPr>
              <a:t>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генетическии</a:t>
            </a:r>
            <a:r>
              <a:rPr lang="ru-RU" sz="1200" kern="1200" dirty="0" smtClean="0">
                <a:solidFill>
                  <a:schemeClr val="tx1"/>
                </a:solidFill>
                <a:effectLst/>
                <a:latin typeface="+mn-lt"/>
                <a:ea typeface="+mn-ea"/>
                <a:cs typeface="+mn-cs"/>
              </a:rPr>
              <a:t>̆ алгоритм. Для него был выбран </a:t>
            </a:r>
            <a:r>
              <a:rPr lang="ru-RU" sz="1200" kern="1200" dirty="0" err="1" smtClean="0">
                <a:solidFill>
                  <a:schemeClr val="tx1"/>
                </a:solidFill>
                <a:effectLst/>
                <a:latin typeface="+mn-lt"/>
                <a:ea typeface="+mn-ea"/>
                <a:cs typeface="+mn-cs"/>
              </a:rPr>
              <a:t>framework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ecj</a:t>
            </a:r>
            <a:r>
              <a:rPr lang="ru-RU" sz="1200" kern="1200" dirty="0" smtClean="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smtClean="0">
                <a:solidFill>
                  <a:schemeClr val="tx1"/>
                </a:solidFill>
                <a:effectLst/>
                <a:latin typeface="+mn-lt"/>
                <a:ea typeface="+mn-ea"/>
                <a:cs typeface="+mn-cs"/>
              </a:rPr>
              <a:t>ставляются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паросочетания</a:t>
            </a:r>
            <a:r>
              <a:rPr lang="ru-RU" sz="1200" kern="1200" dirty="0" smtClean="0">
                <a:solidFill>
                  <a:schemeClr val="tx1"/>
                </a:solidFill>
                <a:effectLst/>
                <a:latin typeface="+mn-lt"/>
                <a:ea typeface="+mn-ea"/>
                <a:cs typeface="+mn-cs"/>
              </a:rPr>
              <a:t>. К каждому </a:t>
            </a:r>
            <a:r>
              <a:rPr lang="ru-RU" sz="1200" kern="1200" dirty="0" err="1" smtClean="0">
                <a:solidFill>
                  <a:schemeClr val="tx1"/>
                </a:solidFill>
                <a:effectLst/>
                <a:latin typeface="+mn-lt"/>
                <a:ea typeface="+mn-ea"/>
                <a:cs typeface="+mn-cs"/>
              </a:rPr>
              <a:t>паросоче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танию</a:t>
            </a:r>
            <a:r>
              <a:rPr lang="ru-RU" sz="1200" kern="1200" dirty="0" smtClean="0">
                <a:solidFill>
                  <a:schemeClr val="tx1"/>
                </a:solidFill>
                <a:effectLst/>
                <a:latin typeface="+mn-lt"/>
                <a:ea typeface="+mn-ea"/>
                <a:cs typeface="+mn-cs"/>
              </a:rPr>
              <a:t> применяется логическое суждение на ос- </a:t>
            </a:r>
            <a:r>
              <a:rPr lang="ru-RU" sz="1200" kern="1200" dirty="0" err="1" smtClean="0">
                <a:solidFill>
                  <a:schemeClr val="tx1"/>
                </a:solidFill>
                <a:effectLst/>
                <a:latin typeface="+mn-lt"/>
                <a:ea typeface="+mn-ea"/>
                <a:cs typeface="+mn-cs"/>
              </a:rPr>
              <a:t>нове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(за это отвечает модуль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В итоге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получа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оченку</a:t>
            </a:r>
            <a:r>
              <a:rPr lang="ru-RU" sz="1200" kern="1200" dirty="0" smtClean="0">
                <a:solidFill>
                  <a:schemeClr val="tx1"/>
                </a:solidFill>
                <a:effectLst/>
                <a:latin typeface="+mn-lt"/>
                <a:ea typeface="+mn-ea"/>
                <a:cs typeface="+mn-cs"/>
              </a:rPr>
              <a:t> в виде пары </a:t>
            </a:r>
            <a:r>
              <a:rPr lang="ru-RU" sz="1200" kern="1200" dirty="0" err="1" smtClean="0">
                <a:solidFill>
                  <a:schemeClr val="tx1"/>
                </a:solidFill>
                <a:effectLst/>
                <a:latin typeface="+mn-lt"/>
                <a:ea typeface="+mn-ea"/>
                <a:cs typeface="+mn-cs"/>
              </a:rPr>
              <a:t>Frequency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Confidence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стота</a:t>
            </a:r>
            <a:r>
              <a:rPr lang="ru-RU" sz="1200" kern="1200" dirty="0" smtClean="0">
                <a:solidFill>
                  <a:schemeClr val="tx1"/>
                </a:solidFill>
                <a:effectLst/>
                <a:latin typeface="+mn-lt"/>
                <a:ea typeface="+mn-ea"/>
                <a:cs typeface="+mn-cs"/>
              </a:rPr>
              <a:t>, вероятность). Таким образом находится </a:t>
            </a:r>
            <a:r>
              <a:rPr lang="ru-RU" sz="1200" kern="1200" dirty="0" err="1" smtClean="0">
                <a:solidFill>
                  <a:schemeClr val="tx1"/>
                </a:solidFill>
                <a:effectLst/>
                <a:latin typeface="+mn-lt"/>
                <a:ea typeface="+mn-ea"/>
                <a:cs typeface="+mn-cs"/>
              </a:rPr>
              <a:t>наи</a:t>
            </a:r>
            <a:r>
              <a:rPr lang="ru-RU" sz="1200" kern="1200" dirty="0" smtClean="0">
                <a:solidFill>
                  <a:schemeClr val="tx1"/>
                </a:solidFill>
                <a:effectLst/>
                <a:latin typeface="+mn-lt"/>
                <a:ea typeface="+mn-ea"/>
                <a:cs typeface="+mn-cs"/>
              </a:rPr>
              <a:t>- лучшее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момент установлен </a:t>
            </a:r>
            <a:r>
              <a:rPr lang="ru-RU" sz="1200" kern="1200" dirty="0" err="1" smtClean="0">
                <a:solidFill>
                  <a:schemeClr val="tx1"/>
                </a:solidFill>
                <a:effectLst/>
                <a:latin typeface="+mn-lt"/>
                <a:ea typeface="+mn-ea"/>
                <a:cs typeface="+mn-cs"/>
              </a:rPr>
              <a:t>жесткии</a:t>
            </a:r>
            <a:r>
              <a:rPr lang="ru-RU" sz="1200" kern="1200" dirty="0" smtClean="0">
                <a:solidFill>
                  <a:schemeClr val="tx1"/>
                </a:solidFill>
                <a:effectLst/>
                <a:latin typeface="+mn-lt"/>
                <a:ea typeface="+mn-ea"/>
                <a:cs typeface="+mn-cs"/>
              </a:rPr>
              <a:t>̆ показатель). </a:t>
            </a:r>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Проверка решения. Принимает на вход выбранные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Комбинирует их и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редает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в термины NARS. NARS — </a:t>
            </a:r>
            <a:r>
              <a:rPr lang="ru-RU" sz="1200" kern="1200" dirty="0" err="1" smtClean="0">
                <a:solidFill>
                  <a:schemeClr val="tx1"/>
                </a:solidFill>
                <a:effectLst/>
                <a:latin typeface="+mn-lt"/>
                <a:ea typeface="+mn-ea"/>
                <a:cs typeface="+mn-cs"/>
              </a:rPr>
              <a:t>non-axiomatic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system</a:t>
            </a:r>
            <a:r>
              <a:rPr lang="ru-RU" sz="1200" kern="1200" dirty="0" smtClean="0">
                <a:solidFill>
                  <a:schemeClr val="tx1"/>
                </a:solidFill>
                <a:effectLst/>
                <a:latin typeface="+mn-lt"/>
                <a:ea typeface="+mn-ea"/>
                <a:cs typeface="+mn-cs"/>
              </a:rPr>
              <a:t> [28] (система </a:t>
            </a:r>
            <a:r>
              <a:rPr lang="ru-RU" sz="1200" kern="1200" dirty="0" err="1" smtClean="0">
                <a:solidFill>
                  <a:schemeClr val="tx1"/>
                </a:solidFill>
                <a:effectLst/>
                <a:latin typeface="+mn-lt"/>
                <a:ea typeface="+mn-ea"/>
                <a:cs typeface="+mn-cs"/>
              </a:rPr>
              <a:t>логи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ческих</a:t>
            </a:r>
            <a:r>
              <a:rPr lang="ru-RU" sz="1200" kern="1200" dirty="0" smtClean="0">
                <a:solidFill>
                  <a:schemeClr val="tx1"/>
                </a:solidFill>
                <a:effectLst/>
                <a:latin typeface="+mn-lt"/>
                <a:ea typeface="+mn-ea"/>
                <a:cs typeface="+mn-cs"/>
              </a:rPr>
              <a:t> суждений, разработанная профессором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ем </a:t>
            </a:r>
            <a:r>
              <a:rPr lang="ru-RU" sz="1200" kern="1200" dirty="0" err="1" smtClean="0">
                <a:solidFill>
                  <a:schemeClr val="tx1"/>
                </a:solidFill>
                <a:effectLst/>
                <a:latin typeface="+mn-lt"/>
                <a:ea typeface="+mn-ea"/>
                <a:cs typeface="+mn-cs"/>
              </a:rPr>
              <a:t>Вонгом</a:t>
            </a:r>
            <a:r>
              <a:rPr lang="ru-RU" sz="1200" kern="1200" dirty="0" smtClean="0">
                <a:solidFill>
                  <a:schemeClr val="tx1"/>
                </a:solidFill>
                <a:effectLst/>
                <a:latin typeface="+mn-lt"/>
                <a:ea typeface="+mn-ea"/>
                <a:cs typeface="+mn-cs"/>
              </a:rPr>
              <a:t>). Принцип </a:t>
            </a:r>
            <a:r>
              <a:rPr lang="ru-RU" sz="1200" kern="1200" dirty="0" err="1" smtClean="0">
                <a:solidFill>
                  <a:schemeClr val="tx1"/>
                </a:solidFill>
                <a:effectLst/>
                <a:latin typeface="+mn-lt"/>
                <a:ea typeface="+mn-ea"/>
                <a:cs typeface="+mn-cs"/>
              </a:rPr>
              <a:t>действия</a:t>
            </a:r>
            <a:r>
              <a:rPr lang="ru-RU" sz="1200" kern="1200" dirty="0" smtClean="0">
                <a:solidFill>
                  <a:schemeClr val="tx1"/>
                </a:solidFill>
                <a:effectLst/>
                <a:latin typeface="+mn-lt"/>
                <a:ea typeface="+mn-ea"/>
                <a:cs typeface="+mn-cs"/>
              </a:rPr>
              <a:t> NARS – это все- возможная комбинация фактов. </a:t>
            </a:r>
            <a:r>
              <a:rPr lang="ru-RU" sz="1200" kern="1200" dirty="0" err="1" smtClean="0">
                <a:solidFill>
                  <a:schemeClr val="tx1"/>
                </a:solidFill>
                <a:effectLst/>
                <a:latin typeface="+mn-lt"/>
                <a:ea typeface="+mn-ea"/>
                <a:cs typeface="+mn-cs"/>
              </a:rPr>
              <a:t>Каждыи</a:t>
            </a:r>
            <a:r>
              <a:rPr lang="ru-RU" sz="1200" kern="1200" dirty="0" smtClean="0">
                <a:solidFill>
                  <a:schemeClr val="tx1"/>
                </a:solidFill>
                <a:effectLst/>
                <a:latin typeface="+mn-lt"/>
                <a:ea typeface="+mn-ea"/>
                <a:cs typeface="+mn-cs"/>
              </a:rPr>
              <a:t>̆ факт </a:t>
            </a:r>
            <a:r>
              <a:rPr lang="ru-RU" sz="1200" kern="1200" dirty="0" err="1" smtClean="0">
                <a:solidFill>
                  <a:schemeClr val="tx1"/>
                </a:solidFill>
                <a:effectLst/>
                <a:latin typeface="+mn-lt"/>
                <a:ea typeface="+mn-ea"/>
                <a:cs typeface="+mn-cs"/>
              </a:rPr>
              <a:t>име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свои частоту и вероятность. Их сочетанием по- </a:t>
            </a:r>
            <a:r>
              <a:rPr lang="ru-RU" sz="1200" kern="1200" dirty="0" err="1" smtClean="0">
                <a:solidFill>
                  <a:schemeClr val="tx1"/>
                </a:solidFill>
                <a:effectLst/>
                <a:latin typeface="+mn-lt"/>
                <a:ea typeface="+mn-ea"/>
                <a:cs typeface="+mn-cs"/>
              </a:rPr>
              <a:t>лучается</a:t>
            </a:r>
            <a:r>
              <a:rPr lang="ru-RU" sz="1200" kern="1200" dirty="0" smtClean="0">
                <a:solidFill>
                  <a:schemeClr val="tx1"/>
                </a:solidFill>
                <a:effectLst/>
                <a:latin typeface="+mn-lt"/>
                <a:ea typeface="+mn-ea"/>
                <a:cs typeface="+mn-cs"/>
              </a:rPr>
              <a:t> композиция данных фактов. </a:t>
            </a:r>
            <a:endParaRPr lang="ru-RU" dirty="0" smtClean="0">
              <a:effectLst/>
            </a:endParaRPr>
          </a:p>
          <a:p>
            <a:r>
              <a:rPr lang="ru-RU" sz="1200" b="1" kern="1200" dirty="0" smtClean="0">
                <a:solidFill>
                  <a:schemeClr val="tx1"/>
                </a:solidFill>
                <a:effectLst/>
                <a:latin typeface="+mn-lt"/>
                <a:ea typeface="+mn-ea"/>
                <a:cs typeface="+mn-cs"/>
              </a:rPr>
              <a:t>Таблица 2.3 – продолжение </a:t>
            </a:r>
            <a:endParaRPr lang="ru-RU" dirty="0" smtClean="0"/>
          </a:p>
          <a:p>
            <a:r>
              <a:rPr lang="ru-RU" sz="1200" kern="1200" dirty="0" smtClean="0">
                <a:solidFill>
                  <a:schemeClr val="tx1"/>
                </a:solidFill>
                <a:effectLst/>
                <a:latin typeface="+mn-lt"/>
                <a:ea typeface="+mn-ea"/>
                <a:cs typeface="+mn-cs"/>
              </a:rPr>
              <a:t>32 </a:t>
            </a:r>
            <a:endParaRPr lang="ru-RU" dirty="0" smtClean="0"/>
          </a:p>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Translator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smtClean="0">
                <a:solidFill>
                  <a:schemeClr val="tx1"/>
                </a:solidFill>
                <a:effectLst/>
                <a:latin typeface="+mn-lt"/>
                <a:ea typeface="+mn-ea"/>
                <a:cs typeface="+mn-cs"/>
              </a:rPr>
              <a:t>Solution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UML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Patch</a:t>
            </a:r>
            <a:r>
              <a:rPr lang="ru-RU" sz="1200" kern="1200" dirty="0" smtClean="0">
                <a:solidFill>
                  <a:schemeClr val="tx1"/>
                </a:solidFill>
                <a:effectLst/>
                <a:latin typeface="+mn-lt"/>
                <a:ea typeface="+mn-ea"/>
                <a:cs typeface="+mn-cs"/>
              </a:rPr>
              <a:t>. В </a:t>
            </a:r>
            <a:r>
              <a:rPr lang="ru-RU" sz="1200" kern="1200" dirty="0" err="1" smtClean="0">
                <a:solidFill>
                  <a:schemeClr val="tx1"/>
                </a:solidFill>
                <a:effectLst/>
                <a:latin typeface="+mn-lt"/>
                <a:ea typeface="+mn-ea"/>
                <a:cs typeface="+mn-cs"/>
              </a:rPr>
              <a:t>даннои</a:t>
            </a:r>
            <a:r>
              <a:rPr lang="ru-RU" sz="1200" kern="1200" dirty="0" smtClean="0">
                <a:solidFill>
                  <a:schemeClr val="tx1"/>
                </a:solidFill>
                <a:effectLst/>
                <a:latin typeface="+mn-lt"/>
                <a:ea typeface="+mn-ea"/>
                <a:cs typeface="+mn-cs"/>
              </a:rPr>
              <a:t>̆ версии </a:t>
            </a:r>
            <a:r>
              <a:rPr lang="ru-RU" sz="1200" kern="1200" dirty="0" err="1" smtClean="0">
                <a:solidFill>
                  <a:schemeClr val="tx1"/>
                </a:solidFill>
                <a:effectLst/>
                <a:latin typeface="+mn-lt"/>
                <a:ea typeface="+mn-ea"/>
                <a:cs typeface="+mn-cs"/>
              </a:rPr>
              <a:t>ис</a:t>
            </a:r>
            <a:r>
              <a:rPr lang="ru-RU" sz="1200" kern="1200" dirty="0" smtClean="0">
                <a:solidFill>
                  <a:schemeClr val="tx1"/>
                </a:solidFill>
                <a:effectLst/>
                <a:latin typeface="+mn-lt"/>
                <a:ea typeface="+mn-ea"/>
                <a:cs typeface="+mn-cs"/>
              </a:rPr>
              <a:t>- пользуется </a:t>
            </a:r>
            <a:r>
              <a:rPr lang="ru-RU" sz="1200" kern="1200" dirty="0" err="1" smtClean="0">
                <a:solidFill>
                  <a:schemeClr val="tx1"/>
                </a:solidFill>
                <a:effectLst/>
                <a:latin typeface="+mn-lt"/>
                <a:ea typeface="+mn-ea"/>
                <a:cs typeface="+mn-cs"/>
              </a:rPr>
              <a:t>первыи</a:t>
            </a:r>
            <a:r>
              <a:rPr lang="ru-RU" sz="1200" kern="1200" dirty="0" smtClean="0">
                <a:solidFill>
                  <a:schemeClr val="tx1"/>
                </a:solidFill>
                <a:effectLst/>
                <a:latin typeface="+mn-lt"/>
                <a:ea typeface="+mn-ea"/>
                <a:cs typeface="+mn-cs"/>
              </a:rPr>
              <a:t>̆ тип отчета. Он содержит </a:t>
            </a:r>
            <a:r>
              <a:rPr lang="ru-RU" sz="1200" kern="1200" dirty="0" err="1" smtClean="0">
                <a:solidFill>
                  <a:schemeClr val="tx1"/>
                </a:solidFill>
                <a:effectLst/>
                <a:latin typeface="+mn-lt"/>
                <a:ea typeface="+mn-ea"/>
                <a:cs typeface="+mn-cs"/>
              </a:rPr>
              <a:t>описа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ние</a:t>
            </a:r>
            <a:r>
              <a:rPr lang="ru-RU" sz="1200" kern="1200" dirty="0" smtClean="0">
                <a:solidFill>
                  <a:schemeClr val="tx1"/>
                </a:solidFill>
                <a:effectLst/>
                <a:latin typeface="+mn-lt"/>
                <a:ea typeface="+mn-ea"/>
                <a:cs typeface="+mn-cs"/>
              </a:rPr>
              <a:t> на выбранном языке программирования </a:t>
            </a:r>
            <a:r>
              <a:rPr lang="ru-RU" sz="1200" kern="1200" dirty="0" err="1" smtClean="0">
                <a:solidFill>
                  <a:schemeClr val="tx1"/>
                </a:solidFill>
                <a:effectLst/>
                <a:latin typeface="+mn-lt"/>
                <a:ea typeface="+mn-ea"/>
                <a:cs typeface="+mn-cs"/>
              </a:rPr>
              <a:t>реше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найденного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системои</a:t>
            </a:r>
            <a:r>
              <a:rPr lang="ru-RU" sz="1200" kern="1200" dirty="0" smtClean="0">
                <a:solidFill>
                  <a:schemeClr val="tx1"/>
                </a:solidFill>
                <a:effectLst/>
                <a:latin typeface="+mn-lt"/>
                <a:ea typeface="+mn-ea"/>
                <a:cs typeface="+mn-cs"/>
              </a:rPr>
              <a:t>̆.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Applicator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модуль применяет решение к модели при- </a:t>
            </a:r>
            <a:r>
              <a:rPr lang="ru-RU" sz="1200" kern="1200" dirty="0" err="1" smtClean="0">
                <a:solidFill>
                  <a:schemeClr val="tx1"/>
                </a:solidFill>
                <a:effectLst/>
                <a:latin typeface="+mn-lt"/>
                <a:ea typeface="+mn-ea"/>
                <a:cs typeface="+mn-cs"/>
              </a:rPr>
              <a:t>ложения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содержащейся</a:t>
            </a:r>
            <a:r>
              <a:rPr lang="ru-RU" sz="1200" kern="1200" dirty="0" smtClean="0">
                <a:solidFill>
                  <a:schemeClr val="tx1"/>
                </a:solidFill>
                <a:effectLst/>
                <a:latin typeface="+mn-lt"/>
                <a:ea typeface="+mn-ea"/>
                <a:cs typeface="+mn-cs"/>
              </a:rPr>
              <a:t> в базе знаний. Также дан- </a:t>
            </a:r>
            <a:r>
              <a:rPr lang="ru-RU" sz="1200" kern="1200" dirty="0" err="1" smtClean="0">
                <a:solidFill>
                  <a:schemeClr val="tx1"/>
                </a:solidFill>
                <a:effectLst/>
                <a:latin typeface="+mn-lt"/>
                <a:ea typeface="+mn-ea"/>
                <a:cs typeface="+mn-cs"/>
              </a:rPr>
              <a:t>ная</a:t>
            </a:r>
            <a:r>
              <a:rPr lang="ru-RU" sz="1200" kern="1200" dirty="0" smtClean="0">
                <a:solidFill>
                  <a:schemeClr val="tx1"/>
                </a:solidFill>
                <a:effectLst/>
                <a:latin typeface="+mn-lt"/>
                <a:ea typeface="+mn-ea"/>
                <a:cs typeface="+mn-cs"/>
              </a:rPr>
              <a:t> модель включает </a:t>
            </a:r>
            <a:r>
              <a:rPr lang="ru-RU" sz="1200" kern="1200" dirty="0" err="1" smtClean="0">
                <a:solidFill>
                  <a:schemeClr val="tx1"/>
                </a:solidFill>
                <a:effectLst/>
                <a:latin typeface="+mn-lt"/>
                <a:ea typeface="+mn-ea"/>
                <a:cs typeface="+mn-cs"/>
              </a:rPr>
              <a:t>FileApplicator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гене- </a:t>
            </a:r>
            <a:r>
              <a:rPr lang="ru-RU" sz="1200" kern="1200" dirty="0" err="1" smtClean="0">
                <a:solidFill>
                  <a:schemeClr val="tx1"/>
                </a:solidFill>
                <a:effectLst/>
                <a:latin typeface="+mn-lt"/>
                <a:ea typeface="+mn-ea"/>
                <a:cs typeface="+mn-cs"/>
              </a:rPr>
              <a:t>рирует</a:t>
            </a:r>
            <a:r>
              <a:rPr lang="ru-RU" sz="1200" kern="1200" dirty="0" smtClean="0">
                <a:solidFill>
                  <a:schemeClr val="tx1"/>
                </a:solidFill>
                <a:effectLst/>
                <a:latin typeface="+mn-lt"/>
                <a:ea typeface="+mn-ea"/>
                <a:cs typeface="+mn-cs"/>
              </a:rPr>
              <a:t> решение в виде </a:t>
            </a:r>
            <a:r>
              <a:rPr lang="ru-RU" sz="1200" kern="1200" dirty="0" err="1" smtClean="0">
                <a:solidFill>
                  <a:schemeClr val="tx1"/>
                </a:solidFill>
                <a:effectLst/>
                <a:latin typeface="+mn-lt"/>
                <a:ea typeface="+mn-ea"/>
                <a:cs typeface="+mn-cs"/>
              </a:rPr>
              <a:t>файлов</a:t>
            </a:r>
            <a:r>
              <a:rPr lang="ru-RU" sz="1200" kern="1200" dirty="0" smtClean="0">
                <a:solidFill>
                  <a:schemeClr val="tx1"/>
                </a:solidFill>
                <a:effectLst/>
                <a:latin typeface="+mn-lt"/>
                <a:ea typeface="+mn-ea"/>
                <a:cs typeface="+mn-cs"/>
              </a:rPr>
              <a:t> на выбранном языке программирования.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База знаний приложения. Используется сервер </a:t>
            </a:r>
            <a:r>
              <a:rPr lang="ru-RU" sz="1200" kern="1200" dirty="0" err="1" smtClean="0">
                <a:solidFill>
                  <a:schemeClr val="tx1"/>
                </a:solidFill>
                <a:effectLst/>
                <a:latin typeface="+mn-lt"/>
                <a:ea typeface="+mn-ea"/>
                <a:cs typeface="+mn-cs"/>
              </a:rPr>
              <a:t>non</a:t>
            </a:r>
            <a:r>
              <a:rPr lang="ru-RU" sz="1200" kern="1200" dirty="0" smtClean="0">
                <a:solidFill>
                  <a:schemeClr val="tx1"/>
                </a:solidFill>
                <a:effectLst/>
                <a:latin typeface="+mn-lt"/>
                <a:ea typeface="+mn-ea"/>
                <a:cs typeface="+mn-cs"/>
              </a:rPr>
              <a:t>- SQL БД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a:t>
            </a:r>
            <a:endParaRPr lang="ru-RU"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предыдущеи</a:t>
            </a:r>
            <a:r>
              <a:rPr lang="ru-RU" sz="1200" kern="1200" dirty="0" smtClean="0">
                <a:solidFill>
                  <a:schemeClr val="tx1"/>
                </a:solidFill>
                <a:effectLst/>
                <a:latin typeface="+mn-lt"/>
                <a:ea typeface="+mn-ea"/>
                <a:cs typeface="+mn-cs"/>
              </a:rPr>
              <a:t>̆ модели в качестве хранения данных использовался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smtClean="0">
                <a:solidFill>
                  <a:schemeClr val="tx1"/>
                </a:solidFill>
                <a:effectLst/>
                <a:latin typeface="+mn-lt"/>
                <a:ea typeface="+mn-ea"/>
                <a:cs typeface="+mn-cs"/>
              </a:rPr>
              <a:t>нескольки</a:t>
            </a:r>
            <a:r>
              <a:rPr lang="ru-RU" sz="1200" kern="1200" dirty="0" smtClean="0">
                <a:solidFill>
                  <a:schemeClr val="tx1"/>
                </a:solidFill>
                <a:effectLst/>
                <a:latin typeface="+mn-lt"/>
                <a:ea typeface="+mn-ea"/>
                <a:cs typeface="+mn-cs"/>
              </a:rPr>
              <a:t>- ми запросами. В системе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стал использоваться </a:t>
            </a:r>
            <a:r>
              <a:rPr lang="ru-RU" sz="1200" kern="1200" dirty="0" err="1" smtClean="0">
                <a:solidFill>
                  <a:schemeClr val="tx1"/>
                </a:solidFill>
                <a:effectLst/>
                <a:latin typeface="+mn-lt"/>
                <a:ea typeface="+mn-ea"/>
                <a:cs typeface="+mn-cs"/>
              </a:rPr>
              <a:t>специальныи</a:t>
            </a:r>
            <a:r>
              <a:rPr lang="ru-RU" sz="1200" kern="1200" dirty="0" smtClean="0">
                <a:solidFill>
                  <a:schemeClr val="tx1"/>
                </a:solidFill>
                <a:effectLst/>
                <a:latin typeface="+mn-lt"/>
                <a:ea typeface="+mn-ea"/>
                <a:cs typeface="+mn-cs"/>
              </a:rPr>
              <a:t>̆ сервер баз данных, речь о котором </a:t>
            </a:r>
            <a:r>
              <a:rPr lang="ru-RU" sz="1200" kern="1200" dirty="0" err="1" smtClean="0">
                <a:solidFill>
                  <a:schemeClr val="tx1"/>
                </a:solidFill>
                <a:effectLst/>
                <a:latin typeface="+mn-lt"/>
                <a:ea typeface="+mn-ea"/>
                <a:cs typeface="+mn-cs"/>
              </a:rPr>
              <a:t>пойдет</a:t>
            </a:r>
            <a:r>
              <a:rPr lang="ru-RU" sz="1200" kern="1200" dirty="0" smtClean="0">
                <a:solidFill>
                  <a:schemeClr val="tx1"/>
                </a:solidFill>
                <a:effectLst/>
                <a:latin typeface="+mn-lt"/>
                <a:ea typeface="+mn-ea"/>
                <a:cs typeface="+mn-cs"/>
              </a:rPr>
              <a:t> далее.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имеет следующие недостатки: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обучения;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обработки естественного языка; модуль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оказалась </a:t>
            </a:r>
            <a:r>
              <a:rPr lang="ru-RU" sz="1200" kern="1200" dirty="0" err="1" smtClean="0">
                <a:solidFill>
                  <a:schemeClr val="tx1"/>
                </a:solidFill>
                <a:effectLst/>
                <a:latin typeface="+mn-lt"/>
                <a:ea typeface="+mn-ea"/>
                <a:cs typeface="+mn-cs"/>
              </a:rPr>
              <a:t>непригодныи</a:t>
            </a:r>
            <a:r>
              <a:rPr lang="ru-RU" sz="1200" kern="1200" dirty="0" smtClean="0">
                <a:solidFill>
                  <a:schemeClr val="tx1"/>
                </a:solidFill>
                <a:effectLst/>
                <a:latin typeface="+mn-lt"/>
                <a:ea typeface="+mn-ea"/>
                <a:cs typeface="+mn-cs"/>
              </a:rPr>
              <a:t>̆ для промышленного использования; NARS в виду своих </a:t>
            </a:r>
            <a:r>
              <a:rPr lang="ru-RU" sz="1200" kern="1200" dirty="0" err="1" smtClean="0">
                <a:solidFill>
                  <a:schemeClr val="tx1"/>
                </a:solidFill>
                <a:effectLst/>
                <a:latin typeface="+mn-lt"/>
                <a:ea typeface="+mn-ea"/>
                <a:cs typeface="+mn-cs"/>
              </a:rPr>
              <a:t>особенностеи</a:t>
            </a:r>
            <a:r>
              <a:rPr lang="ru-RU" sz="1200" kern="1200" dirty="0" smtClean="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smtClean="0">
                <a:solidFill>
                  <a:schemeClr val="tx1"/>
                </a:solidFill>
                <a:effectLst/>
                <a:latin typeface="+mn-lt"/>
                <a:ea typeface="+mn-ea"/>
                <a:cs typeface="+mn-cs"/>
              </a:rPr>
              <a:t>комбинаторныи</a:t>
            </a:r>
            <a:r>
              <a:rPr lang="ru-RU" sz="1200" kern="1200" dirty="0" smtClean="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smtClean="0">
                <a:solidFill>
                  <a:schemeClr val="tx1"/>
                </a:solidFill>
                <a:effectLst/>
                <a:latin typeface="+mn-lt"/>
                <a:ea typeface="+mn-ea"/>
                <a:cs typeface="+mn-cs"/>
              </a:rPr>
              <a:t>недопусти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мым</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подход был описан в статье [88]. </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30</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smtClean="0">
                <a:solidFill>
                  <a:schemeClr val="tx1"/>
                </a:solidFill>
                <a:effectLst/>
                <a:latin typeface="+mn-lt"/>
                <a:ea typeface="+mn-ea"/>
                <a:cs typeface="+mn-cs"/>
              </a:rPr>
              <a:t>нстинктивныи</a:t>
            </a:r>
            <a:r>
              <a:rPr lang="ru-RU" sz="1200" kern="1200" dirty="0" smtClean="0">
                <a:solidFill>
                  <a:schemeClr val="tx1"/>
                </a:solidFill>
                <a:effectLst/>
                <a:latin typeface="+mn-lt"/>
                <a:ea typeface="+mn-ea"/>
                <a:cs typeface="+mn-cs"/>
              </a:rPr>
              <a:t>̆ уро- </a:t>
            </a:r>
            <a:r>
              <a:rPr lang="ru-RU" sz="1200" kern="1200" dirty="0" err="1" smtClean="0">
                <a:solidFill>
                  <a:schemeClr val="tx1"/>
                </a:solidFill>
                <a:effectLst/>
                <a:latin typeface="+mn-lt"/>
                <a:ea typeface="+mn-ea"/>
                <a:cs typeface="+mn-cs"/>
              </a:rPr>
              <a:t>вень</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Происходят инстинктивные реакции (врожден- </a:t>
            </a:r>
            <a:r>
              <a:rPr lang="ru-RU" sz="1200" kern="1200" dirty="0" err="1" smtClean="0">
                <a:solidFill>
                  <a:schemeClr val="tx1"/>
                </a:solidFill>
                <a:effectLst/>
                <a:latin typeface="+mn-lt"/>
                <a:ea typeface="+mn-ea"/>
                <a:cs typeface="+mn-cs"/>
              </a:rPr>
              <a:t>ные</a:t>
            </a:r>
            <a:r>
              <a:rPr lang="ru-RU" sz="1200" kern="1200" dirty="0" smtClean="0">
                <a:solidFill>
                  <a:schemeClr val="tx1"/>
                </a:solidFill>
                <a:effectLst/>
                <a:latin typeface="+mn-lt"/>
                <a:ea typeface="+mn-ea"/>
                <a:cs typeface="+mn-cs"/>
              </a:rPr>
              <a:t>). Например, </a:t>
            </a:r>
            <a:r>
              <a:rPr lang="ru-RU" sz="1200" kern="1200" dirty="0" err="1" smtClean="0">
                <a:solidFill>
                  <a:schemeClr val="tx1"/>
                </a:solidFill>
                <a:effectLst/>
                <a:latin typeface="+mn-lt"/>
                <a:ea typeface="+mn-ea"/>
                <a:cs typeface="+mn-cs"/>
              </a:rPr>
              <a:t>коленныи</a:t>
            </a:r>
            <a:r>
              <a:rPr lang="ru-RU" sz="1200" kern="1200" dirty="0" smtClean="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обученных ре- акций </a:t>
            </a:r>
            <a:endParaRPr lang="ru-RU" dirty="0" smtClean="0">
              <a:effectLst/>
            </a:endParaRPr>
          </a:p>
          <a:p>
            <a:r>
              <a:rPr lang="ru-RU" sz="1200" kern="1200" dirty="0" smtClean="0">
                <a:solidFill>
                  <a:schemeClr val="tx1"/>
                </a:solidFill>
                <a:effectLst/>
                <a:latin typeface="+mn-lt"/>
                <a:ea typeface="+mn-ea"/>
                <a:cs typeface="+mn-cs"/>
              </a:rPr>
              <a:t>Используются накопленные знания, то есть те </a:t>
            </a:r>
            <a:r>
              <a:rPr lang="ru-RU" sz="1200" kern="1200" dirty="0" err="1" smtClean="0">
                <a:solidFill>
                  <a:schemeClr val="tx1"/>
                </a:solidFill>
                <a:effectLst/>
                <a:latin typeface="+mn-lt"/>
                <a:ea typeface="+mn-ea"/>
                <a:cs typeface="+mn-cs"/>
              </a:rPr>
              <a:t>зна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Об- </a:t>
            </a:r>
            <a:r>
              <a:rPr lang="ru-RU" sz="1200" kern="1200" dirty="0" err="1" smtClean="0">
                <a:solidFill>
                  <a:schemeClr val="tx1"/>
                </a:solidFill>
                <a:effectLst/>
                <a:latin typeface="+mn-lt"/>
                <a:ea typeface="+mn-ea"/>
                <a:cs typeface="+mn-cs"/>
              </a:rPr>
              <a:t>щую</a:t>
            </a:r>
            <a:r>
              <a:rPr lang="ru-RU" sz="1200" kern="1200" dirty="0" smtClean="0">
                <a:solidFill>
                  <a:schemeClr val="tx1"/>
                </a:solidFill>
                <a:effectLst/>
                <a:latin typeface="+mn-lt"/>
                <a:ea typeface="+mn-ea"/>
                <a:cs typeface="+mn-cs"/>
              </a:rPr>
              <a:t> формулу для этого уровня можно описать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рассуждений </a:t>
            </a:r>
            <a:endParaRPr lang="ru-RU" dirty="0" smtClean="0">
              <a:effectLst/>
            </a:endParaRPr>
          </a:p>
          <a:p>
            <a:r>
              <a:rPr lang="ru-RU" sz="1200" kern="1200" dirty="0" smtClean="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то можно успеть вовремя. На данном уровне сравни- </a:t>
            </a:r>
            <a:r>
              <a:rPr lang="ru-RU" sz="1200" kern="1200" dirty="0" err="1" smtClean="0">
                <a:solidFill>
                  <a:schemeClr val="tx1"/>
                </a:solidFill>
                <a:effectLst/>
                <a:latin typeface="+mn-lt"/>
                <a:ea typeface="+mn-ea"/>
                <a:cs typeface="+mn-cs"/>
              </a:rPr>
              <a:t>ваются</a:t>
            </a:r>
            <a:r>
              <a:rPr lang="ru-RU" sz="1200" kern="1200" dirty="0" smtClean="0">
                <a:solidFill>
                  <a:schemeClr val="tx1"/>
                </a:solidFill>
                <a:effectLst/>
                <a:latin typeface="+mn-lt"/>
                <a:ea typeface="+mn-ea"/>
                <a:cs typeface="+mn-cs"/>
              </a:rPr>
              <a:t> последствия нескольких решений и </a:t>
            </a:r>
            <a:r>
              <a:rPr lang="ru-RU" sz="1200" kern="1200" dirty="0" err="1" smtClean="0">
                <a:solidFill>
                  <a:schemeClr val="tx1"/>
                </a:solidFill>
                <a:effectLst/>
                <a:latin typeface="+mn-lt"/>
                <a:ea typeface="+mn-ea"/>
                <a:cs typeface="+mn-cs"/>
              </a:rPr>
              <a:t>выбира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ется</a:t>
            </a:r>
            <a:r>
              <a:rPr lang="ru-RU" sz="1200" kern="1200" dirty="0" smtClean="0">
                <a:solidFill>
                  <a:schemeClr val="tx1"/>
                </a:solidFill>
                <a:effectLst/>
                <a:latin typeface="+mn-lt"/>
                <a:ea typeface="+mn-ea"/>
                <a:cs typeface="+mn-cs"/>
              </a:rPr>
              <a:t> оптимальное. Общую формулу для этого </a:t>
            </a:r>
            <a:r>
              <a:rPr lang="ru-RU" sz="1200" kern="1200" dirty="0" err="1" smtClean="0">
                <a:solidFill>
                  <a:schemeClr val="tx1"/>
                </a:solidFill>
                <a:effectLst/>
                <a:latin typeface="+mn-lt"/>
                <a:ea typeface="+mn-ea"/>
                <a:cs typeface="+mn-cs"/>
              </a:rPr>
              <a:t>уров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ня</a:t>
            </a:r>
            <a:r>
              <a:rPr lang="ru-RU" sz="1200" kern="1200" dirty="0" smtClean="0">
                <a:solidFill>
                  <a:schemeClr val="tx1"/>
                </a:solidFill>
                <a:effectLst/>
                <a:latin typeface="+mn-lt"/>
                <a:ea typeface="+mn-ea"/>
                <a:cs typeface="+mn-cs"/>
              </a:rPr>
              <a:t> можно выразить как «если ..., то сделать так, то- </a:t>
            </a:r>
            <a:r>
              <a:rPr lang="ru-RU" sz="1200" kern="1200" dirty="0" err="1" smtClean="0">
                <a:solidFill>
                  <a:schemeClr val="tx1"/>
                </a:solidFill>
                <a:effectLst/>
                <a:latin typeface="+mn-lt"/>
                <a:ea typeface="+mn-ea"/>
                <a:cs typeface="+mn-cs"/>
              </a:rPr>
              <a:t>гда</a:t>
            </a:r>
            <a:r>
              <a:rPr lang="ru-RU" sz="1200" kern="1200" dirty="0" smtClean="0">
                <a:solidFill>
                  <a:schemeClr val="tx1"/>
                </a:solidFill>
                <a:effectLst/>
                <a:latin typeface="+mn-lt"/>
                <a:ea typeface="+mn-ea"/>
                <a:cs typeface="+mn-cs"/>
              </a:rPr>
              <a:t> будет так». </a:t>
            </a:r>
          </a:p>
          <a:p>
            <a:endParaRPr lang="ru-RU" dirty="0" smtClean="0">
              <a:effectLst/>
            </a:endParaRPr>
          </a:p>
          <a:p>
            <a:r>
              <a:rPr lang="ru-RU" sz="1200" kern="1200" dirty="0" err="1" smtClean="0">
                <a:solidFill>
                  <a:schemeClr val="tx1"/>
                </a:solidFill>
                <a:effectLst/>
                <a:latin typeface="+mn-lt"/>
                <a:ea typeface="+mn-ea"/>
                <a:cs typeface="+mn-cs"/>
              </a:rPr>
              <a:t>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Рассуждения с учетом анализа прошлых событий. Например, «в </a:t>
            </a:r>
            <a:r>
              <a:rPr lang="ru-RU" sz="1200" kern="1200" dirty="0" err="1" smtClean="0">
                <a:solidFill>
                  <a:schemeClr val="tx1"/>
                </a:solidFill>
                <a:effectLst/>
                <a:latin typeface="+mn-lt"/>
                <a:ea typeface="+mn-ea"/>
                <a:cs typeface="+mn-cs"/>
              </a:rPr>
              <a:t>прошлыи</a:t>
            </a:r>
            <a:r>
              <a:rPr lang="ru-RU" sz="1200" kern="1200" dirty="0" smtClean="0">
                <a:solidFill>
                  <a:schemeClr val="tx1"/>
                </a:solidFill>
                <a:effectLst/>
                <a:latin typeface="+mn-lt"/>
                <a:ea typeface="+mn-ea"/>
                <a:cs typeface="+mn-cs"/>
              </a:rPr>
              <a:t>̆ раз я побежал на моргаю- </a:t>
            </a:r>
            <a:r>
              <a:rPr lang="ru-RU" sz="1200" kern="1200" dirty="0" err="1" smtClean="0">
                <a:solidFill>
                  <a:schemeClr val="tx1"/>
                </a:solidFill>
                <a:effectLst/>
                <a:latin typeface="+mn-lt"/>
                <a:ea typeface="+mn-ea"/>
                <a:cs typeface="+mn-cs"/>
              </a:rPr>
              <a:t>щии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и чуть не попал под машину». </a:t>
            </a:r>
          </a:p>
          <a:p>
            <a:endParaRPr lang="ru-RU" dirty="0" smtClean="0">
              <a:effectLst/>
            </a:endParaRPr>
          </a:p>
          <a:p>
            <a:r>
              <a:rPr lang="ru-RU" sz="1200" kern="1200" dirty="0" err="1" smtClean="0">
                <a:solidFill>
                  <a:schemeClr val="tx1"/>
                </a:solidFill>
                <a:effectLst/>
                <a:latin typeface="+mn-lt"/>
                <a:ea typeface="+mn-ea"/>
                <a:cs typeface="+mn-cs"/>
              </a:rPr>
              <a:t>Саморефлексивныи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Построение </a:t>
            </a:r>
            <a:r>
              <a:rPr lang="ru-RU" sz="1200" kern="1200" dirty="0" err="1" smtClean="0">
                <a:solidFill>
                  <a:schemeClr val="tx1"/>
                </a:solidFill>
                <a:effectLst/>
                <a:latin typeface="+mn-lt"/>
                <a:ea typeface="+mn-ea"/>
                <a:cs typeface="+mn-cs"/>
              </a:rPr>
              <a:t>определеннои</a:t>
            </a:r>
            <a:r>
              <a:rPr lang="ru-RU" sz="1200" kern="1200" dirty="0" smtClean="0">
                <a:solidFill>
                  <a:schemeClr val="tx1"/>
                </a:solidFill>
                <a:effectLst/>
                <a:latin typeface="+mn-lt"/>
                <a:ea typeface="+mn-ea"/>
                <a:cs typeface="+mn-cs"/>
              </a:rPr>
              <a:t>̆ модели, с помощью ко- </a:t>
            </a:r>
            <a:r>
              <a:rPr lang="ru-RU" sz="1200" kern="1200" dirty="0" err="1" smtClean="0">
                <a:solidFill>
                  <a:schemeClr val="tx1"/>
                </a:solidFill>
                <a:effectLst/>
                <a:latin typeface="+mn-lt"/>
                <a:ea typeface="+mn-ea"/>
                <a:cs typeface="+mn-cs"/>
              </a:rPr>
              <a:t>торои</a:t>
            </a:r>
            <a:r>
              <a:rPr lang="ru-RU" sz="1200" kern="1200" dirty="0" smtClean="0">
                <a:solidFill>
                  <a:schemeClr val="tx1"/>
                </a:solidFill>
                <a:effectLst/>
                <a:latin typeface="+mn-lt"/>
                <a:ea typeface="+mn-ea"/>
                <a:cs typeface="+mn-cs"/>
              </a:rPr>
              <a:t>̆ идет оценка своих поступков. Например, «мое решение не </a:t>
            </a:r>
            <a:r>
              <a:rPr lang="ru-RU" sz="1200" kern="1200" dirty="0" err="1" smtClean="0">
                <a:solidFill>
                  <a:schemeClr val="tx1"/>
                </a:solidFill>
                <a:effectLst/>
                <a:latin typeface="+mn-lt"/>
                <a:ea typeface="+mn-ea"/>
                <a:cs typeface="+mn-cs"/>
              </a:rPr>
              <a:t>пойти</a:t>
            </a:r>
            <a:r>
              <a:rPr lang="ru-RU" sz="1200" kern="1200" dirty="0" smtClean="0">
                <a:solidFill>
                  <a:schemeClr val="tx1"/>
                </a:solidFill>
                <a:effectLst/>
                <a:latin typeface="+mn-lt"/>
                <a:ea typeface="+mn-ea"/>
                <a:cs typeface="+mn-cs"/>
              </a:rPr>
              <a:t> на это собрание было неверным, так как я упустил столько </a:t>
            </a:r>
            <a:r>
              <a:rPr lang="ru-RU" sz="1200" kern="1200" dirty="0" err="1" smtClean="0">
                <a:solidFill>
                  <a:schemeClr val="tx1"/>
                </a:solidFill>
                <a:effectLst/>
                <a:latin typeface="+mn-lt"/>
                <a:ea typeface="+mn-ea"/>
                <a:cs typeface="+mn-cs"/>
              </a:rPr>
              <a:t>возможностеи</a:t>
            </a:r>
            <a:r>
              <a:rPr lang="ru-RU" sz="1200" kern="1200" dirty="0" smtClean="0">
                <a:solidFill>
                  <a:schemeClr val="tx1"/>
                </a:solidFill>
                <a:effectLst/>
                <a:latin typeface="+mn-lt"/>
                <a:ea typeface="+mn-ea"/>
                <a:cs typeface="+mn-cs"/>
              </a:rPr>
              <a:t>̆, я был легкомысленным». </a:t>
            </a:r>
          </a:p>
          <a:p>
            <a:endParaRPr lang="ru-RU" dirty="0" smtClean="0">
              <a:effectLst/>
            </a:endParaRPr>
          </a:p>
          <a:p>
            <a:r>
              <a:rPr lang="ru-RU" sz="1200" kern="1200" dirty="0" err="1" smtClean="0">
                <a:solidFill>
                  <a:schemeClr val="tx1"/>
                </a:solidFill>
                <a:effectLst/>
                <a:latin typeface="+mn-lt"/>
                <a:ea typeface="+mn-ea"/>
                <a:cs typeface="+mn-cs"/>
              </a:rPr>
              <a:t>Самосознательныи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smtClean="0">
                <a:solidFill>
                  <a:schemeClr val="tx1"/>
                </a:solidFill>
                <a:effectLst/>
                <a:latin typeface="+mn-lt"/>
                <a:ea typeface="+mn-ea"/>
                <a:cs typeface="+mn-cs"/>
              </a:rPr>
              <a:t>ге</a:t>
            </a:r>
            <a:r>
              <a:rPr lang="ru-RU" sz="1200" kern="1200" dirty="0" smtClean="0">
                <a:solidFill>
                  <a:schemeClr val="tx1"/>
                </a:solidFill>
                <a:effectLst/>
                <a:latin typeface="+mn-lt"/>
                <a:ea typeface="+mn-ea"/>
                <a:cs typeface="+mn-cs"/>
              </a:rPr>
              <a:t>- рой?» </a:t>
            </a:r>
            <a:endParaRPr lang="ru-RU" dirty="0" smtClean="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Обучение How-to.  </a:t>
            </a:r>
          </a:p>
          <a:p>
            <a:pPr lvl="0" rtl="0">
              <a:buClr>
                <a:srgbClr val="000000"/>
              </a:buClr>
              <a:buSzPct val="100000"/>
              <a:buFont typeface="Arial"/>
              <a:buNone/>
            </a:pPr>
            <a:r>
              <a:rPr lang="en"/>
              <a:t>В общем смысле слова: обучение некоему алгоритму неких дейситвий. Важным представляеся, что сам процесс понимания тоже есть некий алгоритм. Таким образом получаем, что самому пониманию тоже нужно обучиться.</a:t>
            </a:r>
          </a:p>
          <a:p>
            <a:pPr lvl="0" rtl="0">
              <a:buNone/>
            </a:pPr>
            <a:r>
              <a:rPr lang="en"/>
              <a:t>Все что у системы есть, в этот начальный момент: савокупность критиков и образов мышления которые былы созданы ранее.</a:t>
            </a:r>
          </a:p>
          <a:p>
            <a:endParaRPr lang="en"/>
          </a:p>
          <a:p>
            <a:pPr lvl="0" rtl="0">
              <a:buNone/>
            </a:pPr>
            <a:r>
              <a:rPr lang="en"/>
              <a:t>Необходимо рекомбинировать ресурсы (кртики и образы мышленя) чтоб создать алгоритм понимания.</a:t>
            </a:r>
          </a:p>
          <a:p>
            <a:pPr lvl="0" rtl="0">
              <a:buNone/>
            </a:pPr>
            <a:r>
              <a:rPr lang="en"/>
              <a:t>Вот каким образом это работает: алгоритм не получилось попробуй по-другому.</a:t>
            </a:r>
          </a:p>
          <a:p>
            <a:pPr lvl="0" rtl="0">
              <a:buNone/>
            </a:pPr>
            <a:r>
              <a:rPr lang="en"/>
              <a:t>Система выполяняет некое действие, потом проверяет собственный резульатат. Если он не имеет смысла система пробует что-то иное.</a:t>
            </a:r>
          </a:p>
          <a:p>
            <a:pPr lvl="0" rtl="0">
              <a:buNone/>
            </a:pPr>
            <a:r>
              <a:rPr lang="en"/>
              <a:t>Оценка осмысленности результат проста: если в результате действия появлется новая семматическая сеть, в случае образа мышления или вероятность в случае критика то данное действие считается относительно осмысленным.</a:t>
            </a:r>
          </a:p>
          <a:p>
            <a:pPr lvl="0" rtl="0">
              <a:buNone/>
            </a:pPr>
            <a:r>
              <a:rPr lang="en"/>
              <a:t>В данном первичном обучении не ставится цель создать оптимальный алгоритм, а скорее создать алгоритм в приципе.</a:t>
            </a:r>
          </a:p>
          <a:p>
            <a:pPr lvl="0" rtl="0">
              <a:buNone/>
            </a:pPr>
            <a:r>
              <a:rPr lang="en"/>
              <a:t>Прямоугольники - это критики. Прямоугольники с закругленными краями - образы мышления.</a:t>
            </a:r>
          </a:p>
        </p:txBody>
      </p:sp>
    </p:spTree>
    <p:extLst>
      <p:ext uri="{BB962C8B-B14F-4D97-AF65-F5344CB8AC3E}">
        <p14:creationId xmlns:p14="http://schemas.microsoft.com/office/powerpoint/2010/main" val="208316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r>
              <a:rPr lang="en" dirty="0" smtClean="0"/>
              <a:t>.</a:t>
            </a:r>
          </a:p>
          <a:p>
            <a:pPr lvl="0" rtl="0">
              <a:buNone/>
            </a:pPr>
            <a:endParaRPr lang="en" dirty="0" smtClean="0"/>
          </a:p>
          <a:p>
            <a:pPr lvl="0" rtl="0">
              <a:buNone/>
            </a:pPr>
            <a:r>
              <a:rPr lang="ru-RU" dirty="0" smtClean="0"/>
              <a:t>Семантическая</a:t>
            </a:r>
            <a:r>
              <a:rPr lang="ru-RU" baseline="0" dirty="0" smtClean="0"/>
              <a:t> сеть.</a:t>
            </a:r>
          </a:p>
          <a:p>
            <a:pPr lvl="0" rtl="0">
              <a:buNone/>
            </a:pPr>
            <a:r>
              <a:rPr lang="en-US" baseline="0" dirty="0" smtClean="0"/>
              <a:t>OWL like:</a:t>
            </a:r>
          </a:p>
          <a:p>
            <a:pPr lvl="0" rtl="0">
              <a:buNone/>
            </a:pPr>
            <a:r>
              <a:rPr lang="en-US" baseline="0" dirty="0" err="1" smtClean="0"/>
              <a:t>url</a:t>
            </a:r>
            <a:r>
              <a:rPr lang="en-US" baseline="0" dirty="0" smtClean="0"/>
              <a:t>, </a:t>
            </a:r>
            <a:r>
              <a:rPr lang="en-US" baseline="0" dirty="0" err="1" smtClean="0"/>
              <a:t>exlude</a:t>
            </a:r>
            <a:r>
              <a:rPr lang="en-US" baseline="0" dirty="0" smtClean="0"/>
              <a:t> </a:t>
            </a:r>
            <a:r>
              <a:rPr lang="en-US" baseline="0" dirty="0" err="1" smtClean="0"/>
              <a:t>rdf</a:t>
            </a:r>
            <a:r>
              <a:rPr lang="en-US" baseline="0" dirty="0" smtClean="0"/>
              <a:t> query language</a:t>
            </a:r>
          </a:p>
          <a:p>
            <a:pPr lvl="0" rtl="0">
              <a:buNone/>
            </a:pPr>
            <a:r>
              <a:rPr lang="en-US" baseline="0" dirty="0" smtClean="0"/>
              <a:t>Neo4j</a:t>
            </a:r>
            <a:endParaRPr lang="ru-RU" baseline="0" dirty="0" smtClean="0"/>
          </a:p>
          <a:p>
            <a:pPr lvl="0" rtl="0">
              <a:buNone/>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Logical operators:</a:t>
            </a:r>
          </a:p>
          <a:p>
            <a:pPr lvl="1"/>
            <a:r>
              <a:rPr lang="en-US" sz="1200" b="0" i="0" kern="1200" dirty="0" smtClean="0">
                <a:solidFill>
                  <a:schemeClr val="tx1"/>
                </a:solidFill>
                <a:effectLst/>
                <a:latin typeface="+mn-lt"/>
                <a:ea typeface="+mn-ea"/>
                <a:cs typeface="+mn-cs"/>
              </a:rPr>
              <a:t>Implication.</a:t>
            </a:r>
          </a:p>
          <a:p>
            <a:pPr lvl="1"/>
            <a:r>
              <a:rPr lang="en-US" sz="1200" b="0" i="0" kern="1200" dirty="0" smtClean="0">
                <a:solidFill>
                  <a:schemeClr val="tx1"/>
                </a:solidFill>
                <a:effectLst/>
                <a:latin typeface="+mn-lt"/>
                <a:ea typeface="+mn-ea"/>
                <a:cs typeface="+mn-cs"/>
              </a:rPr>
              <a:t>Negation.</a:t>
            </a:r>
          </a:p>
          <a:p>
            <a:pPr lvl="1"/>
            <a:r>
              <a:rPr lang="en-US" sz="1200" b="0" i="0" kern="1200" dirty="0" smtClean="0">
                <a:solidFill>
                  <a:schemeClr val="tx1"/>
                </a:solidFill>
                <a:effectLst/>
                <a:latin typeface="+mn-lt"/>
                <a:ea typeface="+mn-ea"/>
                <a:cs typeface="+mn-cs"/>
              </a:rPr>
              <a:t>Conjunction.</a:t>
            </a:r>
          </a:p>
          <a:p>
            <a:pPr lvl="1"/>
            <a:r>
              <a:rPr lang="en-US" sz="1200" b="0" i="0" kern="1200" dirty="0" smtClean="0">
                <a:solidFill>
                  <a:schemeClr val="tx1"/>
                </a:solidFill>
                <a:effectLst/>
                <a:latin typeface="+mn-lt"/>
                <a:ea typeface="+mn-ea"/>
                <a:cs typeface="+mn-cs"/>
              </a:rPr>
              <a:t>Comparison:</a:t>
            </a:r>
          </a:p>
          <a:p>
            <a:pPr lvl="2"/>
            <a:r>
              <a:rPr lang="en-US" sz="1200" b="0" i="0" kern="1200" dirty="0" smtClean="0">
                <a:solidFill>
                  <a:schemeClr val="tx1"/>
                </a:solidFill>
                <a:effectLst/>
                <a:latin typeface="+mn-lt"/>
                <a:ea typeface="+mn-ea"/>
                <a:cs typeface="+mn-cs"/>
              </a:rPr>
              <a:t>Less.</a:t>
            </a:r>
          </a:p>
          <a:p>
            <a:pPr lvl="2"/>
            <a:r>
              <a:rPr lang="en-US" sz="1200" b="0" i="0" kern="1200" dirty="0" smtClean="0">
                <a:solidFill>
                  <a:schemeClr val="tx1"/>
                </a:solidFill>
                <a:effectLst/>
                <a:latin typeface="+mn-lt"/>
                <a:ea typeface="+mn-ea"/>
                <a:cs typeface="+mn-cs"/>
              </a:rPr>
              <a:t>Equals.</a:t>
            </a:r>
          </a:p>
          <a:p>
            <a:pPr lvl="2"/>
            <a:r>
              <a:rPr lang="en-US" sz="1200" b="0" i="0" kern="1200" dirty="0" smtClean="0">
                <a:solidFill>
                  <a:schemeClr val="tx1"/>
                </a:solidFill>
                <a:effectLst/>
                <a:latin typeface="+mn-lt"/>
                <a:ea typeface="+mn-ea"/>
                <a:cs typeface="+mn-cs"/>
              </a:rPr>
              <a:t>Greater</a:t>
            </a:r>
          </a:p>
          <a:p>
            <a:pPr lvl="2"/>
            <a:r>
              <a:rPr lang="en-US" sz="1200" b="0" i="0" kern="1200" dirty="0" err="1" smtClean="0">
                <a:solidFill>
                  <a:schemeClr val="tx1"/>
                </a:solidFill>
                <a:effectLst/>
                <a:latin typeface="+mn-lt"/>
                <a:ea typeface="+mn-ea"/>
                <a:cs typeface="+mn-cs"/>
              </a:rPr>
              <a:t>LessEquals</a:t>
            </a:r>
            <a:endParaRPr lang="en-US" sz="1200" b="0" i="0" kern="1200" dirty="0" smtClean="0">
              <a:solidFill>
                <a:schemeClr val="tx1"/>
              </a:solidFill>
              <a:effectLst/>
              <a:latin typeface="+mn-lt"/>
              <a:ea typeface="+mn-ea"/>
              <a:cs typeface="+mn-cs"/>
            </a:endParaRPr>
          </a:p>
          <a:p>
            <a:pPr lvl="2"/>
            <a:r>
              <a:rPr lang="en-US" sz="1200" b="0" i="0" kern="1200" dirty="0" err="1" smtClean="0">
                <a:solidFill>
                  <a:schemeClr val="tx1"/>
                </a:solidFill>
                <a:effectLst/>
                <a:latin typeface="+mn-lt"/>
                <a:ea typeface="+mn-ea"/>
                <a:cs typeface="+mn-cs"/>
              </a:rPr>
              <a:t>GreaterEquals</a:t>
            </a:r>
            <a:endParaRPr lang="en-US" sz="1200" b="0" i="0" kern="1200" dirty="0" smtClean="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Математическая модель</a:t>
            </a:r>
            <a:r>
              <a:rPr lang="ru-RU" sz="1200" b="0" i="0" kern="1200" dirty="0" smtClean="0">
                <a:solidFill>
                  <a:schemeClr val="tx1"/>
                </a:solidFill>
                <a:effectLst/>
                <a:latin typeface="+mn-lt"/>
                <a:ea typeface="+mn-ea"/>
                <a:cs typeface="+mn-cs"/>
              </a:rPr>
              <a:t> — приближенное описание объекта моделирования, выраженное с помощью </a:t>
            </a:r>
            <a:r>
              <a:rPr lang="ru-RU" sz="1200" b="1" i="0" kern="1200" dirty="0" err="1" smtClean="0">
                <a:solidFill>
                  <a:schemeClr val="tx1"/>
                </a:solidFill>
                <a:effectLst/>
                <a:latin typeface="+mn-lt"/>
                <a:ea typeface="+mn-ea"/>
                <a:cs typeface="+mn-cs"/>
              </a:rPr>
              <a:t>математической</a:t>
            </a:r>
            <a:r>
              <a:rPr lang="ru-RU" sz="1200" b="0" i="0" kern="1200" dirty="0" err="1" smtClean="0">
                <a:solidFill>
                  <a:schemeClr val="tx1"/>
                </a:solidFill>
                <a:effectLst/>
                <a:latin typeface="+mn-lt"/>
                <a:ea typeface="+mn-ea"/>
                <a:cs typeface="+mn-cs"/>
              </a:rPr>
              <a:t>символики</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Математические </a:t>
            </a:r>
            <a:r>
              <a:rPr lang="ru-RU" sz="1200" b="1" i="0" kern="1200" dirty="0" err="1" smtClean="0">
                <a:solidFill>
                  <a:schemeClr val="tx1"/>
                </a:solidFill>
                <a:effectLst/>
                <a:latin typeface="+mn-lt"/>
                <a:ea typeface="+mn-ea"/>
                <a:cs typeface="+mn-cs"/>
              </a:rPr>
              <a:t>модели</a:t>
            </a:r>
            <a:r>
              <a:rPr lang="ru-RU" sz="1200" b="0" i="0" kern="1200" dirty="0" err="1" smtClean="0">
                <a:solidFill>
                  <a:schemeClr val="tx1"/>
                </a:solidFill>
                <a:effectLst/>
                <a:latin typeface="+mn-lt"/>
                <a:ea typeface="+mn-ea"/>
                <a:cs typeface="+mn-cs"/>
              </a:rPr>
              <a:t>появились</a:t>
            </a:r>
            <a:r>
              <a:rPr lang="ru-RU" sz="1200" b="0" i="0" kern="1200" dirty="0" smtClean="0">
                <a:solidFill>
                  <a:schemeClr val="tx1"/>
                </a:solidFill>
                <a:effectLst/>
                <a:latin typeface="+mn-lt"/>
                <a:ea typeface="+mn-ea"/>
                <a:cs typeface="+mn-cs"/>
              </a:rPr>
              <a:t> вместе с математикой много веков назад. Огромный толчок </a:t>
            </a:r>
            <a:r>
              <a:rPr lang="ru-RU" sz="1200" b="0" i="0" kern="1200" dirty="0" err="1" smtClean="0">
                <a:solidFill>
                  <a:schemeClr val="tx1"/>
                </a:solidFill>
                <a:effectLst/>
                <a:latin typeface="+mn-lt"/>
                <a:ea typeface="+mn-ea"/>
                <a:cs typeface="+mn-cs"/>
              </a:rPr>
              <a:t>развитию</a:t>
            </a:r>
            <a:r>
              <a:rPr lang="ru-RU" sz="1200" b="1" i="0" kern="1200" dirty="0" err="1" smtClean="0">
                <a:solidFill>
                  <a:schemeClr val="tx1"/>
                </a:solidFill>
                <a:effectLst/>
                <a:latin typeface="+mn-lt"/>
                <a:ea typeface="+mn-ea"/>
                <a:cs typeface="+mn-cs"/>
              </a:rPr>
              <a:t>математического</a:t>
            </a:r>
            <a:r>
              <a:rPr lang="ru-RU" sz="1200" b="0" i="0" kern="1200" dirty="0" smtClean="0">
                <a:solidFill>
                  <a:schemeClr val="tx1"/>
                </a:solidFill>
                <a:effectLst/>
                <a:latin typeface="+mn-lt"/>
                <a:ea typeface="+mn-ea"/>
                <a:cs typeface="+mn-cs"/>
              </a:rPr>
              <a:t> моделирования придало появление ЭВМ.</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Формальная модель</a:t>
            </a:r>
            <a:r>
              <a:rPr lang="ru-RU" sz="1200" b="0" i="0" kern="1200" dirty="0" smtClean="0">
                <a:solidFill>
                  <a:schemeClr val="tx1"/>
                </a:solidFill>
                <a:effectLst/>
                <a:latin typeface="+mn-lt"/>
                <a:ea typeface="+mn-ea"/>
                <a:cs typeface="+mn-cs"/>
              </a:rPr>
              <a:t> является представлением концептуальной модели с помощью формальных языков. К таким языкам относятся математический аппарат, алгоритмические языки, языки моделирования</a:t>
            </a:r>
            <a:r>
              <a:rPr lang="ru-RU" sz="1200" b="0" i="0" kern="1200" baseline="0" dirty="0" smtClean="0">
                <a:solidFill>
                  <a:schemeClr val="tx1"/>
                </a:solidFill>
                <a:effectLst/>
                <a:latin typeface="+mn-lt"/>
                <a:ea typeface="+mn-ea"/>
                <a:cs typeface="+mn-cs"/>
              </a:rPr>
              <a:t> – </a:t>
            </a:r>
            <a:r>
              <a:rPr lang="en-US" sz="1200" b="0" i="0" kern="1200" baseline="0" dirty="0" smtClean="0">
                <a:solidFill>
                  <a:schemeClr val="tx1"/>
                </a:solidFill>
                <a:effectLst/>
                <a:latin typeface="+mn-lt"/>
                <a:ea typeface="+mn-ea"/>
                <a:cs typeface="+mn-cs"/>
              </a:rPr>
              <a:t>UML.</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50</a:t>
            </a:fld>
            <a:endParaRPr lang="ru-RU"/>
          </a:p>
        </p:txBody>
      </p:sp>
    </p:spTree>
    <p:extLst>
      <p:ext uri="{BB962C8B-B14F-4D97-AF65-F5344CB8AC3E}">
        <p14:creationId xmlns:p14="http://schemas.microsoft.com/office/powerpoint/2010/main" val="106231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достижения поставленной</a:t>
            </a:r>
            <a:r>
              <a:rPr lang="ru-RU" sz="1200" kern="1200" baseline="0" dirty="0" smtClean="0">
                <a:solidFill>
                  <a:schemeClr val="tx1"/>
                </a:solidFill>
                <a:effectLst/>
                <a:latin typeface="+mn-lt"/>
                <a:ea typeface="+mn-ea"/>
                <a:cs typeface="+mn-cs"/>
              </a:rPr>
              <a:t> цели необходимо было выполнить следующие задачи</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smtClean="0">
                <a:solidFill>
                  <a:schemeClr val="tx1"/>
                </a:solidFill>
                <a:effectLst/>
                <a:latin typeface="+mn-lt"/>
                <a:ea typeface="+mn-ea"/>
                <a:cs typeface="+mn-cs"/>
              </a:rPr>
              <a:t>Разработать и построить модель проблемно-ориентированной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smtClean="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smtClean="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Основные результаты по теме диссертации изложены в 10 печатных изданиях [1–10], из которых статьи [6; 7] проиндексированы в БД </a:t>
            </a:r>
            <a:r>
              <a:rPr lang="ru-RU" sz="1200" kern="1200" dirty="0" err="1" smtClean="0">
                <a:solidFill>
                  <a:schemeClr val="tx1"/>
                </a:solidFill>
                <a:effectLst/>
                <a:latin typeface="+mn-lt"/>
                <a:ea typeface="+mn-ea"/>
                <a:cs typeface="+mn-cs"/>
              </a:rPr>
              <a:t>Scopus</a:t>
            </a:r>
            <a:r>
              <a:rPr lang="ru-RU" sz="1200" kern="1200" dirty="0" smtClean="0">
                <a:solidFill>
                  <a:schemeClr val="tx1"/>
                </a:solidFill>
                <a:effectLst/>
                <a:latin typeface="+mn-lt"/>
                <a:ea typeface="+mn-ea"/>
                <a:cs typeface="+mn-cs"/>
              </a:rPr>
              <a:t> и входят в перечень журналов ВАК РФ, статья [7] также </a:t>
            </a:r>
            <a:r>
              <a:rPr lang="ru-RU" sz="1200" kern="1200" dirty="0" err="1" smtClean="0">
                <a:solidFill>
                  <a:schemeClr val="tx1"/>
                </a:solidFill>
                <a:effectLst/>
                <a:latin typeface="+mn-lt"/>
                <a:ea typeface="+mn-ea"/>
                <a:cs typeface="+mn-cs"/>
              </a:rPr>
              <a:t>проиндексиро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вана</a:t>
            </a:r>
            <a:r>
              <a:rPr lang="ru-RU" sz="1200" kern="1200" dirty="0" smtClean="0">
                <a:solidFill>
                  <a:schemeClr val="tx1"/>
                </a:solidFill>
                <a:effectLst/>
                <a:latin typeface="+mn-lt"/>
                <a:ea typeface="+mn-ea"/>
                <a:cs typeface="+mn-cs"/>
              </a:rPr>
              <a:t> в БД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Science</a:t>
            </a:r>
            <a:r>
              <a:rPr lang="ru-RU" sz="1200" kern="1200" dirty="0" smtClean="0">
                <a:solidFill>
                  <a:schemeClr val="tx1"/>
                </a:solidFill>
                <a:effectLst/>
                <a:latin typeface="+mn-lt"/>
                <a:ea typeface="+mn-ea"/>
                <a:cs typeface="+mn-cs"/>
              </a:rPr>
              <a:t>, работа [8] опубликована в журнале из перечня ВАК РФ, статья [3] проиндексирована в БД РИНЦ, работы [1–3] опубликованы в </a:t>
            </a:r>
            <a:r>
              <a:rPr lang="ru-RU" sz="1200" kern="1200" dirty="0" err="1" smtClean="0">
                <a:solidFill>
                  <a:schemeClr val="tx1"/>
                </a:solidFill>
                <a:effectLst/>
                <a:latin typeface="+mn-lt"/>
                <a:ea typeface="+mn-ea"/>
                <a:cs typeface="+mn-cs"/>
              </a:rPr>
              <a:t>ма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териалах</a:t>
            </a:r>
            <a:r>
              <a:rPr lang="ru-RU" sz="1200" kern="1200" dirty="0" smtClean="0">
                <a:solidFill>
                  <a:schemeClr val="tx1"/>
                </a:solidFill>
                <a:effectLst/>
                <a:latin typeface="+mn-lt"/>
                <a:ea typeface="+mn-ea"/>
                <a:cs typeface="+mn-cs"/>
              </a:rPr>
              <a:t> международных и </a:t>
            </a:r>
            <a:r>
              <a:rPr lang="ru-RU" sz="1200" kern="1200" dirty="0" err="1" smtClean="0">
                <a:solidFill>
                  <a:schemeClr val="tx1"/>
                </a:solidFill>
                <a:effectLst/>
                <a:latin typeface="+mn-lt"/>
                <a:ea typeface="+mn-ea"/>
                <a:cs typeface="+mn-cs"/>
              </a:rPr>
              <a:t>всероссийских</a:t>
            </a:r>
            <a:r>
              <a:rPr lang="ru-RU" sz="1200" kern="1200" dirty="0" smtClean="0">
                <a:solidFill>
                  <a:schemeClr val="tx1"/>
                </a:solidFill>
                <a:effectLst/>
                <a:latin typeface="+mn-lt"/>
                <a:ea typeface="+mn-ea"/>
                <a:cs typeface="+mn-cs"/>
              </a:rPr>
              <a:t> конференций, статьи [4; 5] </a:t>
            </a:r>
            <a:r>
              <a:rPr lang="ru-RU" sz="1200" kern="1200" dirty="0" err="1" smtClean="0">
                <a:solidFill>
                  <a:schemeClr val="tx1"/>
                </a:solidFill>
                <a:effectLst/>
                <a:latin typeface="+mn-lt"/>
                <a:ea typeface="+mn-ea"/>
                <a:cs typeface="+mn-cs"/>
              </a:rPr>
              <a:t>опубли</a:t>
            </a:r>
            <a:r>
              <a:rPr lang="ru-RU" sz="1200" kern="1200" dirty="0" smtClean="0">
                <a:solidFill>
                  <a:schemeClr val="tx1"/>
                </a:solidFill>
                <a:effectLst/>
                <a:latin typeface="+mn-lt"/>
                <a:ea typeface="+mn-ea"/>
                <a:cs typeface="+mn-cs"/>
              </a:rPr>
              <a:t>- кованы в международном журнале ”</a:t>
            </a:r>
            <a:r>
              <a:rPr lang="ru-RU" sz="1200" kern="1200" dirty="0" err="1" smtClean="0">
                <a:solidFill>
                  <a:schemeClr val="tx1"/>
                </a:solidFill>
                <a:effectLst/>
                <a:latin typeface="+mn-lt"/>
                <a:ea typeface="+mn-ea"/>
                <a:cs typeface="+mn-cs"/>
              </a:rPr>
              <a:t>International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Synthetic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Emotions</a:t>
            </a:r>
            <a:r>
              <a:rPr lang="ru-RU" sz="1200" kern="1200" dirty="0" smtClean="0">
                <a:solidFill>
                  <a:schemeClr val="tx1"/>
                </a:solidFill>
                <a:effectLst/>
                <a:latin typeface="+mn-lt"/>
                <a:ea typeface="+mn-ea"/>
                <a:cs typeface="+mn-cs"/>
              </a:rPr>
              <a:t>” , входящем в индекс ACM и отмеченном </a:t>
            </a:r>
            <a:r>
              <a:rPr lang="ru-RU" sz="1200" kern="1200" dirty="0" err="1" smtClean="0">
                <a:solidFill>
                  <a:schemeClr val="tx1"/>
                </a:solidFill>
                <a:effectLst/>
                <a:latin typeface="+mn-lt"/>
                <a:ea typeface="+mn-ea"/>
                <a:cs typeface="+mn-cs"/>
              </a:rPr>
              <a:t>наградои</a:t>
            </a:r>
            <a:r>
              <a:rPr lang="ru-RU" sz="1200" kern="1200" dirty="0" smtClean="0">
                <a:solidFill>
                  <a:schemeClr val="tx1"/>
                </a:solidFill>
                <a:effectLst/>
                <a:latin typeface="+mn-lt"/>
                <a:ea typeface="+mn-ea"/>
                <a:cs typeface="+mn-cs"/>
              </a:rPr>
              <a:t>̆ ”IGI </a:t>
            </a:r>
            <a:r>
              <a:rPr lang="ru-RU" sz="1200" kern="1200" dirty="0" err="1" smtClean="0">
                <a:solidFill>
                  <a:schemeClr val="tx1"/>
                </a:solidFill>
                <a:effectLst/>
                <a:latin typeface="+mn-lt"/>
                <a:ea typeface="+mn-ea"/>
                <a:cs typeface="+mn-cs"/>
              </a:rPr>
              <a:t>Global’s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Seventh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Annual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Excellence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Research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Awards</a:t>
            </a:r>
            <a:r>
              <a:rPr lang="ru-RU" sz="1200" kern="1200" dirty="0" smtClean="0">
                <a:solidFill>
                  <a:schemeClr val="tx1"/>
                </a:solidFill>
                <a:effectLst/>
                <a:latin typeface="+mn-lt"/>
                <a:ea typeface="+mn-ea"/>
                <a:cs typeface="+mn-cs"/>
              </a:rPr>
              <a:t>”. </a:t>
            </a:r>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3314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Рассказать кратко!</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15</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smtClean="0">
                <a:solidFill>
                  <a:schemeClr val="tx1"/>
                </a:solidFill>
                <a:effectLst/>
                <a:latin typeface="+mn-lt"/>
                <a:ea typeface="+mn-ea"/>
                <a:cs typeface="+mn-cs"/>
              </a:rPr>
              <a:t>.................. 26 </a:t>
            </a:r>
            <a:endParaRPr lang="ru-RU" dirty="0" smtClean="0"/>
          </a:p>
          <a:p>
            <a:r>
              <a:rPr lang="ru-RU" sz="1200" kern="1200" dirty="0" smtClean="0">
                <a:solidFill>
                  <a:schemeClr val="tx1"/>
                </a:solidFill>
                <a:effectLst/>
                <a:latin typeface="+mn-lt"/>
                <a:ea typeface="+mn-ea"/>
                <a:cs typeface="+mn-cs"/>
              </a:rPr>
              <a:t>2.1  Построение модели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с использованием деревьев принятия решений............................ 26 2.1.1 </a:t>
            </a:r>
            <a:r>
              <a:rPr lang="ru-RU" sz="1200" kern="1200" dirty="0" err="1" smtClean="0">
                <a:solidFill>
                  <a:schemeClr val="tx1"/>
                </a:solidFill>
                <a:effectLst/>
                <a:latin typeface="+mn-lt"/>
                <a:ea typeface="+mn-ea"/>
                <a:cs typeface="+mn-cs"/>
              </a:rPr>
              <a:t>БазазнанийнаосновеOWL</a:t>
            </a:r>
            <a:r>
              <a:rPr lang="ru-RU" sz="1200" kern="1200" dirty="0" smtClean="0">
                <a:solidFill>
                  <a:schemeClr val="tx1"/>
                </a:solidFill>
                <a:effectLst/>
                <a:latin typeface="+mn-lt"/>
                <a:ea typeface="+mn-ea"/>
                <a:cs typeface="+mn-cs"/>
              </a:rPr>
              <a:t> .................. 27 2.1.2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29 </a:t>
            </a:r>
            <a:endParaRPr lang="ru-RU" dirty="0" smtClean="0">
              <a:effectLst/>
            </a:endParaRPr>
          </a:p>
          <a:p>
            <a:r>
              <a:rPr lang="ru-RU" sz="1200" kern="1200" dirty="0" smtClean="0">
                <a:solidFill>
                  <a:schemeClr val="tx1"/>
                </a:solidFill>
                <a:effectLst/>
                <a:latin typeface="+mn-lt"/>
                <a:ea typeface="+mn-ea"/>
                <a:cs typeface="+mn-cs"/>
              </a:rPr>
              <a:t>2.2  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 использованием генетических алгоритмов . . . 30 2.2.1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30 2.2.2 </a:t>
            </a:r>
            <a:r>
              <a:rPr lang="ru-RU" sz="1200" kern="1200" dirty="0" err="1" smtClean="0">
                <a:solidFill>
                  <a:schemeClr val="tx1"/>
                </a:solidFill>
                <a:effectLst/>
                <a:latin typeface="+mn-lt"/>
                <a:ea typeface="+mn-ea"/>
                <a:cs typeface="+mn-cs"/>
              </a:rPr>
              <a:t>Базазнанийнаосновеграфов</a:t>
            </a:r>
            <a:r>
              <a:rPr lang="ru-RU" sz="1200" kern="1200" dirty="0" smtClean="0">
                <a:solidFill>
                  <a:schemeClr val="tx1"/>
                </a:solidFill>
                <a:effectLst/>
                <a:latin typeface="+mn-lt"/>
                <a:ea typeface="+mn-ea"/>
                <a:cs typeface="+mn-cs"/>
              </a:rPr>
              <a:t> ................. 32 </a:t>
            </a:r>
            <a:endParaRPr lang="ru-RU" dirty="0" smtClean="0">
              <a:effectLst/>
            </a:endParaRPr>
          </a:p>
          <a:p>
            <a:r>
              <a:rPr lang="ru-RU" sz="1200" kern="1200" dirty="0" smtClean="0">
                <a:solidFill>
                  <a:schemeClr val="tx1"/>
                </a:solidFill>
                <a:effectLst/>
                <a:latin typeface="+mn-lt"/>
                <a:ea typeface="+mn-ea"/>
                <a:cs typeface="+mn-cs"/>
              </a:rPr>
              <a:t>2.3  Модель TU 1.0, основанная на модели мышления </a:t>
            </a:r>
            <a:r>
              <a:rPr lang="ru-RU" sz="1200" kern="1200" dirty="0" err="1" smtClean="0">
                <a:solidFill>
                  <a:schemeClr val="tx1"/>
                </a:solidFill>
                <a:effectLst/>
                <a:latin typeface="+mn-lt"/>
                <a:ea typeface="+mn-ea"/>
                <a:cs typeface="+mn-cs"/>
              </a:rPr>
              <a:t>Марвина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Мински</a:t>
            </a:r>
            <a:r>
              <a:rPr lang="ru-RU" sz="1200" kern="1200" dirty="0" smtClean="0">
                <a:solidFill>
                  <a:schemeClr val="tx1"/>
                </a:solidFill>
                <a:effectLst/>
                <a:latin typeface="+mn-lt"/>
                <a:ea typeface="+mn-ea"/>
                <a:cs typeface="+mn-cs"/>
              </a:rPr>
              <a:t> 33 2.3.1 </a:t>
            </a:r>
            <a:r>
              <a:rPr lang="ru-RU" sz="1200" kern="1200" dirty="0" err="1" smtClean="0">
                <a:solidFill>
                  <a:schemeClr val="tx1"/>
                </a:solidFill>
                <a:effectLst/>
                <a:latin typeface="+mn-lt"/>
                <a:ea typeface="+mn-ea"/>
                <a:cs typeface="+mn-cs"/>
              </a:rPr>
              <a:t>Особенностимоделимышления</a:t>
            </a:r>
            <a:r>
              <a:rPr lang="ru-RU" sz="1200" kern="1200" dirty="0" smtClean="0">
                <a:solidFill>
                  <a:schemeClr val="tx1"/>
                </a:solidFill>
                <a:effectLst/>
                <a:latin typeface="+mn-lt"/>
                <a:ea typeface="+mn-ea"/>
                <a:cs typeface="+mn-cs"/>
              </a:rPr>
              <a:t>................ 33 2.3.2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35 </a:t>
            </a:r>
            <a:endParaRPr lang="ru-RU" dirty="0" smtClean="0">
              <a:effectLst/>
            </a:endParaRPr>
          </a:p>
          <a:p>
            <a:r>
              <a:rPr lang="ru-RU" sz="1200" kern="1200" dirty="0" smtClean="0">
                <a:solidFill>
                  <a:schemeClr val="tx1"/>
                </a:solidFill>
                <a:effectLst/>
                <a:latin typeface="+mn-lt"/>
                <a:ea typeface="+mn-ea"/>
                <a:cs typeface="+mn-cs"/>
              </a:rPr>
              <a:t>2.4  Выводыпоглаве2............................ 38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smtClean="0">
                <a:solidFill>
                  <a:schemeClr val="tx1"/>
                </a:solidFill>
                <a:effectLst/>
                <a:latin typeface="+mn-lt"/>
                <a:ea typeface="+mn-ea"/>
                <a:cs typeface="+mn-cs"/>
              </a:rPr>
              <a:t>. . . . . . . . 40 </a:t>
            </a:r>
            <a:endParaRPr lang="ru-RU" dirty="0" smtClean="0"/>
          </a:p>
          <a:p>
            <a:r>
              <a:rPr lang="ru-RU" sz="1200" kern="1200" dirty="0" smtClean="0">
                <a:solidFill>
                  <a:schemeClr val="tx1"/>
                </a:solidFill>
                <a:effectLst/>
                <a:latin typeface="+mn-lt"/>
                <a:ea typeface="+mn-ea"/>
                <a:cs typeface="+mn-cs"/>
              </a:rPr>
              <a:t>3.1  Архитектура системы .......................... 40 3.1.1 </a:t>
            </a:r>
            <a:r>
              <a:rPr lang="ru-RU" sz="1200" kern="1200" dirty="0" err="1" smtClean="0">
                <a:solidFill>
                  <a:schemeClr val="tx1"/>
                </a:solidFill>
                <a:effectLst/>
                <a:latin typeface="+mn-lt"/>
                <a:ea typeface="+mn-ea"/>
                <a:cs typeface="+mn-cs"/>
              </a:rPr>
              <a:t>Компонентысистемы</a:t>
            </a:r>
            <a:r>
              <a:rPr lang="ru-RU" sz="1200" kern="1200" dirty="0" smtClean="0">
                <a:solidFill>
                  <a:schemeClr val="tx1"/>
                </a:solidFill>
                <a:effectLst/>
                <a:latin typeface="+mn-lt"/>
                <a:ea typeface="+mn-ea"/>
                <a:cs typeface="+mn-cs"/>
              </a:rPr>
              <a:t>...................... 43 3.1.2 </a:t>
            </a:r>
            <a:r>
              <a:rPr lang="ru-RU" sz="1200" kern="1200" dirty="0" err="1" smtClean="0">
                <a:solidFill>
                  <a:schemeClr val="tx1"/>
                </a:solidFill>
                <a:effectLst/>
                <a:latin typeface="+mn-lt"/>
                <a:ea typeface="+mn-ea"/>
                <a:cs typeface="+mn-cs"/>
              </a:rPr>
              <a:t>КомпонентWebService</a:t>
            </a:r>
            <a:r>
              <a:rPr lang="ru-RU" sz="1200" kern="1200" dirty="0" smtClean="0">
                <a:solidFill>
                  <a:schemeClr val="tx1"/>
                </a:solidFill>
                <a:effectLst/>
                <a:latin typeface="+mn-lt"/>
                <a:ea typeface="+mn-ea"/>
                <a:cs typeface="+mn-cs"/>
              </a:rPr>
              <a:t> ..................... 46 3.1.3 Компонент </a:t>
            </a:r>
            <a:r>
              <a:rPr lang="ru-RU" sz="1200" kern="1200" dirty="0" err="1" smtClean="0">
                <a:solidFill>
                  <a:schemeClr val="tx1"/>
                </a:solidFill>
                <a:effectLst/>
                <a:latin typeface="+mn-lt"/>
                <a:ea typeface="+mn-ea"/>
                <a:cs typeface="+mn-cs"/>
              </a:rPr>
              <a:t>CoreService.ThinkingLifeCycle</a:t>
            </a:r>
            <a:r>
              <a:rPr lang="ru-RU" sz="1200" kern="1200" dirty="0" smtClean="0">
                <a:solidFill>
                  <a:schemeClr val="tx1"/>
                </a:solidFill>
                <a:effectLst/>
                <a:latin typeface="+mn-lt"/>
                <a:ea typeface="+mn-ea"/>
                <a:cs typeface="+mn-cs"/>
              </a:rPr>
              <a:t> . . . . . . . . . . 48 3.1.4 КомпонентыT3 ......................... 57 3.1.5 </a:t>
            </a:r>
            <a:r>
              <a:rPr lang="ru-RU" sz="1200" kern="1200" dirty="0" err="1" smtClean="0">
                <a:solidFill>
                  <a:schemeClr val="tx1"/>
                </a:solidFill>
                <a:effectLst/>
                <a:latin typeface="+mn-lt"/>
                <a:ea typeface="+mn-ea"/>
                <a:cs typeface="+mn-cs"/>
              </a:rPr>
              <a:t>Вспомогательныекомпоненты</a:t>
            </a:r>
            <a:r>
              <a:rPr lang="ru-RU" sz="1200" kern="1200" dirty="0" smtClean="0">
                <a:solidFill>
                  <a:schemeClr val="tx1"/>
                </a:solidFill>
                <a:effectLst/>
                <a:latin typeface="+mn-lt"/>
                <a:ea typeface="+mn-ea"/>
                <a:cs typeface="+mn-cs"/>
              </a:rPr>
              <a:t>................. 70 </a:t>
            </a:r>
            <a:endParaRPr lang="ru-RU" dirty="0" smtClean="0">
              <a:effectLst/>
            </a:endParaRPr>
          </a:p>
          <a:p>
            <a:r>
              <a:rPr lang="ru-RU" sz="1200" kern="1200" dirty="0" smtClean="0">
                <a:solidFill>
                  <a:schemeClr val="tx1"/>
                </a:solidFill>
                <a:effectLst/>
                <a:latin typeface="+mn-lt"/>
                <a:ea typeface="+mn-ea"/>
                <a:cs typeface="+mn-cs"/>
              </a:rPr>
              <a:t>3.2  Модель данных </a:t>
            </a:r>
            <a:r>
              <a:rPr lang="ru-RU" sz="1200" kern="1200" dirty="0" err="1" smtClean="0">
                <a:solidFill>
                  <a:schemeClr val="tx1"/>
                </a:solidFill>
                <a:effectLst/>
                <a:latin typeface="+mn-lt"/>
                <a:ea typeface="+mn-ea"/>
                <a:cs typeface="+mn-cs"/>
              </a:rPr>
              <a:t>TUKnowledge</a:t>
            </a:r>
            <a:r>
              <a:rPr lang="ru-RU" sz="1200" kern="1200" dirty="0" smtClean="0">
                <a:solidFill>
                  <a:schemeClr val="tx1"/>
                </a:solidFill>
                <a:effectLst/>
                <a:latin typeface="+mn-lt"/>
                <a:ea typeface="+mn-ea"/>
                <a:cs typeface="+mn-cs"/>
              </a:rPr>
              <a:t>..................... 74 </a:t>
            </a:r>
            <a:endParaRPr lang="ru-RU" dirty="0" smtClean="0">
              <a:effectLst/>
            </a:endParaRPr>
          </a:p>
          <a:p>
            <a:r>
              <a:rPr lang="ru-RU" sz="1200" kern="1200" dirty="0" smtClean="0">
                <a:solidFill>
                  <a:schemeClr val="tx1"/>
                </a:solidFill>
                <a:effectLst/>
                <a:latin typeface="+mn-lt"/>
                <a:ea typeface="+mn-ea"/>
                <a:cs typeface="+mn-cs"/>
              </a:rPr>
              <a:t>3.3  Прототип системы............................ 79 </a:t>
            </a:r>
            <a:endParaRPr lang="ru-RU" dirty="0" smtClean="0">
              <a:effectLst/>
            </a:endParaRPr>
          </a:p>
          <a:p>
            <a:r>
              <a:rPr lang="ru-RU" sz="1200" kern="1200" dirty="0" smtClean="0">
                <a:solidFill>
                  <a:schemeClr val="tx1"/>
                </a:solidFill>
                <a:effectLst/>
                <a:latin typeface="+mn-lt"/>
                <a:ea typeface="+mn-ea"/>
                <a:cs typeface="+mn-cs"/>
              </a:rPr>
              <a:t>3.4  Выводыпоглаве3............................ 82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17</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smtClean="0">
                <a:solidFill>
                  <a:schemeClr val="tx1"/>
                </a:solidFill>
                <a:effectLst/>
                <a:latin typeface="+mn-lt"/>
                <a:ea typeface="+mn-ea"/>
                <a:cs typeface="+mn-cs"/>
              </a:rPr>
              <a:t>................................ 83 </a:t>
            </a:r>
            <a:endParaRPr lang="ru-RU" dirty="0" smtClean="0"/>
          </a:p>
          <a:p>
            <a:r>
              <a:rPr lang="ru-RU" sz="1200" kern="1200" dirty="0" smtClean="0">
                <a:solidFill>
                  <a:schemeClr val="tx1"/>
                </a:solidFill>
                <a:effectLst/>
                <a:latin typeface="+mn-lt"/>
                <a:ea typeface="+mn-ea"/>
                <a:cs typeface="+mn-cs"/>
              </a:rPr>
              <a:t>4.1  Экспериментальные данные ...................... 83 </a:t>
            </a:r>
            <a:endParaRPr lang="ru-RU" dirty="0" smtClean="0">
              <a:effectLst/>
            </a:endParaRPr>
          </a:p>
          <a:p>
            <a:r>
              <a:rPr lang="ru-RU" sz="1200" kern="1200" dirty="0" smtClean="0">
                <a:solidFill>
                  <a:schemeClr val="tx1"/>
                </a:solidFill>
                <a:effectLst/>
                <a:latin typeface="+mn-lt"/>
                <a:ea typeface="+mn-ea"/>
                <a:cs typeface="+mn-cs"/>
              </a:rPr>
              <a:t>4.2  Оценка эффективности ......................... 84 </a:t>
            </a:r>
            <a:endParaRPr lang="ru-RU" dirty="0" smtClean="0">
              <a:effectLst/>
            </a:endParaRPr>
          </a:p>
          <a:p>
            <a:r>
              <a:rPr lang="ru-RU" sz="1200" kern="1200" dirty="0" smtClean="0">
                <a:solidFill>
                  <a:schemeClr val="tx1"/>
                </a:solidFill>
                <a:effectLst/>
                <a:latin typeface="+mn-lt"/>
                <a:ea typeface="+mn-ea"/>
                <a:cs typeface="+mn-cs"/>
              </a:rPr>
              <a:t>4.3  Результаты экспериментов ....................... 85 </a:t>
            </a:r>
            <a:endParaRPr lang="ru-RU" dirty="0" smtClean="0">
              <a:effectLst/>
            </a:endParaRPr>
          </a:p>
          <a:p>
            <a:r>
              <a:rPr lang="ru-RU" sz="1200" kern="1200" dirty="0" smtClean="0">
                <a:solidFill>
                  <a:schemeClr val="tx1"/>
                </a:solidFill>
                <a:effectLst/>
                <a:latin typeface="+mn-lt"/>
                <a:ea typeface="+mn-ea"/>
                <a:cs typeface="+mn-cs"/>
              </a:rPr>
              <a:t>4.4  Выводыпоглаве4............................ 87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18</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руктуры</a:t>
            </a:r>
            <a:r>
              <a:rPr lang="ru-RU" sz="1200" kern="1200" dirty="0" smtClean="0">
                <a:solidFill>
                  <a:schemeClr val="tx1"/>
                </a:solidFill>
                <a:effectLst/>
                <a:latin typeface="+mn-lt"/>
                <a:ea typeface="+mn-ea"/>
                <a:cs typeface="+mn-cs"/>
              </a:rPr>
              <a:t> </a:t>
            </a:r>
            <a:endParaRPr lang="ru-RU" dirty="0" smtClean="0"/>
          </a:p>
          <a:p>
            <a:r>
              <a:rPr lang="ru-RU" sz="1200" b="1" kern="1200" dirty="0" smtClean="0">
                <a:solidFill>
                  <a:schemeClr val="tx1"/>
                </a:solidFill>
                <a:effectLst/>
                <a:latin typeface="+mn-lt"/>
                <a:ea typeface="+mn-ea"/>
                <a:cs typeface="+mn-cs"/>
              </a:rPr>
              <a:t>Категория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Проблема с ПО </a:t>
            </a:r>
            <a:endParaRPr lang="ru-RU" dirty="0" smtClean="0">
              <a:effectLst/>
            </a:endParaRPr>
          </a:p>
          <a:p>
            <a:r>
              <a:rPr lang="ru-RU" sz="1200" kern="1200" dirty="0" smtClean="0">
                <a:solidFill>
                  <a:schemeClr val="tx1"/>
                </a:solidFill>
                <a:effectLst/>
                <a:latin typeface="+mn-lt"/>
                <a:ea typeface="+mn-ea"/>
                <a:cs typeface="+mn-cs"/>
              </a:rPr>
              <a:t>Проблема при запуске ПО на компьютере. Решается </a:t>
            </a:r>
            <a:r>
              <a:rPr lang="ru-RU" sz="1200" kern="1200" dirty="0" err="1" smtClean="0">
                <a:solidFill>
                  <a:schemeClr val="tx1"/>
                </a:solidFill>
                <a:effectLst/>
                <a:latin typeface="+mn-lt"/>
                <a:ea typeface="+mn-ea"/>
                <a:cs typeface="+mn-cs"/>
              </a:rPr>
              <a:t>переуста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новкои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Проблемы во время работы </a:t>
            </a:r>
            <a:endParaRPr lang="ru-RU" dirty="0" smtClean="0">
              <a:effectLst/>
            </a:endParaRPr>
          </a:p>
          <a:p>
            <a:r>
              <a:rPr lang="ru-RU" sz="1200" kern="1200" dirty="0" smtClean="0">
                <a:solidFill>
                  <a:schemeClr val="tx1"/>
                </a:solidFill>
                <a:effectLst/>
                <a:latin typeface="+mn-lt"/>
                <a:ea typeface="+mn-ea"/>
                <a:cs typeface="+mn-cs"/>
              </a:rPr>
              <a:t>Проблема с функционированием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Как сделать </a:t>
            </a:r>
            <a:endParaRPr lang="ru-RU" dirty="0" smtClean="0">
              <a:effectLst/>
            </a:endParaRPr>
          </a:p>
          <a:p>
            <a:r>
              <a:rPr lang="ru-RU" sz="1200" kern="1200" dirty="0" smtClean="0">
                <a:solidFill>
                  <a:schemeClr val="tx1"/>
                </a:solidFill>
                <a:effectLst/>
                <a:latin typeface="+mn-lt"/>
                <a:ea typeface="+mn-ea"/>
                <a:cs typeface="+mn-cs"/>
              </a:rPr>
              <a:t>Запрос на инструкцию по </a:t>
            </a:r>
            <a:r>
              <a:rPr lang="ru-RU" sz="1200" kern="1200" dirty="0" err="1" smtClean="0">
                <a:solidFill>
                  <a:schemeClr val="tx1"/>
                </a:solidFill>
                <a:effectLst/>
                <a:latin typeface="+mn-lt"/>
                <a:ea typeface="+mn-ea"/>
                <a:cs typeface="+mn-cs"/>
              </a:rPr>
              <a:t>рабо</a:t>
            </a:r>
            <a:r>
              <a:rPr lang="ru-RU" sz="1200" kern="1200" dirty="0" smtClean="0">
                <a:solidFill>
                  <a:schemeClr val="tx1"/>
                </a:solidFill>
                <a:effectLst/>
                <a:latin typeface="+mn-lt"/>
                <a:ea typeface="+mn-ea"/>
                <a:cs typeface="+mn-cs"/>
              </a:rPr>
              <a:t>- те с тем или иным компонентом </a:t>
            </a:r>
            <a:r>
              <a:rPr lang="ru-RU" sz="1200" kern="1200" dirty="0" err="1" smtClean="0">
                <a:solidFill>
                  <a:schemeClr val="tx1"/>
                </a:solidFill>
                <a:effectLst/>
                <a:latin typeface="+mn-lt"/>
                <a:ea typeface="+mn-ea"/>
                <a:cs typeface="+mn-cs"/>
              </a:rPr>
              <a:t>рабочеи</a:t>
            </a:r>
            <a:r>
              <a:rPr lang="ru-RU" sz="1200" kern="1200" dirty="0" smtClean="0">
                <a:solidFill>
                  <a:schemeClr val="tx1"/>
                </a:solidFill>
                <a:effectLst/>
                <a:latin typeface="+mn-lt"/>
                <a:ea typeface="+mn-ea"/>
                <a:cs typeface="+mn-cs"/>
              </a:rPr>
              <a:t>̆ станции </a:t>
            </a:r>
            <a:endParaRPr lang="ru-RU" dirty="0" smtClean="0">
              <a:effectLst/>
            </a:endParaRPr>
          </a:p>
          <a:p>
            <a:r>
              <a:rPr lang="ru-RU" sz="1200" kern="1200" dirty="0" smtClean="0">
                <a:solidFill>
                  <a:schemeClr val="tx1"/>
                </a:solidFill>
                <a:effectLst/>
                <a:latin typeface="+mn-lt"/>
                <a:ea typeface="+mn-ea"/>
                <a:cs typeface="+mn-cs"/>
              </a:rPr>
              <a:t>Проблема с оборудованием </a:t>
            </a:r>
            <a:endParaRPr lang="ru-RU" dirty="0" smtClean="0">
              <a:effectLst/>
            </a:endParaRPr>
          </a:p>
          <a:p>
            <a:r>
              <a:rPr lang="ru-RU" sz="1200" kern="1200" dirty="0" smtClean="0">
                <a:solidFill>
                  <a:schemeClr val="tx1"/>
                </a:solidFill>
                <a:effectLst/>
                <a:latin typeface="+mn-lt"/>
                <a:ea typeface="+mn-ea"/>
                <a:cs typeface="+mn-cs"/>
              </a:rPr>
              <a:t>Неполадки на уровне </a:t>
            </a:r>
            <a:r>
              <a:rPr lang="ru-RU" sz="1200" kern="1200" dirty="0" err="1" smtClean="0">
                <a:solidFill>
                  <a:schemeClr val="tx1"/>
                </a:solidFill>
                <a:effectLst/>
                <a:latin typeface="+mn-lt"/>
                <a:ea typeface="+mn-ea"/>
                <a:cs typeface="+mn-cs"/>
              </a:rPr>
              <a:t>оборудова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Установить новое ПО </a:t>
            </a:r>
            <a:endParaRPr lang="ru-RU" dirty="0" smtClean="0">
              <a:effectLst/>
            </a:endParaRPr>
          </a:p>
          <a:p>
            <a:r>
              <a:rPr lang="ru-RU" sz="1200" kern="1200" dirty="0" smtClean="0">
                <a:solidFill>
                  <a:schemeClr val="tx1"/>
                </a:solidFill>
                <a:effectLst/>
                <a:latin typeface="+mn-lt"/>
                <a:ea typeface="+mn-ea"/>
                <a:cs typeface="+mn-cs"/>
              </a:rPr>
              <a:t>Требование установки нового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Проблема с печатью </a:t>
            </a:r>
            <a:endParaRPr lang="ru-RU" dirty="0" smtClean="0">
              <a:effectLst/>
            </a:endParaRPr>
          </a:p>
          <a:p>
            <a:r>
              <a:rPr lang="ru-RU" sz="1200" kern="1200" dirty="0" smtClean="0">
                <a:solidFill>
                  <a:schemeClr val="tx1"/>
                </a:solidFill>
                <a:effectLst/>
                <a:latin typeface="+mn-lt"/>
                <a:ea typeface="+mn-ea"/>
                <a:cs typeface="+mn-cs"/>
              </a:rPr>
              <a:t>Установка принтера в систему </a:t>
            </a:r>
            <a:endParaRPr lang="ru-RU" dirty="0" smtClean="0">
              <a:effectLst/>
            </a:endParaRPr>
          </a:p>
          <a:p>
            <a:r>
              <a:rPr lang="ru-RU" sz="1200" kern="1200" dirty="0" smtClean="0">
                <a:solidFill>
                  <a:schemeClr val="tx1"/>
                </a:solidFill>
                <a:effectLst/>
                <a:latin typeface="+mn-lt"/>
                <a:ea typeface="+mn-ea"/>
                <a:cs typeface="+mn-cs"/>
              </a:rPr>
              <a:t>Нет доступа </a:t>
            </a:r>
            <a:endParaRPr lang="ru-RU" dirty="0" smtClean="0">
              <a:effectLst/>
            </a:endParaRPr>
          </a:p>
          <a:p>
            <a:r>
              <a:rPr lang="ru-RU" sz="1200" kern="1200" dirty="0" smtClean="0">
                <a:solidFill>
                  <a:schemeClr val="tx1"/>
                </a:solidFill>
                <a:effectLst/>
                <a:latin typeface="+mn-lt"/>
                <a:ea typeface="+mn-ea"/>
                <a:cs typeface="+mn-cs"/>
              </a:rPr>
              <a:t>Нет доступа к общим ресурсам </a:t>
            </a:r>
            <a:endParaRPr lang="ru-RU" dirty="0" smtClean="0">
              <a:effectLst/>
            </a:endParaRPr>
          </a:p>
          <a:p>
            <a:r>
              <a:rPr lang="ru-RU" sz="1200" kern="1200" dirty="0" smtClean="0">
                <a:solidFill>
                  <a:schemeClr val="tx1"/>
                </a:solidFill>
                <a:effectLst/>
                <a:latin typeface="+mn-lt"/>
                <a:ea typeface="+mn-ea"/>
                <a:cs typeface="+mn-cs"/>
              </a:rPr>
              <a:t>Как показывают исследования, решение части задач может быть </a:t>
            </a:r>
            <a:r>
              <a:rPr lang="ru-RU" sz="1200" kern="1200" dirty="0" err="1" smtClean="0">
                <a:solidFill>
                  <a:schemeClr val="tx1"/>
                </a:solidFill>
                <a:effectLst/>
                <a:latin typeface="+mn-lt"/>
                <a:ea typeface="+mn-ea"/>
                <a:cs typeface="+mn-cs"/>
              </a:rPr>
              <a:t>автом</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203578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5/19/16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493" y="1812131"/>
            <a:ext cx="7920000" cy="1102519"/>
          </a:xfrm>
        </p:spPr>
        <p:txBody>
          <a:bodyPr/>
          <a:lstStyle/>
          <a:p>
            <a:r>
              <a:rPr lang="en-US" dirty="0" smtClean="0">
                <a:latin typeface="Arial" panose="020B0604020202020204" pitchFamily="34" charset="0"/>
                <a:cs typeface="Arial" panose="020B0604020202020204" pitchFamily="34" charset="0"/>
              </a:rPr>
              <a:t>Thinking-Understanding</a:t>
            </a:r>
            <a:endParaRPr lang="ru-RU"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ru-RU" b="1" dirty="0" smtClean="0"/>
              <a:t>ИНТЕЛЛЕКТУАЛЬНАЯ </a:t>
            </a:r>
            <a:r>
              <a:rPr lang="ru-RU" b="1" dirty="0"/>
              <a:t>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a:t>
            </a:r>
            <a:r>
              <a:rPr lang="ru-RU" dirty="0" smtClean="0"/>
              <a:t>данных</a:t>
            </a:r>
            <a:r>
              <a:rPr lang="en-US" dirty="0" smtClean="0"/>
              <a:t>.</a:t>
            </a:r>
            <a:endParaRPr lang="ru-RU" dirty="0"/>
          </a:p>
        </p:txBody>
      </p:sp>
    </p:spTree>
    <p:extLst>
      <p:ext uri="{BB962C8B-B14F-4D97-AF65-F5344CB8AC3E}">
        <p14:creationId xmlns:p14="http://schemas.microsoft.com/office/powerpoint/2010/main" val="491993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a:latin typeface="Arial" panose="020B0604020202020204" pitchFamily="34" charset="0"/>
                <a:cs typeface="Arial" panose="020B0604020202020204" pitchFamily="34" charset="0"/>
              </a:rPr>
              <a:t>Тощев</a:t>
            </a:r>
            <a:r>
              <a:rPr lang="ru-RU" sz="2000" dirty="0" smtClean="0">
                <a:latin typeface="Arial" panose="020B0604020202020204" pitchFamily="34" charset="0"/>
                <a:cs typeface="Arial" panose="020B0604020202020204" pitchFamily="34" charset="0"/>
              </a:rPr>
              <a:t>, А.С.</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К</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новой концепции автоматизации программного обеспечения </a:t>
            </a:r>
            <a:r>
              <a:rPr lang="ru-RU" sz="2000" dirty="0">
                <a:latin typeface="Arial" panose="020B0604020202020204" pitchFamily="34" charset="0"/>
                <a:cs typeface="Arial" panose="020B0604020202020204" pitchFamily="34" charset="0"/>
              </a:rPr>
              <a:t>[Текст] / А. С. Тощев // Труды Математического центра имени Н.И. </a:t>
            </a:r>
            <a:r>
              <a:rPr lang="ru-RU" sz="2000" dirty="0" smtClean="0">
                <a:latin typeface="Arial" panose="020B0604020202020204" pitchFamily="34" charset="0"/>
                <a:cs typeface="Arial" panose="020B0604020202020204" pitchFamily="34" charset="0"/>
              </a:rPr>
              <a:t>Лобачевского</a:t>
            </a:r>
            <a:r>
              <a:rPr lang="ru-RU" sz="2000" dirty="0">
                <a:latin typeface="Arial" panose="020B0604020202020204" pitchFamily="34" charset="0"/>
                <a:cs typeface="Arial" panose="020B0604020202020204" pitchFamily="34" charset="0"/>
              </a:rPr>
              <a:t>. Материалы </a:t>
            </a:r>
            <a:r>
              <a:rPr lang="ru-RU" sz="2000" dirty="0" smtClean="0">
                <a:latin typeface="Arial" panose="020B0604020202020204" pitchFamily="34" charset="0"/>
                <a:cs typeface="Arial" panose="020B0604020202020204" pitchFamily="34" charset="0"/>
              </a:rPr>
              <a:t>Десятой молодежной научной </a:t>
            </a:r>
            <a:r>
              <a:rPr lang="ru-RU" sz="2000" dirty="0">
                <a:latin typeface="Arial" panose="020B0604020202020204" pitchFamily="34" charset="0"/>
                <a:cs typeface="Arial" panose="020B0604020202020204" pitchFamily="34" charset="0"/>
              </a:rPr>
              <a:t>школы-конференции </a:t>
            </a:r>
            <a:r>
              <a:rPr lang="ru-RU" sz="2000" dirty="0" smtClean="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Лобачевские чтения — 2011. Казань, 31 октября – 4 ноября 2011». –– 2011. –– Т. 44, </a:t>
            </a:r>
            <a:r>
              <a:rPr lang="ru-RU" sz="2000" dirty="0" err="1">
                <a:latin typeface="Arial" panose="020B0604020202020204" pitchFamily="34" charset="0"/>
                <a:cs typeface="Arial" panose="020B0604020202020204" pitchFamily="34" charset="0"/>
              </a:rPr>
              <a:t>No</a:t>
            </a:r>
            <a:r>
              <a:rPr lang="ru-RU" sz="2000" dirty="0">
                <a:latin typeface="Arial" panose="020B0604020202020204" pitchFamily="34" charset="0"/>
                <a:cs typeface="Arial" panose="020B0604020202020204" pitchFamily="34" charset="0"/>
              </a:rPr>
              <a:t> 4. –– С. 279 – </a:t>
            </a:r>
            <a:r>
              <a:rPr lang="ru-RU" sz="2000" dirty="0" smtClean="0">
                <a:latin typeface="Arial" panose="020B0604020202020204" pitchFamily="34" charset="0"/>
                <a:cs typeface="Arial" panose="020B0604020202020204" pitchFamily="34" charset="0"/>
              </a:rPr>
              <a:t>282</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endParaRPr lang="ru-RU"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Toshchev, A. Thinking-Understanding approach in IT maintenance domain au- </a:t>
            </a:r>
            <a:r>
              <a:rPr lang="en-US" sz="2000" dirty="0" err="1">
                <a:latin typeface="Arial" panose="020B0604020202020204" pitchFamily="34" charset="0"/>
                <a:cs typeface="Arial" panose="020B0604020202020204" pitchFamily="34" charset="0"/>
              </a:rPr>
              <a:t>tomation</a:t>
            </a:r>
            <a:r>
              <a:rPr lang="en-US" sz="2000" dirty="0">
                <a:latin typeface="Arial" panose="020B0604020202020204" pitchFamily="34" charset="0"/>
                <a:cs typeface="Arial" panose="020B0604020202020204" pitchFamily="34" charset="0"/>
              </a:rPr>
              <a:t> [Text] / 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Krehov</a:t>
            </a:r>
            <a:r>
              <a:rPr lang="en-US" sz="2000" dirty="0">
                <a:latin typeface="Arial" panose="020B0604020202020204" pitchFamily="34" charset="0"/>
                <a:cs typeface="Arial" panose="020B0604020202020204" pitchFamily="34" charset="0"/>
              </a:rPr>
              <a:t> // Global Journal on Tech- </a:t>
            </a:r>
            <a:r>
              <a:rPr lang="en-US" sz="2000" dirty="0" err="1">
                <a:latin typeface="Arial" panose="020B0604020202020204" pitchFamily="34" charset="0"/>
                <a:cs typeface="Arial" panose="020B0604020202020204" pitchFamily="34" charset="0"/>
              </a:rPr>
              <a:t>nology</a:t>
            </a:r>
            <a:r>
              <a:rPr lang="en-US" sz="2000" dirty="0">
                <a:latin typeface="Arial" panose="020B0604020202020204" pitchFamily="34" charset="0"/>
                <a:cs typeface="Arial" panose="020B0604020202020204" pitchFamily="34" charset="0"/>
              </a:rPr>
              <a:t>: 3rd World Conference on Information Technology (WCIT-2012). — 2013. — Vol. 3. — P. 879 – </a:t>
            </a:r>
            <a:r>
              <a:rPr lang="en-US" sz="2000" dirty="0" smtClean="0">
                <a:latin typeface="Arial" panose="020B0604020202020204" pitchFamily="34" charset="0"/>
                <a:cs typeface="Arial" panose="020B0604020202020204" pitchFamily="34" charset="0"/>
              </a:rPr>
              <a:t>894; </a:t>
            </a:r>
            <a:endParaRPr lang="en-US" sz="2000"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1798576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smtClean="0">
                <a:latin typeface="Arial" panose="020B0604020202020204" pitchFamily="34" charset="0"/>
                <a:cs typeface="Arial" panose="020B0604020202020204" pitchFamily="34" charset="0"/>
              </a:rPr>
              <a:t>Тощев, А.С. Архитектура и реализация интеллектуального агента для автоматической обработки входящих заявок с помощью искусственного интеллекта и семантических сетей [Текст] / А.С. Тощев, М.О. Таланов // Ученые записки Института социально-гуманитарных знаний. –– 2014. –– Т. 2. –– С. 288 – 292</a:t>
            </a:r>
            <a:r>
              <a:rPr lang="en-US" sz="2000" dirty="0" smtClean="0">
                <a:latin typeface="Arial" panose="020B0604020202020204" pitchFamily="34" charset="0"/>
                <a:cs typeface="Arial" panose="020B0604020202020204" pitchFamily="34" charset="0"/>
              </a:rPr>
              <a:t>;</a:t>
            </a:r>
            <a:endParaRPr lang="ru-RU" sz="2000" dirty="0" smtClean="0">
              <a:latin typeface="Arial" panose="020B0604020202020204" pitchFamily="34" charset="0"/>
              <a:cs typeface="Arial" panose="020B0604020202020204" pitchFamily="34" charset="0"/>
            </a:endParaRPr>
          </a:p>
          <a:p>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A. </a:t>
            </a:r>
            <a:r>
              <a:rPr lang="ru-RU" sz="2000" dirty="0" err="1" smtClean="0">
                <a:latin typeface="Arial" panose="020B0604020202020204" pitchFamily="34" charset="0"/>
                <a:cs typeface="Arial" panose="020B0604020202020204" pitchFamily="34" charset="0"/>
              </a:rPr>
              <a:t>Computational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thinking</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virtual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neurotransmitters</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Text</a:t>
            </a:r>
            <a:r>
              <a:rPr lang="ru-RU" sz="2000" dirty="0" smtClean="0">
                <a:latin typeface="Arial" panose="020B0604020202020204" pitchFamily="34" charset="0"/>
                <a:cs typeface="Arial" panose="020B0604020202020204" pitchFamily="34" charset="0"/>
              </a:rPr>
              <a:t>] / A. </a:t>
            </a:r>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M. Talanov // </a:t>
            </a:r>
            <a:r>
              <a:rPr lang="ru-RU" sz="2000" dirty="0" err="1" smtClean="0">
                <a:latin typeface="Arial" panose="020B0604020202020204" pitchFamily="34" charset="0"/>
                <a:cs typeface="Arial" panose="020B0604020202020204" pitchFamily="34" charset="0"/>
              </a:rPr>
              <a:t>International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Journal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Synthetic</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(IJSE). — 2014. — </a:t>
            </a:r>
            <a:r>
              <a:rPr lang="ru-RU" sz="2000" dirty="0" err="1" smtClean="0">
                <a:latin typeface="Arial" panose="020B0604020202020204" pitchFamily="34" charset="0"/>
                <a:cs typeface="Arial" panose="020B0604020202020204" pitchFamily="34" charset="0"/>
              </a:rPr>
              <a:t>Vol</a:t>
            </a:r>
            <a:r>
              <a:rPr lang="ru-RU" sz="2000" dirty="0" smtClean="0">
                <a:latin typeface="Arial" panose="020B0604020202020204" pitchFamily="34" charset="0"/>
                <a:cs typeface="Arial" panose="020B0604020202020204" pitchFamily="34" charset="0"/>
              </a:rPr>
              <a:t>. 5. — P. 30 – 35</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p>
          <a:p>
            <a:endParaRPr lang="ru-RU" dirty="0"/>
          </a:p>
        </p:txBody>
      </p:sp>
    </p:spTree>
    <p:extLst>
      <p:ext uri="{BB962C8B-B14F-4D97-AF65-F5344CB8AC3E}">
        <p14:creationId xmlns:p14="http://schemas.microsoft.com/office/powerpoint/2010/main" val="52173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2000" dirty="0">
                <a:latin typeface="Arial" panose="020B0604020202020204" pitchFamily="34" charset="0"/>
                <a:cs typeface="Arial" panose="020B0604020202020204" pitchFamily="34" charset="0"/>
              </a:rPr>
              <a:t>Toshchev</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Appraisal,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coping</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high</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level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aspects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computational </a:t>
            </a:r>
            <a:r>
              <a:rPr lang="en-US" sz="2000" dirty="0">
                <a:latin typeface="Arial" panose="020B0604020202020204" pitchFamily="34" charset="0"/>
                <a:cs typeface="Arial" panose="020B0604020202020204" pitchFamily="34" charset="0"/>
              </a:rPr>
              <a:t>emotional thinking [Text]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 International Journal of Synthetic Emotions (IJSE). — 2015. — Vol. 6. — P. 65 – 72. ;</a:t>
            </a:r>
          </a:p>
          <a:p>
            <a:r>
              <a:rPr lang="en-US" sz="2000" dirty="0">
                <a:latin typeface="Arial" panose="020B0604020202020204" pitchFamily="34" charset="0"/>
                <a:cs typeface="Arial" panose="020B0604020202020204" pitchFamily="34" charset="0"/>
              </a:rPr>
              <a:t>Toshchev, A. Thinking model and machine understanding in automated user request processing [Text] / A. Toshchev // CEUR Workshop Proceedings. — 2014. — Vol. 1297. — P. 224 – </a:t>
            </a:r>
            <a:r>
              <a:rPr lang="en-US" sz="2000" dirty="0" smtClean="0">
                <a:latin typeface="Arial" panose="020B0604020202020204" pitchFamily="34" charset="0"/>
                <a:cs typeface="Arial" panose="020B0604020202020204" pitchFamily="34" charset="0"/>
              </a:rPr>
              <a:t>226;</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Тощев, А.С. Возможности автоматизации разрешения инцидентов для </a:t>
            </a:r>
            <a:r>
              <a:rPr lang="ru-RU" sz="2000" dirty="0" smtClean="0">
                <a:latin typeface="Arial" panose="020B0604020202020204" pitchFamily="34" charset="0"/>
                <a:cs typeface="Arial" panose="020B0604020202020204" pitchFamily="34" charset="0"/>
              </a:rPr>
              <a:t>области удаленной </a:t>
            </a:r>
            <a:r>
              <a:rPr lang="ru-RU" sz="2000" dirty="0">
                <a:latin typeface="Arial" panose="020B0604020202020204" pitchFamily="34" charset="0"/>
                <a:cs typeface="Arial" panose="020B0604020202020204" pitchFamily="34" charset="0"/>
              </a:rPr>
              <a:t>поддержки </a:t>
            </a:r>
            <a:r>
              <a:rPr lang="ru-RU" sz="2000" dirty="0" smtClean="0">
                <a:latin typeface="Arial" panose="020B0604020202020204" pitchFamily="34" charset="0"/>
                <a:cs typeface="Arial" panose="020B0604020202020204" pitchFamily="34" charset="0"/>
              </a:rPr>
              <a:t>информационной инфраструктуры предприятия </a:t>
            </a:r>
            <a:r>
              <a:rPr lang="ru-RU" sz="2000" dirty="0">
                <a:latin typeface="Arial" panose="020B0604020202020204" pitchFamily="34" charset="0"/>
                <a:cs typeface="Arial" panose="020B0604020202020204" pitchFamily="34" charset="0"/>
              </a:rPr>
              <a:t>[Текст] / А.С. Тощев // Экономика и менеджмент систем управления. –– 2015. –– Т. 4. –– С. 293 – </a:t>
            </a:r>
            <a:r>
              <a:rPr lang="ru-RU" sz="2000" dirty="0" smtClean="0">
                <a:latin typeface="Arial" panose="020B0604020202020204" pitchFamily="34" charset="0"/>
                <a:cs typeface="Arial" panose="020B0604020202020204" pitchFamily="34" charset="0"/>
              </a:rPr>
              <a:t>295</a:t>
            </a:r>
            <a:r>
              <a:rPr lang="en-US"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a:p>
            <a:endParaRPr lang="en-US" sz="2000" dirty="0"/>
          </a:p>
          <a:p>
            <a:endParaRPr lang="ru-RU" sz="2000" dirty="0"/>
          </a:p>
        </p:txBody>
      </p:sp>
    </p:spTree>
    <p:extLst>
      <p:ext uri="{BB962C8B-B14F-4D97-AF65-F5344CB8AC3E}">
        <p14:creationId xmlns:p14="http://schemas.microsoft.com/office/powerpoint/2010/main" val="269761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1800" dirty="0">
                <a:latin typeface="Arial" panose="020B0604020202020204" pitchFamily="34" charset="0"/>
                <a:cs typeface="Arial" panose="020B0604020202020204" pitchFamily="34" charset="0"/>
              </a:rPr>
              <a:t>Toshchev</a:t>
            </a:r>
            <a:r>
              <a:rPr lang="en-US" sz="1800" dirty="0" smtClean="0">
                <a:latin typeface="Arial" panose="020B0604020202020204" pitchFamily="34" charset="0"/>
                <a:cs typeface="Arial" panose="020B0604020202020204" pitchFamily="34" charset="0"/>
              </a:rPr>
              <a:t>, A.</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Thinking</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lifecycle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as</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implementation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of</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machine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understanding </a:t>
            </a:r>
            <a:r>
              <a:rPr lang="en-US" sz="1800" dirty="0">
                <a:latin typeface="Arial" panose="020B0604020202020204" pitchFamily="34" charset="0"/>
                <a:cs typeface="Arial" panose="020B0604020202020204" pitchFamily="34" charset="0"/>
              </a:rPr>
              <a:t>in software maintenance automation domain [Text] / A. Toshchev, M. </a:t>
            </a:r>
            <a:r>
              <a:rPr lang="en-US" sz="1800" dirty="0" err="1">
                <a:latin typeface="Arial" panose="020B0604020202020204" pitchFamily="34" charset="0"/>
                <a:cs typeface="Arial" panose="020B0604020202020204" pitchFamily="34" charset="0"/>
              </a:rPr>
              <a:t>Talanov</a:t>
            </a:r>
            <a:r>
              <a:rPr lang="en-US" sz="1800" dirty="0">
                <a:latin typeface="Arial" panose="020B0604020202020204" pitchFamily="34" charset="0"/>
                <a:cs typeface="Arial" panose="020B0604020202020204" pitchFamily="34" charset="0"/>
              </a:rPr>
              <a:t> // Agent and Multi-Agent Systems: Technologies and Applications: 9th KES </a:t>
            </a:r>
            <a:r>
              <a:rPr lang="en-US" sz="1800" dirty="0" smtClean="0">
                <a:latin typeface="Arial" panose="020B0604020202020204" pitchFamily="34" charset="0"/>
                <a:cs typeface="Arial" panose="020B0604020202020204" pitchFamily="34" charset="0"/>
              </a:rPr>
              <a:t>International </a:t>
            </a:r>
            <a:r>
              <a:rPr lang="en-US" sz="1800" dirty="0">
                <a:latin typeface="Arial" panose="020B0604020202020204" pitchFamily="34" charset="0"/>
                <a:cs typeface="Arial" panose="020B0604020202020204" pitchFamily="34" charset="0"/>
              </a:rPr>
              <a:t>Conference, KES-AMSTA, 2015 Sorrento, Italy, June 2015, </a:t>
            </a:r>
            <a:r>
              <a:rPr lang="en-US" sz="1800" dirty="0" smtClean="0">
                <a:latin typeface="Arial" panose="020B0604020202020204" pitchFamily="34" charset="0"/>
                <a:cs typeface="Arial" panose="020B0604020202020204" pitchFamily="34" charset="0"/>
              </a:rPr>
              <a:t>Proceedings </a:t>
            </a:r>
            <a:r>
              <a:rPr lang="en-US" sz="1800" dirty="0">
                <a:latin typeface="Arial" panose="020B0604020202020204" pitchFamily="34" charset="0"/>
                <a:cs typeface="Arial" panose="020B0604020202020204" pitchFamily="34" charset="0"/>
              </a:rPr>
              <a:t>(Smart Innovation, Systems and Technologies). — 2015. — Vol. 38. — P. 301 – </a:t>
            </a:r>
            <a:r>
              <a:rPr lang="en-US" sz="1800" dirty="0" smtClean="0">
                <a:latin typeface="Arial" panose="020B0604020202020204" pitchFamily="34" charset="0"/>
                <a:cs typeface="Arial" panose="020B0604020202020204" pitchFamily="34" charset="0"/>
              </a:rPr>
              <a:t>310;</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А.C. Вычислительная модель эмоций в интеллектуальных </a:t>
            </a:r>
            <a:r>
              <a:rPr lang="ru-RU" sz="1800" dirty="0" smtClean="0">
                <a:latin typeface="Arial" panose="020B0604020202020204" pitchFamily="34" charset="0"/>
                <a:cs typeface="Arial" panose="020B0604020202020204" pitchFamily="34" charset="0"/>
              </a:rPr>
              <a:t>информационных </a:t>
            </a:r>
            <a:r>
              <a:rPr lang="ru-RU" sz="1800" dirty="0">
                <a:latin typeface="Arial" panose="020B0604020202020204" pitchFamily="34" charset="0"/>
                <a:cs typeface="Arial" panose="020B0604020202020204" pitchFamily="34" charset="0"/>
              </a:rPr>
              <a:t>системах [Текст] / А.C. Тощев, М.О. Таланов // Электронные библиотеки. –– 2015. –– Т. 18. –– С. 225 – </a:t>
            </a:r>
            <a:r>
              <a:rPr lang="ru-RU" sz="1800" dirty="0" smtClean="0">
                <a:latin typeface="Arial" panose="020B0604020202020204" pitchFamily="34" charset="0"/>
                <a:cs typeface="Arial" panose="020B0604020202020204" pitchFamily="34" charset="0"/>
              </a:rPr>
              <a:t>235</a:t>
            </a:r>
            <a:r>
              <a:rPr lang="en-US" sz="1800" dirty="0" smtClean="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А.С. Применение </a:t>
            </a:r>
            <a:r>
              <a:rPr lang="ru-RU" sz="1800" dirty="0" smtClean="0">
                <a:latin typeface="Arial" panose="020B0604020202020204" pitchFamily="34" charset="0"/>
                <a:cs typeface="Arial" panose="020B0604020202020204" pitchFamily="34" charset="0"/>
              </a:rPr>
              <a:t>моделей </a:t>
            </a:r>
            <a:r>
              <a:rPr lang="ru-RU" sz="1800" dirty="0">
                <a:latin typeface="Arial" panose="020B0604020202020204" pitchFamily="34" charset="0"/>
                <a:cs typeface="Arial" panose="020B0604020202020204" pitchFamily="34" charset="0"/>
              </a:rPr>
              <a:t>мышления в интеллектуальных вопросно-ответных системах [Текст] / А.С. Тощев // Электронные </a:t>
            </a:r>
            <a:r>
              <a:rPr lang="ru-RU" sz="1800" dirty="0" smtClean="0">
                <a:latin typeface="Arial" panose="020B0604020202020204" pitchFamily="34" charset="0"/>
                <a:cs typeface="Arial" panose="020B0604020202020204" pitchFamily="34" charset="0"/>
              </a:rPr>
              <a:t>библиотеки</a:t>
            </a:r>
            <a:r>
              <a:rPr lang="ru-RU" sz="1800" dirty="0">
                <a:latin typeface="Arial" panose="020B0604020202020204" pitchFamily="34" charset="0"/>
                <a:cs typeface="Arial" panose="020B0604020202020204" pitchFamily="34" charset="0"/>
              </a:rPr>
              <a:t>. –– 2015. –– Т. 18. –– С. 216 – </a:t>
            </a:r>
            <a:r>
              <a:rPr lang="ru-RU" sz="1800" dirty="0" smtClean="0">
                <a:latin typeface="Arial" panose="020B0604020202020204" pitchFamily="34" charset="0"/>
                <a:cs typeface="Arial" panose="020B0604020202020204" pitchFamily="34" charset="0"/>
              </a:rPr>
              <a:t>224</a:t>
            </a:r>
            <a:r>
              <a:rPr lang="en-US" sz="1800" dirty="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endParaRPr lang="ru-RU" sz="2000" dirty="0"/>
          </a:p>
        </p:txBody>
      </p:sp>
    </p:spTree>
    <p:extLst>
      <p:ext uri="{BB962C8B-B14F-4D97-AF65-F5344CB8AC3E}">
        <p14:creationId xmlns:p14="http://schemas.microsoft.com/office/powerpoint/2010/main" val="212714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диссертации</a:t>
            </a:r>
            <a:endParaRPr lang="ru-RU" dirty="0"/>
          </a:p>
        </p:txBody>
      </p:sp>
      <p:sp>
        <p:nvSpPr>
          <p:cNvPr id="3" name="Объект 2"/>
          <p:cNvSpPr>
            <a:spLocks noGrp="1"/>
          </p:cNvSpPr>
          <p:nvPr>
            <p:ph idx="1"/>
          </p:nvPr>
        </p:nvSpPr>
        <p:spPr/>
        <p:txBody>
          <a:bodyPr/>
          <a:lstStyle/>
          <a:p>
            <a:r>
              <a:rPr lang="ru-RU" sz="2400" b="1" dirty="0" smtClean="0"/>
              <a:t>Введение</a:t>
            </a:r>
          </a:p>
          <a:p>
            <a:r>
              <a:rPr lang="ru-RU" sz="2400" b="1" dirty="0" smtClean="0"/>
              <a:t>Глава </a:t>
            </a:r>
            <a:r>
              <a:rPr lang="ru-RU" sz="2400" b="1" dirty="0"/>
              <a:t>1. Интеллектуальные системы регистрации и анализа проблемных ситуаций, возникающих в ИТ-инфраструктуре </a:t>
            </a:r>
            <a:r>
              <a:rPr lang="ru-RU" sz="2400" b="1" dirty="0" smtClean="0"/>
              <a:t>предприятия</a:t>
            </a:r>
          </a:p>
          <a:p>
            <a:pPr lvl="1"/>
            <a:r>
              <a:rPr lang="ru-RU" sz="2000" dirty="0"/>
              <a:t>1.1  Сравнительный анализ систем регистрации и устранения проблемных </a:t>
            </a:r>
            <a:r>
              <a:rPr lang="ru-RU" sz="2000" dirty="0" smtClean="0"/>
              <a:t>ситуаций</a:t>
            </a:r>
          </a:p>
          <a:p>
            <a:pPr lvl="1"/>
            <a:r>
              <a:rPr lang="ru-RU" sz="2000" dirty="0"/>
              <a:t>1.2  Основные требования к интеллектуальным системам регистрации и анализа проблемных ситуаций в </a:t>
            </a:r>
            <a:r>
              <a:rPr lang="ru-RU" sz="2000" dirty="0" smtClean="0"/>
              <a:t>ИТ-области</a:t>
            </a:r>
          </a:p>
          <a:p>
            <a:pPr lvl="1"/>
            <a:r>
              <a:rPr lang="ru-RU" sz="2000" dirty="0"/>
              <a:t>1.3  Сравнительный анализ методов и комплексов обработки текстов на естественном языке</a:t>
            </a:r>
            <a:endParaRPr lang="ru-RU" sz="2000" b="1" dirty="0" smtClean="0"/>
          </a:p>
          <a:p>
            <a:endParaRPr lang="ru-RU" dirty="0"/>
          </a:p>
        </p:txBody>
      </p:sp>
    </p:spTree>
    <p:extLst>
      <p:ext uri="{BB962C8B-B14F-4D97-AF65-F5344CB8AC3E}">
        <p14:creationId xmlns:p14="http://schemas.microsoft.com/office/powerpoint/2010/main" val="1124738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latin typeface="Arial" panose="020B0604020202020204" pitchFamily="34" charset="0"/>
                <a:cs typeface="Arial" panose="020B0604020202020204" pitchFamily="34" charset="0"/>
              </a:rPr>
              <a:t>Глава 2. Модель интеллектуальной системы принятия решений для регистрации и анализа проблемных ситуаций в ИТ-инфраструктуре </a:t>
            </a:r>
            <a:r>
              <a:rPr lang="ru-RU" sz="2400" b="1" dirty="0" smtClean="0">
                <a:latin typeface="Arial" panose="020B0604020202020204" pitchFamily="34" charset="0"/>
                <a:cs typeface="Arial" panose="020B0604020202020204" pitchFamily="34" charset="0"/>
              </a:rPr>
              <a:t>предприятия</a:t>
            </a:r>
          </a:p>
          <a:p>
            <a:pPr lvl="1"/>
            <a:r>
              <a:rPr lang="ru-RU" sz="2000" dirty="0">
                <a:latin typeface="Arial" panose="020B0604020202020204" pitchFamily="34" charset="0"/>
                <a:cs typeface="Arial" panose="020B0604020202020204" pitchFamily="34" charset="0"/>
              </a:rPr>
              <a:t>2.1  Построение модели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0.1 с использованием деревьев принятия </a:t>
            </a:r>
            <a:r>
              <a:rPr lang="ru-RU" sz="2000" dirty="0" smtClean="0">
                <a:latin typeface="Arial" panose="020B0604020202020204" pitchFamily="34" charset="0"/>
                <a:cs typeface="Arial" panose="020B0604020202020204" pitchFamily="34" charset="0"/>
              </a:rPr>
              <a:t>решений</a:t>
            </a:r>
          </a:p>
          <a:p>
            <a:pPr lvl="1"/>
            <a:r>
              <a:rPr lang="ru-RU" sz="2000" dirty="0">
                <a:latin typeface="Arial" panose="020B0604020202020204" pitchFamily="34" charset="0"/>
                <a:cs typeface="Arial" panose="020B0604020202020204" pitchFamily="34" charset="0"/>
              </a:rPr>
              <a:t>2.2  Модель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0.3 с использованием генетических алгоритмов </a:t>
            </a:r>
            <a:endParaRPr lang="ru-RU" sz="2000" dirty="0" smtClean="0">
              <a:latin typeface="Arial" panose="020B0604020202020204" pitchFamily="34" charset="0"/>
              <a:cs typeface="Arial" panose="020B0604020202020204" pitchFamily="34" charset="0"/>
            </a:endParaRPr>
          </a:p>
          <a:p>
            <a:pPr lvl="1"/>
            <a:r>
              <a:rPr lang="ru-RU" sz="2000" dirty="0">
                <a:latin typeface="Arial" panose="020B0604020202020204" pitchFamily="34" charset="0"/>
                <a:cs typeface="Arial" panose="020B0604020202020204" pitchFamily="34" charset="0"/>
              </a:rPr>
              <a:t>2.3  Модель TU 1.0, основанная на модели мышления </a:t>
            </a:r>
            <a:r>
              <a:rPr lang="ru-RU" sz="2000" dirty="0" err="1">
                <a:latin typeface="Arial" panose="020B0604020202020204" pitchFamily="34" charset="0"/>
                <a:cs typeface="Arial" panose="020B0604020202020204" pitchFamily="34" charset="0"/>
              </a:rPr>
              <a:t>Марвина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Мински</a:t>
            </a:r>
            <a:r>
              <a:rPr lang="ru-RU"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9482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latin typeface="Arial" panose="020B0604020202020204" pitchFamily="34" charset="0"/>
                <a:cs typeface="Arial" panose="020B0604020202020204" pitchFamily="34" charset="0"/>
              </a:rPr>
              <a:t>Глава 3. Реализация модели TU 1.0 для системы интеллектуальной регистрации и устранения проблемных </a:t>
            </a:r>
            <a:r>
              <a:rPr lang="ru-RU" b="1" dirty="0" smtClean="0">
                <a:latin typeface="Arial" panose="020B0604020202020204" pitchFamily="34" charset="0"/>
                <a:cs typeface="Arial" panose="020B0604020202020204" pitchFamily="34" charset="0"/>
              </a:rPr>
              <a:t>ситуаций</a:t>
            </a:r>
          </a:p>
          <a:p>
            <a:pPr lvl="1"/>
            <a:r>
              <a:rPr lang="ru-RU" dirty="0">
                <a:latin typeface="Arial" panose="020B0604020202020204" pitchFamily="34" charset="0"/>
                <a:cs typeface="Arial" panose="020B0604020202020204" pitchFamily="34" charset="0"/>
              </a:rPr>
              <a:t>3.1  Архитектура </a:t>
            </a:r>
            <a:r>
              <a:rPr lang="ru-RU" dirty="0" smtClean="0">
                <a:latin typeface="Arial" panose="020B0604020202020204" pitchFamily="34" charset="0"/>
                <a:cs typeface="Arial" panose="020B0604020202020204" pitchFamily="34" charset="0"/>
              </a:rPr>
              <a:t>системы</a:t>
            </a:r>
          </a:p>
          <a:p>
            <a:pPr lvl="1"/>
            <a:r>
              <a:rPr lang="ru-RU" dirty="0">
                <a:latin typeface="Arial" panose="020B0604020202020204" pitchFamily="34" charset="0"/>
                <a:cs typeface="Arial" panose="020B0604020202020204" pitchFamily="34" charset="0"/>
              </a:rPr>
              <a:t>3.2  Модель данных </a:t>
            </a:r>
            <a:r>
              <a:rPr lang="ru-RU" dirty="0" err="1">
                <a:latin typeface="Arial" panose="020B0604020202020204" pitchFamily="34" charset="0"/>
                <a:cs typeface="Arial" panose="020B0604020202020204" pitchFamily="34" charset="0"/>
              </a:rPr>
              <a:t>TUKnowledge</a:t>
            </a:r>
            <a:r>
              <a:rPr lang="ru-RU" dirty="0" smtClean="0">
                <a:latin typeface="Arial" panose="020B0604020202020204" pitchFamily="34" charset="0"/>
                <a:cs typeface="Arial" panose="020B0604020202020204" pitchFamily="34" charset="0"/>
              </a:rPr>
              <a:t> </a:t>
            </a:r>
          </a:p>
          <a:p>
            <a:pPr lvl="1"/>
            <a:r>
              <a:rPr lang="ru-RU" dirty="0">
                <a:latin typeface="Arial" panose="020B0604020202020204" pitchFamily="34" charset="0"/>
                <a:cs typeface="Arial" panose="020B0604020202020204" pitchFamily="34" charset="0"/>
              </a:rPr>
              <a:t>3.3  Прототип системы</a:t>
            </a:r>
          </a:p>
        </p:txBody>
      </p:sp>
    </p:spTree>
    <p:extLst>
      <p:ext uri="{BB962C8B-B14F-4D97-AF65-F5344CB8AC3E}">
        <p14:creationId xmlns:p14="http://schemas.microsoft.com/office/powerpoint/2010/main" val="1614541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latin typeface="Arial" panose="020B0604020202020204" pitchFamily="34" charset="0"/>
                <a:cs typeface="Arial" panose="020B0604020202020204" pitchFamily="34" charset="0"/>
              </a:rPr>
              <a:t>Глава 4. Экспериментальные исследования эффективности работы модели </a:t>
            </a:r>
            <a:r>
              <a:rPr lang="ru-RU" b="1" dirty="0" smtClean="0">
                <a:latin typeface="Arial" panose="020B0604020202020204" pitchFamily="34" charset="0"/>
                <a:cs typeface="Arial" panose="020B0604020202020204" pitchFamily="34" charset="0"/>
              </a:rPr>
              <a:t>TU</a:t>
            </a:r>
          </a:p>
          <a:p>
            <a:pPr lvl="1"/>
            <a:r>
              <a:rPr lang="ru-RU" dirty="0">
                <a:latin typeface="Arial" panose="020B0604020202020204" pitchFamily="34" charset="0"/>
                <a:cs typeface="Arial" panose="020B0604020202020204" pitchFamily="34" charset="0"/>
              </a:rPr>
              <a:t>4.1  Экспериментальные данные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4.2  Оценка эффективности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4.3  Результаты экспериментов </a:t>
            </a:r>
            <a:endParaRPr lang="ru-RU" dirty="0" smtClean="0">
              <a:latin typeface="Arial" panose="020B0604020202020204" pitchFamily="34" charset="0"/>
              <a:cs typeface="Arial" panose="020B0604020202020204" pitchFamily="34" charset="0"/>
            </a:endParaRPr>
          </a:p>
          <a:p>
            <a:r>
              <a:rPr lang="ru-RU" b="1" dirty="0" smtClean="0">
                <a:latin typeface="Arial" panose="020B0604020202020204" pitchFamily="34" charset="0"/>
                <a:cs typeface="Arial" panose="020B0604020202020204" pitchFamily="34" charset="0"/>
              </a:rPr>
              <a:t>Заключение</a:t>
            </a:r>
            <a:endParaRPr lang="ru-RU"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142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проекта</a:t>
            </a:r>
            <a:endParaRPr lang="ru-RU" dirty="0"/>
          </a:p>
        </p:txBody>
      </p:sp>
      <p:sp>
        <p:nvSpPr>
          <p:cNvPr id="3" name="Объект 2"/>
          <p:cNvSpPr>
            <a:spLocks noGrp="1"/>
          </p:cNvSpPr>
          <p:nvPr>
            <p:ph idx="1"/>
          </p:nvPr>
        </p:nvSpPr>
        <p:spPr/>
        <p:txBody>
          <a:bodyPr/>
          <a:lstStyle/>
          <a:p>
            <a:r>
              <a:rPr lang="ru-RU" dirty="0"/>
              <a:t>Поддержка информационный структуры предприятия</a:t>
            </a:r>
          </a:p>
          <a:p>
            <a:r>
              <a:rPr lang="ru-RU" dirty="0"/>
              <a:t>Удаленная помощь пользователям</a:t>
            </a:r>
          </a:p>
          <a:p>
            <a:r>
              <a:rPr lang="ru-RU" dirty="0"/>
              <a:t>Диапазон исследования:  1 месяц</a:t>
            </a:r>
          </a:p>
          <a:p>
            <a:r>
              <a:rPr lang="ru-RU" dirty="0"/>
              <a:t>Количество инцидентов: </a:t>
            </a:r>
            <a:r>
              <a:rPr lang="ru-RU" dirty="0" smtClean="0"/>
              <a:t>1865</a:t>
            </a:r>
            <a:endParaRPr lang="ru-RU" dirty="0"/>
          </a:p>
        </p:txBody>
      </p:sp>
    </p:spTree>
    <p:extLst>
      <p:ext uri="{BB962C8B-B14F-4D97-AF65-F5344CB8AC3E}">
        <p14:creationId xmlns:p14="http://schemas.microsoft.com/office/powerpoint/2010/main" val="13419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sz="2400" dirty="0" smtClean="0"/>
              <a:t>Выступающий: </a:t>
            </a:r>
          </a:p>
          <a:p>
            <a:pPr marL="0" indent="0">
              <a:buNone/>
            </a:pPr>
            <a:r>
              <a:rPr lang="ru-RU" sz="2400" dirty="0" smtClean="0"/>
              <a:t>Тощев Александр Сергеевич</a:t>
            </a:r>
          </a:p>
          <a:p>
            <a:pPr marL="0" indent="0">
              <a:buNone/>
            </a:pPr>
            <a:r>
              <a:rPr lang="ru-RU" sz="2400" dirty="0" smtClean="0"/>
              <a:t>Казанский (Приволжский) Федеральный Университет</a:t>
            </a:r>
            <a:r>
              <a:rPr lang="en-US" sz="2400" dirty="0" smtClean="0"/>
              <a:t>.</a:t>
            </a:r>
            <a:endParaRPr lang="ru-RU" sz="2400" dirty="0" smtClean="0"/>
          </a:p>
          <a:p>
            <a:r>
              <a:rPr lang="ru-RU" sz="2400" dirty="0" smtClean="0"/>
              <a:t>Руководитель:</a:t>
            </a:r>
          </a:p>
          <a:p>
            <a:pPr marL="0" indent="0">
              <a:buNone/>
            </a:pPr>
            <a:r>
              <a:rPr lang="ru-RU" sz="2400" dirty="0" smtClean="0"/>
              <a:t>профессор доктор физико-математических наук </a:t>
            </a:r>
            <a:r>
              <a:rPr lang="ru-RU" sz="2400" dirty="0"/>
              <a:t>А</a:t>
            </a:r>
            <a:r>
              <a:rPr lang="ru-RU" sz="2400" dirty="0" smtClean="0"/>
              <a:t>. М. Елизаров</a:t>
            </a:r>
            <a:r>
              <a:rPr lang="en-US" sz="2400" dirty="0" smtClean="0"/>
              <a:t>.</a:t>
            </a:r>
            <a:r>
              <a:rPr lang="ru-RU" sz="2400" dirty="0" smtClean="0"/>
              <a:t> </a:t>
            </a:r>
          </a:p>
          <a:p>
            <a:r>
              <a:rPr lang="ru-RU" sz="2400" dirty="0" smtClean="0"/>
              <a:t>Специальность</a:t>
            </a:r>
            <a:endParaRPr lang="en-US" sz="2400" dirty="0"/>
          </a:p>
          <a:p>
            <a:pPr marL="0" indent="0">
              <a:buNone/>
            </a:pPr>
            <a:r>
              <a:rPr lang="en-US" sz="2400" dirty="0" smtClean="0">
                <a:latin typeface="Arial" panose="020B0604020202020204" pitchFamily="34" charset="0"/>
                <a:cs typeface="Arial" panose="020B0604020202020204" pitchFamily="34" charset="0"/>
              </a:rPr>
              <a:t>05.13.01 – </a:t>
            </a:r>
            <a:r>
              <a:rPr lang="ru-RU" sz="2400" dirty="0" smtClean="0">
                <a:latin typeface="Arial" panose="020B0604020202020204" pitchFamily="34" charset="0"/>
                <a:cs typeface="Arial" panose="020B0604020202020204" pitchFamily="34" charset="0"/>
              </a:rPr>
              <a:t>физ.-мат. Системный </a:t>
            </a:r>
            <a:r>
              <a:rPr lang="ru-RU" sz="2400" dirty="0" smtClean="0"/>
              <a:t>анализ, управление и обработка данных (информатика)</a:t>
            </a:r>
            <a:r>
              <a:rPr lang="en-US" sz="2400" dirty="0" smtClean="0"/>
              <a:t>.</a:t>
            </a:r>
            <a:endParaRPr lang="ru-RU" sz="2400" dirty="0"/>
          </a:p>
          <a:p>
            <a:endParaRPr lang="ru-RU" dirty="0" smtClean="0"/>
          </a:p>
          <a:p>
            <a:pPr marL="0" indent="0">
              <a:buNone/>
            </a:pPr>
            <a:endParaRPr lang="ru-RU" dirty="0" smtClean="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выгрузки проблем</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ru-RU" sz="2800" dirty="0" smtClean="0"/>
              <a:t>Институт </a:t>
            </a:r>
            <a:r>
              <a:rPr lang="ru-RU" sz="2800" dirty="0" err="1"/>
              <a:t>Чиная</a:t>
            </a:r>
            <a:r>
              <a:rPr lang="ru-RU" sz="2800" dirty="0"/>
              <a:t> (Индия</a:t>
            </a:r>
            <a:r>
              <a:rPr lang="ru-RU" sz="2800" dirty="0" smtClean="0"/>
              <a:t>) - </a:t>
            </a:r>
            <a:r>
              <a:rPr lang="ru-RU" sz="2800" dirty="0"/>
              <a:t>Е. </a:t>
            </a:r>
            <a:r>
              <a:rPr lang="ru-RU" sz="2800" dirty="0" err="1" smtClean="0"/>
              <a:t>Джубилсон</a:t>
            </a:r>
            <a:r>
              <a:rPr lang="ru-RU" sz="2800" dirty="0" smtClean="0"/>
              <a:t> </a:t>
            </a:r>
            <a:r>
              <a:rPr lang="ru-RU" sz="2800" dirty="0"/>
              <a:t>и П. </a:t>
            </a:r>
            <a:r>
              <a:rPr lang="ru-RU" sz="2800" dirty="0" err="1" smtClean="0"/>
              <a:t>Дханавантини</a:t>
            </a:r>
            <a:r>
              <a:rPr lang="en-US" sz="2800" dirty="0" smtClean="0"/>
              <a:t>;</a:t>
            </a:r>
            <a:endParaRPr lang="ru-RU" sz="2800" dirty="0" smtClean="0"/>
          </a:p>
          <a:p>
            <a:r>
              <a:rPr lang="ru-RU" sz="2800" dirty="0" smtClean="0"/>
              <a:t>Институт </a:t>
            </a:r>
            <a:r>
              <a:rPr lang="ru-RU" sz="2800" dirty="0" err="1" smtClean="0"/>
              <a:t>Гановера</a:t>
            </a:r>
            <a:r>
              <a:rPr lang="ru-RU" sz="2800" dirty="0" smtClean="0"/>
              <a:t> (Германия) – Р. Брунс и Дж. </a:t>
            </a:r>
            <a:r>
              <a:rPr lang="ru-RU" sz="2800" dirty="0" err="1" smtClean="0"/>
              <a:t>Данкель</a:t>
            </a:r>
            <a:r>
              <a:rPr lang="en-US" sz="2800" dirty="0" smtClean="0"/>
              <a:t>;</a:t>
            </a:r>
            <a:r>
              <a:rPr lang="ru-RU" sz="2800" dirty="0" smtClean="0"/>
              <a:t> </a:t>
            </a:r>
          </a:p>
          <a:p>
            <a:r>
              <a:rPr lang="ru-RU" sz="2800" dirty="0" smtClean="0"/>
              <a:t>СПбГУ (Россия) - В.И. Золотарев</a:t>
            </a:r>
            <a:r>
              <a:rPr lang="en-US" sz="2800" dirty="0" smtClean="0"/>
              <a:t>;</a:t>
            </a:r>
          </a:p>
          <a:p>
            <a:r>
              <a:rPr lang="ru-RU" sz="2800" dirty="0" smtClean="0"/>
              <a:t>Сингапур – С. Фу и П. </a:t>
            </a:r>
            <a:r>
              <a:rPr lang="ru-RU" sz="2800" dirty="0" err="1" smtClean="0"/>
              <a:t>Леонг</a:t>
            </a:r>
            <a:r>
              <a:rPr lang="en-US" sz="2800" dirty="0" smtClean="0"/>
              <a:t>;</a:t>
            </a:r>
            <a:endParaRPr lang="ru-RU" sz="2800" dirty="0" smtClean="0"/>
          </a:p>
          <a:p>
            <a:r>
              <a:rPr lang="ru-RU" sz="2800" dirty="0" smtClean="0"/>
              <a:t>К(П)ФУ – Соловьев В.Д.</a:t>
            </a:r>
            <a:endParaRPr lang="ru-RU" sz="2800" dirty="0"/>
          </a:p>
        </p:txBody>
      </p:sp>
    </p:spTree>
    <p:extLst>
      <p:ext uri="{BB962C8B-B14F-4D97-AF65-F5344CB8AC3E}">
        <p14:creationId xmlns:p14="http://schemas.microsoft.com/office/powerpoint/2010/main" val="1780229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IBM Watson (IBM) - </a:t>
            </a:r>
            <a:r>
              <a:rPr lang="ru-RU" dirty="0">
                <a:latin typeface="Arial" panose="020B0604020202020204" pitchFamily="34" charset="0"/>
                <a:cs typeface="Arial" panose="020B0604020202020204" pitchFamily="34" charset="0"/>
              </a:rPr>
              <a:t>А. </a:t>
            </a:r>
            <a:r>
              <a:rPr lang="ru-RU" dirty="0" err="1" smtClean="0">
                <a:latin typeface="Arial" panose="020B0604020202020204" pitchFamily="34" charset="0"/>
                <a:cs typeface="Arial" panose="020B0604020202020204" pitchFamily="34" charset="0"/>
              </a:rPr>
              <a:t>Гоэл</a:t>
            </a:r>
            <a:r>
              <a:rPr lang="ru-RU" dirty="0" err="1">
                <a:latin typeface="Arial" panose="020B0604020202020204" pitchFamily="34" charset="0"/>
                <a:cs typeface="Arial" panose="020B0604020202020204" pitchFamily="34" charset="0"/>
              </a:rPr>
              <a:t>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GATE3 (</a:t>
            </a:r>
            <a:r>
              <a:rPr lang="ru-RU" dirty="0" smtClean="0">
                <a:latin typeface="Arial" panose="020B0604020202020204" pitchFamily="34" charset="0"/>
                <a:cs typeface="Arial" panose="020B0604020202020204" pitchFamily="34" charset="0"/>
              </a:rPr>
              <a:t>Университет Шеффилда (Великобритания)</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 Г. </a:t>
            </a:r>
            <a:r>
              <a:rPr lang="ru-RU" dirty="0" err="1" smtClean="0">
                <a:latin typeface="Arial" panose="020B0604020202020204" pitchFamily="34" charset="0"/>
                <a:cs typeface="Arial" panose="020B0604020202020204" pitchFamily="34" charset="0"/>
              </a:rPr>
              <a:t>Каллаган</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OpenCog</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США) </a:t>
            </a:r>
            <a:r>
              <a:rPr lang="ru-RU" dirty="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Б</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ru-RU" dirty="0" err="1" smtClean="0">
                <a:latin typeface="Arial" panose="020B0604020202020204" pitchFamily="34" charset="0"/>
                <a:cs typeface="Arial" panose="020B0604020202020204" pitchFamily="34" charset="0"/>
              </a:rPr>
              <a:t>Герцель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NARS (</a:t>
            </a:r>
            <a:r>
              <a:rPr lang="ru-RU" dirty="0" smtClean="0">
                <a:latin typeface="Arial" panose="020B0604020202020204" pitchFamily="34" charset="0"/>
                <a:cs typeface="Arial" panose="020B0604020202020204" pitchFamily="34" charset="0"/>
              </a:rPr>
              <a:t>Китай) – П. Вонг</a:t>
            </a:r>
            <a:r>
              <a:rPr lang="en-US" dirty="0" smtClean="0">
                <a:latin typeface="Arial" panose="020B0604020202020204" pitchFamily="34" charset="0"/>
                <a:cs typeface="Arial" panose="020B0604020202020204" pitchFamily="34" charset="0"/>
              </a:rPr>
              <a:t>.</a:t>
            </a:r>
          </a:p>
          <a:p>
            <a:endParaRPr lang="ru-RU" dirty="0" smtClean="0"/>
          </a:p>
          <a:p>
            <a:endParaRPr lang="ru-RU" dirty="0"/>
          </a:p>
        </p:txBody>
      </p:sp>
    </p:spTree>
    <p:extLst>
      <p:ext uri="{BB962C8B-B14F-4D97-AF65-F5344CB8AC3E}">
        <p14:creationId xmlns:p14="http://schemas.microsoft.com/office/powerpoint/2010/main" val="1931899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1</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Анализ существующих решений</a:t>
            </a:r>
            <a:endParaRPr lang="ru-RU" dirty="0"/>
          </a:p>
        </p:txBody>
      </p:sp>
    </p:spTree>
    <p:extLst>
      <p:ext uri="{BB962C8B-B14F-4D97-AF65-F5344CB8AC3E}">
        <p14:creationId xmlns:p14="http://schemas.microsoft.com/office/powerpoint/2010/main" val="1174202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Диаграмма состава команд</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8527613"/>
              </p:ext>
            </p:extLst>
          </p:nvPr>
        </p:nvGraphicFramePr>
        <p:xfrm>
          <a:off x="72000" y="72003"/>
          <a:ext cx="9000000" cy="4521965"/>
        </p:xfrm>
        <a:graphic>
          <a:graphicData uri="http://schemas.openxmlformats.org/drawingml/2006/table">
            <a:tbl>
              <a:tblPr/>
              <a:tblGrid>
                <a:gridCol w="4728600"/>
                <a:gridCol w="1524000"/>
                <a:gridCol w="1447800"/>
                <a:gridCol w="1299600"/>
              </a:tblGrid>
              <a:tr h="386850">
                <a:tc>
                  <a:txBody>
                    <a:bodyPr/>
                    <a:lstStyle/>
                    <a:p>
                      <a:r>
                        <a:rPr lang="ru-RU" sz="1200" b="1" dirty="0" smtClean="0">
                          <a:solidFill>
                            <a:sysClr val="windowText" lastClr="000000"/>
                          </a:solidFill>
                          <a:effectLst/>
                          <a:latin typeface="TimesNewRomanPS" charset="0"/>
                        </a:rPr>
                        <a:t>Сравнительный </a:t>
                      </a:r>
                      <a:r>
                        <a:rPr lang="ru-RU" sz="1200" b="1" dirty="0">
                          <a:solidFill>
                            <a:sysClr val="windowText" lastClr="000000"/>
                          </a:solidFill>
                          <a:effectLst/>
                          <a:latin typeface="TimesNewRomanPS" charset="0"/>
                        </a:rPr>
                        <a:t>пункт </a:t>
                      </a:r>
                      <a:endParaRPr lang="ru-RU" sz="20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HP Open View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ServiceNOW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IBM Watson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Мониторинг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386850">
                <a:tc>
                  <a:txBody>
                    <a:bodyPr/>
                    <a:lstStyle/>
                    <a:p>
                      <a:r>
                        <a:rPr lang="ru-RU" sz="1400" dirty="0">
                          <a:solidFill>
                            <a:sysClr val="windowText" lastClr="000000"/>
                          </a:solidFill>
                          <a:effectLst/>
                          <a:latin typeface="TimesNewRomanPSMT" charset="0"/>
                        </a:rPr>
                        <a:t>Регистрация инцидентов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Управление системами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46142">
                <a:tc>
                  <a:txBody>
                    <a:bodyPr/>
                    <a:lstStyle/>
                    <a:p>
                      <a:r>
                        <a:rPr lang="ru-RU" sz="1400" dirty="0">
                          <a:solidFill>
                            <a:sysClr val="windowText" lastClr="000000"/>
                          </a:solidFill>
                          <a:effectLst/>
                          <a:latin typeface="TimesNewRomanPSMT" charset="0"/>
                        </a:rPr>
                        <a:t>Создание цепи обработки (</a:t>
                      </a:r>
                      <a:r>
                        <a:rPr lang="ru-RU" sz="1400" dirty="0" err="1">
                          <a:solidFill>
                            <a:sysClr val="windowText" lastClr="000000"/>
                          </a:solidFill>
                          <a:effectLst/>
                          <a:latin typeface="TimesNewRomanPSMT" charset="0"/>
                        </a:rPr>
                        <a:t>Workflow</a:t>
                      </a:r>
                      <a:r>
                        <a:rPr lang="ru-RU" sz="1400" dirty="0">
                          <a:solidFill>
                            <a:sysClr val="windowText" lastClr="000000"/>
                          </a:solidFill>
                          <a:effectLst/>
                          <a:latin typeface="TimesNewRomanPSMT" charset="0"/>
                        </a:rPr>
                        <a:t>)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705434">
                <a:tc>
                  <a:txBody>
                    <a:bodyPr/>
                    <a:lstStyle/>
                    <a:p>
                      <a:r>
                        <a:rPr lang="ru-RU" sz="1400" dirty="0">
                          <a:solidFill>
                            <a:sysClr val="windowText" lastClr="000000"/>
                          </a:solidFill>
                          <a:effectLst/>
                          <a:latin typeface="TimesNewRomanPSMT" charset="0"/>
                        </a:rPr>
                        <a:t>Понимания и </a:t>
                      </a:r>
                      <a:r>
                        <a:rPr lang="ru-RU" sz="1400" dirty="0" smtClean="0">
                          <a:solidFill>
                            <a:sysClr val="windowText" lastClr="000000"/>
                          </a:solidFill>
                          <a:effectLst/>
                          <a:latin typeface="TimesNewRomanPSMT" charset="0"/>
                        </a:rPr>
                        <a:t>формализация </a:t>
                      </a:r>
                      <a:r>
                        <a:rPr lang="ru-RU" sz="1400" dirty="0">
                          <a:solidFill>
                            <a:sysClr val="windowText" lastClr="000000"/>
                          </a:solidFill>
                          <a:effectLst/>
                          <a:latin typeface="TimesNewRomanPSMT" charset="0"/>
                        </a:rPr>
                        <a:t>запросов на </a:t>
                      </a:r>
                      <a:r>
                        <a:rPr lang="ru-RU" sz="1400" dirty="0" smtClean="0">
                          <a:solidFill>
                            <a:sysClr val="windowText" lastClr="000000"/>
                          </a:solidFill>
                          <a:effectLst/>
                          <a:latin typeface="TimesNewRomanPSMT" charset="0"/>
                        </a:rPr>
                        <a:t>естественном </a:t>
                      </a:r>
                      <a:r>
                        <a:rPr lang="ru-RU" sz="1400" dirty="0">
                          <a:solidFill>
                            <a:sysClr val="windowText" lastClr="000000"/>
                          </a:solidFill>
                          <a:effectLst/>
                          <a:latin typeface="TimesNewRomanPSMT" charset="0"/>
                        </a:rPr>
                        <a:t>языке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Поиск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Применение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50639">
                <a:tc>
                  <a:txBody>
                    <a:bodyPr/>
                    <a:lstStyle/>
                    <a:p>
                      <a:r>
                        <a:rPr lang="ru-RU" sz="1400" dirty="0">
                          <a:solidFill>
                            <a:sysClr val="windowText" lastClr="000000"/>
                          </a:solidFill>
                          <a:effectLst/>
                          <a:latin typeface="TimesNewRomanPSMT" charset="0"/>
                        </a:rPr>
                        <a:t>Обучение разрешению </a:t>
                      </a:r>
                      <a:r>
                        <a:rPr lang="ru-RU" sz="1400" dirty="0" smtClean="0">
                          <a:solidFill>
                            <a:sysClr val="windowText" lastClr="000000"/>
                          </a:solidFill>
                          <a:effectLst/>
                          <a:latin typeface="TimesNewRomanPSMT" charset="0"/>
                        </a:rPr>
                        <a:t>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955418">
                <a:tc>
                  <a:txBody>
                    <a:bodyPr/>
                    <a:lstStyle/>
                    <a:p>
                      <a:r>
                        <a:rPr lang="ru-RU" sz="1400" dirty="0">
                          <a:solidFill>
                            <a:sysClr val="windowText" lastClr="000000"/>
                          </a:solidFill>
                          <a:effectLst/>
                          <a:latin typeface="TimesNewRomanPSMT" charset="0"/>
                        </a:rPr>
                        <a:t>Умение проводить </a:t>
                      </a:r>
                      <a:r>
                        <a:rPr lang="ru-RU" sz="1400" dirty="0" smtClean="0">
                          <a:solidFill>
                            <a:sysClr val="windowText" lastClr="000000"/>
                          </a:solidFill>
                          <a:effectLst/>
                          <a:latin typeface="TimesNewRomanPSMT" charset="0"/>
                        </a:rPr>
                        <a:t>логические </a:t>
                      </a:r>
                      <a:r>
                        <a:rPr lang="ru-RU" sz="1400" dirty="0">
                          <a:solidFill>
                            <a:sysClr val="windowText" lastClr="000000"/>
                          </a:solidFill>
                          <a:effectLst/>
                          <a:latin typeface="TimesNewRomanPSMT" charset="0"/>
                        </a:rPr>
                        <a:t>рассуждения: генерализацию, </a:t>
                      </a:r>
                      <a:r>
                        <a:rPr lang="ru-RU" sz="1400" dirty="0" smtClean="0">
                          <a:solidFill>
                            <a:sysClr val="windowText" lastClr="000000"/>
                          </a:solidFill>
                          <a:effectLst/>
                          <a:latin typeface="TimesNewRomanPSMT" charset="0"/>
                        </a:rPr>
                        <a:t>специализацию</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синонимичныи</a:t>
                      </a:r>
                      <a:r>
                        <a:rPr lang="ru-RU" sz="1400" dirty="0">
                          <a:solidFill>
                            <a:sysClr val="windowText" lastClr="000000"/>
                          </a:solidFill>
                          <a:effectLst/>
                          <a:latin typeface="TimesNewRomanPSMT" charset="0"/>
                        </a:rPr>
                        <a:t>̆ поиск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394453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2</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Модель интеллектуальной системы принятия решений</a:t>
            </a:r>
            <a:endParaRPr lang="ru-RU" dirty="0"/>
          </a:p>
        </p:txBody>
      </p:sp>
    </p:spTree>
    <p:extLst>
      <p:ext uri="{BB962C8B-B14F-4D97-AF65-F5344CB8AC3E}">
        <p14:creationId xmlns:p14="http://schemas.microsoft.com/office/powerpoint/2010/main" val="1556618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sz="half" idx="1"/>
          </p:nvPr>
        </p:nvSpPr>
        <p:spPr>
          <a:xfrm>
            <a:off x="72000" y="972000"/>
            <a:ext cx="8843400" cy="3636000"/>
          </a:xfrm>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0.1;</a:t>
            </a:r>
          </a:p>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0.3;</a:t>
            </a:r>
          </a:p>
          <a:p>
            <a:r>
              <a:rPr lang="en-US" dirty="0" smtClean="0">
                <a:latin typeface="Arial" panose="020B0604020202020204" pitchFamily="34" charset="0"/>
                <a:cs typeface="Arial" panose="020B0604020202020204" pitchFamily="34" charset="0"/>
              </a:rPr>
              <a:t>TU 1.0.</a:t>
            </a:r>
          </a:p>
        </p:txBody>
      </p:sp>
      <p:sp>
        <p:nvSpPr>
          <p:cNvPr id="6" name="Заголовок 5"/>
          <p:cNvSpPr>
            <a:spLocks noGrp="1"/>
          </p:cNvSpPr>
          <p:nvPr>
            <p:ph type="title"/>
          </p:nvPr>
        </p:nvSpPr>
        <p:spPr/>
        <p:txBody>
          <a:bodyPr/>
          <a:lstStyle/>
          <a:p>
            <a:r>
              <a:rPr lang="ru-RU" dirty="0" smtClean="0"/>
              <a:t>Рассмотренные модели </a:t>
            </a:r>
            <a:endParaRPr lang="ru-RU" dirty="0"/>
          </a:p>
        </p:txBody>
      </p:sp>
    </p:spTree>
    <p:extLst>
      <p:ext uri="{BB962C8B-B14F-4D97-AF65-F5344CB8AC3E}">
        <p14:creationId xmlns:p14="http://schemas.microsoft.com/office/powerpoint/2010/main" val="1824231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0.1</a:t>
            </a:r>
            <a:endParaRPr lang="ru-RU" dirty="0">
              <a:latin typeface="Arial" panose="020B0604020202020204" pitchFamily="34" charset="0"/>
              <a:cs typeface="Arial" panose="020B0604020202020204" pitchFamily="34" charset="0"/>
            </a:endParaRPr>
          </a:p>
        </p:txBody>
      </p:sp>
      <p:sp>
        <p:nvSpPr>
          <p:cNvPr id="6" name="Объект 5"/>
          <p:cNvSpPr>
            <a:spLocks noGrp="1"/>
          </p:cNvSpPr>
          <p:nvPr>
            <p:ph idx="1"/>
          </p:nvPr>
        </p:nvSpPr>
        <p:spPr/>
        <p:txBody>
          <a:bodyPr/>
          <a:lstStyle/>
          <a:p>
            <a:r>
              <a:rPr lang="ru-RU" dirty="0" smtClean="0"/>
              <a:t>Основные компоненты</a:t>
            </a:r>
            <a:r>
              <a:rPr lang="en-US" dirty="0" smtClean="0"/>
              <a:t>:</a:t>
            </a:r>
          </a:p>
          <a:p>
            <a:pPr lvl="1"/>
            <a:r>
              <a:rPr lang="en-US" dirty="0" smtClean="0">
                <a:latin typeface="Arial" panose="020B0604020202020204" pitchFamily="34" charset="0"/>
                <a:cs typeface="Arial" panose="020B0604020202020204" pitchFamily="34" charset="0"/>
              </a:rPr>
              <a:t>Request parser;</a:t>
            </a:r>
          </a:p>
          <a:p>
            <a:pPr lvl="1"/>
            <a:r>
              <a:rPr lang="en-US" dirty="0" smtClean="0">
                <a:latin typeface="Arial" panose="020B0604020202020204" pitchFamily="34" charset="0"/>
                <a:cs typeface="Arial" panose="020B0604020202020204" pitchFamily="34" charset="0"/>
              </a:rPr>
              <a:t>Action generator;</a:t>
            </a:r>
          </a:p>
          <a:p>
            <a:pPr lvl="1"/>
            <a:r>
              <a:rPr lang="en-US" dirty="0" smtClean="0">
                <a:latin typeface="Arial" panose="020B0604020202020204" pitchFamily="34" charset="0"/>
                <a:cs typeface="Arial" panose="020B0604020202020204" pitchFamily="34" charset="0"/>
              </a:rPr>
              <a:t>Action applier.</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6398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Взаимодействие</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Содержание</a:t>
            </a:r>
            <a:endParaRPr lang="ru-RU" dirty="0"/>
          </a:p>
        </p:txBody>
      </p:sp>
      <p:sp>
        <p:nvSpPr>
          <p:cNvPr id="3" name="Text Placeholder 2"/>
          <p:cNvSpPr>
            <a:spLocks noGrp="1"/>
          </p:cNvSpPr>
          <p:nvPr>
            <p:ph idx="1"/>
          </p:nvPr>
        </p:nvSpPr>
        <p:spPr/>
        <p:txBody>
          <a:bodyPr/>
          <a:lstStyle/>
          <a:p>
            <a:r>
              <a:rPr lang="ru-RU" dirty="0" smtClean="0"/>
              <a:t>Цели и задачи</a:t>
            </a:r>
          </a:p>
          <a:p>
            <a:r>
              <a:rPr lang="ru-RU" dirty="0" smtClean="0"/>
              <a:t>Структура диссертации</a:t>
            </a:r>
            <a:endParaRPr lang="en-US" dirty="0" smtClean="0"/>
          </a:p>
          <a:p>
            <a:r>
              <a:rPr lang="ru-RU" dirty="0" smtClean="0"/>
              <a:t>Теория</a:t>
            </a:r>
            <a:endParaRPr lang="en-US" dirty="0" smtClean="0"/>
          </a:p>
          <a:p>
            <a:r>
              <a:rPr lang="ru-RU" dirty="0" smtClean="0"/>
              <a:t>Архитектура</a:t>
            </a:r>
            <a:endParaRPr lang="en-US" dirty="0" smtClean="0"/>
          </a:p>
          <a:p>
            <a:r>
              <a:rPr lang="ru-RU" dirty="0" smtClean="0"/>
              <a:t>Прототип</a:t>
            </a:r>
            <a:endParaRPr lang="ru-RU" dirty="0"/>
          </a:p>
        </p:txBody>
      </p:sp>
    </p:spTree>
    <p:extLst>
      <p:ext uri="{BB962C8B-B14F-4D97-AF65-F5344CB8AC3E}">
        <p14:creationId xmlns:p14="http://schemas.microsoft.com/office/powerpoint/2010/main" val="33917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0.3</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latin typeface="Arial" panose="020B0604020202020204" pitchFamily="34" charset="0"/>
                <a:cs typeface="Arial" panose="020B0604020202020204" pitchFamily="34" charset="0"/>
              </a:rPr>
              <a:t>Основные компоненты</a:t>
            </a:r>
          </a:p>
          <a:p>
            <a:pPr lvl="1"/>
            <a:r>
              <a:rPr lang="en-US" sz="2400" dirty="0" err="1" smtClean="0">
                <a:latin typeface="Arial" panose="020B0604020202020204" pitchFamily="34" charset="0"/>
                <a:cs typeface="Arial" panose="020B0604020202020204" pitchFamily="34" charset="0"/>
              </a:rPr>
              <a:t>MentaController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SolutionGenerator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SolutionChecker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ReasonAdaper</a:t>
            </a:r>
            <a:r>
              <a:rPr lang="en-US" sz="2400" dirty="0" smtClean="0">
                <a:latin typeface="Arial" panose="020B0604020202020204" pitchFamily="34" charset="0"/>
                <a:cs typeface="Arial" panose="020B0604020202020204" pitchFamily="34" charset="0"/>
              </a:rPr>
              <a:t>;</a:t>
            </a:r>
          </a:p>
          <a:p>
            <a:pPr lvl="1"/>
            <a:r>
              <a:rPr lang="en-US" sz="2400" dirty="0" smtClean="0">
                <a:latin typeface="Arial" panose="020B0604020202020204" pitchFamily="34" charset="0"/>
                <a:cs typeface="Arial" panose="020B0604020202020204" pitchFamily="34" charset="0"/>
              </a:rPr>
              <a:t>Translator;</a:t>
            </a:r>
          </a:p>
          <a:p>
            <a:pPr lvl="1"/>
            <a:r>
              <a:rPr lang="en-US" sz="2400" dirty="0" smtClean="0">
                <a:latin typeface="Arial" panose="020B0604020202020204" pitchFamily="34" charset="0"/>
                <a:cs typeface="Arial" panose="020B0604020202020204" pitchFamily="34" charset="0"/>
              </a:rPr>
              <a:t>Applicator;</a:t>
            </a:r>
          </a:p>
          <a:p>
            <a:pPr lvl="1"/>
            <a:r>
              <a:rPr lang="en-US" sz="2400" dirty="0" err="1" smtClean="0">
                <a:latin typeface="Arial" panose="020B0604020202020204" pitchFamily="34" charset="0"/>
                <a:cs typeface="Arial" panose="020B0604020202020204" pitchFamily="34" charset="0"/>
              </a:rPr>
              <a:t>KBServer</a:t>
            </a:r>
            <a:r>
              <a:rPr lang="en-US" sz="2400" dirty="0" smtClean="0">
                <a:latin typeface="Arial" panose="020B0604020202020204" pitchFamily="34" charset="0"/>
                <a:cs typeface="Arial" panose="020B0604020202020204" pitchFamily="34" charset="0"/>
              </a:rPr>
              <a:t>.</a:t>
            </a:r>
            <a:endParaRPr lang="ru-R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548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smtClean="0">
                <a:latin typeface="Arial" panose="020B0604020202020204" pitchFamily="34" charset="0"/>
                <a:cs typeface="Arial" panose="020B0604020202020204" pitchFamily="34" charset="0"/>
              </a:rPr>
              <a:t>TU 1.0</a:t>
            </a:r>
            <a:endParaRPr lang="en" dirty="0">
              <a:latin typeface="Arial" panose="020B0604020202020204" pitchFamily="34" charset="0"/>
              <a:cs typeface="Arial" panose="020B0604020202020204" pitchFamily="34" charset="0"/>
            </a:endParaRPr>
          </a:p>
        </p:txBody>
      </p:sp>
      <p:graphicFrame>
        <p:nvGraphicFramePr>
          <p:cNvPr id="2" name="Объект 1"/>
          <p:cNvGraphicFramePr>
            <a:graphicFrameLocks noGrp="1"/>
          </p:cNvGraphicFramePr>
          <p:nvPr>
            <p:ph idx="1"/>
            <p:extLst>
              <p:ext uri="{D42A27DB-BD31-4B8C-83A1-F6EECF244321}">
                <p14:modId xmlns:p14="http://schemas.microsoft.com/office/powerpoint/2010/main" val="1875097306"/>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smtClean="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smtClean="0">
                <a:solidFill>
                  <a:schemeClr val="bg1">
                    <a:lumMod val="60000"/>
                    <a:lumOff val="40000"/>
                  </a:schemeClr>
                </a:solidFill>
              </a:rPr>
              <a:t>Самосознательный</a:t>
            </a:r>
            <a:r>
              <a:rPr lang="ru-RU" b="1" dirty="0" smtClean="0">
                <a:solidFill>
                  <a:schemeClr val="bg1">
                    <a:lumMod val="60000"/>
                    <a:lumOff val="40000"/>
                  </a:schemeClr>
                </a:solidFill>
              </a:rPr>
              <a:t> </a:t>
            </a:r>
            <a:r>
              <a:rPr lang="ru-RU" b="1" dirty="0">
                <a:solidFill>
                  <a:schemeClr val="bg1">
                    <a:lumMod val="60000"/>
                    <a:lumOff val="40000"/>
                  </a:schemeClr>
                </a:solidFill>
              </a:rPr>
              <a:t>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smtClean="0"/>
              <a:t>Саморефлексивный</a:t>
            </a:r>
            <a:r>
              <a:rPr lang="ru-RU" b="1" dirty="0" smtClean="0"/>
              <a:t> </a:t>
            </a:r>
            <a:r>
              <a:rPr lang="ru-RU" b="1" dirty="0"/>
              <a:t>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a:t>
            </a:r>
            <a:r>
              <a:rPr lang="ru-RU" b="1" dirty="0" smtClean="0"/>
              <a:t>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r>
              <a:rPr lang="en" dirty="0" smtClean="0"/>
              <a:t/>
            </a:r>
            <a:br>
              <a:rPr lang="en" dirty="0" smtClean="0"/>
            </a:br>
            <a:r>
              <a:rPr lang="en-US" dirty="0" smtClean="0"/>
              <a:t>T</a:t>
            </a:r>
            <a:r>
              <a:rPr lang="en-US" baseline="30000" dirty="0" smtClean="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74950" y="19630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89250" y="20773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303550" y="21916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62056" y="19630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76356" y="20773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58691" y="2191613"/>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a:t>
            </a:r>
            <a:r>
              <a:rPr lang="ru-RU" b="1" dirty="0" smtClean="0">
                <a:solidFill>
                  <a:schemeClr val="bg1">
                    <a:lumMod val="60000"/>
                    <a:lumOff val="40000"/>
                  </a:schemeClr>
                </a:solidFill>
              </a:rPr>
              <a:t>образ </a:t>
            </a:r>
            <a:r>
              <a:rPr lang="ru-RU" b="1" dirty="0">
                <a:solidFill>
                  <a:schemeClr val="bg1">
                    <a:lumMod val="60000"/>
                    <a:lumOff val="40000"/>
                  </a:schemeClr>
                </a:solidFill>
              </a:rPr>
              <a:t>мышления</a:t>
            </a:r>
            <a:endParaRPr lang="en" b="1" dirty="0">
              <a:solidFill>
                <a:schemeClr val="bg1">
                  <a:lumMod val="60000"/>
                  <a:lumOff val="40000"/>
                </a:schemeClr>
              </a:solidFill>
            </a:endParaRPr>
          </a:p>
        </p:txBody>
      </p:sp>
      <p:sp>
        <p:nvSpPr>
          <p:cNvPr id="61" name="Shape 61"/>
          <p:cNvSpPr/>
          <p:nvPr/>
        </p:nvSpPr>
        <p:spPr>
          <a:xfrm>
            <a:off x="4308769" y="2625113"/>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46629" y="3582103"/>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60133" y="3582103"/>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Tree>
    <p:extLst>
      <p:ext uri="{BB962C8B-B14F-4D97-AF65-F5344CB8AC3E}">
        <p14:creationId xmlns:p14="http://schemas.microsoft.com/office/powerpoint/2010/main" val="262960597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3. Реализация модель </a:t>
            </a:r>
            <a:r>
              <a:rPr lang="en-US" dirty="0" smtClean="0"/>
              <a:t>TU 1.0</a:t>
            </a:r>
            <a:endParaRPr lang="ru-RU"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10895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Основные компоненты</a:t>
            </a:r>
            <a:endParaRPr lang="ru-RU" dirty="0"/>
          </a:p>
        </p:txBody>
      </p:sp>
      <p:sp>
        <p:nvSpPr>
          <p:cNvPr id="5" name="Объект 4"/>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TU </a:t>
            </a:r>
            <a:r>
              <a:rPr lang="en-US" dirty="0" err="1" smtClean="0">
                <a:latin typeface="Arial" panose="020B0604020202020204" pitchFamily="34" charset="0"/>
                <a:cs typeface="Arial" panose="020B0604020202020204" pitchFamily="34" charset="0"/>
              </a:rPr>
              <a:t>Webservice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CoreService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DataService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Reasoner</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ClientAgent</a:t>
            </a:r>
            <a:r>
              <a:rPr lang="en-US"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6266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01120757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68569" tIns="68569" rIns="68569" bIns="68569" anchor="b" anchorCtr="0">
            <a:noAutofit/>
          </a:bodyPr>
          <a:lstStyle/>
          <a:p>
            <a:r>
              <a:rPr lang="ru-RU" dirty="0" smtClean="0"/>
              <a:t>Обучение</a:t>
            </a:r>
            <a:endParaRPr lang="en" dirty="0"/>
          </a:p>
        </p:txBody>
      </p:sp>
      <p:sp>
        <p:nvSpPr>
          <p:cNvPr id="80" name="Shape 80"/>
          <p:cNvSpPr txBox="1">
            <a:spLocks noGrp="1"/>
          </p:cNvSpPr>
          <p:nvPr>
            <p:ph idx="1"/>
          </p:nvPr>
        </p:nvSpPr>
        <p:spPr>
          <a:prstGeom prst="rect">
            <a:avLst/>
          </a:prstGeom>
        </p:spPr>
        <p:txBody>
          <a:bodyPr lIns="68569" tIns="68569" rIns="68569" bIns="68569" anchor="t" anchorCtr="0">
            <a:noAutofit/>
          </a:bodyPr>
          <a:lstStyle/>
          <a:p>
            <a:pPr algn="ctr">
              <a:buNone/>
            </a:pPr>
            <a:r>
              <a:rPr lang="ru-RU" b="1" dirty="0" smtClean="0"/>
              <a:t>Процесс</a:t>
            </a:r>
            <a:endParaRPr lang="en" b="1" dirty="0"/>
          </a:p>
        </p:txBody>
      </p:sp>
      <p:sp>
        <p:nvSpPr>
          <p:cNvPr id="82" name="Shape 82"/>
          <p:cNvSpPr/>
          <p:nvPr/>
        </p:nvSpPr>
        <p:spPr>
          <a:xfrm>
            <a:off x="2339717"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Обученные знания</a:t>
            </a:r>
            <a:endParaRPr lang="en" sz="1350" dirty="0"/>
          </a:p>
        </p:txBody>
      </p:sp>
      <p:sp>
        <p:nvSpPr>
          <p:cNvPr id="83" name="Shape 83"/>
          <p:cNvSpPr/>
          <p:nvPr/>
        </p:nvSpPr>
        <p:spPr>
          <a:xfrm>
            <a:off x="3820838"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Размышления</a:t>
            </a:r>
            <a:endParaRPr lang="en" sz="1350" dirty="0"/>
          </a:p>
        </p:txBody>
      </p:sp>
      <p:sp>
        <p:nvSpPr>
          <p:cNvPr id="84" name="Shape 84"/>
          <p:cNvSpPr/>
          <p:nvPr/>
        </p:nvSpPr>
        <p:spPr>
          <a:xfrm>
            <a:off x="5323163"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Рефлексивный</a:t>
            </a:r>
            <a:endParaRPr lang="en" sz="1350" dirty="0"/>
          </a:p>
        </p:txBody>
      </p:sp>
      <p:sp>
        <p:nvSpPr>
          <p:cNvPr id="85" name="Shape 85"/>
          <p:cNvSpPr/>
          <p:nvPr/>
        </p:nvSpPr>
        <p:spPr>
          <a:xfrm>
            <a:off x="2411760" y="2411813"/>
            <a:ext cx="1072798"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Действие 1</a:t>
            </a:r>
            <a:endParaRPr lang="en" sz="1350" dirty="0">
              <a:solidFill>
                <a:schemeClr val="bg1">
                  <a:lumMod val="60000"/>
                  <a:lumOff val="40000"/>
                </a:schemeClr>
              </a:solidFill>
            </a:endParaRPr>
          </a:p>
        </p:txBody>
      </p:sp>
      <p:cxnSp>
        <p:nvCxnSpPr>
          <p:cNvPr id="86" name="Shape 86"/>
          <p:cNvCxnSpPr>
            <a:stCxn id="85" idx="2"/>
            <a:endCxn id="87" idx="1"/>
          </p:cNvCxnSpPr>
          <p:nvPr/>
        </p:nvCxnSpPr>
        <p:spPr>
          <a:xfrm>
            <a:off x="2948160" y="2750663"/>
            <a:ext cx="2554441" cy="212564"/>
          </a:xfrm>
          <a:prstGeom prst="straightConnector1">
            <a:avLst/>
          </a:prstGeom>
          <a:noFill/>
          <a:ln w="9525" cap="flat">
            <a:solidFill>
              <a:schemeClr val="dk2"/>
            </a:solidFill>
            <a:prstDash val="solid"/>
            <a:round/>
            <a:headEnd type="none" w="lg" len="lg"/>
            <a:tailEnd type="triangle" w="lg" len="lg"/>
          </a:ln>
        </p:spPr>
      </p:cxnSp>
      <p:sp>
        <p:nvSpPr>
          <p:cNvPr id="88" name="Shape 88"/>
          <p:cNvSpPr/>
          <p:nvPr/>
        </p:nvSpPr>
        <p:spPr>
          <a:xfrm>
            <a:off x="5444906" y="4004843"/>
            <a:ext cx="1258837"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Попробовать что-то еще</a:t>
            </a:r>
            <a:endParaRPr lang="en" sz="1350" dirty="0">
              <a:solidFill>
                <a:schemeClr val="bg1">
                  <a:lumMod val="60000"/>
                  <a:lumOff val="40000"/>
                </a:schemeClr>
              </a:solidFill>
            </a:endParaRPr>
          </a:p>
        </p:txBody>
      </p:sp>
      <p:cxnSp>
        <p:nvCxnSpPr>
          <p:cNvPr id="89" name="Shape 89"/>
          <p:cNvCxnSpPr>
            <a:stCxn id="87" idx="2"/>
            <a:endCxn id="88" idx="0"/>
          </p:cNvCxnSpPr>
          <p:nvPr/>
        </p:nvCxnSpPr>
        <p:spPr>
          <a:xfrm flipH="1">
            <a:off x="6074325" y="3146714"/>
            <a:ext cx="1" cy="858129"/>
          </a:xfrm>
          <a:prstGeom prst="straightConnector1">
            <a:avLst/>
          </a:prstGeom>
          <a:noFill/>
          <a:ln w="9525" cap="flat">
            <a:solidFill>
              <a:schemeClr val="dk2"/>
            </a:solidFill>
            <a:prstDash val="solid"/>
            <a:round/>
            <a:headEnd type="none" w="lg" len="lg"/>
            <a:tailEnd type="triangle" w="lg" len="lg"/>
          </a:ln>
        </p:spPr>
      </p:cxnSp>
      <p:cxnSp>
        <p:nvCxnSpPr>
          <p:cNvPr id="90" name="Shape 90"/>
          <p:cNvCxnSpPr>
            <a:stCxn id="87" idx="2"/>
            <a:endCxn id="91" idx="3"/>
          </p:cNvCxnSpPr>
          <p:nvPr/>
        </p:nvCxnSpPr>
        <p:spPr>
          <a:xfrm flipH="1">
            <a:off x="3532669" y="3146714"/>
            <a:ext cx="2541657" cy="299044"/>
          </a:xfrm>
          <a:prstGeom prst="straightConnector1">
            <a:avLst/>
          </a:prstGeom>
          <a:noFill/>
          <a:ln w="9525" cap="flat">
            <a:solidFill>
              <a:schemeClr val="dk2"/>
            </a:solidFill>
            <a:prstDash val="solid"/>
            <a:round/>
            <a:headEnd type="none" w="lg" len="lg"/>
            <a:tailEnd type="triangle" w="lg" len="lg"/>
          </a:ln>
        </p:spPr>
      </p:cxnSp>
      <p:sp>
        <p:nvSpPr>
          <p:cNvPr id="92" name="Shape 92"/>
          <p:cNvSpPr txBox="1"/>
          <p:nvPr/>
        </p:nvSpPr>
        <p:spPr>
          <a:xfrm>
            <a:off x="5899501" y="3408038"/>
            <a:ext cx="349649" cy="342900"/>
          </a:xfrm>
          <a:prstGeom prst="rect">
            <a:avLst/>
          </a:prstGeom>
          <a:noFill/>
        </p:spPr>
        <p:txBody>
          <a:bodyPr lIns="68569" tIns="68569" rIns="68569" bIns="68569" anchor="t" anchorCtr="0">
            <a:noAutofit/>
          </a:bodyPr>
          <a:lstStyle/>
          <a:p>
            <a:pPr>
              <a:buNone/>
            </a:pPr>
            <a:r>
              <a:rPr lang="ru-RU" sz="1350" dirty="0"/>
              <a:t>нет</a:t>
            </a:r>
            <a:endParaRPr lang="en" sz="1350" dirty="0"/>
          </a:p>
        </p:txBody>
      </p:sp>
      <p:sp>
        <p:nvSpPr>
          <p:cNvPr id="91" name="Shape 91"/>
          <p:cNvSpPr/>
          <p:nvPr/>
        </p:nvSpPr>
        <p:spPr>
          <a:xfrm>
            <a:off x="2424210" y="3276333"/>
            <a:ext cx="110845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Действие 2</a:t>
            </a:r>
            <a:endParaRPr lang="en" sz="1350" dirty="0">
              <a:solidFill>
                <a:schemeClr val="bg1">
                  <a:lumMod val="60000"/>
                  <a:lumOff val="40000"/>
                </a:schemeClr>
              </a:solidFill>
            </a:endParaRPr>
          </a:p>
        </p:txBody>
      </p:sp>
      <p:cxnSp>
        <p:nvCxnSpPr>
          <p:cNvPr id="93" name="Shape 93"/>
          <p:cNvCxnSpPr>
            <a:stCxn id="88" idx="1"/>
            <a:endCxn id="94" idx="3"/>
          </p:cNvCxnSpPr>
          <p:nvPr/>
        </p:nvCxnSpPr>
        <p:spPr>
          <a:xfrm flipH="1">
            <a:off x="3520219" y="4174268"/>
            <a:ext cx="1924687" cy="1201"/>
          </a:xfrm>
          <a:prstGeom prst="straightConnector1">
            <a:avLst/>
          </a:prstGeom>
          <a:noFill/>
          <a:ln w="9525" cap="flat">
            <a:solidFill>
              <a:schemeClr val="dk2"/>
            </a:solidFill>
            <a:prstDash val="solid"/>
            <a:round/>
            <a:headEnd type="none" w="lg" len="lg"/>
            <a:tailEnd type="triangle" w="lg" len="lg"/>
          </a:ln>
        </p:spPr>
      </p:cxnSp>
      <p:sp>
        <p:nvSpPr>
          <p:cNvPr id="87" name="Shape 87"/>
          <p:cNvSpPr/>
          <p:nvPr/>
        </p:nvSpPr>
        <p:spPr>
          <a:xfrm>
            <a:off x="5502601" y="2779739"/>
            <a:ext cx="1143449" cy="3669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94" name="Shape 94"/>
          <p:cNvSpPr/>
          <p:nvPr/>
        </p:nvSpPr>
        <p:spPr>
          <a:xfrm>
            <a:off x="2409230" y="3971656"/>
            <a:ext cx="1110989" cy="40762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Другое действие</a:t>
            </a:r>
            <a:endParaRPr lang="en" sz="1350" dirty="0">
              <a:solidFill>
                <a:schemeClr val="bg1">
                  <a:lumMod val="60000"/>
                  <a:lumOff val="40000"/>
                </a:schemeClr>
              </a:solidFill>
            </a:endParaRPr>
          </a:p>
        </p:txBody>
      </p:sp>
      <p:sp>
        <p:nvSpPr>
          <p:cNvPr id="95" name="Shape 95"/>
          <p:cNvSpPr txBox="1"/>
          <p:nvPr/>
        </p:nvSpPr>
        <p:spPr>
          <a:xfrm>
            <a:off x="4521919" y="3221494"/>
            <a:ext cx="500624" cy="342900"/>
          </a:xfrm>
          <a:prstGeom prst="rect">
            <a:avLst/>
          </a:prstGeom>
          <a:noFill/>
        </p:spPr>
        <p:txBody>
          <a:bodyPr lIns="68569" tIns="68569" rIns="68569" bIns="68569" anchor="t" anchorCtr="0">
            <a:noAutofit/>
          </a:bodyPr>
          <a:lstStyle/>
          <a:p>
            <a:pPr lvl="0" rtl="0">
              <a:buNone/>
            </a:pPr>
            <a:r>
              <a:rPr lang="ru-RU" sz="1350" dirty="0"/>
              <a:t>да</a:t>
            </a:r>
            <a:endParaRPr lang="en" sz="1350" dirty="0"/>
          </a:p>
        </p:txBody>
      </p:sp>
    </p:spTree>
    <p:extLst>
      <p:ext uri="{BB962C8B-B14F-4D97-AF65-F5344CB8AC3E}">
        <p14:creationId xmlns:p14="http://schemas.microsoft.com/office/powerpoint/2010/main" val="12440171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smtClean="0"/>
              <a:t>Модель данных </a:t>
            </a:r>
            <a:r>
              <a:rPr lang="en-US" dirty="0" err="1" smtClean="0"/>
              <a:t>TUKnowledge</a:t>
            </a:r>
            <a:endParaRPr lang="en" dirty="0"/>
          </a:p>
        </p:txBody>
      </p:sp>
      <p:sp>
        <p:nvSpPr>
          <p:cNvPr id="2" name="Объект 1"/>
          <p:cNvSpPr>
            <a:spLocks noGrp="1"/>
          </p:cNvSpPr>
          <p:nvPr>
            <p:ph idx="1"/>
          </p:nvPr>
        </p:nvSpPr>
        <p:spPr/>
        <p:txBody>
          <a:bodyPr/>
          <a:lstStyle/>
          <a:p>
            <a:r>
              <a:rPr lang="en-US" dirty="0" smtClean="0">
                <a:latin typeface="Arial" panose="020B0604020202020204" pitchFamily="34" charset="0"/>
                <a:cs typeface="Arial" panose="020B0604020202020204" pitchFamily="34" charset="0"/>
              </a:rPr>
              <a:t>Resource</a:t>
            </a:r>
          </a:p>
          <a:p>
            <a:pPr lvl="1"/>
            <a:r>
              <a:rPr lang="en-US" dirty="0" err="1" smtClean="0">
                <a:latin typeface="Arial" panose="020B0604020202020204" pitchFamily="34" charset="0"/>
                <a:cs typeface="Arial" panose="020B0604020202020204" pitchFamily="34" charset="0"/>
              </a:rPr>
              <a:t>KnowledgeURI</a:t>
            </a:r>
            <a:endParaRPr lang="en-US" dirty="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Семантическая</a:t>
            </a:r>
          </a:p>
          <a:p>
            <a:pPr lvl="1"/>
            <a:r>
              <a:rPr lang="ru-RU" dirty="0" smtClean="0">
                <a:latin typeface="Arial" panose="020B0604020202020204" pitchFamily="34" charset="0"/>
                <a:cs typeface="Arial" panose="020B0604020202020204" pitchFamily="34" charset="0"/>
              </a:rPr>
              <a:t>Сеть</a:t>
            </a:r>
          </a:p>
          <a:p>
            <a:r>
              <a:rPr lang="en-US" dirty="0" smtClean="0">
                <a:latin typeface="Arial" panose="020B0604020202020204" pitchFamily="34" charset="0"/>
                <a:cs typeface="Arial" panose="020B0604020202020204" pitchFamily="34" charset="0"/>
              </a:rPr>
              <a:t>Rule</a:t>
            </a:r>
          </a:p>
          <a:p>
            <a:r>
              <a:rPr lang="en-US" dirty="0" err="1" smtClean="0">
                <a:latin typeface="Arial" panose="020B0604020202020204" pitchFamily="34" charset="0"/>
                <a:cs typeface="Arial" panose="020B0604020202020204" pitchFamily="34" charset="0"/>
              </a:rPr>
              <a:t>KLines</a:t>
            </a:r>
            <a:endParaRPr lang="en-US" dirty="0" smtClean="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Над</a:t>
            </a:r>
            <a:r>
              <a:rPr lang="en-US" dirty="0" smtClean="0">
                <a:latin typeface="Arial" panose="020B0604020202020204" pitchFamily="34" charset="0"/>
                <a:cs typeface="Arial" panose="020B0604020202020204" pitchFamily="34" charset="0"/>
              </a:rPr>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latin typeface="Arial" panose="020B0604020202020204" pitchFamily="34" charset="0"/>
                <a:cs typeface="Arial" panose="020B0604020202020204" pitchFamily="34" charset="0"/>
              </a:rPr>
              <a:t>Глава 4</a:t>
            </a:r>
            <a:endParaRPr lang="ru-RU" dirty="0">
              <a:latin typeface="Arial" panose="020B0604020202020204" pitchFamily="34" charset="0"/>
              <a:cs typeface="Arial" panose="020B0604020202020204" pitchFamily="34" charset="0"/>
            </a:endParaRPr>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a:t>
            </a:r>
            <a:r>
              <a:rPr lang="ru-RU" b="1" dirty="0">
                <a:latin typeface="Arial" panose="020B0604020202020204" pitchFamily="34" charset="0"/>
                <a:cs typeface="Arial" panose="020B0604020202020204" pitchFamily="34" charset="0"/>
              </a:rPr>
              <a:t>модели TU </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209898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a:t>
            </a:r>
            <a:r>
              <a:rPr lang="ru-RU" dirty="0"/>
              <a:t/>
            </a:r>
            <a:br>
              <a:rPr lang="ru-RU" dirty="0"/>
            </a:br>
            <a:endParaRPr lang="ru-RU" dirty="0"/>
          </a:p>
        </p:txBody>
      </p:sp>
      <p:sp>
        <p:nvSpPr>
          <p:cNvPr id="3" name="Объект 2"/>
          <p:cNvSpPr>
            <a:spLocks noGrp="1"/>
          </p:cNvSpPr>
          <p:nvPr>
            <p:ph idx="1"/>
          </p:nvPr>
        </p:nvSpPr>
        <p:spPr/>
        <p:txBody>
          <a:bodyPr/>
          <a:lstStyle/>
          <a:p>
            <a:r>
              <a:rPr lang="ru-RU" sz="2800" b="1" dirty="0">
                <a:latin typeface="Arial" panose="020B0604020202020204" pitchFamily="34" charset="0"/>
                <a:cs typeface="Arial" panose="020B0604020202020204" pitchFamily="34" charset="0"/>
              </a:rPr>
              <a:t>Предмет </a:t>
            </a:r>
            <a:r>
              <a:rPr lang="ru-RU" sz="2800" b="1" dirty="0" smtClean="0">
                <a:latin typeface="Arial" panose="020B0604020202020204" pitchFamily="34" charset="0"/>
                <a:cs typeface="Arial" panose="020B0604020202020204" pitchFamily="34" charset="0"/>
              </a:rPr>
              <a:t>исследования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процесс регистрации и устранения проблемных </a:t>
            </a:r>
            <a:r>
              <a:rPr lang="ru-RU" sz="2800" dirty="0" smtClean="0">
                <a:latin typeface="Arial" panose="020B0604020202020204" pitchFamily="34" charset="0"/>
                <a:cs typeface="Arial" panose="020B0604020202020204" pitchFamily="34" charset="0"/>
              </a:rPr>
              <a:t>ситуаций, </a:t>
            </a:r>
            <a:r>
              <a:rPr lang="ru-RU" sz="2800" dirty="0">
                <a:latin typeface="Arial" panose="020B0604020202020204" pitchFamily="34" charset="0"/>
                <a:cs typeface="Arial" panose="020B0604020202020204" pitchFamily="34" charset="0"/>
              </a:rPr>
              <a:t>возникающих в IT-инфраструктуре </a:t>
            </a:r>
            <a:r>
              <a:rPr lang="ru-RU" sz="2800" dirty="0" smtClean="0">
                <a:latin typeface="Arial" panose="020B0604020202020204" pitchFamily="34" charset="0"/>
                <a:cs typeface="Arial" panose="020B0604020202020204" pitchFamily="34" charset="0"/>
              </a:rPr>
              <a:t>предприятия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endParaRPr lang="ru-RU" sz="2800" dirty="0">
              <a:latin typeface="Arial" panose="020B0604020202020204" pitchFamily="34" charset="0"/>
              <a:cs typeface="Arial" panose="020B0604020202020204" pitchFamily="34" charset="0"/>
            </a:endParaRPr>
          </a:p>
          <a:p>
            <a:r>
              <a:rPr lang="ru-RU" sz="2800" b="1" dirty="0" smtClean="0">
                <a:latin typeface="Arial" panose="020B0604020202020204" pitchFamily="34" charset="0"/>
                <a:cs typeface="Arial" panose="020B0604020202020204" pitchFamily="34" charset="0"/>
              </a:rPr>
              <a:t>Цель исследования</a:t>
            </a:r>
            <a:r>
              <a:rPr lang="en-US" sz="2800" b="1"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диссертации является разработка </a:t>
            </a:r>
            <a:r>
              <a:rPr lang="ru-RU" sz="2800" dirty="0" smtClean="0">
                <a:latin typeface="Arial" panose="020B0604020202020204" pitchFamily="34" charset="0"/>
                <a:cs typeface="Arial" panose="020B0604020202020204" pitchFamily="34" charset="0"/>
              </a:rPr>
              <a:t>интеллектуально</a:t>
            </a:r>
            <a:r>
              <a:rPr lang="ru-RU" sz="2800" dirty="0">
                <a:latin typeface="Arial" panose="020B0604020202020204" pitchFamily="34" charset="0"/>
                <a:cs typeface="Arial" panose="020B0604020202020204" pitchFamily="34" charset="0"/>
              </a:rPr>
              <a:t>й</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системы </a:t>
            </a:r>
            <a:r>
              <a:rPr lang="ru-RU" sz="2800" dirty="0" smtClean="0">
                <a:latin typeface="Arial" panose="020B0604020202020204" pitchFamily="34" charset="0"/>
                <a:cs typeface="Arial" panose="020B0604020202020204" pitchFamily="34" charset="0"/>
              </a:rPr>
              <a:t>повышения </a:t>
            </a:r>
            <a:r>
              <a:rPr lang="ru-RU" sz="2800" dirty="0">
                <a:latin typeface="Arial" panose="020B0604020202020204" pitchFamily="34" charset="0"/>
                <a:cs typeface="Arial" panose="020B0604020202020204" pitchFamily="34" charset="0"/>
              </a:rPr>
              <a:t>эффективности деятельности ИТ-службы предприятия (ИТ — </a:t>
            </a:r>
            <a:r>
              <a:rPr lang="ru-RU" sz="2800" dirty="0" smtClean="0">
                <a:latin typeface="Arial" panose="020B0604020202020204" pitchFamily="34" charset="0"/>
                <a:cs typeface="Arial" panose="020B0604020202020204" pitchFamily="34" charset="0"/>
              </a:rPr>
              <a:t>информационные </a:t>
            </a:r>
            <a:r>
              <a:rPr lang="ru-RU" sz="2800" dirty="0"/>
              <a:t>технологии</a:t>
            </a:r>
            <a:r>
              <a:rPr lang="ru-RU" sz="2800" dirty="0" smtClean="0"/>
              <a:t>)</a:t>
            </a:r>
            <a:r>
              <a:rPr lang="en-US" sz="2800" dirty="0" smtClean="0"/>
              <a:t>.</a:t>
            </a:r>
            <a:r>
              <a:rPr lang="ru-RU" sz="2800" dirty="0" smtClean="0"/>
              <a:t> </a:t>
            </a:r>
            <a:endParaRPr lang="ru-RU" sz="2800" dirty="0"/>
          </a:p>
          <a:p>
            <a:endParaRPr lang="ru-RU" dirty="0"/>
          </a:p>
        </p:txBody>
      </p:sp>
    </p:spTree>
    <p:extLst>
      <p:ext uri="{BB962C8B-B14F-4D97-AF65-F5344CB8AC3E}">
        <p14:creationId xmlns:p14="http://schemas.microsoft.com/office/powerpoint/2010/main" val="429143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со специалистом</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gridCol w="1219200"/>
                <a:gridCol w="1528200"/>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2611068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222104904"/>
              </p:ext>
            </p:extLst>
          </p:nvPr>
        </p:nvGraphicFramePr>
        <p:xfrm>
          <a:off x="71999" y="71999"/>
          <a:ext cx="9000000" cy="4683515"/>
        </p:xfrm>
        <a:graphic>
          <a:graphicData uri="http://schemas.openxmlformats.org/drawingml/2006/table">
            <a:tbl>
              <a:tblPr/>
              <a:tblGrid>
                <a:gridCol w="6786001"/>
                <a:gridCol w="1295400"/>
                <a:gridCol w="918599"/>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a:t>
                      </a:r>
                      <a:r>
                        <a:rPr lang="ru-RU" sz="1400" dirty="0" smtClean="0">
                          <a:solidFill>
                            <a:sysClr val="windowText" lastClr="000000"/>
                          </a:solidFill>
                          <a:effectLst/>
                          <a:latin typeface="TimesNewRomanPSMT" charset="0"/>
                        </a:rPr>
                        <a:t>требуется </a:t>
                      </a:r>
                      <a:r>
                        <a:rPr lang="ru-RU" sz="1400" dirty="0">
                          <a:solidFill>
                            <a:sysClr val="windowText" lastClr="000000"/>
                          </a:solidFill>
                          <a:effectLst/>
                          <a:latin typeface="TimesNewRomanPSMT" charset="0"/>
                        </a:rPr>
                        <a:t>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Добавьте</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пожалу</a:t>
                      </a:r>
                      <a:r>
                        <a:rPr lang="ru-RU" sz="1400" dirty="0" smtClean="0">
                          <a:solidFill>
                            <a:sysClr val="windowText" lastClr="000000"/>
                          </a:solidFill>
                          <a:effectLst/>
                          <a:latin typeface="TimesNewRomanPSMT" charset="0"/>
                        </a:rPr>
                        <a:t>й</a:t>
                      </a:r>
                      <a:r>
                        <a:rPr lang="en-US" sz="1400" dirty="0" err="1" smtClean="0">
                          <a:solidFill>
                            <a:sysClr val="windowText" lastClr="000000"/>
                          </a:solidFill>
                          <a:effectLst/>
                          <a:latin typeface="TimesNewRomanPSMT" charset="0"/>
                        </a:rPr>
                        <a:t>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071080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2639631"/>
              </p:ext>
            </p:extLst>
          </p:nvPr>
        </p:nvGraphicFramePr>
        <p:xfrm>
          <a:off x="72000" y="895349"/>
          <a:ext cx="9000000" cy="3251200"/>
        </p:xfrm>
        <a:graphic>
          <a:graphicData uri="http://schemas.openxmlformats.org/drawingml/2006/table">
            <a:tbl>
              <a:tblPr/>
              <a:tblGrid>
                <a:gridCol w="4500000"/>
                <a:gridCol w="4500000"/>
              </a:tblGrid>
              <a:tr h="406400">
                <a:tc>
                  <a:txBody>
                    <a:bodyPr/>
                    <a:lstStyle/>
                    <a:p>
                      <a:r>
                        <a:rPr lang="ru-RU" sz="1400" b="1" dirty="0" smtClean="0">
                          <a:solidFill>
                            <a:sysClr val="windowText" lastClr="000000"/>
                          </a:solidFill>
                          <a:effectLst/>
                          <a:latin typeface="TimesNewRomanPS" charset="0"/>
                        </a:rPr>
                        <a:t>Класс </a:t>
                      </a:r>
                      <a:r>
                        <a:rPr lang="ru-RU" sz="1400" b="1" dirty="0">
                          <a:solidFill>
                            <a:sysClr val="windowText" lastClr="000000"/>
                          </a:solidFill>
                          <a:effectLst/>
                          <a:latin typeface="TimesNewRomanPS" charset="0"/>
                        </a:rPr>
                        <a:t>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dirty="0" smtClean="0">
                          <a:solidFill>
                            <a:sysClr val="windowText" lastClr="000000"/>
                          </a:solidFill>
                          <a:effectLst/>
                          <a:latin typeface="TimesNewRomanPSMT" charset="0"/>
                        </a:rPr>
                        <a:t>Проблема </a:t>
                      </a:r>
                      <a:r>
                        <a:rPr lang="ru-RU" sz="1400" dirty="0">
                          <a:solidFill>
                            <a:sysClr val="windowText" lastClr="000000"/>
                          </a:solidFill>
                          <a:effectLst/>
                          <a:latin typeface="TimesNewRomanPSMT" charset="0"/>
                        </a:rPr>
                        <a:t>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517399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Заключение</a:t>
            </a:r>
            <a:endParaRPr lang="ru-RU" dirty="0"/>
          </a:p>
        </p:txBody>
      </p:sp>
      <p:sp>
        <p:nvSpPr>
          <p:cNvPr id="5" name="Подзаголовок 4"/>
          <p:cNvSpPr>
            <a:spLocks noGrp="1"/>
          </p:cNvSpPr>
          <p:nvPr>
            <p:ph type="subTitle" idx="1"/>
          </p:nvPr>
        </p:nvSpPr>
        <p:spPr/>
        <p:txBody>
          <a:bodyPr/>
          <a:lstStyle/>
          <a:p>
            <a:r>
              <a:rPr lang="ru-RU" dirty="0" smtClean="0"/>
              <a:t>Основные результаты работы</a:t>
            </a:r>
            <a:endParaRPr lang="ru-RU" dirty="0"/>
          </a:p>
        </p:txBody>
      </p:sp>
    </p:spTree>
    <p:extLst>
      <p:ext uri="{BB962C8B-B14F-4D97-AF65-F5344CB8AC3E}">
        <p14:creationId xmlns:p14="http://schemas.microsoft.com/office/powerpoint/2010/main" val="15757958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Решенные задачи</a:t>
            </a:r>
            <a:endParaRPr lang="ru-RU" dirty="0"/>
          </a:p>
        </p:txBody>
      </p:sp>
      <p:sp>
        <p:nvSpPr>
          <p:cNvPr id="5" name="Объект 4"/>
          <p:cNvSpPr>
            <a:spLocks noGrp="1"/>
          </p:cNvSpPr>
          <p:nvPr>
            <p:ph idx="1"/>
          </p:nvPr>
        </p:nvSpPr>
        <p:spPr/>
        <p:txBody>
          <a:bodyPr/>
          <a:lstStyle/>
          <a:p>
            <a:r>
              <a:rPr lang="ru-RU" sz="2800" dirty="0"/>
              <a:t>Создана модель </a:t>
            </a:r>
            <a:r>
              <a:rPr lang="ru-RU" sz="2800" dirty="0" smtClean="0"/>
              <a:t>проблемно-ориентированной системы </a:t>
            </a:r>
            <a:r>
              <a:rPr lang="ru-RU" sz="2800" dirty="0"/>
              <a:t>управления, </a:t>
            </a:r>
            <a:r>
              <a:rPr lang="ru-RU" sz="2800" dirty="0" smtClean="0"/>
              <a:t>принятия </a:t>
            </a:r>
            <a:r>
              <a:rPr lang="ru-RU" sz="2800" dirty="0"/>
              <a:t>решений в области обслуживания </a:t>
            </a:r>
            <a:r>
              <a:rPr lang="ru-RU" sz="2800" dirty="0" smtClean="0"/>
              <a:t>информационной инфраструктуры </a:t>
            </a:r>
            <a:r>
              <a:rPr lang="ru-RU" sz="2800" dirty="0"/>
              <a:t>предприятия на основе обобщения модели мышления; </a:t>
            </a:r>
            <a:endParaRPr lang="ru-RU" sz="2800" dirty="0" smtClean="0"/>
          </a:p>
          <a:p>
            <a:r>
              <a:rPr lang="ru-RU" sz="2800" dirty="0" smtClean="0"/>
              <a:t>Представлены новая модель данных для модели мышления и оригинальный способ </a:t>
            </a:r>
            <a:r>
              <a:rPr lang="ru-RU" sz="2800" dirty="0"/>
              <a:t>их хранения, более </a:t>
            </a:r>
            <a:r>
              <a:rPr lang="ru-RU" sz="2800" dirty="0" smtClean="0"/>
              <a:t>эффективный по </a:t>
            </a:r>
            <a:r>
              <a:rPr lang="ru-RU" sz="2800" dirty="0"/>
              <a:t>сравнению с </a:t>
            </a:r>
            <a:r>
              <a:rPr lang="ru-RU" sz="2800" dirty="0" smtClean="0"/>
              <a:t>классическими </a:t>
            </a:r>
            <a:r>
              <a:rPr lang="ru-RU" sz="2800" dirty="0"/>
              <a:t>базами данных, использующими </a:t>
            </a:r>
            <a:r>
              <a:rPr lang="ru-RU" sz="2800" dirty="0" smtClean="0"/>
              <a:t>реляционный подход</a:t>
            </a:r>
            <a:r>
              <a:rPr lang="ru-RU" sz="2800" dirty="0"/>
              <a:t>;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a:t>
            </a:r>
            <a:r>
              <a:rPr lang="ru-RU" sz="2800" dirty="0" smtClean="0"/>
              <a:t>моделей мышления </a:t>
            </a:r>
            <a:r>
              <a:rPr lang="ru-RU" sz="2800" dirty="0"/>
              <a:t>в </a:t>
            </a:r>
            <a:r>
              <a:rPr lang="ru-RU" sz="2800" dirty="0" smtClean="0"/>
              <a:t>области обслуживания информационной инфраструктуры </a:t>
            </a:r>
            <a:r>
              <a:rPr lang="ru-RU" sz="2800" dirty="0"/>
              <a:t>предприятия; </a:t>
            </a:r>
          </a:p>
          <a:p>
            <a:r>
              <a:rPr lang="ru-RU" sz="2800" dirty="0"/>
              <a:t>На основе модели, </a:t>
            </a:r>
            <a:r>
              <a:rPr lang="ru-RU" sz="2800" dirty="0" smtClean="0"/>
              <a:t>разработанной в </a:t>
            </a:r>
            <a:r>
              <a:rPr lang="ru-RU" sz="2800" dirty="0"/>
              <a:t>диссертации, созданы </a:t>
            </a:r>
            <a:r>
              <a:rPr lang="ru-RU" sz="2800" dirty="0" smtClean="0"/>
              <a:t>архитектура системы </a:t>
            </a:r>
            <a:r>
              <a:rPr lang="ru-RU" sz="2800" dirty="0"/>
              <a:t>и ее прототип; </a:t>
            </a:r>
          </a:p>
          <a:p>
            <a:r>
              <a:rPr lang="ru-RU" sz="2800" dirty="0"/>
              <a:t>Разработаны специальные алгоритмы для анализа запросов </a:t>
            </a:r>
            <a:r>
              <a:rPr lang="ru-RU" sz="2800" dirty="0" smtClean="0"/>
              <a:t>пользователей и </a:t>
            </a:r>
            <a:r>
              <a:rPr lang="ru-RU" sz="2800" dirty="0"/>
              <a:t>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a:t>
            </a:r>
            <a:r>
              <a:rPr lang="ru-RU" sz="2800" dirty="0" smtClean="0"/>
              <a:t>данной </a:t>
            </a:r>
            <a:r>
              <a:rPr lang="ru-RU" sz="2800" dirty="0"/>
              <a:t>работы, включает в себя </a:t>
            </a:r>
            <a:r>
              <a:rPr lang="ru-RU" sz="2800" dirty="0" smtClean="0"/>
              <a:t>инновационные </a:t>
            </a:r>
            <a:r>
              <a:rPr lang="ru-RU" sz="2800" dirty="0"/>
              <a:t>методы и алгоритмы поддержки принятия </a:t>
            </a:r>
            <a:r>
              <a:rPr lang="ru-RU" sz="2800" dirty="0" smtClean="0"/>
              <a:t>решений, использует </a:t>
            </a:r>
            <a:r>
              <a:rPr lang="ru-RU" sz="2800" dirty="0"/>
              <a:t>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a:t>
            </a:r>
            <a:r>
              <a:rPr lang="ru-RU" sz="2800" dirty="0" smtClean="0"/>
              <a:t>удаленной поддержки </a:t>
            </a:r>
            <a:r>
              <a:rPr lang="ru-RU" sz="2800" dirty="0"/>
              <a:t>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Достижение</a:t>
            </a:r>
            <a:endParaRPr lang="ru-RU" dirty="0"/>
          </a:p>
        </p:txBody>
      </p:sp>
      <p:sp>
        <p:nvSpPr>
          <p:cNvPr id="3" name="Объект 2"/>
          <p:cNvSpPr>
            <a:spLocks noGrp="1"/>
          </p:cNvSpPr>
          <p:nvPr>
            <p:ph idx="1"/>
          </p:nvPr>
        </p:nvSpPr>
        <p:spPr/>
        <p:txBody>
          <a:bodyPr/>
          <a:lstStyle/>
          <a:p>
            <a:r>
              <a:rPr lang="ru-RU" dirty="0" smtClean="0"/>
              <a:t>Оформление патента</a:t>
            </a:r>
            <a:r>
              <a:rPr lang="en-US" dirty="0" smtClean="0"/>
              <a:t>;</a:t>
            </a:r>
          </a:p>
          <a:p>
            <a:r>
              <a:rPr lang="ru-RU" dirty="0" smtClean="0"/>
              <a:t>Первая реализация модели мышления М. </a:t>
            </a:r>
            <a:r>
              <a:rPr lang="ru-RU" dirty="0" err="1" smtClean="0"/>
              <a:t>Мински</a:t>
            </a:r>
            <a:r>
              <a:rPr lang="en-US" dirty="0" smtClean="0"/>
              <a:t>;</a:t>
            </a:r>
          </a:p>
          <a:p>
            <a:r>
              <a:rPr lang="ru-RU" dirty="0" smtClean="0"/>
              <a:t>Модель представлена в </a:t>
            </a:r>
            <a:r>
              <a:rPr lang="en-US" dirty="0" smtClean="0"/>
              <a:t>UML 2.0.</a:t>
            </a:r>
          </a:p>
        </p:txBody>
      </p:sp>
    </p:spTree>
    <p:extLst>
      <p:ext uri="{BB962C8B-B14F-4D97-AF65-F5344CB8AC3E}">
        <p14:creationId xmlns:p14="http://schemas.microsoft.com/office/powerpoint/2010/main" val="101294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Стек технологий</a:t>
            </a:r>
            <a:endParaRPr lang="ru-RU" dirty="0"/>
          </a:p>
        </p:txBody>
      </p:sp>
      <p:sp>
        <p:nvSpPr>
          <p:cNvPr id="3" name="Объект 2"/>
          <p:cNvSpPr>
            <a:spLocks noGrp="1"/>
          </p:cNvSpPr>
          <p:nvPr>
            <p:ph sz="half" idx="2"/>
          </p:nvPr>
        </p:nvSpPr>
        <p:spPr>
          <a:xfrm>
            <a:off x="457200" y="792000"/>
            <a:ext cx="4040188" cy="3802622"/>
          </a:xfrm>
        </p:spPr>
        <p:txBody>
          <a:bodyPr/>
          <a:lstStyle/>
          <a:p>
            <a:r>
              <a:rPr lang="en-US" dirty="0" smtClean="0">
                <a:latin typeface="Arial" panose="020B0604020202020204" pitchFamily="34" charset="0"/>
                <a:cs typeface="Arial" panose="020B0604020202020204" pitchFamily="34" charset="0"/>
              </a:rPr>
              <a:t>Java 1.</a:t>
            </a:r>
            <a:r>
              <a:rPr lang="ru-RU" dirty="0" smtClean="0">
                <a:latin typeface="Arial" panose="020B0604020202020204" pitchFamily="34" charset="0"/>
                <a:cs typeface="Arial" panose="020B0604020202020204" pitchFamily="34" charset="0"/>
              </a:rPr>
              <a:t>8</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a:t>
            </a:r>
          </a:p>
          <a:p>
            <a:r>
              <a:rPr lang="en-US" dirty="0" smtClean="0">
                <a:latin typeface="Arial" panose="020B0604020202020204" pitchFamily="34" charset="0"/>
                <a:cs typeface="Arial" panose="020B0604020202020204" pitchFamily="34" charset="0"/>
              </a:rPr>
              <a:t>C--</a:t>
            </a:r>
          </a:p>
          <a:p>
            <a:r>
              <a:rPr lang="en-US" dirty="0" err="1" smtClean="0">
                <a:latin typeface="Arial" panose="020B0604020202020204" pitchFamily="34" charset="0"/>
                <a:cs typeface="Arial" panose="020B0604020202020204" pitchFamily="34" charset="0"/>
              </a:rPr>
              <a:t>RelEx</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Scala</a:t>
            </a:r>
          </a:p>
          <a:p>
            <a:r>
              <a:rPr lang="en-US" dirty="0" err="1" smtClean="0">
                <a:latin typeface="Arial" panose="020B0604020202020204" pitchFamily="34" charset="0"/>
                <a:cs typeface="Arial" panose="020B0604020202020204" pitchFamily="34" charset="0"/>
              </a:rPr>
              <a:t>IntelliJIdea</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smtClean="0">
                <a:latin typeface="Arial" panose="020B0604020202020204" pitchFamily="34" charset="0"/>
                <a:cs typeface="Arial" panose="020B0604020202020204" pitchFamily="34" charset="0"/>
              </a:rPr>
              <a:t>Slf4j, log4j</a:t>
            </a:r>
          </a:p>
          <a:p>
            <a:r>
              <a:rPr lang="en-US" dirty="0" smtClean="0">
                <a:latin typeface="Arial" panose="020B0604020202020204" pitchFamily="34" charset="0"/>
                <a:cs typeface="Arial" panose="020B0604020202020204" pitchFamily="34" charset="0"/>
              </a:rPr>
              <a:t>Ubuntu, </a:t>
            </a:r>
            <a:r>
              <a:rPr lang="en-US" dirty="0" err="1" smtClean="0">
                <a:latin typeface="Arial" panose="020B0604020202020204" pitchFamily="34" charset="0"/>
                <a:cs typeface="Arial" panose="020B0604020202020204" pitchFamily="34" charset="0"/>
              </a:rPr>
              <a:t>Cogbuntu</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OpenCog</a:t>
            </a:r>
            <a:endParaRPr lang="en-US"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4080262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smtClean="0"/>
              <a:t>Спасибо за внимание!</a:t>
            </a:r>
            <a:endParaRPr lang="ru-RU" dirty="0"/>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smtClean="0">
                <a:latin typeface="Arial" panose="020B0604020202020204" pitchFamily="34" charset="0"/>
                <a:cs typeface="Arial" panose="020B0604020202020204" pitchFamily="34" charset="0"/>
              </a:rPr>
              <a:t>Актуальность</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определяется потребностью предприятий IT-отрасли в интеллектуальных системах, повышающих эффективность служб, поддерживающих IT-инфраструктуру </a:t>
            </a:r>
            <a:r>
              <a:rPr lang="ru-RU" dirty="0" smtClean="0">
                <a:latin typeface="Arial" panose="020B0604020202020204" pitchFamily="34" charset="0"/>
                <a:cs typeface="Arial" panose="020B0604020202020204" pitchFamily="34" charset="0"/>
              </a:rPr>
              <a:t>этих предприятий</a:t>
            </a:r>
            <a:r>
              <a:rPr lang="en-US"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6166607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Arial" panose="020B0604020202020204" pitchFamily="34" charset="0"/>
                <a:cs typeface="Arial" panose="020B0604020202020204" pitchFamily="34" charset="0"/>
              </a:rPr>
              <a:t>Почему </a:t>
            </a:r>
            <a:r>
              <a:rPr lang="ru-RU" dirty="0" err="1" smtClean="0">
                <a:latin typeface="Arial" panose="020B0604020202020204" pitchFamily="34" charset="0"/>
                <a:cs typeface="Arial" panose="020B0604020202020204" pitchFamily="34" charset="0"/>
              </a:rPr>
              <a:t>физ</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-мат</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t>Математическая модель</a:t>
            </a:r>
            <a:r>
              <a:rPr lang="en-US" dirty="0" smtClean="0"/>
              <a:t>;</a:t>
            </a:r>
          </a:p>
          <a:p>
            <a:r>
              <a:rPr lang="ru-RU" dirty="0" smtClean="0"/>
              <a:t>Обработка информации</a:t>
            </a:r>
            <a:r>
              <a:rPr lang="en-US" dirty="0" smtClean="0"/>
              <a:t>;</a:t>
            </a:r>
          </a:p>
          <a:p>
            <a:r>
              <a:rPr lang="ru-RU" dirty="0" smtClean="0"/>
              <a:t>Предложены методы анализа.</a:t>
            </a:r>
            <a:endParaRPr lang="ru-RU" dirty="0"/>
          </a:p>
        </p:txBody>
      </p:sp>
    </p:spTree>
    <p:extLst>
      <p:ext uri="{BB962C8B-B14F-4D97-AF65-F5344CB8AC3E}">
        <p14:creationId xmlns:p14="http://schemas.microsoft.com/office/powerpoint/2010/main" val="163473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a:t>
            </a:r>
            <a:r>
              <a:rPr lang="ru-RU" dirty="0">
                <a:latin typeface="Arial" panose="020B0604020202020204" pitchFamily="34" charset="0"/>
                <a:cs typeface="Arial" panose="020B0604020202020204" pitchFamily="34" charset="0"/>
              </a:rPr>
              <a:t>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r>
              <a:rPr lang="ru-RU" b="1" dirty="0" smtClean="0"/>
              <a:t>Теоретические </a:t>
            </a:r>
            <a:r>
              <a:rPr lang="ru-RU" b="1" dirty="0"/>
              <a:t>методы</a:t>
            </a:r>
            <a:r>
              <a:rPr lang="ru-RU" dirty="0"/>
              <a:t>: метод идеализации, метод формализации; </a:t>
            </a:r>
            <a:endParaRPr lang="ru-RU" dirty="0" smtClean="0"/>
          </a:p>
          <a:p>
            <a:r>
              <a:rPr lang="ru-RU" b="1" dirty="0" smtClean="0"/>
              <a:t>Специальные </a:t>
            </a:r>
            <a:r>
              <a:rPr lang="ru-RU" b="1" dirty="0"/>
              <a:t>методы</a:t>
            </a:r>
            <a:r>
              <a:rPr lang="ru-RU" dirty="0"/>
              <a:t>: системное моделирование, </a:t>
            </a:r>
            <a:r>
              <a:rPr lang="ru-RU" dirty="0" smtClean="0"/>
              <a:t>системный </a:t>
            </a:r>
            <a:r>
              <a:rPr lang="ru-RU" dirty="0"/>
              <a:t>анализ; </a:t>
            </a:r>
            <a:endParaRPr lang="ru-RU" dirty="0" smtClean="0"/>
          </a:p>
          <a:p>
            <a:r>
              <a:rPr lang="ru-RU" b="1" dirty="0" smtClean="0"/>
              <a:t>Экспериментальные </a:t>
            </a:r>
            <a:r>
              <a:rPr lang="ru-RU" b="1" dirty="0"/>
              <a:t>методы</a:t>
            </a:r>
            <a:r>
              <a:rPr lang="ru-RU" dirty="0"/>
              <a:t>: метод </a:t>
            </a:r>
            <a:r>
              <a:rPr lang="ru-RU" dirty="0" smtClean="0"/>
              <a:t>наблюдений, </a:t>
            </a:r>
            <a:r>
              <a:rPr lang="ru-RU" dirty="0"/>
              <a:t>проведение </a:t>
            </a:r>
            <a:r>
              <a:rPr lang="ru-RU" dirty="0" smtClean="0"/>
              <a:t>экспериментов</a:t>
            </a:r>
            <a:r>
              <a:rPr lang="ru-RU" dirty="0"/>
              <a:t>. </a:t>
            </a:r>
          </a:p>
          <a:p>
            <a:endParaRPr lang="ru-RU" dirty="0"/>
          </a:p>
        </p:txBody>
      </p:sp>
    </p:spTree>
    <p:extLst>
      <p:ext uri="{BB962C8B-B14F-4D97-AF65-F5344CB8AC3E}">
        <p14:creationId xmlns:p14="http://schemas.microsoft.com/office/powerpoint/2010/main" val="553323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адачи</a:t>
            </a:r>
            <a:endParaRPr lang="ru-RU" dirty="0"/>
          </a:p>
        </p:txBody>
      </p:sp>
      <p:sp>
        <p:nvSpPr>
          <p:cNvPr id="3" name="Объект 2"/>
          <p:cNvSpPr>
            <a:spLocks noGrp="1"/>
          </p:cNvSpPr>
          <p:nvPr>
            <p:ph idx="1"/>
          </p:nvPr>
        </p:nvSpPr>
        <p:spPr/>
        <p:txBody>
          <a:bodyPr/>
          <a:lstStyle/>
          <a:p>
            <a:r>
              <a:rPr lang="ru-RU" dirty="0"/>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a:t>
            </a:r>
            <a:r>
              <a:rPr lang="ru-RU" dirty="0" smtClean="0"/>
              <a:t>предприятия</a:t>
            </a:r>
            <a:r>
              <a:rPr lang="en-US" dirty="0" smtClean="0"/>
              <a:t>;</a:t>
            </a:r>
            <a:endParaRPr lang="ru-RU" dirty="0"/>
          </a:p>
        </p:txBody>
      </p:sp>
    </p:spTree>
    <p:extLst>
      <p:ext uri="{BB962C8B-B14F-4D97-AF65-F5344CB8AC3E}">
        <p14:creationId xmlns:p14="http://schemas.microsoft.com/office/powerpoint/2010/main" val="1382807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12605</TotalTime>
  <Words>3419</Words>
  <Application>Microsoft Macintosh PowerPoint</Application>
  <PresentationFormat>Экран (16:9)</PresentationFormat>
  <Paragraphs>493</Paragraphs>
  <Slides>50</Slides>
  <Notes>21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50</vt:i4>
      </vt:variant>
    </vt:vector>
  </HeadingPairs>
  <TitlesOfParts>
    <vt:vector size="57" baseType="lpstr">
      <vt:lpstr>Arial</vt:lpstr>
      <vt:lpstr>Calibri</vt:lpstr>
      <vt:lpstr>DirectRg</vt:lpstr>
      <vt:lpstr>TimesNewRomanPS</vt:lpstr>
      <vt:lpstr>TimesNewRomanPSMT</vt:lpstr>
      <vt:lpstr>Wingdings</vt:lpstr>
      <vt:lpstr>Menta AS Days</vt:lpstr>
      <vt:lpstr>Thinking-Understanding</vt:lpstr>
      <vt:lpstr>Презентация PowerPoint</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Публикации</vt:lpstr>
      <vt:lpstr>Публикации</vt:lpstr>
      <vt:lpstr>Публикации</vt:lpstr>
      <vt:lpstr>Публикации</vt:lpstr>
      <vt:lpstr>Структура диссертации</vt:lpstr>
      <vt:lpstr>Структура диссертации</vt:lpstr>
      <vt:lpstr>Структура диссертации</vt:lpstr>
      <vt:lpstr>Структура диссертации</vt:lpstr>
      <vt:lpstr>Анализ проекта</vt:lpstr>
      <vt:lpstr>Анализ выгрузки проблем</vt:lpstr>
      <vt:lpstr>Обзор области</vt:lpstr>
      <vt:lpstr>Обзор области</vt:lpstr>
      <vt:lpstr>Глава 1 </vt:lpstr>
      <vt:lpstr>Диаграмма состава команд</vt:lpstr>
      <vt:lpstr>Презентация PowerPoint</vt:lpstr>
      <vt:lpstr>Глава 2 </vt:lpstr>
      <vt:lpstr>Рассмотренные модели </vt:lpstr>
      <vt:lpstr>Menta 0.1</vt:lpstr>
      <vt:lpstr>Взаимодействие</vt:lpstr>
      <vt:lpstr>Menta 0.3</vt:lpstr>
      <vt:lpstr>TU 1.0</vt:lpstr>
      <vt:lpstr>Модель 6-ти уровней</vt:lpstr>
      <vt:lpstr> T3</vt:lpstr>
      <vt:lpstr>Глава 3. Реализация модель TU 1.0</vt:lpstr>
      <vt:lpstr>Основные компоненты</vt:lpstr>
      <vt:lpstr>Обработка запроса</vt:lpstr>
      <vt:lpstr>Обучение</vt:lpstr>
      <vt:lpstr>Модель данных TUKnowledge</vt:lpstr>
      <vt:lpstr>Глава 4</vt:lpstr>
      <vt:lpstr>Сравнение со специалистом</vt:lpstr>
      <vt:lpstr>Презентация PowerPoint</vt:lpstr>
      <vt:lpstr>Результаты тестирования</vt:lpstr>
      <vt:lpstr>Заключение</vt:lpstr>
      <vt:lpstr>Решенные задачи</vt:lpstr>
      <vt:lpstr>Решенные задачи</vt:lpstr>
      <vt:lpstr>Решенные задачи</vt:lpstr>
      <vt:lpstr>Достижение</vt:lpstr>
      <vt:lpstr>Стек технологий</vt:lpstr>
      <vt:lpstr>Спасибо за внимание!</vt:lpstr>
      <vt:lpstr>Почему физ.-мат.?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Александр Тощев</cp:lastModifiedBy>
  <cp:revision>129</cp:revision>
  <dcterms:created xsi:type="dcterms:W3CDTF">2006-08-16T00:00:00Z</dcterms:created>
  <dcterms:modified xsi:type="dcterms:W3CDTF">2016-05-19T18:17:52Z</dcterms:modified>
</cp:coreProperties>
</file>