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5" r:id="rId6"/>
    <p:sldId id="266" r:id="rId7"/>
    <p:sldId id="261" r:id="rId8"/>
    <p:sldId id="264" r:id="rId9"/>
    <p:sldId id="268" r:id="rId10"/>
    <p:sldId id="269" r:id="rId11"/>
    <p:sldId id="267" r:id="rId12"/>
    <p:sldId id="270" r:id="rId13"/>
    <p:sldId id="271" r:id="rId14"/>
    <p:sldId id="272" r:id="rId15"/>
    <p:sldId id="26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59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E17-86FF-4EF0-A784-27B37AED75A7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76C2-4485-4CA7-B6CE-3D5AF1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67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E17-86FF-4EF0-A784-27B37AED75A7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76C2-4485-4CA7-B6CE-3D5AF1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54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E17-86FF-4EF0-A784-27B37AED75A7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76C2-4485-4CA7-B6CE-3D5AF1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3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E17-86FF-4EF0-A784-27B37AED75A7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76C2-4485-4CA7-B6CE-3D5AF1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11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E17-86FF-4EF0-A784-27B37AED75A7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76C2-4485-4CA7-B6CE-3D5AF1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59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E17-86FF-4EF0-A784-27B37AED75A7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76C2-4485-4CA7-B6CE-3D5AF1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04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E17-86FF-4EF0-A784-27B37AED75A7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76C2-4485-4CA7-B6CE-3D5AF1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98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E17-86FF-4EF0-A784-27B37AED75A7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76C2-4485-4CA7-B6CE-3D5AF1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05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E17-86FF-4EF0-A784-27B37AED75A7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76C2-4485-4CA7-B6CE-3D5AF1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59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E17-86FF-4EF0-A784-27B37AED75A7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76C2-4485-4CA7-B6CE-3D5AF1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94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E17-86FF-4EF0-A784-27B37AED75A7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76C2-4485-4CA7-B6CE-3D5AF1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22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15E17-86FF-4EF0-A784-27B37AED75A7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276C2-4485-4CA7-B6CE-3D5AF1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23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Binomial Heap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903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объединения куч</a:t>
            </a:r>
            <a:endParaRPr lang="ru-RU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735782" y="272934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11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488382" y="211974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7488382" y="272934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12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6802582" y="272934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10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802582" y="333894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15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954982" y="303414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7640782" y="242454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7031182" y="234834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650182" y="227214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602182" y="2119745"/>
            <a:ext cx="914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1200"/>
              <a:t>head[H1]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516582" y="227214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5735782" y="333894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20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5202382" y="227214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5888182" y="303414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4897582" y="211974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2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4897582" y="272934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3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6345382" y="211974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4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345382" y="272934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9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6497782" y="242454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V="1">
            <a:off x="5964382" y="234834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" name="Line 31"/>
          <p:cNvSpPr>
            <a:spLocks noChangeShapeType="1"/>
          </p:cNvSpPr>
          <p:nvPr/>
        </p:nvSpPr>
        <p:spPr bwMode="auto">
          <a:xfrm>
            <a:off x="5049982" y="242454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2992582" y="2119745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dirty="0" smtClean="0"/>
              <a:t>3</a:t>
            </a:r>
            <a:r>
              <a:rPr lang="en-US" altLang="ru-RU" dirty="0" smtClean="0"/>
              <a:t>)</a:t>
            </a:r>
            <a:endParaRPr lang="en-US" altLang="ru-RU" dirty="0"/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5811982" y="516774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11</a:t>
            </a:r>
          </a:p>
        </p:txBody>
      </p:sp>
      <p:sp>
        <p:nvSpPr>
          <p:cNvPr id="27" name="Oval 34"/>
          <p:cNvSpPr>
            <a:spLocks noChangeArrowheads="1"/>
          </p:cNvSpPr>
          <p:nvPr/>
        </p:nvSpPr>
        <p:spPr bwMode="auto">
          <a:xfrm>
            <a:off x="7640782" y="394854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</a:t>
            </a:r>
          </a:p>
        </p:txBody>
      </p:sp>
      <p:sp>
        <p:nvSpPr>
          <p:cNvPr id="28" name="Oval 35"/>
          <p:cNvSpPr>
            <a:spLocks noChangeArrowheads="1"/>
          </p:cNvSpPr>
          <p:nvPr/>
        </p:nvSpPr>
        <p:spPr bwMode="auto">
          <a:xfrm>
            <a:off x="7640782" y="455814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12</a:t>
            </a:r>
          </a:p>
        </p:txBody>
      </p:sp>
      <p:sp>
        <p:nvSpPr>
          <p:cNvPr id="29" name="Oval 36"/>
          <p:cNvSpPr>
            <a:spLocks noChangeArrowheads="1"/>
          </p:cNvSpPr>
          <p:nvPr/>
        </p:nvSpPr>
        <p:spPr bwMode="auto">
          <a:xfrm>
            <a:off x="6954982" y="455814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10</a:t>
            </a:r>
          </a:p>
        </p:txBody>
      </p:sp>
      <p:sp>
        <p:nvSpPr>
          <p:cNvPr id="30" name="Oval 37"/>
          <p:cNvSpPr>
            <a:spLocks noChangeArrowheads="1"/>
          </p:cNvSpPr>
          <p:nvPr/>
        </p:nvSpPr>
        <p:spPr bwMode="auto">
          <a:xfrm>
            <a:off x="6954982" y="516774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15</a:t>
            </a:r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>
            <a:off x="7107382" y="486294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" name="Line 39"/>
          <p:cNvSpPr>
            <a:spLocks noChangeShapeType="1"/>
          </p:cNvSpPr>
          <p:nvPr/>
        </p:nvSpPr>
        <p:spPr bwMode="auto">
          <a:xfrm>
            <a:off x="7793182" y="425334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" name="Line 40"/>
          <p:cNvSpPr>
            <a:spLocks noChangeShapeType="1"/>
          </p:cNvSpPr>
          <p:nvPr/>
        </p:nvSpPr>
        <p:spPr bwMode="auto">
          <a:xfrm flipV="1">
            <a:off x="7183582" y="417714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4" name="Line 42"/>
          <p:cNvSpPr>
            <a:spLocks noChangeShapeType="1"/>
          </p:cNvSpPr>
          <p:nvPr/>
        </p:nvSpPr>
        <p:spPr bwMode="auto">
          <a:xfrm>
            <a:off x="4668982" y="410094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Oval 43"/>
          <p:cNvSpPr>
            <a:spLocks noChangeArrowheads="1"/>
          </p:cNvSpPr>
          <p:nvPr/>
        </p:nvSpPr>
        <p:spPr bwMode="auto">
          <a:xfrm>
            <a:off x="5811982" y="577734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20</a:t>
            </a:r>
          </a:p>
        </p:txBody>
      </p:sp>
      <p:sp>
        <p:nvSpPr>
          <p:cNvPr id="36" name="Line 44"/>
          <p:cNvSpPr>
            <a:spLocks noChangeShapeType="1"/>
          </p:cNvSpPr>
          <p:nvPr/>
        </p:nvSpPr>
        <p:spPr bwMode="auto">
          <a:xfrm>
            <a:off x="5354782" y="4100945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>
            <a:off x="5964382" y="547254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" name="Oval 46"/>
          <p:cNvSpPr>
            <a:spLocks noChangeArrowheads="1"/>
          </p:cNvSpPr>
          <p:nvPr/>
        </p:nvSpPr>
        <p:spPr bwMode="auto">
          <a:xfrm>
            <a:off x="5049982" y="394854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2</a:t>
            </a:r>
          </a:p>
        </p:txBody>
      </p:sp>
      <p:sp>
        <p:nvSpPr>
          <p:cNvPr id="39" name="Oval 47"/>
          <p:cNvSpPr>
            <a:spLocks noChangeArrowheads="1"/>
          </p:cNvSpPr>
          <p:nvPr/>
        </p:nvSpPr>
        <p:spPr bwMode="auto">
          <a:xfrm>
            <a:off x="5049982" y="455814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3</a:t>
            </a:r>
          </a:p>
        </p:txBody>
      </p:sp>
      <p:sp>
        <p:nvSpPr>
          <p:cNvPr id="40" name="Oval 48"/>
          <p:cNvSpPr>
            <a:spLocks noChangeArrowheads="1"/>
          </p:cNvSpPr>
          <p:nvPr/>
        </p:nvSpPr>
        <p:spPr bwMode="auto">
          <a:xfrm>
            <a:off x="6421582" y="455814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4</a:t>
            </a:r>
          </a:p>
        </p:txBody>
      </p:sp>
      <p:sp>
        <p:nvSpPr>
          <p:cNvPr id="41" name="Oval 49"/>
          <p:cNvSpPr>
            <a:spLocks noChangeArrowheads="1"/>
          </p:cNvSpPr>
          <p:nvPr/>
        </p:nvSpPr>
        <p:spPr bwMode="auto">
          <a:xfrm>
            <a:off x="6421582" y="516774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9</a:t>
            </a:r>
          </a:p>
        </p:txBody>
      </p:sp>
      <p:sp>
        <p:nvSpPr>
          <p:cNvPr id="42" name="Line 50"/>
          <p:cNvSpPr>
            <a:spLocks noChangeShapeType="1"/>
          </p:cNvSpPr>
          <p:nvPr/>
        </p:nvSpPr>
        <p:spPr bwMode="auto">
          <a:xfrm>
            <a:off x="6573982" y="486294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" name="Line 51"/>
          <p:cNvSpPr>
            <a:spLocks noChangeShapeType="1"/>
          </p:cNvSpPr>
          <p:nvPr/>
        </p:nvSpPr>
        <p:spPr bwMode="auto">
          <a:xfrm flipV="1">
            <a:off x="6040582" y="478674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" name="Line 52"/>
          <p:cNvSpPr>
            <a:spLocks noChangeShapeType="1"/>
          </p:cNvSpPr>
          <p:nvPr/>
        </p:nvSpPr>
        <p:spPr bwMode="auto">
          <a:xfrm>
            <a:off x="5202382" y="425334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" name="Line 53"/>
          <p:cNvSpPr>
            <a:spLocks noChangeShapeType="1"/>
          </p:cNvSpPr>
          <p:nvPr/>
        </p:nvSpPr>
        <p:spPr bwMode="auto">
          <a:xfrm flipV="1">
            <a:off x="6650182" y="4177145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" name="Text Box 54"/>
          <p:cNvSpPr txBox="1">
            <a:spLocks noChangeArrowheads="1"/>
          </p:cNvSpPr>
          <p:nvPr/>
        </p:nvSpPr>
        <p:spPr bwMode="auto">
          <a:xfrm>
            <a:off x="3678382" y="3948545"/>
            <a:ext cx="914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1200"/>
              <a:t>head[H1]</a:t>
            </a:r>
          </a:p>
        </p:txBody>
      </p:sp>
      <p:sp>
        <p:nvSpPr>
          <p:cNvPr id="47" name="Text Box 55"/>
          <p:cNvSpPr txBox="1">
            <a:spLocks noChangeArrowheads="1"/>
          </p:cNvSpPr>
          <p:nvPr/>
        </p:nvSpPr>
        <p:spPr bwMode="auto">
          <a:xfrm>
            <a:off x="2992582" y="3948545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dirty="0" smtClean="0"/>
              <a:t>4</a:t>
            </a:r>
            <a:r>
              <a:rPr lang="en-US" altLang="ru-RU" dirty="0" smtClean="0"/>
              <a:t>)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41316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Вставка элемента в кучу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добавить новый элемент в биномиальную кучу нужно создать новую кучу с единственным узлом, содержащим этот элемент, и объединить ее с исходной биномиальной кучей.</a:t>
            </a:r>
            <a:endParaRPr lang="en-US" dirty="0" smtClean="0"/>
          </a:p>
          <a:p>
            <a:endParaRPr lang="en-US" dirty="0"/>
          </a:p>
          <a:p>
            <a:r>
              <a:rPr lang="ru-RU" dirty="0"/>
              <a:t>Асимптотика: </a:t>
            </a:r>
          </a:p>
          <a:p>
            <a:pPr marL="0" indent="0">
              <a:buNone/>
            </a:pPr>
            <a:r>
              <a:rPr lang="ru-RU" dirty="0" smtClean="0"/>
              <a:t>- создание кучи с одним элементом – О(1)</a:t>
            </a:r>
          </a:p>
          <a:p>
            <a:pPr marL="0" indent="0">
              <a:buNone/>
            </a:pPr>
            <a:r>
              <a:rPr lang="ru-RU" dirty="0" smtClean="0"/>
              <a:t>- слияние – О(</a:t>
            </a:r>
            <a:r>
              <a:rPr lang="en-US" dirty="0" smtClean="0"/>
              <a:t>log 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92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вставки элемента в кучу</a:t>
            </a:r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461491" y="140392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ru-RU" smtClean="0"/>
              <a:t> </a:t>
            </a:r>
            <a:endParaRPr lang="en-US" altLang="ru-RU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280891" y="2699327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280891" y="3308927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 dirty="0"/>
              <a:t>12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595091" y="3308927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10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595091" y="3918527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15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747491" y="361372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433291" y="300412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4823691" y="2927927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8328891" y="262312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5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957291" y="2623127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1200"/>
              <a:t>head[H’]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7566891" y="2775527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909291" y="2699327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1200"/>
              <a:t>head[H]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518891" y="2851727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4518891" y="170872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5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842491" y="1632527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/>
              <a:t>New node: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66891" y="4604327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566891" y="5213927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12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881091" y="5213927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10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6881091" y="5823527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15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7033491" y="551872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7719291" y="490912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V="1">
            <a:off x="7109691" y="4832927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4899891" y="4604327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1200"/>
              <a:t>head[H]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6804891" y="4756727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423891" y="460432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5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5661891" y="4756727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Поиск минимума</a:t>
            </a:r>
            <a:br>
              <a:rPr lang="ru-RU" dirty="0" smtClean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Поскольку в каждом дереве кучи корень является вершиной с минимальным значением, то достаточно найти минимум среди списка корней деревьев кучи.</a:t>
                </a:r>
              </a:p>
              <a:p>
                <a:endParaRPr lang="ru-RU" dirty="0"/>
              </a:p>
              <a:p>
                <a:r>
                  <a:rPr lang="ru-RU" dirty="0"/>
                  <a:t>Асимптотика: </a:t>
                </a:r>
                <a:r>
                  <a:rPr lang="ru-RU" dirty="0" smtClean="0"/>
                  <a:t>поскольку корней в списке не более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</m:d>
                    <m:d>
                      <m:dPr>
                        <m:begChr m:val=""/>
                        <m:endChr m:val="⌋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 smtClean="0"/>
                  <a:t> + 1</a:t>
                </a:r>
                <a:r>
                  <a:rPr lang="ru-RU" dirty="0" smtClean="0"/>
                  <a:t>, то операция выполнится за </a:t>
                </a:r>
                <a:r>
                  <a:rPr lang="el-GR" dirty="0"/>
                  <a:t>Θ </a:t>
                </a:r>
                <a:r>
                  <a:rPr lang="en-US" dirty="0" smtClean="0"/>
                  <a:t>(log N)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20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поиска минимума</a:t>
            </a:r>
            <a:endParaRPr lang="ru-RU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357255" y="23021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5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5500255" y="23021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5500255" y="29117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12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814455" y="29117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10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814455" y="35213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15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966855" y="321656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5652655" y="260696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5043055" y="2530764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662055" y="2454564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604655" y="2302164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1200"/>
              <a:t>head[H]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214255" y="245456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4357255" y="29117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7</a:t>
            </a:r>
          </a:p>
        </p:txBody>
      </p:sp>
      <p:sp>
        <p:nvSpPr>
          <p:cNvPr id="16" name="Line 31"/>
          <p:cNvSpPr>
            <a:spLocks noChangeShapeType="1"/>
          </p:cNvSpPr>
          <p:nvPr/>
        </p:nvSpPr>
        <p:spPr bwMode="auto">
          <a:xfrm>
            <a:off x="3900055" y="245456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Line 32"/>
          <p:cNvSpPr>
            <a:spLocks noChangeShapeType="1"/>
          </p:cNvSpPr>
          <p:nvPr/>
        </p:nvSpPr>
        <p:spPr bwMode="auto">
          <a:xfrm>
            <a:off x="4509655" y="260696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3595255" y="23021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2</a:t>
            </a:r>
          </a:p>
        </p:txBody>
      </p:sp>
      <p:sp>
        <p:nvSpPr>
          <p:cNvPr id="19" name="Oval 34"/>
          <p:cNvSpPr>
            <a:spLocks noChangeArrowheads="1"/>
          </p:cNvSpPr>
          <p:nvPr/>
        </p:nvSpPr>
        <p:spPr bwMode="auto">
          <a:xfrm>
            <a:off x="7938655" y="23021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5</a:t>
            </a:r>
          </a:p>
        </p:txBody>
      </p:sp>
      <p:sp>
        <p:nvSpPr>
          <p:cNvPr id="20" name="Oval 35"/>
          <p:cNvSpPr>
            <a:spLocks noChangeArrowheads="1"/>
          </p:cNvSpPr>
          <p:nvPr/>
        </p:nvSpPr>
        <p:spPr bwMode="auto">
          <a:xfrm>
            <a:off x="9081655" y="23021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</a:t>
            </a:r>
          </a:p>
        </p:txBody>
      </p:sp>
      <p:sp>
        <p:nvSpPr>
          <p:cNvPr id="21" name="Oval 36"/>
          <p:cNvSpPr>
            <a:spLocks noChangeArrowheads="1"/>
          </p:cNvSpPr>
          <p:nvPr/>
        </p:nvSpPr>
        <p:spPr bwMode="auto">
          <a:xfrm>
            <a:off x="9081655" y="29117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12</a:t>
            </a:r>
          </a:p>
        </p:txBody>
      </p:sp>
      <p:sp>
        <p:nvSpPr>
          <p:cNvPr id="22" name="Oval 37"/>
          <p:cNvSpPr>
            <a:spLocks noChangeArrowheads="1"/>
          </p:cNvSpPr>
          <p:nvPr/>
        </p:nvSpPr>
        <p:spPr bwMode="auto">
          <a:xfrm>
            <a:off x="8395855" y="29117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10</a:t>
            </a:r>
          </a:p>
        </p:txBody>
      </p:sp>
      <p:sp>
        <p:nvSpPr>
          <p:cNvPr id="23" name="Oval 38"/>
          <p:cNvSpPr>
            <a:spLocks noChangeArrowheads="1"/>
          </p:cNvSpPr>
          <p:nvPr/>
        </p:nvSpPr>
        <p:spPr bwMode="auto">
          <a:xfrm>
            <a:off x="8395855" y="35213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15</a:t>
            </a:r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>
            <a:off x="8548255" y="321656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Line 40"/>
          <p:cNvSpPr>
            <a:spLocks noChangeShapeType="1"/>
          </p:cNvSpPr>
          <p:nvPr/>
        </p:nvSpPr>
        <p:spPr bwMode="auto">
          <a:xfrm>
            <a:off x="9234055" y="260696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" name="Line 41"/>
          <p:cNvSpPr>
            <a:spLocks noChangeShapeType="1"/>
          </p:cNvSpPr>
          <p:nvPr/>
        </p:nvSpPr>
        <p:spPr bwMode="auto">
          <a:xfrm flipV="1">
            <a:off x="8624455" y="2530764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>
            <a:off x="8243455" y="2454564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8" name="Text Box 43"/>
          <p:cNvSpPr txBox="1">
            <a:spLocks noChangeArrowheads="1"/>
          </p:cNvSpPr>
          <p:nvPr/>
        </p:nvSpPr>
        <p:spPr bwMode="auto">
          <a:xfrm>
            <a:off x="6186055" y="2302164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1200"/>
              <a:t>head[H]</a:t>
            </a:r>
          </a:p>
        </p:txBody>
      </p:sp>
      <p:sp>
        <p:nvSpPr>
          <p:cNvPr id="29" name="Line 44"/>
          <p:cNvSpPr>
            <a:spLocks noChangeShapeType="1"/>
          </p:cNvSpPr>
          <p:nvPr/>
        </p:nvSpPr>
        <p:spPr bwMode="auto">
          <a:xfrm>
            <a:off x="6795655" y="245456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" name="Oval 45"/>
          <p:cNvSpPr>
            <a:spLocks noChangeArrowheads="1"/>
          </p:cNvSpPr>
          <p:nvPr/>
        </p:nvSpPr>
        <p:spPr bwMode="auto">
          <a:xfrm>
            <a:off x="7938655" y="29117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7</a:t>
            </a:r>
          </a:p>
        </p:txBody>
      </p:sp>
      <p:sp>
        <p:nvSpPr>
          <p:cNvPr id="31" name="Line 46"/>
          <p:cNvSpPr>
            <a:spLocks noChangeShapeType="1"/>
          </p:cNvSpPr>
          <p:nvPr/>
        </p:nvSpPr>
        <p:spPr bwMode="auto">
          <a:xfrm>
            <a:off x="7481455" y="245456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" name="Line 47"/>
          <p:cNvSpPr>
            <a:spLocks noChangeShapeType="1"/>
          </p:cNvSpPr>
          <p:nvPr/>
        </p:nvSpPr>
        <p:spPr bwMode="auto">
          <a:xfrm>
            <a:off x="8091055" y="260696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" name="Oval 48"/>
          <p:cNvSpPr>
            <a:spLocks noChangeArrowheads="1"/>
          </p:cNvSpPr>
          <p:nvPr/>
        </p:nvSpPr>
        <p:spPr bwMode="auto">
          <a:xfrm>
            <a:off x="7176655" y="230216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2</a:t>
            </a:r>
          </a:p>
        </p:txBody>
      </p:sp>
      <p:sp>
        <p:nvSpPr>
          <p:cNvPr id="34" name="Oval 49"/>
          <p:cNvSpPr>
            <a:spLocks noChangeArrowheads="1"/>
          </p:cNvSpPr>
          <p:nvPr/>
        </p:nvSpPr>
        <p:spPr bwMode="auto">
          <a:xfrm>
            <a:off x="4357255" y="435956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5</a:t>
            </a:r>
          </a:p>
        </p:txBody>
      </p:sp>
      <p:sp>
        <p:nvSpPr>
          <p:cNvPr id="35" name="Oval 50"/>
          <p:cNvSpPr>
            <a:spLocks noChangeArrowheads="1"/>
          </p:cNvSpPr>
          <p:nvPr/>
        </p:nvSpPr>
        <p:spPr bwMode="auto">
          <a:xfrm>
            <a:off x="5500255" y="43595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</a:t>
            </a:r>
          </a:p>
        </p:txBody>
      </p:sp>
      <p:sp>
        <p:nvSpPr>
          <p:cNvPr id="36" name="Oval 51"/>
          <p:cNvSpPr>
            <a:spLocks noChangeArrowheads="1"/>
          </p:cNvSpPr>
          <p:nvPr/>
        </p:nvSpPr>
        <p:spPr bwMode="auto">
          <a:xfrm>
            <a:off x="5500255" y="49691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12</a:t>
            </a:r>
          </a:p>
        </p:txBody>
      </p:sp>
      <p:sp>
        <p:nvSpPr>
          <p:cNvPr id="37" name="Oval 52"/>
          <p:cNvSpPr>
            <a:spLocks noChangeArrowheads="1"/>
          </p:cNvSpPr>
          <p:nvPr/>
        </p:nvSpPr>
        <p:spPr bwMode="auto">
          <a:xfrm>
            <a:off x="4814455" y="49691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10</a:t>
            </a:r>
          </a:p>
        </p:txBody>
      </p:sp>
      <p:sp>
        <p:nvSpPr>
          <p:cNvPr id="38" name="Oval 53"/>
          <p:cNvSpPr>
            <a:spLocks noChangeArrowheads="1"/>
          </p:cNvSpPr>
          <p:nvPr/>
        </p:nvSpPr>
        <p:spPr bwMode="auto">
          <a:xfrm>
            <a:off x="4814455" y="55787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15</a:t>
            </a:r>
          </a:p>
        </p:txBody>
      </p:sp>
      <p:sp>
        <p:nvSpPr>
          <p:cNvPr id="39" name="Line 54"/>
          <p:cNvSpPr>
            <a:spLocks noChangeShapeType="1"/>
          </p:cNvSpPr>
          <p:nvPr/>
        </p:nvSpPr>
        <p:spPr bwMode="auto">
          <a:xfrm>
            <a:off x="4966855" y="527396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0" name="Line 55"/>
          <p:cNvSpPr>
            <a:spLocks noChangeShapeType="1"/>
          </p:cNvSpPr>
          <p:nvPr/>
        </p:nvSpPr>
        <p:spPr bwMode="auto">
          <a:xfrm>
            <a:off x="5652655" y="466436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" name="Line 56"/>
          <p:cNvSpPr>
            <a:spLocks noChangeShapeType="1"/>
          </p:cNvSpPr>
          <p:nvPr/>
        </p:nvSpPr>
        <p:spPr bwMode="auto">
          <a:xfrm flipV="1">
            <a:off x="5043055" y="4588164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" name="Line 57"/>
          <p:cNvSpPr>
            <a:spLocks noChangeShapeType="1"/>
          </p:cNvSpPr>
          <p:nvPr/>
        </p:nvSpPr>
        <p:spPr bwMode="auto">
          <a:xfrm>
            <a:off x="4662055" y="4511964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" name="Text Box 58"/>
          <p:cNvSpPr txBox="1">
            <a:spLocks noChangeArrowheads="1"/>
          </p:cNvSpPr>
          <p:nvPr/>
        </p:nvSpPr>
        <p:spPr bwMode="auto">
          <a:xfrm>
            <a:off x="2604655" y="4359564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1200"/>
              <a:t>head[H]</a:t>
            </a:r>
          </a:p>
        </p:txBody>
      </p:sp>
      <p:sp>
        <p:nvSpPr>
          <p:cNvPr id="44" name="Line 59"/>
          <p:cNvSpPr>
            <a:spLocks noChangeShapeType="1"/>
          </p:cNvSpPr>
          <p:nvPr/>
        </p:nvSpPr>
        <p:spPr bwMode="auto">
          <a:xfrm>
            <a:off x="3214255" y="451196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" name="Oval 60"/>
          <p:cNvSpPr>
            <a:spLocks noChangeArrowheads="1"/>
          </p:cNvSpPr>
          <p:nvPr/>
        </p:nvSpPr>
        <p:spPr bwMode="auto">
          <a:xfrm>
            <a:off x="4357255" y="49691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7</a:t>
            </a:r>
          </a:p>
        </p:txBody>
      </p:sp>
      <p:sp>
        <p:nvSpPr>
          <p:cNvPr id="46" name="Line 61"/>
          <p:cNvSpPr>
            <a:spLocks noChangeShapeType="1"/>
          </p:cNvSpPr>
          <p:nvPr/>
        </p:nvSpPr>
        <p:spPr bwMode="auto">
          <a:xfrm>
            <a:off x="3900055" y="451196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" name="Line 62"/>
          <p:cNvSpPr>
            <a:spLocks noChangeShapeType="1"/>
          </p:cNvSpPr>
          <p:nvPr/>
        </p:nvSpPr>
        <p:spPr bwMode="auto">
          <a:xfrm>
            <a:off x="4509655" y="466436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8" name="Oval 63"/>
          <p:cNvSpPr>
            <a:spLocks noChangeArrowheads="1"/>
          </p:cNvSpPr>
          <p:nvPr/>
        </p:nvSpPr>
        <p:spPr bwMode="auto">
          <a:xfrm>
            <a:off x="3595255" y="43595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2</a:t>
            </a:r>
          </a:p>
        </p:txBody>
      </p:sp>
      <p:sp>
        <p:nvSpPr>
          <p:cNvPr id="49" name="Oval 64"/>
          <p:cNvSpPr>
            <a:spLocks noChangeArrowheads="1"/>
          </p:cNvSpPr>
          <p:nvPr/>
        </p:nvSpPr>
        <p:spPr bwMode="auto">
          <a:xfrm>
            <a:off x="7862455" y="43595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5</a:t>
            </a:r>
          </a:p>
        </p:txBody>
      </p:sp>
      <p:sp>
        <p:nvSpPr>
          <p:cNvPr id="50" name="Oval 65"/>
          <p:cNvSpPr>
            <a:spLocks noChangeArrowheads="1"/>
          </p:cNvSpPr>
          <p:nvPr/>
        </p:nvSpPr>
        <p:spPr bwMode="auto">
          <a:xfrm>
            <a:off x="9005455" y="435956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</a:t>
            </a:r>
          </a:p>
        </p:txBody>
      </p:sp>
      <p:sp>
        <p:nvSpPr>
          <p:cNvPr id="51" name="Oval 66"/>
          <p:cNvSpPr>
            <a:spLocks noChangeArrowheads="1"/>
          </p:cNvSpPr>
          <p:nvPr/>
        </p:nvSpPr>
        <p:spPr bwMode="auto">
          <a:xfrm>
            <a:off x="9005455" y="49691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12</a:t>
            </a:r>
          </a:p>
        </p:txBody>
      </p:sp>
      <p:sp>
        <p:nvSpPr>
          <p:cNvPr id="52" name="Oval 67"/>
          <p:cNvSpPr>
            <a:spLocks noChangeArrowheads="1"/>
          </p:cNvSpPr>
          <p:nvPr/>
        </p:nvSpPr>
        <p:spPr bwMode="auto">
          <a:xfrm>
            <a:off x="8319655" y="49691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10</a:t>
            </a:r>
          </a:p>
        </p:txBody>
      </p:sp>
      <p:sp>
        <p:nvSpPr>
          <p:cNvPr id="53" name="Oval 68"/>
          <p:cNvSpPr>
            <a:spLocks noChangeArrowheads="1"/>
          </p:cNvSpPr>
          <p:nvPr/>
        </p:nvSpPr>
        <p:spPr bwMode="auto">
          <a:xfrm>
            <a:off x="8319655" y="55787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15</a:t>
            </a:r>
          </a:p>
        </p:txBody>
      </p:sp>
      <p:sp>
        <p:nvSpPr>
          <p:cNvPr id="54" name="Line 69"/>
          <p:cNvSpPr>
            <a:spLocks noChangeShapeType="1"/>
          </p:cNvSpPr>
          <p:nvPr/>
        </p:nvSpPr>
        <p:spPr bwMode="auto">
          <a:xfrm>
            <a:off x="8472055" y="527396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5" name="Line 70"/>
          <p:cNvSpPr>
            <a:spLocks noChangeShapeType="1"/>
          </p:cNvSpPr>
          <p:nvPr/>
        </p:nvSpPr>
        <p:spPr bwMode="auto">
          <a:xfrm>
            <a:off x="9157855" y="466436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6" name="Line 71"/>
          <p:cNvSpPr>
            <a:spLocks noChangeShapeType="1"/>
          </p:cNvSpPr>
          <p:nvPr/>
        </p:nvSpPr>
        <p:spPr bwMode="auto">
          <a:xfrm flipV="1">
            <a:off x="8548255" y="4588164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7" name="Line 72"/>
          <p:cNvSpPr>
            <a:spLocks noChangeShapeType="1"/>
          </p:cNvSpPr>
          <p:nvPr/>
        </p:nvSpPr>
        <p:spPr bwMode="auto">
          <a:xfrm>
            <a:off x="8167255" y="4511964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8" name="Text Box 73"/>
          <p:cNvSpPr txBox="1">
            <a:spLocks noChangeArrowheads="1"/>
          </p:cNvSpPr>
          <p:nvPr/>
        </p:nvSpPr>
        <p:spPr bwMode="auto">
          <a:xfrm>
            <a:off x="6109855" y="4359564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1200"/>
              <a:t>head[H]</a:t>
            </a:r>
          </a:p>
        </p:txBody>
      </p:sp>
      <p:sp>
        <p:nvSpPr>
          <p:cNvPr id="59" name="Line 74"/>
          <p:cNvSpPr>
            <a:spLocks noChangeShapeType="1"/>
          </p:cNvSpPr>
          <p:nvPr/>
        </p:nvSpPr>
        <p:spPr bwMode="auto">
          <a:xfrm>
            <a:off x="6719455" y="451196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0" name="Oval 75"/>
          <p:cNvSpPr>
            <a:spLocks noChangeArrowheads="1"/>
          </p:cNvSpPr>
          <p:nvPr/>
        </p:nvSpPr>
        <p:spPr bwMode="auto">
          <a:xfrm>
            <a:off x="7862455" y="49691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7</a:t>
            </a:r>
          </a:p>
        </p:txBody>
      </p:sp>
      <p:sp>
        <p:nvSpPr>
          <p:cNvPr id="61" name="Line 76"/>
          <p:cNvSpPr>
            <a:spLocks noChangeShapeType="1"/>
          </p:cNvSpPr>
          <p:nvPr/>
        </p:nvSpPr>
        <p:spPr bwMode="auto">
          <a:xfrm>
            <a:off x="7405255" y="451196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2" name="Line 77"/>
          <p:cNvSpPr>
            <a:spLocks noChangeShapeType="1"/>
          </p:cNvSpPr>
          <p:nvPr/>
        </p:nvSpPr>
        <p:spPr bwMode="auto">
          <a:xfrm>
            <a:off x="8014855" y="466436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3" name="Oval 78"/>
          <p:cNvSpPr>
            <a:spLocks noChangeArrowheads="1"/>
          </p:cNvSpPr>
          <p:nvPr/>
        </p:nvSpPr>
        <p:spPr bwMode="auto">
          <a:xfrm>
            <a:off x="7100455" y="43595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2</a:t>
            </a:r>
          </a:p>
        </p:txBody>
      </p:sp>
      <p:sp>
        <p:nvSpPr>
          <p:cNvPr id="64" name="Text Box 94"/>
          <p:cNvSpPr txBox="1">
            <a:spLocks noChangeArrowheads="1"/>
          </p:cNvSpPr>
          <p:nvPr/>
        </p:nvSpPr>
        <p:spPr bwMode="auto">
          <a:xfrm>
            <a:off x="2757055" y="1768764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dirty="0" smtClean="0"/>
              <a:t>1</a:t>
            </a:r>
            <a:r>
              <a:rPr lang="en-US" altLang="ru-RU" dirty="0" smtClean="0"/>
              <a:t>)</a:t>
            </a:r>
            <a:endParaRPr lang="en-US" altLang="ru-RU" dirty="0"/>
          </a:p>
        </p:txBody>
      </p:sp>
      <p:sp>
        <p:nvSpPr>
          <p:cNvPr id="65" name="Text Box 95"/>
          <p:cNvSpPr txBox="1">
            <a:spLocks noChangeArrowheads="1"/>
          </p:cNvSpPr>
          <p:nvPr/>
        </p:nvSpPr>
        <p:spPr bwMode="auto">
          <a:xfrm>
            <a:off x="6338455" y="1768764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dirty="0" smtClean="0"/>
              <a:t>2</a:t>
            </a:r>
            <a:r>
              <a:rPr lang="en-US" altLang="ru-RU" dirty="0" smtClean="0"/>
              <a:t>)</a:t>
            </a:r>
            <a:endParaRPr lang="en-US" altLang="ru-RU" dirty="0"/>
          </a:p>
        </p:txBody>
      </p:sp>
      <p:sp>
        <p:nvSpPr>
          <p:cNvPr id="66" name="Text Box 96"/>
          <p:cNvSpPr txBox="1">
            <a:spLocks noChangeArrowheads="1"/>
          </p:cNvSpPr>
          <p:nvPr/>
        </p:nvSpPr>
        <p:spPr bwMode="auto">
          <a:xfrm>
            <a:off x="2757055" y="3749964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dirty="0" smtClean="0"/>
              <a:t>3</a:t>
            </a:r>
            <a:r>
              <a:rPr lang="en-US" altLang="ru-RU" dirty="0" smtClean="0"/>
              <a:t>)</a:t>
            </a:r>
            <a:endParaRPr lang="en-US" altLang="ru-RU" dirty="0"/>
          </a:p>
        </p:txBody>
      </p:sp>
      <p:sp>
        <p:nvSpPr>
          <p:cNvPr id="67" name="Text Box 97"/>
          <p:cNvSpPr txBox="1">
            <a:spLocks noChangeArrowheads="1"/>
          </p:cNvSpPr>
          <p:nvPr/>
        </p:nvSpPr>
        <p:spPr bwMode="auto">
          <a:xfrm>
            <a:off x="6186055" y="3749964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dirty="0" smtClean="0"/>
              <a:t>4</a:t>
            </a:r>
            <a:r>
              <a:rPr lang="en-US" altLang="ru-RU" dirty="0" smtClean="0"/>
              <a:t>)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21734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Извлечение минимума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Найдем биномиальное дерево с минимальным корневым значением. </a:t>
            </a:r>
            <a:endParaRPr lang="ru-RU" dirty="0" smtClean="0"/>
          </a:p>
          <a:p>
            <a:r>
              <a:rPr lang="ru-RU" dirty="0" smtClean="0"/>
              <a:t>Удаляем это дерево из кучи.</a:t>
            </a:r>
          </a:p>
          <a:p>
            <a:r>
              <a:rPr lang="ru-RU" dirty="0" smtClean="0"/>
              <a:t>Сливаем детей этого дерева с кучей.</a:t>
            </a:r>
          </a:p>
          <a:p>
            <a:endParaRPr lang="ru-RU" dirty="0"/>
          </a:p>
          <a:p>
            <a:r>
              <a:rPr lang="ru-RU" dirty="0"/>
              <a:t>Асимптотика: </a:t>
            </a:r>
          </a:p>
          <a:p>
            <a:pPr>
              <a:buFontTx/>
              <a:buChar char="-"/>
            </a:pPr>
            <a:r>
              <a:rPr lang="ru-RU" dirty="0" smtClean="0"/>
              <a:t>Поиск минимума – </a:t>
            </a:r>
            <a:r>
              <a:rPr lang="el-GR" dirty="0" smtClean="0"/>
              <a:t>Θ</a:t>
            </a:r>
            <a:r>
              <a:rPr lang="ru-RU" dirty="0" smtClean="0"/>
              <a:t> (</a:t>
            </a:r>
            <a:r>
              <a:rPr lang="en-US" dirty="0" smtClean="0"/>
              <a:t>log N)</a:t>
            </a:r>
          </a:p>
          <a:p>
            <a:pPr>
              <a:buFontTx/>
              <a:buChar char="-"/>
            </a:pPr>
            <a:r>
              <a:rPr lang="ru-RU" dirty="0" smtClean="0"/>
              <a:t>Удаление – О(1)</a:t>
            </a:r>
          </a:p>
          <a:p>
            <a:pPr>
              <a:buFontTx/>
              <a:buChar char="-"/>
            </a:pPr>
            <a:r>
              <a:rPr lang="ru-RU" dirty="0" smtClean="0"/>
              <a:t>Слияние - </a:t>
            </a:r>
            <a:r>
              <a:rPr lang="el-GR" dirty="0"/>
              <a:t>Ω</a:t>
            </a:r>
            <a:r>
              <a:rPr lang="en-US" dirty="0"/>
              <a:t> (log N)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Итого: </a:t>
            </a:r>
            <a:r>
              <a:rPr lang="el-GR" dirty="0"/>
              <a:t>Θ</a:t>
            </a:r>
            <a:r>
              <a:rPr lang="ru-RU" dirty="0"/>
              <a:t> (</a:t>
            </a:r>
            <a:r>
              <a:rPr lang="en-US" dirty="0"/>
              <a:t>log N)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603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извлечения минимума</a:t>
            </a:r>
            <a:endParaRPr lang="ru-RU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12491" y="16906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5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5636491" y="16906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5636491" y="23002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12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950691" y="23002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10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950691" y="29098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15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103091" y="26050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5788891" y="1995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5179291" y="1919288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417291" y="184308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740891" y="1690688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1200"/>
              <a:t>head[H]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350491" y="18430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4112491" y="23002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7</a:t>
            </a: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998691" y="17668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2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7998691" y="23764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12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7312891" y="23764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10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7312891" y="29860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15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7465291" y="26812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8151091" y="2071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V="1">
            <a:off x="7541491" y="1995488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6703291" y="24526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3</a:t>
            </a:r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6703291" y="30622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12</a:t>
            </a:r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6017491" y="30622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10</a:t>
            </a:r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6017491" y="36718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15</a:t>
            </a: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6169891" y="33670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6855691" y="2757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V="1">
            <a:off x="6246091" y="2681288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 flipV="1">
            <a:off x="6931891" y="1919288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5941291" y="184308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4188691" y="42052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5</a:t>
            </a:r>
          </a:p>
        </p:txBody>
      </p:sp>
      <p:sp>
        <p:nvSpPr>
          <p:cNvPr id="33" name="Oval 34"/>
          <p:cNvSpPr>
            <a:spLocks noChangeArrowheads="1"/>
          </p:cNvSpPr>
          <p:nvPr/>
        </p:nvSpPr>
        <p:spPr bwMode="auto">
          <a:xfrm>
            <a:off x="9141691" y="42052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</a:t>
            </a:r>
          </a:p>
        </p:txBody>
      </p:sp>
      <p:sp>
        <p:nvSpPr>
          <p:cNvPr id="34" name="Oval 35"/>
          <p:cNvSpPr>
            <a:spLocks noChangeArrowheads="1"/>
          </p:cNvSpPr>
          <p:nvPr/>
        </p:nvSpPr>
        <p:spPr bwMode="auto">
          <a:xfrm>
            <a:off x="9141691" y="48148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12</a:t>
            </a:r>
          </a:p>
        </p:txBody>
      </p:sp>
      <p:sp>
        <p:nvSpPr>
          <p:cNvPr id="35" name="Oval 36"/>
          <p:cNvSpPr>
            <a:spLocks noChangeArrowheads="1"/>
          </p:cNvSpPr>
          <p:nvPr/>
        </p:nvSpPr>
        <p:spPr bwMode="auto">
          <a:xfrm>
            <a:off x="8455891" y="48148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10</a:t>
            </a:r>
          </a:p>
        </p:txBody>
      </p:sp>
      <p:sp>
        <p:nvSpPr>
          <p:cNvPr id="36" name="Oval 37"/>
          <p:cNvSpPr>
            <a:spLocks noChangeArrowheads="1"/>
          </p:cNvSpPr>
          <p:nvPr/>
        </p:nvSpPr>
        <p:spPr bwMode="auto">
          <a:xfrm>
            <a:off x="8455891" y="54244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15</a:t>
            </a: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8608291" y="5119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9294091" y="45100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V="1">
            <a:off x="8684491" y="4433888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>
            <a:off x="4493491" y="435768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2817091" y="4205288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1200"/>
              <a:t>head[H]</a:t>
            </a:r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3426691" y="43576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" name="Oval 44"/>
          <p:cNvSpPr>
            <a:spLocks noChangeArrowheads="1"/>
          </p:cNvSpPr>
          <p:nvPr/>
        </p:nvSpPr>
        <p:spPr bwMode="auto">
          <a:xfrm>
            <a:off x="4188691" y="48148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7</a:t>
            </a:r>
          </a:p>
        </p:txBody>
      </p:sp>
      <p:sp>
        <p:nvSpPr>
          <p:cNvPr id="44" name="Oval 45"/>
          <p:cNvSpPr>
            <a:spLocks noChangeArrowheads="1"/>
          </p:cNvSpPr>
          <p:nvPr/>
        </p:nvSpPr>
        <p:spPr bwMode="auto">
          <a:xfrm>
            <a:off x="6093691" y="42814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2</a:t>
            </a:r>
          </a:p>
        </p:txBody>
      </p:sp>
      <p:sp>
        <p:nvSpPr>
          <p:cNvPr id="45" name="Oval 46"/>
          <p:cNvSpPr>
            <a:spLocks noChangeArrowheads="1"/>
          </p:cNvSpPr>
          <p:nvPr/>
        </p:nvSpPr>
        <p:spPr bwMode="auto">
          <a:xfrm>
            <a:off x="6093691" y="48910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12</a:t>
            </a:r>
          </a:p>
        </p:txBody>
      </p:sp>
      <p:sp>
        <p:nvSpPr>
          <p:cNvPr id="46" name="Oval 47"/>
          <p:cNvSpPr>
            <a:spLocks noChangeArrowheads="1"/>
          </p:cNvSpPr>
          <p:nvPr/>
        </p:nvSpPr>
        <p:spPr bwMode="auto">
          <a:xfrm>
            <a:off x="5407891" y="48910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10</a:t>
            </a:r>
          </a:p>
        </p:txBody>
      </p:sp>
      <p:sp>
        <p:nvSpPr>
          <p:cNvPr id="47" name="Oval 48"/>
          <p:cNvSpPr>
            <a:spLocks noChangeArrowheads="1"/>
          </p:cNvSpPr>
          <p:nvPr/>
        </p:nvSpPr>
        <p:spPr bwMode="auto">
          <a:xfrm>
            <a:off x="5407891" y="55006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15</a:t>
            </a:r>
          </a:p>
        </p:txBody>
      </p:sp>
      <p:sp>
        <p:nvSpPr>
          <p:cNvPr id="48" name="Line 49"/>
          <p:cNvSpPr>
            <a:spLocks noChangeShapeType="1"/>
          </p:cNvSpPr>
          <p:nvPr/>
        </p:nvSpPr>
        <p:spPr bwMode="auto">
          <a:xfrm>
            <a:off x="5560291" y="5195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" name="Line 50"/>
          <p:cNvSpPr>
            <a:spLocks noChangeShapeType="1"/>
          </p:cNvSpPr>
          <p:nvPr/>
        </p:nvSpPr>
        <p:spPr bwMode="auto">
          <a:xfrm>
            <a:off x="6246091" y="45862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0" name="Line 51"/>
          <p:cNvSpPr>
            <a:spLocks noChangeShapeType="1"/>
          </p:cNvSpPr>
          <p:nvPr/>
        </p:nvSpPr>
        <p:spPr bwMode="auto">
          <a:xfrm flipV="1">
            <a:off x="5636491" y="4510088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" name="Oval 52"/>
          <p:cNvSpPr>
            <a:spLocks noChangeArrowheads="1"/>
          </p:cNvSpPr>
          <p:nvPr/>
        </p:nvSpPr>
        <p:spPr bwMode="auto">
          <a:xfrm>
            <a:off x="4798291" y="49672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3</a:t>
            </a:r>
          </a:p>
        </p:txBody>
      </p:sp>
      <p:sp>
        <p:nvSpPr>
          <p:cNvPr id="52" name="Oval 53"/>
          <p:cNvSpPr>
            <a:spLocks noChangeArrowheads="1"/>
          </p:cNvSpPr>
          <p:nvPr/>
        </p:nvSpPr>
        <p:spPr bwMode="auto">
          <a:xfrm>
            <a:off x="4798291" y="55768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12</a:t>
            </a:r>
          </a:p>
        </p:txBody>
      </p:sp>
      <p:sp>
        <p:nvSpPr>
          <p:cNvPr id="53" name="Oval 54"/>
          <p:cNvSpPr>
            <a:spLocks noChangeArrowheads="1"/>
          </p:cNvSpPr>
          <p:nvPr/>
        </p:nvSpPr>
        <p:spPr bwMode="auto">
          <a:xfrm>
            <a:off x="4112491" y="55768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10</a:t>
            </a:r>
          </a:p>
        </p:txBody>
      </p:sp>
      <p:sp>
        <p:nvSpPr>
          <p:cNvPr id="54" name="Oval 55"/>
          <p:cNvSpPr>
            <a:spLocks noChangeArrowheads="1"/>
          </p:cNvSpPr>
          <p:nvPr/>
        </p:nvSpPr>
        <p:spPr bwMode="auto">
          <a:xfrm>
            <a:off x="4112491" y="61864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15</a:t>
            </a:r>
          </a:p>
        </p:txBody>
      </p:sp>
      <p:sp>
        <p:nvSpPr>
          <p:cNvPr id="55" name="Line 56"/>
          <p:cNvSpPr>
            <a:spLocks noChangeShapeType="1"/>
          </p:cNvSpPr>
          <p:nvPr/>
        </p:nvSpPr>
        <p:spPr bwMode="auto">
          <a:xfrm>
            <a:off x="4264891" y="5881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6" name="Line 57"/>
          <p:cNvSpPr>
            <a:spLocks noChangeShapeType="1"/>
          </p:cNvSpPr>
          <p:nvPr/>
        </p:nvSpPr>
        <p:spPr bwMode="auto">
          <a:xfrm>
            <a:off x="4950691" y="52720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7" name="Line 58"/>
          <p:cNvSpPr>
            <a:spLocks noChangeShapeType="1"/>
          </p:cNvSpPr>
          <p:nvPr/>
        </p:nvSpPr>
        <p:spPr bwMode="auto">
          <a:xfrm flipV="1">
            <a:off x="4341091" y="5195888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8" name="Line 59"/>
          <p:cNvSpPr>
            <a:spLocks noChangeShapeType="1"/>
          </p:cNvSpPr>
          <p:nvPr/>
        </p:nvSpPr>
        <p:spPr bwMode="auto">
          <a:xfrm flipV="1">
            <a:off x="5026891" y="4433888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9" name="Line 61"/>
          <p:cNvSpPr>
            <a:spLocks noChangeShapeType="1"/>
          </p:cNvSpPr>
          <p:nvPr/>
        </p:nvSpPr>
        <p:spPr bwMode="auto">
          <a:xfrm>
            <a:off x="4341091" y="45100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0" name="Line 62"/>
          <p:cNvSpPr>
            <a:spLocks noChangeShapeType="1"/>
          </p:cNvSpPr>
          <p:nvPr/>
        </p:nvSpPr>
        <p:spPr bwMode="auto">
          <a:xfrm>
            <a:off x="4264891" y="1995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974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извлечения минимума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008582" y="1691121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5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8275782" y="1767321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12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9113982" y="1767321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10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9113982" y="2376921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15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9266382" y="207212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4313382" y="1843521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636982" y="1691121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1200"/>
              <a:t>head[H]</a:t>
            </a: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3246582" y="1843521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4008582" y="2300721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7</a:t>
            </a:r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5913582" y="1767321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2</a:t>
            </a:r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5913582" y="2376921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12</a:t>
            </a:r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5227782" y="2376921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10</a:t>
            </a:r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5227782" y="2986521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15</a:t>
            </a: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5380182" y="268172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6065982" y="207212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5456382" y="1995921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4618182" y="2453121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2</a:t>
            </a:r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4618182" y="3062721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12</a:t>
            </a:r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932382" y="3062721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10</a:t>
            </a:r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3932382" y="3672321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15</a:t>
            </a: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>
            <a:off x="4084782" y="336752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4770582" y="275792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V="1">
            <a:off x="4160982" y="2681721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4846782" y="1919721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4160982" y="199592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>
            <a:off x="8580582" y="1919721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6904182" y="1767321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1200"/>
              <a:t>head[H’]</a:t>
            </a: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7513782" y="1919721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6980382" y="4129521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5</a:t>
            </a:r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7285182" y="4281921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6980382" y="4739121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7</a:t>
            </a:r>
          </a:p>
        </p:txBody>
      </p:sp>
      <p:sp>
        <p:nvSpPr>
          <p:cNvPr id="35" name="Oval 38"/>
          <p:cNvSpPr>
            <a:spLocks noChangeArrowheads="1"/>
          </p:cNvSpPr>
          <p:nvPr/>
        </p:nvSpPr>
        <p:spPr bwMode="auto">
          <a:xfrm>
            <a:off x="8885382" y="4205721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2</a:t>
            </a:r>
          </a:p>
        </p:txBody>
      </p:sp>
      <p:sp>
        <p:nvSpPr>
          <p:cNvPr id="36" name="Oval 39"/>
          <p:cNvSpPr>
            <a:spLocks noChangeArrowheads="1"/>
          </p:cNvSpPr>
          <p:nvPr/>
        </p:nvSpPr>
        <p:spPr bwMode="auto">
          <a:xfrm>
            <a:off x="8885382" y="4815321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12</a:t>
            </a:r>
          </a:p>
        </p:txBody>
      </p:sp>
      <p:sp>
        <p:nvSpPr>
          <p:cNvPr id="37" name="Oval 40"/>
          <p:cNvSpPr>
            <a:spLocks noChangeArrowheads="1"/>
          </p:cNvSpPr>
          <p:nvPr/>
        </p:nvSpPr>
        <p:spPr bwMode="auto">
          <a:xfrm>
            <a:off x="8199582" y="4815321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10</a:t>
            </a:r>
          </a:p>
        </p:txBody>
      </p:sp>
      <p:sp>
        <p:nvSpPr>
          <p:cNvPr id="38" name="Oval 41"/>
          <p:cNvSpPr>
            <a:spLocks noChangeArrowheads="1"/>
          </p:cNvSpPr>
          <p:nvPr/>
        </p:nvSpPr>
        <p:spPr bwMode="auto">
          <a:xfrm>
            <a:off x="8199582" y="5424921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15</a:t>
            </a:r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>
            <a:off x="8351982" y="512012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>
            <a:off x="9037782" y="451052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 flipV="1">
            <a:off x="8428182" y="4434321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" name="Oval 45"/>
          <p:cNvSpPr>
            <a:spLocks noChangeArrowheads="1"/>
          </p:cNvSpPr>
          <p:nvPr/>
        </p:nvSpPr>
        <p:spPr bwMode="auto">
          <a:xfrm>
            <a:off x="7589982" y="4891521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2</a:t>
            </a:r>
          </a:p>
        </p:txBody>
      </p:sp>
      <p:sp>
        <p:nvSpPr>
          <p:cNvPr id="43" name="Oval 46"/>
          <p:cNvSpPr>
            <a:spLocks noChangeArrowheads="1"/>
          </p:cNvSpPr>
          <p:nvPr/>
        </p:nvSpPr>
        <p:spPr bwMode="auto">
          <a:xfrm>
            <a:off x="7589982" y="5501121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12</a:t>
            </a:r>
          </a:p>
        </p:txBody>
      </p:sp>
      <p:sp>
        <p:nvSpPr>
          <p:cNvPr id="44" name="Oval 47"/>
          <p:cNvSpPr>
            <a:spLocks noChangeArrowheads="1"/>
          </p:cNvSpPr>
          <p:nvPr/>
        </p:nvSpPr>
        <p:spPr bwMode="auto">
          <a:xfrm>
            <a:off x="6904182" y="5501121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10</a:t>
            </a:r>
          </a:p>
        </p:txBody>
      </p:sp>
      <p:sp>
        <p:nvSpPr>
          <p:cNvPr id="45" name="Oval 48"/>
          <p:cNvSpPr>
            <a:spLocks noChangeArrowheads="1"/>
          </p:cNvSpPr>
          <p:nvPr/>
        </p:nvSpPr>
        <p:spPr bwMode="auto">
          <a:xfrm>
            <a:off x="6904182" y="6110721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15</a:t>
            </a: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>
            <a:off x="7056582" y="580592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" name="Line 50"/>
          <p:cNvSpPr>
            <a:spLocks noChangeShapeType="1"/>
          </p:cNvSpPr>
          <p:nvPr/>
        </p:nvSpPr>
        <p:spPr bwMode="auto">
          <a:xfrm>
            <a:off x="7742382" y="519632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8" name="Line 51"/>
          <p:cNvSpPr>
            <a:spLocks noChangeShapeType="1"/>
          </p:cNvSpPr>
          <p:nvPr/>
        </p:nvSpPr>
        <p:spPr bwMode="auto">
          <a:xfrm flipV="1">
            <a:off x="7132782" y="5120121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" name="Line 52"/>
          <p:cNvSpPr>
            <a:spLocks noChangeShapeType="1"/>
          </p:cNvSpPr>
          <p:nvPr/>
        </p:nvSpPr>
        <p:spPr bwMode="auto">
          <a:xfrm flipV="1">
            <a:off x="7818582" y="4358121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0" name="Line 53"/>
          <p:cNvSpPr>
            <a:spLocks noChangeShapeType="1"/>
          </p:cNvSpPr>
          <p:nvPr/>
        </p:nvSpPr>
        <p:spPr bwMode="auto">
          <a:xfrm>
            <a:off x="7132782" y="443432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" name="Text Box 55"/>
          <p:cNvSpPr txBox="1">
            <a:spLocks noChangeArrowheads="1"/>
          </p:cNvSpPr>
          <p:nvPr/>
        </p:nvSpPr>
        <p:spPr bwMode="auto">
          <a:xfrm>
            <a:off x="4541982" y="4129521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1200"/>
              <a:t>head[H]</a:t>
            </a:r>
          </a:p>
        </p:txBody>
      </p:sp>
      <p:sp>
        <p:nvSpPr>
          <p:cNvPr id="52" name="Line 56"/>
          <p:cNvSpPr>
            <a:spLocks noChangeShapeType="1"/>
          </p:cNvSpPr>
          <p:nvPr/>
        </p:nvSpPr>
        <p:spPr bwMode="auto">
          <a:xfrm>
            <a:off x="6218382" y="4281921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3" name="Oval 59"/>
          <p:cNvSpPr>
            <a:spLocks noChangeArrowheads="1"/>
          </p:cNvSpPr>
          <p:nvPr/>
        </p:nvSpPr>
        <p:spPr bwMode="auto">
          <a:xfrm>
            <a:off x="6446982" y="4739121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10</a:t>
            </a:r>
          </a:p>
        </p:txBody>
      </p:sp>
      <p:sp>
        <p:nvSpPr>
          <p:cNvPr id="54" name="Oval 60"/>
          <p:cNvSpPr>
            <a:spLocks noChangeArrowheads="1"/>
          </p:cNvSpPr>
          <p:nvPr/>
        </p:nvSpPr>
        <p:spPr bwMode="auto">
          <a:xfrm>
            <a:off x="6446982" y="5348721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15</a:t>
            </a:r>
          </a:p>
        </p:txBody>
      </p:sp>
      <p:sp>
        <p:nvSpPr>
          <p:cNvPr id="55" name="Line 61"/>
          <p:cNvSpPr>
            <a:spLocks noChangeShapeType="1"/>
          </p:cNvSpPr>
          <p:nvPr/>
        </p:nvSpPr>
        <p:spPr bwMode="auto">
          <a:xfrm>
            <a:off x="6599382" y="504392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6" name="Oval 62"/>
          <p:cNvSpPr>
            <a:spLocks noChangeArrowheads="1"/>
          </p:cNvSpPr>
          <p:nvPr/>
        </p:nvSpPr>
        <p:spPr bwMode="auto">
          <a:xfrm>
            <a:off x="5913582" y="4129521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12</a:t>
            </a:r>
          </a:p>
        </p:txBody>
      </p:sp>
      <p:sp>
        <p:nvSpPr>
          <p:cNvPr id="57" name="Line 64"/>
          <p:cNvSpPr>
            <a:spLocks noChangeShapeType="1"/>
          </p:cNvSpPr>
          <p:nvPr/>
        </p:nvSpPr>
        <p:spPr bwMode="auto">
          <a:xfrm>
            <a:off x="5151582" y="4281921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8" name="Line 65"/>
          <p:cNvSpPr>
            <a:spLocks noChangeShapeType="1"/>
          </p:cNvSpPr>
          <p:nvPr/>
        </p:nvSpPr>
        <p:spPr bwMode="auto">
          <a:xfrm flipH="1">
            <a:off x="6675582" y="4358121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631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Уменьшение значения </a:t>
            </a:r>
            <a:r>
              <a:rPr lang="ru-RU" dirty="0" smtClean="0"/>
              <a:t>вершины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Изменить значение вершины на желаемое.</a:t>
            </a:r>
          </a:p>
          <a:p>
            <a:r>
              <a:rPr lang="ru-RU" dirty="0" smtClean="0"/>
              <a:t>Менять местами с родителем до тех пор, пока значение родителя будет не больше, чем у выбранной вершины.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Асимптотика: операция выполняется за </a:t>
            </a:r>
            <a:r>
              <a:rPr lang="en-US" dirty="0" smtClean="0"/>
              <a:t>O(log N)</a:t>
            </a:r>
            <a:r>
              <a:rPr lang="ru-RU" dirty="0" smtClean="0"/>
              <a:t>, поскольку по свойствам высота дерева есть </a:t>
            </a:r>
            <a:r>
              <a:rPr lang="el-GR" dirty="0"/>
              <a:t>Θ</a:t>
            </a:r>
            <a:r>
              <a:rPr lang="ru-RU" dirty="0"/>
              <a:t> (</a:t>
            </a:r>
            <a:r>
              <a:rPr lang="en-US" dirty="0"/>
              <a:t>log N)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8264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уменьшения значения</a:t>
            </a:r>
            <a:endParaRPr lang="ru-RU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003964" y="1941946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5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527964" y="1941946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2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5527964" y="2551546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12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842164" y="2551546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10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4842164" y="316114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15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4994564" y="285634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680364" y="224674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5070764" y="2170546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308764" y="2094346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632364" y="1941946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1200"/>
              <a:t>head[H]</a:t>
            </a: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3241964" y="209434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7585364" y="2018146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5</a:t>
            </a: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9109364" y="2018146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2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9109364" y="2627746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12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8423564" y="2627746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10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8423564" y="323734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8575964" y="293254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9261764" y="232294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V="1">
            <a:off x="8652164" y="2246746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7890164" y="2170546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213764" y="2018146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1200"/>
              <a:t>head[H]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6823364" y="217054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4003964" y="3846946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5</a:t>
            </a:r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527964" y="3846946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2</a:t>
            </a:r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5527964" y="4456546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12</a:t>
            </a: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4842164" y="445654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</a:t>
            </a:r>
          </a:p>
        </p:txBody>
      </p:sp>
      <p:sp>
        <p:nvSpPr>
          <p:cNvPr id="30" name="Oval 31"/>
          <p:cNvSpPr>
            <a:spLocks noChangeArrowheads="1"/>
          </p:cNvSpPr>
          <p:nvPr/>
        </p:nvSpPr>
        <p:spPr bwMode="auto">
          <a:xfrm>
            <a:off x="4842164" y="5066146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10</a:t>
            </a: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4994564" y="476134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5680364" y="415174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 flipV="1">
            <a:off x="5070764" y="4075546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4308764" y="3999346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2632364" y="3846946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1200"/>
              <a:t>head[H]</a:t>
            </a: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3241964" y="399934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Oval 38"/>
          <p:cNvSpPr>
            <a:spLocks noChangeArrowheads="1"/>
          </p:cNvSpPr>
          <p:nvPr/>
        </p:nvSpPr>
        <p:spPr bwMode="auto">
          <a:xfrm>
            <a:off x="7661564" y="3923146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5</a:t>
            </a:r>
          </a:p>
        </p:txBody>
      </p:sp>
      <p:sp>
        <p:nvSpPr>
          <p:cNvPr id="38" name="Oval 39"/>
          <p:cNvSpPr>
            <a:spLocks noChangeArrowheads="1"/>
          </p:cNvSpPr>
          <p:nvPr/>
        </p:nvSpPr>
        <p:spPr bwMode="auto">
          <a:xfrm>
            <a:off x="9185564" y="3923146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</a:t>
            </a:r>
          </a:p>
        </p:txBody>
      </p:sp>
      <p:sp>
        <p:nvSpPr>
          <p:cNvPr id="39" name="Oval 40"/>
          <p:cNvSpPr>
            <a:spLocks noChangeArrowheads="1"/>
          </p:cNvSpPr>
          <p:nvPr/>
        </p:nvSpPr>
        <p:spPr bwMode="auto">
          <a:xfrm>
            <a:off x="9185564" y="4532746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12</a:t>
            </a:r>
          </a:p>
        </p:txBody>
      </p:sp>
      <p:sp>
        <p:nvSpPr>
          <p:cNvPr id="40" name="Oval 41"/>
          <p:cNvSpPr>
            <a:spLocks noChangeArrowheads="1"/>
          </p:cNvSpPr>
          <p:nvPr/>
        </p:nvSpPr>
        <p:spPr bwMode="auto">
          <a:xfrm>
            <a:off x="8499764" y="4532746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2</a:t>
            </a:r>
          </a:p>
        </p:txBody>
      </p:sp>
      <p:sp>
        <p:nvSpPr>
          <p:cNvPr id="41" name="Oval 42"/>
          <p:cNvSpPr>
            <a:spLocks noChangeArrowheads="1"/>
          </p:cNvSpPr>
          <p:nvPr/>
        </p:nvSpPr>
        <p:spPr bwMode="auto">
          <a:xfrm>
            <a:off x="8499764" y="5142346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10</a:t>
            </a:r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8652164" y="483754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9337964" y="422794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 flipV="1">
            <a:off x="8728364" y="4151746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>
            <a:off x="7966364" y="4075546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" name="Text Box 47"/>
          <p:cNvSpPr txBox="1">
            <a:spLocks noChangeArrowheads="1"/>
          </p:cNvSpPr>
          <p:nvPr/>
        </p:nvSpPr>
        <p:spPr bwMode="auto">
          <a:xfrm>
            <a:off x="6289964" y="3923146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1200"/>
              <a:t>head[H]</a:t>
            </a:r>
          </a:p>
        </p:txBody>
      </p:sp>
      <p:sp>
        <p:nvSpPr>
          <p:cNvPr id="47" name="Line 48"/>
          <p:cNvSpPr>
            <a:spLocks noChangeShapeType="1"/>
          </p:cNvSpPr>
          <p:nvPr/>
        </p:nvSpPr>
        <p:spPr bwMode="auto">
          <a:xfrm>
            <a:off x="6899564" y="407554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83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Назначение структуры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Биномиальная куча – структура данных, которая позволяет за логарифмическое время выполнять функции вставки, удаления, поиска и извлечения минимума, объединения.</a:t>
            </a:r>
          </a:p>
          <a:p>
            <a:r>
              <a:rPr lang="ru-RU" dirty="0" smtClean="0"/>
              <a:t>Часто используется в качестве реализации очереди с приоритетами в таких областях:</a:t>
            </a:r>
          </a:p>
          <a:p>
            <a:pPr>
              <a:buFontTx/>
              <a:buChar char="-"/>
            </a:pPr>
            <a:r>
              <a:rPr lang="ru-RU" dirty="0" smtClean="0"/>
              <a:t>планирование задач и замены страниц в операционных системах</a:t>
            </a:r>
            <a:endParaRPr lang="ru-RU" dirty="0"/>
          </a:p>
          <a:p>
            <a:pPr>
              <a:buFontTx/>
              <a:buChar char="-"/>
            </a:pPr>
            <a:r>
              <a:rPr lang="ru-RU" dirty="0"/>
              <a:t>д</a:t>
            </a:r>
            <a:r>
              <a:rPr lang="ru-RU" dirty="0" smtClean="0"/>
              <a:t>искретные языки программирования (время прибытия событий)</a:t>
            </a:r>
          </a:p>
          <a:p>
            <a:pPr>
              <a:buFontTx/>
              <a:buChar char="-"/>
            </a:pPr>
            <a:r>
              <a:rPr lang="ru-RU" dirty="0"/>
              <a:t>з</a:t>
            </a:r>
            <a:r>
              <a:rPr lang="ru-RU" dirty="0" smtClean="0"/>
              <a:t>адачи сортировки</a:t>
            </a:r>
          </a:p>
          <a:p>
            <a:pPr>
              <a:buFontTx/>
              <a:buChar char="-"/>
            </a:pPr>
            <a:r>
              <a:rPr lang="ru-RU" dirty="0"/>
              <a:t>и</a:t>
            </a:r>
            <a:r>
              <a:rPr lang="ru-RU" dirty="0" smtClean="0"/>
              <a:t>меют важную роль в алгоритмах Хаффмана.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1930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Удаление вершины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Удаление вершины сводится к двум операциям:</a:t>
            </a:r>
          </a:p>
          <a:p>
            <a:pPr>
              <a:buFontTx/>
              <a:buChar char="-"/>
            </a:pPr>
            <a:r>
              <a:rPr lang="ru-RU" dirty="0" smtClean="0"/>
              <a:t>Уменьшить значение вершины до минимально возможной</a:t>
            </a:r>
          </a:p>
          <a:p>
            <a:pPr>
              <a:buFontTx/>
              <a:buChar char="-"/>
            </a:pPr>
            <a:r>
              <a:rPr lang="ru-RU" dirty="0" smtClean="0"/>
              <a:t>Извлечь минимум</a:t>
            </a:r>
          </a:p>
          <a:p>
            <a:pPr>
              <a:buFontTx/>
              <a:buChar char="-"/>
            </a:pPr>
            <a:endParaRPr lang="ru-RU" dirty="0"/>
          </a:p>
          <a:p>
            <a:r>
              <a:rPr lang="ru-RU" dirty="0"/>
              <a:t>Асимптотика</a:t>
            </a:r>
            <a:r>
              <a:rPr lang="ru-RU" dirty="0" smtClean="0"/>
              <a:t>:</a:t>
            </a:r>
          </a:p>
          <a:p>
            <a:pPr>
              <a:buFontTx/>
              <a:buChar char="-"/>
            </a:pPr>
            <a:r>
              <a:rPr lang="ru-RU" dirty="0" smtClean="0"/>
              <a:t>Уменьшение значение - </a:t>
            </a:r>
            <a:r>
              <a:rPr lang="en-US" dirty="0"/>
              <a:t>O(log N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Извлечение минимума - </a:t>
            </a:r>
            <a:r>
              <a:rPr lang="el-GR" dirty="0"/>
              <a:t>Θ</a:t>
            </a:r>
            <a:r>
              <a:rPr lang="ru-RU" dirty="0"/>
              <a:t> (</a:t>
            </a:r>
            <a:r>
              <a:rPr lang="en-US" dirty="0"/>
              <a:t>log N)</a:t>
            </a:r>
          </a:p>
          <a:p>
            <a:pPr marL="0" indent="0">
              <a:buNone/>
            </a:pPr>
            <a:r>
              <a:rPr lang="ru-RU" dirty="0" smtClean="0"/>
              <a:t>Итого: </a:t>
            </a:r>
            <a:r>
              <a:rPr lang="el-GR" dirty="0"/>
              <a:t>Θ</a:t>
            </a:r>
            <a:r>
              <a:rPr lang="ru-RU" dirty="0"/>
              <a:t> (</a:t>
            </a:r>
            <a:r>
              <a:rPr lang="en-US" dirty="0"/>
              <a:t>log 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33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удаления верш</a:t>
            </a:r>
            <a:r>
              <a:rPr lang="ru-RU" dirty="0"/>
              <a:t>и</a:t>
            </a:r>
            <a:r>
              <a:rPr lang="ru-RU" dirty="0" smtClean="0"/>
              <a:t>ны</a:t>
            </a:r>
            <a:endParaRPr lang="ru-RU"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1657927" y="13877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ru-RU" smtClean="0"/>
              <a:t> </a:t>
            </a:r>
          </a:p>
        </p:txBody>
      </p:sp>
      <p:grpSp>
        <p:nvGrpSpPr>
          <p:cNvPr id="53" name="Group 20"/>
          <p:cNvGrpSpPr>
            <a:grpSpLocks/>
          </p:cNvGrpSpPr>
          <p:nvPr/>
        </p:nvGrpSpPr>
        <p:grpSpPr bwMode="auto">
          <a:xfrm>
            <a:off x="2419927" y="2225963"/>
            <a:ext cx="3200400" cy="1524000"/>
            <a:chOff x="768" y="1536"/>
            <a:chExt cx="2016" cy="960"/>
          </a:xfrm>
        </p:grpSpPr>
        <p:sp>
          <p:nvSpPr>
            <p:cNvPr id="54" name="Oval 4"/>
            <p:cNvSpPr>
              <a:spLocks noChangeArrowheads="1"/>
            </p:cNvSpPr>
            <p:nvPr/>
          </p:nvSpPr>
          <p:spPr bwMode="auto">
            <a:xfrm>
              <a:off x="1632" y="15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200"/>
                <a:t>5</a:t>
              </a:r>
            </a:p>
          </p:txBody>
        </p:sp>
        <p:sp>
          <p:nvSpPr>
            <p:cNvPr id="55" name="Oval 9"/>
            <p:cNvSpPr>
              <a:spLocks noChangeArrowheads="1"/>
            </p:cNvSpPr>
            <p:nvPr/>
          </p:nvSpPr>
          <p:spPr bwMode="auto">
            <a:xfrm>
              <a:off x="2592" y="15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200"/>
                <a:t>2</a:t>
              </a:r>
            </a:p>
          </p:txBody>
        </p:sp>
        <p:sp>
          <p:nvSpPr>
            <p:cNvPr id="56" name="Oval 11"/>
            <p:cNvSpPr>
              <a:spLocks noChangeArrowheads="1"/>
            </p:cNvSpPr>
            <p:nvPr/>
          </p:nvSpPr>
          <p:spPr bwMode="auto">
            <a:xfrm>
              <a:off x="2592" y="192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200"/>
                <a:t>12</a:t>
              </a:r>
            </a:p>
          </p:txBody>
        </p:sp>
        <p:sp>
          <p:nvSpPr>
            <p:cNvPr id="57" name="Oval 12"/>
            <p:cNvSpPr>
              <a:spLocks noChangeArrowheads="1"/>
            </p:cNvSpPr>
            <p:nvPr/>
          </p:nvSpPr>
          <p:spPr bwMode="auto">
            <a:xfrm>
              <a:off x="2160" y="19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200"/>
                <a:t>10</a:t>
              </a:r>
            </a:p>
          </p:txBody>
        </p:sp>
        <p:sp>
          <p:nvSpPr>
            <p:cNvPr id="58" name="Oval 13"/>
            <p:cNvSpPr>
              <a:spLocks noChangeArrowheads="1"/>
            </p:cNvSpPr>
            <p:nvPr/>
          </p:nvSpPr>
          <p:spPr bwMode="auto">
            <a:xfrm>
              <a:off x="2160" y="23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200"/>
                <a:t>15</a:t>
              </a:r>
            </a:p>
          </p:txBody>
        </p:sp>
        <p:sp>
          <p:nvSpPr>
            <p:cNvPr id="59" name="Line 14"/>
            <p:cNvSpPr>
              <a:spLocks noChangeShapeType="1"/>
            </p:cNvSpPr>
            <p:nvPr/>
          </p:nvSpPr>
          <p:spPr bwMode="auto">
            <a:xfrm>
              <a:off x="2256" y="21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0" name="Line 15"/>
            <p:cNvSpPr>
              <a:spLocks noChangeShapeType="1"/>
            </p:cNvSpPr>
            <p:nvPr/>
          </p:nvSpPr>
          <p:spPr bwMode="auto">
            <a:xfrm>
              <a:off x="2688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 flipV="1">
              <a:off x="2304" y="168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1824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768" y="1536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1200"/>
                <a:t>head[H]</a:t>
              </a:r>
            </a:p>
          </p:txBody>
        </p:sp>
        <p:sp>
          <p:nvSpPr>
            <p:cNvPr id="64" name="Line 19"/>
            <p:cNvSpPr>
              <a:spLocks noChangeShapeType="1"/>
            </p:cNvSpPr>
            <p:nvPr/>
          </p:nvSpPr>
          <p:spPr bwMode="auto">
            <a:xfrm>
              <a:off x="1152" y="163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6306127" y="2302163"/>
            <a:ext cx="3200400" cy="1524000"/>
            <a:chOff x="768" y="1536"/>
            <a:chExt cx="2016" cy="960"/>
          </a:xfrm>
        </p:grpSpPr>
        <p:sp>
          <p:nvSpPr>
            <p:cNvPr id="66" name="Oval 23"/>
            <p:cNvSpPr>
              <a:spLocks noChangeArrowheads="1"/>
            </p:cNvSpPr>
            <p:nvPr/>
          </p:nvSpPr>
          <p:spPr bwMode="auto">
            <a:xfrm>
              <a:off x="1632" y="15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200"/>
                <a:t>5</a:t>
              </a:r>
            </a:p>
          </p:txBody>
        </p:sp>
        <p:sp>
          <p:nvSpPr>
            <p:cNvPr id="67" name="Oval 24"/>
            <p:cNvSpPr>
              <a:spLocks noChangeArrowheads="1"/>
            </p:cNvSpPr>
            <p:nvPr/>
          </p:nvSpPr>
          <p:spPr bwMode="auto">
            <a:xfrm>
              <a:off x="2592" y="15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200"/>
                <a:t>2</a:t>
              </a:r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2592" y="192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200"/>
                <a:t>12</a:t>
              </a:r>
            </a:p>
          </p:txBody>
        </p:sp>
        <p:sp>
          <p:nvSpPr>
            <p:cNvPr id="69" name="Oval 26"/>
            <p:cNvSpPr>
              <a:spLocks noChangeArrowheads="1"/>
            </p:cNvSpPr>
            <p:nvPr/>
          </p:nvSpPr>
          <p:spPr bwMode="auto">
            <a:xfrm>
              <a:off x="2160" y="19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200"/>
                <a:t>-</a:t>
              </a:r>
              <a:r>
                <a:rPr lang="en-US" altLang="ru-RU"/>
                <a:t>∞</a:t>
              </a:r>
            </a:p>
          </p:txBody>
        </p:sp>
        <p:sp>
          <p:nvSpPr>
            <p:cNvPr id="70" name="Oval 27"/>
            <p:cNvSpPr>
              <a:spLocks noChangeArrowheads="1"/>
            </p:cNvSpPr>
            <p:nvPr/>
          </p:nvSpPr>
          <p:spPr bwMode="auto">
            <a:xfrm>
              <a:off x="2160" y="23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200"/>
                <a:t>15</a:t>
              </a:r>
            </a:p>
          </p:txBody>
        </p:sp>
        <p:sp>
          <p:nvSpPr>
            <p:cNvPr id="71" name="Line 28"/>
            <p:cNvSpPr>
              <a:spLocks noChangeShapeType="1"/>
            </p:cNvSpPr>
            <p:nvPr/>
          </p:nvSpPr>
          <p:spPr bwMode="auto">
            <a:xfrm>
              <a:off x="2256" y="21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" name="Line 29"/>
            <p:cNvSpPr>
              <a:spLocks noChangeShapeType="1"/>
            </p:cNvSpPr>
            <p:nvPr/>
          </p:nvSpPr>
          <p:spPr bwMode="auto">
            <a:xfrm>
              <a:off x="2688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" name="Line 30"/>
            <p:cNvSpPr>
              <a:spLocks noChangeShapeType="1"/>
            </p:cNvSpPr>
            <p:nvPr/>
          </p:nvSpPr>
          <p:spPr bwMode="auto">
            <a:xfrm flipV="1">
              <a:off x="2304" y="168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4" name="Line 31"/>
            <p:cNvSpPr>
              <a:spLocks noChangeShapeType="1"/>
            </p:cNvSpPr>
            <p:nvPr/>
          </p:nvSpPr>
          <p:spPr bwMode="auto">
            <a:xfrm>
              <a:off x="1824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5" name="Text Box 32"/>
            <p:cNvSpPr txBox="1">
              <a:spLocks noChangeArrowheads="1"/>
            </p:cNvSpPr>
            <p:nvPr/>
          </p:nvSpPr>
          <p:spPr bwMode="auto">
            <a:xfrm>
              <a:off x="768" y="1536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1200"/>
                <a:t>head[H]</a:t>
              </a:r>
            </a:p>
          </p:txBody>
        </p:sp>
        <p:sp>
          <p:nvSpPr>
            <p:cNvPr id="76" name="Line 33"/>
            <p:cNvSpPr>
              <a:spLocks noChangeShapeType="1"/>
            </p:cNvSpPr>
            <p:nvPr/>
          </p:nvSpPr>
          <p:spPr bwMode="auto">
            <a:xfrm>
              <a:off x="1152" y="163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77" name="Group 34"/>
          <p:cNvGrpSpPr>
            <a:grpSpLocks/>
          </p:cNvGrpSpPr>
          <p:nvPr/>
        </p:nvGrpSpPr>
        <p:grpSpPr bwMode="auto">
          <a:xfrm>
            <a:off x="2419927" y="4359563"/>
            <a:ext cx="3200400" cy="1524000"/>
            <a:chOff x="768" y="1536"/>
            <a:chExt cx="2016" cy="960"/>
          </a:xfrm>
        </p:grpSpPr>
        <p:sp>
          <p:nvSpPr>
            <p:cNvPr id="78" name="Oval 35"/>
            <p:cNvSpPr>
              <a:spLocks noChangeArrowheads="1"/>
            </p:cNvSpPr>
            <p:nvPr/>
          </p:nvSpPr>
          <p:spPr bwMode="auto">
            <a:xfrm>
              <a:off x="1632" y="15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200"/>
                <a:t>5</a:t>
              </a:r>
            </a:p>
          </p:txBody>
        </p:sp>
        <p:sp>
          <p:nvSpPr>
            <p:cNvPr id="79" name="Oval 36"/>
            <p:cNvSpPr>
              <a:spLocks noChangeArrowheads="1"/>
            </p:cNvSpPr>
            <p:nvPr/>
          </p:nvSpPr>
          <p:spPr bwMode="auto">
            <a:xfrm>
              <a:off x="2592" y="153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/>
                <a:t>-∞</a:t>
              </a:r>
            </a:p>
          </p:txBody>
        </p:sp>
        <p:sp>
          <p:nvSpPr>
            <p:cNvPr id="80" name="Oval 37"/>
            <p:cNvSpPr>
              <a:spLocks noChangeArrowheads="1"/>
            </p:cNvSpPr>
            <p:nvPr/>
          </p:nvSpPr>
          <p:spPr bwMode="auto">
            <a:xfrm>
              <a:off x="2592" y="192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200"/>
                <a:t>12</a:t>
              </a:r>
            </a:p>
          </p:txBody>
        </p:sp>
        <p:sp>
          <p:nvSpPr>
            <p:cNvPr id="81" name="Oval 38"/>
            <p:cNvSpPr>
              <a:spLocks noChangeArrowheads="1"/>
            </p:cNvSpPr>
            <p:nvPr/>
          </p:nvSpPr>
          <p:spPr bwMode="auto">
            <a:xfrm>
              <a:off x="2160" y="192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200"/>
                <a:t>2</a:t>
              </a:r>
            </a:p>
          </p:txBody>
        </p:sp>
        <p:sp>
          <p:nvSpPr>
            <p:cNvPr id="82" name="Oval 39"/>
            <p:cNvSpPr>
              <a:spLocks noChangeArrowheads="1"/>
            </p:cNvSpPr>
            <p:nvPr/>
          </p:nvSpPr>
          <p:spPr bwMode="auto">
            <a:xfrm>
              <a:off x="2160" y="23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200"/>
                <a:t>15</a:t>
              </a:r>
            </a:p>
          </p:txBody>
        </p:sp>
        <p:sp>
          <p:nvSpPr>
            <p:cNvPr id="83" name="Line 40"/>
            <p:cNvSpPr>
              <a:spLocks noChangeShapeType="1"/>
            </p:cNvSpPr>
            <p:nvPr/>
          </p:nvSpPr>
          <p:spPr bwMode="auto">
            <a:xfrm>
              <a:off x="2256" y="21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4" name="Line 41"/>
            <p:cNvSpPr>
              <a:spLocks noChangeShapeType="1"/>
            </p:cNvSpPr>
            <p:nvPr/>
          </p:nvSpPr>
          <p:spPr bwMode="auto">
            <a:xfrm>
              <a:off x="2688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5" name="Line 42"/>
            <p:cNvSpPr>
              <a:spLocks noChangeShapeType="1"/>
            </p:cNvSpPr>
            <p:nvPr/>
          </p:nvSpPr>
          <p:spPr bwMode="auto">
            <a:xfrm flipV="1">
              <a:off x="2304" y="168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6" name="Line 43"/>
            <p:cNvSpPr>
              <a:spLocks noChangeShapeType="1"/>
            </p:cNvSpPr>
            <p:nvPr/>
          </p:nvSpPr>
          <p:spPr bwMode="auto">
            <a:xfrm>
              <a:off x="1824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" name="Text Box 44"/>
            <p:cNvSpPr txBox="1">
              <a:spLocks noChangeArrowheads="1"/>
            </p:cNvSpPr>
            <p:nvPr/>
          </p:nvSpPr>
          <p:spPr bwMode="auto">
            <a:xfrm>
              <a:off x="768" y="1536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1200"/>
                <a:t>head[H]</a:t>
              </a:r>
            </a:p>
          </p:txBody>
        </p:sp>
        <p:sp>
          <p:nvSpPr>
            <p:cNvPr id="88" name="Line 45"/>
            <p:cNvSpPr>
              <a:spLocks noChangeShapeType="1"/>
            </p:cNvSpPr>
            <p:nvPr/>
          </p:nvSpPr>
          <p:spPr bwMode="auto">
            <a:xfrm>
              <a:off x="1152" y="163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89" name="Oval 47"/>
          <p:cNvSpPr>
            <a:spLocks noChangeArrowheads="1"/>
          </p:cNvSpPr>
          <p:nvPr/>
        </p:nvSpPr>
        <p:spPr bwMode="auto">
          <a:xfrm>
            <a:off x="7830127" y="435956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5</a:t>
            </a:r>
          </a:p>
        </p:txBody>
      </p:sp>
      <p:sp>
        <p:nvSpPr>
          <p:cNvPr id="90" name="Oval 49"/>
          <p:cNvSpPr>
            <a:spLocks noChangeArrowheads="1"/>
          </p:cNvSpPr>
          <p:nvPr/>
        </p:nvSpPr>
        <p:spPr bwMode="auto">
          <a:xfrm>
            <a:off x="7982527" y="504536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12</a:t>
            </a:r>
          </a:p>
        </p:txBody>
      </p:sp>
      <p:sp>
        <p:nvSpPr>
          <p:cNvPr id="91" name="Oval 50"/>
          <p:cNvSpPr>
            <a:spLocks noChangeArrowheads="1"/>
          </p:cNvSpPr>
          <p:nvPr/>
        </p:nvSpPr>
        <p:spPr bwMode="auto">
          <a:xfrm>
            <a:off x="8668327" y="504536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2</a:t>
            </a:r>
          </a:p>
        </p:txBody>
      </p:sp>
      <p:sp>
        <p:nvSpPr>
          <p:cNvPr id="92" name="Oval 51"/>
          <p:cNvSpPr>
            <a:spLocks noChangeArrowheads="1"/>
          </p:cNvSpPr>
          <p:nvPr/>
        </p:nvSpPr>
        <p:spPr bwMode="auto">
          <a:xfrm>
            <a:off x="8668327" y="565496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15</a:t>
            </a:r>
          </a:p>
        </p:txBody>
      </p:sp>
      <p:sp>
        <p:nvSpPr>
          <p:cNvPr id="93" name="Line 52"/>
          <p:cNvSpPr>
            <a:spLocks noChangeShapeType="1"/>
          </p:cNvSpPr>
          <p:nvPr/>
        </p:nvSpPr>
        <p:spPr bwMode="auto">
          <a:xfrm>
            <a:off x="8820727" y="53501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4" name="Line 55"/>
          <p:cNvSpPr>
            <a:spLocks noChangeShapeType="1"/>
          </p:cNvSpPr>
          <p:nvPr/>
        </p:nvSpPr>
        <p:spPr bwMode="auto">
          <a:xfrm>
            <a:off x="7449127" y="51977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5" name="Text Box 56"/>
          <p:cNvSpPr txBox="1">
            <a:spLocks noChangeArrowheads="1"/>
          </p:cNvSpPr>
          <p:nvPr/>
        </p:nvSpPr>
        <p:spPr bwMode="auto">
          <a:xfrm>
            <a:off x="6839527" y="4359563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1200"/>
              <a:t>head[H]</a:t>
            </a:r>
          </a:p>
        </p:txBody>
      </p:sp>
      <p:sp>
        <p:nvSpPr>
          <p:cNvPr id="96" name="Line 57"/>
          <p:cNvSpPr>
            <a:spLocks noChangeShapeType="1"/>
          </p:cNvSpPr>
          <p:nvPr/>
        </p:nvSpPr>
        <p:spPr bwMode="auto">
          <a:xfrm>
            <a:off x="7449127" y="45119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7" name="Line 58"/>
          <p:cNvSpPr>
            <a:spLocks noChangeShapeType="1"/>
          </p:cNvSpPr>
          <p:nvPr/>
        </p:nvSpPr>
        <p:spPr bwMode="auto">
          <a:xfrm>
            <a:off x="8287327" y="51977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8" name="Text Box 59"/>
          <p:cNvSpPr txBox="1">
            <a:spLocks noChangeArrowheads="1"/>
          </p:cNvSpPr>
          <p:nvPr/>
        </p:nvSpPr>
        <p:spPr bwMode="auto">
          <a:xfrm>
            <a:off x="6763327" y="5045363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1200"/>
              <a:t>head[H’]</a:t>
            </a:r>
          </a:p>
        </p:txBody>
      </p:sp>
      <p:sp>
        <p:nvSpPr>
          <p:cNvPr id="99" name="Text Box 60"/>
          <p:cNvSpPr txBox="1">
            <a:spLocks noChangeArrowheads="1"/>
          </p:cNvSpPr>
          <p:nvPr/>
        </p:nvSpPr>
        <p:spPr bwMode="auto">
          <a:xfrm>
            <a:off x="3486727" y="1540163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dirty="0" smtClean="0"/>
              <a:t>1</a:t>
            </a:r>
            <a:r>
              <a:rPr lang="en-US" altLang="ru-RU" dirty="0" smtClean="0"/>
              <a:t>)</a:t>
            </a:r>
            <a:endParaRPr lang="en-US" altLang="ru-RU" dirty="0"/>
          </a:p>
        </p:txBody>
      </p:sp>
      <p:sp>
        <p:nvSpPr>
          <p:cNvPr id="100" name="Text Box 61"/>
          <p:cNvSpPr txBox="1">
            <a:spLocks noChangeArrowheads="1"/>
          </p:cNvSpPr>
          <p:nvPr/>
        </p:nvSpPr>
        <p:spPr bwMode="auto">
          <a:xfrm>
            <a:off x="7677727" y="1616363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dirty="0" smtClean="0"/>
              <a:t>2</a:t>
            </a:r>
            <a:r>
              <a:rPr lang="en-US" altLang="ru-RU" dirty="0" smtClean="0"/>
              <a:t>)</a:t>
            </a:r>
            <a:endParaRPr lang="en-US" altLang="ru-RU" dirty="0"/>
          </a:p>
        </p:txBody>
      </p:sp>
      <p:sp>
        <p:nvSpPr>
          <p:cNvPr id="101" name="Text Box 62"/>
          <p:cNvSpPr txBox="1">
            <a:spLocks noChangeArrowheads="1"/>
          </p:cNvSpPr>
          <p:nvPr/>
        </p:nvSpPr>
        <p:spPr bwMode="auto">
          <a:xfrm>
            <a:off x="3258127" y="3826163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dirty="0" smtClean="0"/>
              <a:t>3</a:t>
            </a:r>
            <a:r>
              <a:rPr lang="en-US" altLang="ru-RU" dirty="0" smtClean="0"/>
              <a:t>)</a:t>
            </a:r>
            <a:endParaRPr lang="en-US" altLang="ru-RU" dirty="0"/>
          </a:p>
        </p:txBody>
      </p:sp>
      <p:sp>
        <p:nvSpPr>
          <p:cNvPr id="102" name="Text Box 63"/>
          <p:cNvSpPr txBox="1">
            <a:spLocks noChangeArrowheads="1"/>
          </p:cNvSpPr>
          <p:nvPr/>
        </p:nvSpPr>
        <p:spPr bwMode="auto">
          <a:xfrm>
            <a:off x="6915727" y="3902363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dirty="0" smtClean="0"/>
              <a:t>4</a:t>
            </a:r>
            <a:r>
              <a:rPr lang="en-US" altLang="ru-RU" dirty="0" smtClean="0"/>
              <a:t>)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1273189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удаления вершины</a:t>
            </a:r>
            <a:endParaRPr lang="ru-RU" dirty="0"/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4274127" y="255847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5</a:t>
            </a: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5036127" y="255847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12</a:t>
            </a:r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5721927" y="255847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2</a:t>
            </a:r>
          </a:p>
        </p:txBody>
      </p:sp>
      <p:sp>
        <p:nvSpPr>
          <p:cNvPr id="37" name="Oval 7"/>
          <p:cNvSpPr>
            <a:spLocks noChangeArrowheads="1"/>
          </p:cNvSpPr>
          <p:nvPr/>
        </p:nvSpPr>
        <p:spPr bwMode="auto">
          <a:xfrm>
            <a:off x="5721927" y="316807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15</a:t>
            </a:r>
          </a:p>
        </p:txBody>
      </p:sp>
      <p:sp>
        <p:nvSpPr>
          <p:cNvPr id="38" name="Line 8"/>
          <p:cNvSpPr>
            <a:spLocks noChangeShapeType="1"/>
          </p:cNvSpPr>
          <p:nvPr/>
        </p:nvSpPr>
        <p:spPr bwMode="auto">
          <a:xfrm>
            <a:off x="5874327" y="286327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>
            <a:off x="4578927" y="271087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3283527" y="2558473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1200"/>
              <a:t>head[H]</a:t>
            </a:r>
          </a:p>
        </p:txBody>
      </p:sp>
      <p:sp>
        <p:nvSpPr>
          <p:cNvPr id="41" name="Line 11"/>
          <p:cNvSpPr>
            <a:spLocks noChangeShapeType="1"/>
          </p:cNvSpPr>
          <p:nvPr/>
        </p:nvSpPr>
        <p:spPr bwMode="auto">
          <a:xfrm>
            <a:off x="3893127" y="271087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>
            <a:off x="5340927" y="271087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" name="Oval 14"/>
          <p:cNvSpPr>
            <a:spLocks noChangeArrowheads="1"/>
          </p:cNvSpPr>
          <p:nvPr/>
        </p:nvSpPr>
        <p:spPr bwMode="auto">
          <a:xfrm>
            <a:off x="7626927" y="263467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5</a:t>
            </a:r>
          </a:p>
        </p:txBody>
      </p:sp>
      <p:sp>
        <p:nvSpPr>
          <p:cNvPr id="44" name="Oval 15"/>
          <p:cNvSpPr>
            <a:spLocks noChangeArrowheads="1"/>
          </p:cNvSpPr>
          <p:nvPr/>
        </p:nvSpPr>
        <p:spPr bwMode="auto">
          <a:xfrm>
            <a:off x="7626927" y="324427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12</a:t>
            </a:r>
          </a:p>
        </p:txBody>
      </p:sp>
      <p:sp>
        <p:nvSpPr>
          <p:cNvPr id="45" name="Oval 16"/>
          <p:cNvSpPr>
            <a:spLocks noChangeArrowheads="1"/>
          </p:cNvSpPr>
          <p:nvPr/>
        </p:nvSpPr>
        <p:spPr bwMode="auto">
          <a:xfrm>
            <a:off x="8388927" y="263467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2</a:t>
            </a:r>
          </a:p>
        </p:txBody>
      </p:sp>
      <p:sp>
        <p:nvSpPr>
          <p:cNvPr id="46" name="Oval 17"/>
          <p:cNvSpPr>
            <a:spLocks noChangeArrowheads="1"/>
          </p:cNvSpPr>
          <p:nvPr/>
        </p:nvSpPr>
        <p:spPr bwMode="auto">
          <a:xfrm>
            <a:off x="8388927" y="324427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15</a:t>
            </a:r>
          </a:p>
        </p:txBody>
      </p:sp>
      <p:sp>
        <p:nvSpPr>
          <p:cNvPr id="47" name="Line 18"/>
          <p:cNvSpPr>
            <a:spLocks noChangeShapeType="1"/>
          </p:cNvSpPr>
          <p:nvPr/>
        </p:nvSpPr>
        <p:spPr bwMode="auto">
          <a:xfrm>
            <a:off x="8541327" y="293947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8" name="Line 19"/>
          <p:cNvSpPr>
            <a:spLocks noChangeShapeType="1"/>
          </p:cNvSpPr>
          <p:nvPr/>
        </p:nvSpPr>
        <p:spPr bwMode="auto">
          <a:xfrm>
            <a:off x="7931727" y="278707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6636327" y="2634673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1200"/>
              <a:t>head[H]</a:t>
            </a:r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>
            <a:off x="7245927" y="278707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" name="Line 23"/>
          <p:cNvSpPr>
            <a:spLocks noChangeShapeType="1"/>
          </p:cNvSpPr>
          <p:nvPr/>
        </p:nvSpPr>
        <p:spPr bwMode="auto">
          <a:xfrm>
            <a:off x="7779327" y="293947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2" name="Oval 24"/>
          <p:cNvSpPr>
            <a:spLocks noChangeArrowheads="1"/>
          </p:cNvSpPr>
          <p:nvPr/>
        </p:nvSpPr>
        <p:spPr bwMode="auto">
          <a:xfrm>
            <a:off x="4807527" y="499687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5</a:t>
            </a:r>
          </a:p>
        </p:txBody>
      </p:sp>
      <p:sp>
        <p:nvSpPr>
          <p:cNvPr id="53" name="Oval 25"/>
          <p:cNvSpPr>
            <a:spLocks noChangeArrowheads="1"/>
          </p:cNvSpPr>
          <p:nvPr/>
        </p:nvSpPr>
        <p:spPr bwMode="auto">
          <a:xfrm>
            <a:off x="4807527" y="560647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12</a:t>
            </a:r>
          </a:p>
        </p:txBody>
      </p:sp>
      <p:sp>
        <p:nvSpPr>
          <p:cNvPr id="54" name="Oval 26"/>
          <p:cNvSpPr>
            <a:spLocks noChangeArrowheads="1"/>
          </p:cNvSpPr>
          <p:nvPr/>
        </p:nvSpPr>
        <p:spPr bwMode="auto">
          <a:xfrm>
            <a:off x="5417127" y="438727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2</a:t>
            </a:r>
          </a:p>
        </p:txBody>
      </p:sp>
      <p:sp>
        <p:nvSpPr>
          <p:cNvPr id="55" name="Oval 27"/>
          <p:cNvSpPr>
            <a:spLocks noChangeArrowheads="1"/>
          </p:cNvSpPr>
          <p:nvPr/>
        </p:nvSpPr>
        <p:spPr bwMode="auto">
          <a:xfrm>
            <a:off x="5417127" y="499687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15</a:t>
            </a:r>
          </a:p>
        </p:txBody>
      </p:sp>
      <p:sp>
        <p:nvSpPr>
          <p:cNvPr id="56" name="Line 28"/>
          <p:cNvSpPr>
            <a:spLocks noChangeShapeType="1"/>
          </p:cNvSpPr>
          <p:nvPr/>
        </p:nvSpPr>
        <p:spPr bwMode="auto">
          <a:xfrm>
            <a:off x="5569527" y="469207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7" name="Text Box 30"/>
          <p:cNvSpPr txBox="1">
            <a:spLocks noChangeArrowheads="1"/>
          </p:cNvSpPr>
          <p:nvPr/>
        </p:nvSpPr>
        <p:spPr bwMode="auto">
          <a:xfrm>
            <a:off x="3664527" y="4387273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1200"/>
              <a:t>head[H]</a:t>
            </a:r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>
            <a:off x="4274127" y="453967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9" name="Line 32"/>
          <p:cNvSpPr>
            <a:spLocks noChangeShapeType="1"/>
          </p:cNvSpPr>
          <p:nvPr/>
        </p:nvSpPr>
        <p:spPr bwMode="auto">
          <a:xfrm>
            <a:off x="4959927" y="530167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0" name="Line 33"/>
          <p:cNvSpPr>
            <a:spLocks noChangeShapeType="1"/>
          </p:cNvSpPr>
          <p:nvPr/>
        </p:nvSpPr>
        <p:spPr bwMode="auto">
          <a:xfrm flipV="1">
            <a:off x="5036127" y="461587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" name="Text Box 34"/>
          <p:cNvSpPr txBox="1">
            <a:spLocks noChangeArrowheads="1"/>
          </p:cNvSpPr>
          <p:nvPr/>
        </p:nvSpPr>
        <p:spPr bwMode="auto">
          <a:xfrm>
            <a:off x="4655127" y="2025073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dirty="0" smtClean="0"/>
              <a:t>5</a:t>
            </a:r>
            <a:r>
              <a:rPr lang="en-US" altLang="ru-RU" dirty="0" smtClean="0"/>
              <a:t>)</a:t>
            </a:r>
            <a:endParaRPr lang="en-US" altLang="ru-RU" dirty="0"/>
          </a:p>
        </p:txBody>
      </p:sp>
      <p:sp>
        <p:nvSpPr>
          <p:cNvPr id="62" name="Text Box 35"/>
          <p:cNvSpPr txBox="1">
            <a:spLocks noChangeArrowheads="1"/>
          </p:cNvSpPr>
          <p:nvPr/>
        </p:nvSpPr>
        <p:spPr bwMode="auto">
          <a:xfrm>
            <a:off x="7474527" y="2101273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dirty="0" smtClean="0"/>
              <a:t>6</a:t>
            </a:r>
            <a:r>
              <a:rPr lang="en-US" altLang="ru-RU" dirty="0" smtClean="0"/>
              <a:t>)</a:t>
            </a:r>
            <a:endParaRPr lang="en-US" altLang="ru-RU" dirty="0"/>
          </a:p>
        </p:txBody>
      </p:sp>
      <p:sp>
        <p:nvSpPr>
          <p:cNvPr id="63" name="Text Box 36"/>
          <p:cNvSpPr txBox="1">
            <a:spLocks noChangeArrowheads="1"/>
          </p:cNvSpPr>
          <p:nvPr/>
        </p:nvSpPr>
        <p:spPr bwMode="auto">
          <a:xfrm>
            <a:off x="4350327" y="3701473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dirty="0" smtClean="0"/>
              <a:t>7</a:t>
            </a:r>
            <a:r>
              <a:rPr lang="en-US" altLang="ru-RU" dirty="0" smtClean="0"/>
              <a:t>)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2880603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Асимптотика функций структуры</a:t>
            </a:r>
            <a:endParaRPr lang="ru-RU" dirty="0"/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448738"/>
              </p:ext>
            </p:extLst>
          </p:nvPr>
        </p:nvGraphicFramePr>
        <p:xfrm>
          <a:off x="2105891" y="2032002"/>
          <a:ext cx="7961745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7859">
                  <a:extLst>
                    <a:ext uri="{9D8B030D-6E8A-4147-A177-3AD203B41FA5}">
                      <a16:colId xmlns:a16="http://schemas.microsoft.com/office/drawing/2014/main" val="3563296095"/>
                    </a:ext>
                  </a:extLst>
                </a:gridCol>
                <a:gridCol w="4143886">
                  <a:extLst>
                    <a:ext uri="{9D8B030D-6E8A-4147-A177-3AD203B41FA5}">
                      <a16:colId xmlns:a16="http://schemas.microsoft.com/office/drawing/2014/main" val="6574396"/>
                    </a:ext>
                  </a:extLst>
                </a:gridCol>
              </a:tblGrid>
              <a:tr h="373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Функция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Асимптотика по времени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270051196"/>
                  </a:ext>
                </a:extLst>
              </a:tr>
              <a:tr h="373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Вставка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 (log n)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011489339"/>
                  </a:ext>
                </a:extLst>
              </a:tr>
              <a:tr h="373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Поиск минимума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/>
                        <a:t>Θ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(log n)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4188197034"/>
                  </a:ext>
                </a:extLst>
              </a:tr>
              <a:tr h="373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Извлечение минимума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l-GR" sz="2000" dirty="0" smtClean="0"/>
                        <a:t>Θ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(log n)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598467124"/>
                  </a:ext>
                </a:extLst>
              </a:tr>
              <a:tr h="373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Объединение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О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(log n)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368001017"/>
                  </a:ext>
                </a:extLst>
              </a:tr>
              <a:tr h="373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Уменьшение ключа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 (log n)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712930144"/>
                  </a:ext>
                </a:extLst>
              </a:tr>
              <a:tr h="373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Удаление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l-GR" sz="2000" dirty="0" smtClean="0"/>
                        <a:t>Θ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(log n)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764956066"/>
                  </a:ext>
                </a:extLst>
              </a:tr>
            </a:tbl>
          </a:graphicData>
        </a:graphic>
      </p:graphicFrame>
      <p:sp>
        <p:nvSpPr>
          <p:cNvPr id="12" name="Объект 2"/>
          <p:cNvSpPr txBox="1">
            <a:spLocks/>
          </p:cNvSpPr>
          <p:nvPr/>
        </p:nvSpPr>
        <p:spPr>
          <a:xfrm>
            <a:off x="930564" y="5348434"/>
            <a:ext cx="10515600" cy="171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 smtClean="0"/>
              <a:t>По памяти затрачивает </a:t>
            </a:r>
            <a:r>
              <a:rPr lang="el-GR" dirty="0"/>
              <a:t>Θ</a:t>
            </a:r>
            <a:r>
              <a:rPr lang="en-US" dirty="0"/>
              <a:t> (log n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9875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Данная структура имеет логарифмическое время выполнения всех операций. </a:t>
            </a:r>
          </a:p>
          <a:p>
            <a:r>
              <a:rPr lang="ru-RU" dirty="0" smtClean="0"/>
              <a:t>В настоящее время существуют структуры с более лучшей производительностью. </a:t>
            </a:r>
          </a:p>
          <a:p>
            <a:r>
              <a:rPr lang="ru-RU" dirty="0" smtClean="0"/>
              <a:t>Но на этой структуре были основаны другие структуры (например, </a:t>
            </a:r>
            <a:r>
              <a:rPr lang="ru-RU" dirty="0" err="1" smtClean="0"/>
              <a:t>Фибоначчиева</a:t>
            </a:r>
            <a:r>
              <a:rPr lang="ru-RU" dirty="0" smtClean="0"/>
              <a:t> куча)</a:t>
            </a:r>
          </a:p>
          <a:p>
            <a:r>
              <a:rPr lang="ru-RU" dirty="0" smtClean="0"/>
              <a:t>Недостатком является жесткая структура, поскольку для заданного числа элементов существует единственная по строению биномиальная куча. Поэтому при выполнении операций необходимо всегда поддерживать эту структуру.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490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Использованная 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5242"/>
            <a:ext cx="10515600" cy="3155810"/>
          </a:xfrm>
        </p:spPr>
        <p:txBody>
          <a:bodyPr>
            <a:normAutofit fontScale="92500" lnSpcReduction="10000"/>
          </a:bodyPr>
          <a:lstStyle/>
          <a:p>
            <a:r>
              <a:rPr lang="en-US" altLang="ru-RU" dirty="0"/>
              <a:t>Thomas H. </a:t>
            </a:r>
            <a:r>
              <a:rPr lang="en-US" altLang="ru-RU" dirty="0" err="1"/>
              <a:t>Cormen</a:t>
            </a:r>
            <a:r>
              <a:rPr lang="en-US" altLang="ru-RU" dirty="0"/>
              <a:t>, Charles E. </a:t>
            </a:r>
            <a:r>
              <a:rPr lang="en-US" altLang="ru-RU" dirty="0" err="1"/>
              <a:t>Leiserson</a:t>
            </a:r>
            <a:r>
              <a:rPr lang="en-US" altLang="ru-RU" dirty="0"/>
              <a:t>, Ronald L. </a:t>
            </a:r>
            <a:r>
              <a:rPr lang="en-US" altLang="ru-RU" dirty="0" err="1"/>
              <a:t>Revest</a:t>
            </a:r>
            <a:r>
              <a:rPr lang="en-US" altLang="ru-RU" dirty="0"/>
              <a:t>, and Clifford Stein, Introduction To Algorithms, McGraw-Hill Higher Education, second edition, </a:t>
            </a:r>
            <a:r>
              <a:rPr lang="en-US" altLang="ru-RU" dirty="0" smtClean="0"/>
              <a:t>2001</a:t>
            </a:r>
            <a:endParaRPr lang="ru-RU" altLang="ru-RU" dirty="0" smtClean="0"/>
          </a:p>
          <a:p>
            <a:r>
              <a:rPr lang="en-US" dirty="0" smtClean="0"/>
              <a:t>Jean </a:t>
            </a:r>
            <a:r>
              <a:rPr lang="en-US" dirty="0" err="1" smtClean="0"/>
              <a:t>Vuillemin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Data Structure for Manipulating Priority Queues. </a:t>
            </a:r>
            <a:r>
              <a:rPr lang="en-US" dirty="0" err="1"/>
              <a:t>Commun</a:t>
            </a:r>
            <a:r>
              <a:rPr lang="en-US" dirty="0"/>
              <a:t>. ACM 21(4): 309-315 (1978)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38200" y="3556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Анализ ссылок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38200" y="4591052"/>
            <a:ext cx="10515600" cy="318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 smtClean="0"/>
              <a:t>Наиболее информативным оказался второй источник, поскольку был написал собственно автором данной структуры данных. В нем подробно объясняется идея создания и реализации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730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История создания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878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Биномиальная куча была введена в 1978 году Жаном </a:t>
            </a:r>
            <a:r>
              <a:rPr lang="ru-RU" dirty="0" err="1" smtClean="0"/>
              <a:t>Вуильмином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Жан </a:t>
            </a:r>
            <a:r>
              <a:rPr lang="ru-RU" dirty="0" err="1" smtClean="0"/>
              <a:t>Вуильмин</a:t>
            </a:r>
            <a:r>
              <a:rPr lang="ru-RU" dirty="0" smtClean="0"/>
              <a:t> - профессор математики и информатики.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Был поставлен вопрос создания структуры данных, которая могла бы быстро выполнять функции вставки, удаления и обновления.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Первым предложением была очередь с приоритетами.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Во время попытки реализации была разработана новая структура – биномиальное дерево.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055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структуры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4715"/>
                <a:ext cx="10515600" cy="4778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Биномиальная куча (англ. </a:t>
                </a:r>
                <a:r>
                  <a:rPr lang="ru-RU" dirty="0" err="1" smtClean="0"/>
                  <a:t>binomial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heap</a:t>
                </a:r>
                <a:r>
                  <a:rPr lang="ru-RU" dirty="0" smtClean="0"/>
                  <a:t>) представляет собой множество биномиальных деревьев.</a:t>
                </a:r>
              </a:p>
              <a:p>
                <a:endParaRPr lang="ru-RU" dirty="0" smtClean="0"/>
              </a:p>
              <a:p>
                <a:pPr marL="0" indent="0" algn="ctr">
                  <a:buNone/>
                </a:pPr>
                <a:r>
                  <a:rPr lang="ru-RU" sz="4400" dirty="0" smtClean="0">
                    <a:latin typeface="+mj-lt"/>
                  </a:rPr>
                  <a:t>Свойства биномиальных деревьев: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имеет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 узлов, имеет высоту </a:t>
                </a:r>
                <a:r>
                  <a:rPr lang="ru-RU" dirty="0" smtClean="0"/>
                  <a:t>k+1</a:t>
                </a:r>
                <a:endParaRPr lang="ru-RU" dirty="0" smtClean="0"/>
              </a:p>
              <a:p>
                <a:r>
                  <a:rPr lang="ru-RU" dirty="0" smtClean="0"/>
                  <a:t>Корень дерева имеет степень k, которая больше, чем степень любого другого узла. </a:t>
                </a:r>
              </a:p>
              <a:p>
                <a:r>
                  <a:rPr lang="ru-RU" dirty="0" smtClean="0"/>
                  <a:t>Значение любого узла больше или равно значения его родителя.</a:t>
                </a:r>
              </a:p>
              <a:p>
                <a:r>
                  <a:rPr lang="ru-RU" dirty="0" smtClean="0"/>
                  <a:t>Формируются посредством подвешивания одного дерева к другому, степень которых одинакова.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4715"/>
                <a:ext cx="10515600" cy="4778375"/>
              </a:xfrm>
              <a:blipFill>
                <a:blip r:embed="rId2"/>
                <a:stretch>
                  <a:fillRect l="-1043" t="-29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81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dirty="0" smtClean="0"/>
              <a:t>Пример биномиальных деревьев</a:t>
            </a:r>
            <a:endParaRPr lang="en-US" altLang="ru-RU" dirty="0"/>
          </a:p>
        </p:txBody>
      </p:sp>
      <p:sp>
        <p:nvSpPr>
          <p:cNvPr id="5123" name="Oval 4"/>
          <p:cNvSpPr>
            <a:spLocks noChangeArrowheads="1"/>
          </p:cNvSpPr>
          <p:nvPr/>
        </p:nvSpPr>
        <p:spPr bwMode="auto">
          <a:xfrm>
            <a:off x="3505200" y="2743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7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3352800" y="1828801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/>
              <a:t>B0</a:t>
            </a:r>
          </a:p>
        </p:txBody>
      </p:sp>
      <p:sp>
        <p:nvSpPr>
          <p:cNvPr id="5125" name="Text Box 10"/>
          <p:cNvSpPr txBox="1">
            <a:spLocks noChangeArrowheads="1"/>
          </p:cNvSpPr>
          <p:nvPr/>
        </p:nvSpPr>
        <p:spPr bwMode="auto">
          <a:xfrm>
            <a:off x="4343400" y="18288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/>
              <a:t>B1</a:t>
            </a:r>
          </a:p>
        </p:txBody>
      </p:sp>
      <p:grpSp>
        <p:nvGrpSpPr>
          <p:cNvPr id="5126" name="Group 13"/>
          <p:cNvGrpSpPr>
            <a:grpSpLocks/>
          </p:cNvGrpSpPr>
          <p:nvPr/>
        </p:nvGrpSpPr>
        <p:grpSpPr bwMode="auto">
          <a:xfrm>
            <a:off x="4419600" y="2743200"/>
            <a:ext cx="228600" cy="685800"/>
            <a:chOff x="1824" y="1872"/>
            <a:chExt cx="144" cy="432"/>
          </a:xfrm>
        </p:grpSpPr>
        <p:sp>
          <p:nvSpPr>
            <p:cNvPr id="5204" name="Oval 8"/>
            <p:cNvSpPr>
              <a:spLocks noChangeArrowheads="1"/>
            </p:cNvSpPr>
            <p:nvPr/>
          </p:nvSpPr>
          <p:spPr bwMode="auto">
            <a:xfrm>
              <a:off x="1824" y="187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200"/>
                <a:t>5</a:t>
              </a:r>
            </a:p>
          </p:txBody>
        </p:sp>
        <p:sp>
          <p:nvSpPr>
            <p:cNvPr id="5205" name="Oval 9"/>
            <p:cNvSpPr>
              <a:spLocks noChangeArrowheads="1"/>
            </p:cNvSpPr>
            <p:nvPr/>
          </p:nvSpPr>
          <p:spPr bwMode="auto">
            <a:xfrm>
              <a:off x="1824" y="216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200" dirty="0"/>
                <a:t>8</a:t>
              </a:r>
            </a:p>
          </p:txBody>
        </p:sp>
        <p:sp>
          <p:nvSpPr>
            <p:cNvPr id="5206" name="Freeform 11"/>
            <p:cNvSpPr>
              <a:spLocks/>
            </p:cNvSpPr>
            <p:nvPr/>
          </p:nvSpPr>
          <p:spPr bwMode="auto">
            <a:xfrm>
              <a:off x="1899" y="2013"/>
              <a:ext cx="1" cy="145"/>
            </a:xfrm>
            <a:custGeom>
              <a:avLst/>
              <a:gdLst>
                <a:gd name="T0" fmla="*/ 0 w 1"/>
                <a:gd name="T1" fmla="*/ 0 h 145"/>
                <a:gd name="T2" fmla="*/ 0 w 1"/>
                <a:gd name="T3" fmla="*/ 145 h 145"/>
                <a:gd name="T4" fmla="*/ 0 60000 65536"/>
                <a:gd name="T5" fmla="*/ 0 60000 65536"/>
                <a:gd name="T6" fmla="*/ 0 w 1"/>
                <a:gd name="T7" fmla="*/ 0 h 145"/>
                <a:gd name="T8" fmla="*/ 1 w 1"/>
                <a:gd name="T9" fmla="*/ 145 h 1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5">
                  <a:moveTo>
                    <a:pt x="0" y="0"/>
                  </a:moveTo>
                  <a:lnTo>
                    <a:pt x="0" y="14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127" name="Text Box 23"/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1"/>
            <a:ext cx="8229600" cy="4525963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ru-RU" dirty="0" smtClean="0"/>
              <a:t> </a:t>
            </a:r>
          </a:p>
        </p:txBody>
      </p:sp>
      <p:sp>
        <p:nvSpPr>
          <p:cNvPr id="5128" name="Text Box 24"/>
          <p:cNvSpPr txBox="1">
            <a:spLocks noChangeArrowheads="1"/>
          </p:cNvSpPr>
          <p:nvPr/>
        </p:nvSpPr>
        <p:spPr bwMode="auto">
          <a:xfrm>
            <a:off x="5105400" y="18288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/>
              <a:t>B2</a:t>
            </a:r>
          </a:p>
        </p:txBody>
      </p:sp>
      <p:grpSp>
        <p:nvGrpSpPr>
          <p:cNvPr id="5129" name="Group 28"/>
          <p:cNvGrpSpPr>
            <a:grpSpLocks/>
          </p:cNvGrpSpPr>
          <p:nvPr/>
        </p:nvGrpSpPr>
        <p:grpSpPr bwMode="auto">
          <a:xfrm>
            <a:off x="5181600" y="2667000"/>
            <a:ext cx="762000" cy="914400"/>
            <a:chOff x="2256" y="1872"/>
            <a:chExt cx="480" cy="576"/>
          </a:xfrm>
        </p:grpSpPr>
        <p:grpSp>
          <p:nvGrpSpPr>
            <p:cNvPr id="5195" name="Group 15"/>
            <p:cNvGrpSpPr>
              <a:grpSpLocks/>
            </p:cNvGrpSpPr>
            <p:nvPr/>
          </p:nvGrpSpPr>
          <p:grpSpPr bwMode="auto">
            <a:xfrm>
              <a:off x="2592" y="1872"/>
              <a:ext cx="144" cy="432"/>
              <a:chOff x="1824" y="1872"/>
              <a:chExt cx="144" cy="432"/>
            </a:xfrm>
          </p:grpSpPr>
          <p:sp>
            <p:nvSpPr>
              <p:cNvPr id="5201" name="Oval 16"/>
              <p:cNvSpPr>
                <a:spLocks noChangeArrowheads="1"/>
              </p:cNvSpPr>
              <p:nvPr/>
            </p:nvSpPr>
            <p:spPr bwMode="auto">
              <a:xfrm>
                <a:off x="1824" y="1872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ru-RU" altLang="ru-RU" sz="1200" dirty="0"/>
                  <a:t>3</a:t>
                </a:r>
                <a:endParaRPr lang="en-US" altLang="ru-RU" sz="1200" dirty="0"/>
              </a:p>
            </p:txBody>
          </p:sp>
          <p:sp>
            <p:nvSpPr>
              <p:cNvPr id="5202" name="Oval 17"/>
              <p:cNvSpPr>
                <a:spLocks noChangeArrowheads="1"/>
              </p:cNvSpPr>
              <p:nvPr/>
            </p:nvSpPr>
            <p:spPr bwMode="auto">
              <a:xfrm>
                <a:off x="1824" y="2160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ru-RU" sz="1200"/>
                  <a:t>15</a:t>
                </a:r>
              </a:p>
            </p:txBody>
          </p:sp>
          <p:sp>
            <p:nvSpPr>
              <p:cNvPr id="5203" name="Freeform 18"/>
              <p:cNvSpPr>
                <a:spLocks/>
              </p:cNvSpPr>
              <p:nvPr/>
            </p:nvSpPr>
            <p:spPr bwMode="auto">
              <a:xfrm>
                <a:off x="1899" y="2013"/>
                <a:ext cx="1" cy="145"/>
              </a:xfrm>
              <a:custGeom>
                <a:avLst/>
                <a:gdLst>
                  <a:gd name="T0" fmla="*/ 0 w 1"/>
                  <a:gd name="T1" fmla="*/ 0 h 145"/>
                  <a:gd name="T2" fmla="*/ 0 w 1"/>
                  <a:gd name="T3" fmla="*/ 145 h 145"/>
                  <a:gd name="T4" fmla="*/ 0 60000 65536"/>
                  <a:gd name="T5" fmla="*/ 0 60000 65536"/>
                  <a:gd name="T6" fmla="*/ 0 w 1"/>
                  <a:gd name="T7" fmla="*/ 0 h 145"/>
                  <a:gd name="T8" fmla="*/ 1 w 1"/>
                  <a:gd name="T9" fmla="*/ 145 h 14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45">
                    <a:moveTo>
                      <a:pt x="0" y="0"/>
                    </a:moveTo>
                    <a:lnTo>
                      <a:pt x="0" y="14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5196" name="Group 19"/>
            <p:cNvGrpSpPr>
              <a:grpSpLocks/>
            </p:cNvGrpSpPr>
            <p:nvPr/>
          </p:nvGrpSpPr>
          <p:grpSpPr bwMode="auto">
            <a:xfrm>
              <a:off x="2256" y="2016"/>
              <a:ext cx="144" cy="432"/>
              <a:chOff x="1824" y="1872"/>
              <a:chExt cx="144" cy="432"/>
            </a:xfrm>
          </p:grpSpPr>
          <p:sp>
            <p:nvSpPr>
              <p:cNvPr id="5198" name="Oval 20"/>
              <p:cNvSpPr>
                <a:spLocks noChangeArrowheads="1"/>
              </p:cNvSpPr>
              <p:nvPr/>
            </p:nvSpPr>
            <p:spPr bwMode="auto">
              <a:xfrm>
                <a:off x="1824" y="1872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ru-RU" sz="1200"/>
                  <a:t>4</a:t>
                </a:r>
              </a:p>
            </p:txBody>
          </p:sp>
          <p:sp>
            <p:nvSpPr>
              <p:cNvPr id="5199" name="Oval 21"/>
              <p:cNvSpPr>
                <a:spLocks noChangeArrowheads="1"/>
              </p:cNvSpPr>
              <p:nvPr/>
            </p:nvSpPr>
            <p:spPr bwMode="auto">
              <a:xfrm>
                <a:off x="1824" y="2160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ru-RU" altLang="ru-RU" sz="1200" dirty="0"/>
                  <a:t>7</a:t>
                </a:r>
                <a:endParaRPr lang="en-US" altLang="ru-RU" sz="1200" dirty="0"/>
              </a:p>
            </p:txBody>
          </p:sp>
          <p:sp>
            <p:nvSpPr>
              <p:cNvPr id="5200" name="Freeform 22"/>
              <p:cNvSpPr>
                <a:spLocks/>
              </p:cNvSpPr>
              <p:nvPr/>
            </p:nvSpPr>
            <p:spPr bwMode="auto">
              <a:xfrm>
                <a:off x="1899" y="2013"/>
                <a:ext cx="1" cy="145"/>
              </a:xfrm>
              <a:custGeom>
                <a:avLst/>
                <a:gdLst>
                  <a:gd name="T0" fmla="*/ 0 w 1"/>
                  <a:gd name="T1" fmla="*/ 0 h 145"/>
                  <a:gd name="T2" fmla="*/ 0 w 1"/>
                  <a:gd name="T3" fmla="*/ 145 h 145"/>
                  <a:gd name="T4" fmla="*/ 0 60000 65536"/>
                  <a:gd name="T5" fmla="*/ 0 60000 65536"/>
                  <a:gd name="T6" fmla="*/ 0 w 1"/>
                  <a:gd name="T7" fmla="*/ 0 h 145"/>
                  <a:gd name="T8" fmla="*/ 1 w 1"/>
                  <a:gd name="T9" fmla="*/ 145 h 14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45">
                    <a:moveTo>
                      <a:pt x="0" y="0"/>
                    </a:moveTo>
                    <a:lnTo>
                      <a:pt x="0" y="14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5197" name="Line 25"/>
            <p:cNvSpPr>
              <a:spLocks noChangeShapeType="1"/>
            </p:cNvSpPr>
            <p:nvPr/>
          </p:nvSpPr>
          <p:spPr bwMode="auto">
            <a:xfrm flipV="1">
              <a:off x="2400" y="1968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5130" name="Group 30"/>
          <p:cNvGrpSpPr>
            <a:grpSpLocks/>
          </p:cNvGrpSpPr>
          <p:nvPr/>
        </p:nvGrpSpPr>
        <p:grpSpPr bwMode="auto">
          <a:xfrm>
            <a:off x="8534400" y="2514600"/>
            <a:ext cx="228600" cy="685800"/>
            <a:chOff x="1824" y="1872"/>
            <a:chExt cx="144" cy="432"/>
          </a:xfrm>
        </p:grpSpPr>
        <p:sp>
          <p:nvSpPr>
            <p:cNvPr id="5192" name="Oval 31"/>
            <p:cNvSpPr>
              <a:spLocks noChangeArrowheads="1"/>
            </p:cNvSpPr>
            <p:nvPr/>
          </p:nvSpPr>
          <p:spPr bwMode="auto">
            <a:xfrm>
              <a:off x="1824" y="187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200"/>
                <a:t>6</a:t>
              </a:r>
            </a:p>
          </p:txBody>
        </p:sp>
        <p:sp>
          <p:nvSpPr>
            <p:cNvPr id="5193" name="Oval 32"/>
            <p:cNvSpPr>
              <a:spLocks noChangeArrowheads="1"/>
            </p:cNvSpPr>
            <p:nvPr/>
          </p:nvSpPr>
          <p:spPr bwMode="auto">
            <a:xfrm>
              <a:off x="1824" y="216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200"/>
                <a:t>7</a:t>
              </a:r>
            </a:p>
          </p:txBody>
        </p:sp>
        <p:sp>
          <p:nvSpPr>
            <p:cNvPr id="5194" name="Freeform 33"/>
            <p:cNvSpPr>
              <a:spLocks/>
            </p:cNvSpPr>
            <p:nvPr/>
          </p:nvSpPr>
          <p:spPr bwMode="auto">
            <a:xfrm>
              <a:off x="1899" y="2013"/>
              <a:ext cx="1" cy="145"/>
            </a:xfrm>
            <a:custGeom>
              <a:avLst/>
              <a:gdLst>
                <a:gd name="T0" fmla="*/ 0 w 1"/>
                <a:gd name="T1" fmla="*/ 0 h 145"/>
                <a:gd name="T2" fmla="*/ 0 w 1"/>
                <a:gd name="T3" fmla="*/ 145 h 145"/>
                <a:gd name="T4" fmla="*/ 0 60000 65536"/>
                <a:gd name="T5" fmla="*/ 0 60000 65536"/>
                <a:gd name="T6" fmla="*/ 0 w 1"/>
                <a:gd name="T7" fmla="*/ 0 h 145"/>
                <a:gd name="T8" fmla="*/ 1 w 1"/>
                <a:gd name="T9" fmla="*/ 145 h 1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5">
                  <a:moveTo>
                    <a:pt x="0" y="0"/>
                  </a:moveTo>
                  <a:lnTo>
                    <a:pt x="0" y="14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5131" name="Group 34"/>
          <p:cNvGrpSpPr>
            <a:grpSpLocks/>
          </p:cNvGrpSpPr>
          <p:nvPr/>
        </p:nvGrpSpPr>
        <p:grpSpPr bwMode="auto">
          <a:xfrm>
            <a:off x="8001000" y="2743200"/>
            <a:ext cx="228600" cy="685800"/>
            <a:chOff x="1824" y="1872"/>
            <a:chExt cx="144" cy="432"/>
          </a:xfrm>
        </p:grpSpPr>
        <p:sp>
          <p:nvSpPr>
            <p:cNvPr id="5189" name="Oval 35"/>
            <p:cNvSpPr>
              <a:spLocks noChangeArrowheads="1"/>
            </p:cNvSpPr>
            <p:nvPr/>
          </p:nvSpPr>
          <p:spPr bwMode="auto">
            <a:xfrm>
              <a:off x="1824" y="187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 sz="1200" dirty="0" smtClean="0"/>
                <a:t>8</a:t>
              </a:r>
              <a:endParaRPr lang="en-US" altLang="ru-RU" sz="1200" dirty="0"/>
            </a:p>
          </p:txBody>
        </p:sp>
        <p:sp>
          <p:nvSpPr>
            <p:cNvPr id="5190" name="Oval 36"/>
            <p:cNvSpPr>
              <a:spLocks noChangeArrowheads="1"/>
            </p:cNvSpPr>
            <p:nvPr/>
          </p:nvSpPr>
          <p:spPr bwMode="auto">
            <a:xfrm>
              <a:off x="1824" y="216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200"/>
                <a:t>11</a:t>
              </a:r>
            </a:p>
          </p:txBody>
        </p:sp>
        <p:sp>
          <p:nvSpPr>
            <p:cNvPr id="5191" name="Freeform 37"/>
            <p:cNvSpPr>
              <a:spLocks/>
            </p:cNvSpPr>
            <p:nvPr/>
          </p:nvSpPr>
          <p:spPr bwMode="auto">
            <a:xfrm>
              <a:off x="1899" y="2013"/>
              <a:ext cx="1" cy="145"/>
            </a:xfrm>
            <a:custGeom>
              <a:avLst/>
              <a:gdLst>
                <a:gd name="T0" fmla="*/ 0 w 1"/>
                <a:gd name="T1" fmla="*/ 0 h 145"/>
                <a:gd name="T2" fmla="*/ 0 w 1"/>
                <a:gd name="T3" fmla="*/ 145 h 145"/>
                <a:gd name="T4" fmla="*/ 0 60000 65536"/>
                <a:gd name="T5" fmla="*/ 0 60000 65536"/>
                <a:gd name="T6" fmla="*/ 0 w 1"/>
                <a:gd name="T7" fmla="*/ 0 h 145"/>
                <a:gd name="T8" fmla="*/ 1 w 1"/>
                <a:gd name="T9" fmla="*/ 145 h 1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5">
                  <a:moveTo>
                    <a:pt x="0" y="0"/>
                  </a:moveTo>
                  <a:lnTo>
                    <a:pt x="0" y="14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132" name="Line 38"/>
          <p:cNvSpPr>
            <a:spLocks noChangeShapeType="1"/>
          </p:cNvSpPr>
          <p:nvPr/>
        </p:nvSpPr>
        <p:spPr bwMode="auto">
          <a:xfrm flipV="1">
            <a:off x="8229600" y="2667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33" name="Oval 41"/>
          <p:cNvSpPr>
            <a:spLocks noChangeArrowheads="1"/>
          </p:cNvSpPr>
          <p:nvPr/>
        </p:nvSpPr>
        <p:spPr bwMode="auto">
          <a:xfrm>
            <a:off x="7315200" y="2743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15</a:t>
            </a:r>
          </a:p>
        </p:txBody>
      </p:sp>
      <p:sp>
        <p:nvSpPr>
          <p:cNvPr id="5134" name="Oval 42"/>
          <p:cNvSpPr>
            <a:spLocks noChangeArrowheads="1"/>
          </p:cNvSpPr>
          <p:nvPr/>
        </p:nvSpPr>
        <p:spPr bwMode="auto">
          <a:xfrm>
            <a:off x="7315200" y="3200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10</a:t>
            </a:r>
          </a:p>
        </p:txBody>
      </p:sp>
      <p:sp>
        <p:nvSpPr>
          <p:cNvPr id="5135" name="Freeform 43"/>
          <p:cNvSpPr>
            <a:spLocks/>
          </p:cNvSpPr>
          <p:nvPr/>
        </p:nvSpPr>
        <p:spPr bwMode="auto">
          <a:xfrm>
            <a:off x="7434264" y="2967039"/>
            <a:ext cx="1587" cy="230187"/>
          </a:xfrm>
          <a:custGeom>
            <a:avLst/>
            <a:gdLst>
              <a:gd name="T0" fmla="*/ 0 w 1"/>
              <a:gd name="T1" fmla="*/ 0 h 145"/>
              <a:gd name="T2" fmla="*/ 0 w 1"/>
              <a:gd name="T3" fmla="*/ 2147483647 h 145"/>
              <a:gd name="T4" fmla="*/ 0 60000 65536"/>
              <a:gd name="T5" fmla="*/ 0 60000 65536"/>
              <a:gd name="T6" fmla="*/ 0 w 1"/>
              <a:gd name="T7" fmla="*/ 0 h 145"/>
              <a:gd name="T8" fmla="*/ 1 w 1"/>
              <a:gd name="T9" fmla="*/ 145 h 1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45">
                <a:moveTo>
                  <a:pt x="0" y="0"/>
                </a:move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36" name="Oval 45"/>
          <p:cNvSpPr>
            <a:spLocks noChangeArrowheads="1"/>
          </p:cNvSpPr>
          <p:nvPr/>
        </p:nvSpPr>
        <p:spPr bwMode="auto">
          <a:xfrm>
            <a:off x="6781800" y="2971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200" dirty="0" smtClean="0"/>
              <a:t>19</a:t>
            </a:r>
            <a:endParaRPr lang="en-US" altLang="ru-RU" sz="1200" dirty="0"/>
          </a:p>
        </p:txBody>
      </p:sp>
      <p:sp>
        <p:nvSpPr>
          <p:cNvPr id="5137" name="Oval 46"/>
          <p:cNvSpPr>
            <a:spLocks noChangeArrowheads="1"/>
          </p:cNvSpPr>
          <p:nvPr/>
        </p:nvSpPr>
        <p:spPr bwMode="auto">
          <a:xfrm>
            <a:off x="6781800" y="3429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200" dirty="0" smtClean="0"/>
              <a:t>22</a:t>
            </a:r>
            <a:endParaRPr lang="en-US" altLang="ru-RU" sz="1200" dirty="0"/>
          </a:p>
        </p:txBody>
      </p:sp>
      <p:sp>
        <p:nvSpPr>
          <p:cNvPr id="5138" name="Freeform 47"/>
          <p:cNvSpPr>
            <a:spLocks/>
          </p:cNvSpPr>
          <p:nvPr/>
        </p:nvSpPr>
        <p:spPr bwMode="auto">
          <a:xfrm>
            <a:off x="6900864" y="3195639"/>
            <a:ext cx="1587" cy="230187"/>
          </a:xfrm>
          <a:custGeom>
            <a:avLst/>
            <a:gdLst>
              <a:gd name="T0" fmla="*/ 0 w 1"/>
              <a:gd name="T1" fmla="*/ 0 h 145"/>
              <a:gd name="T2" fmla="*/ 0 w 1"/>
              <a:gd name="T3" fmla="*/ 2147483647 h 145"/>
              <a:gd name="T4" fmla="*/ 0 60000 65536"/>
              <a:gd name="T5" fmla="*/ 0 60000 65536"/>
              <a:gd name="T6" fmla="*/ 0 w 1"/>
              <a:gd name="T7" fmla="*/ 0 h 145"/>
              <a:gd name="T8" fmla="*/ 1 w 1"/>
              <a:gd name="T9" fmla="*/ 145 h 1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45">
                <a:moveTo>
                  <a:pt x="0" y="0"/>
                </a:move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39" name="Line 48"/>
          <p:cNvSpPr>
            <a:spLocks noChangeShapeType="1"/>
          </p:cNvSpPr>
          <p:nvPr/>
        </p:nvSpPr>
        <p:spPr bwMode="auto">
          <a:xfrm flipV="1">
            <a:off x="7010400" y="2895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40" name="Line 49"/>
          <p:cNvSpPr>
            <a:spLocks noChangeShapeType="1"/>
          </p:cNvSpPr>
          <p:nvPr/>
        </p:nvSpPr>
        <p:spPr bwMode="auto">
          <a:xfrm flipV="1">
            <a:off x="7543800" y="2590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5141" name="Group 96"/>
          <p:cNvGrpSpPr>
            <a:grpSpLocks/>
          </p:cNvGrpSpPr>
          <p:nvPr/>
        </p:nvGrpSpPr>
        <p:grpSpPr bwMode="auto">
          <a:xfrm>
            <a:off x="3657600" y="4495800"/>
            <a:ext cx="4495800" cy="1295400"/>
            <a:chOff x="1296" y="3120"/>
            <a:chExt cx="2832" cy="816"/>
          </a:xfrm>
        </p:grpSpPr>
        <p:grpSp>
          <p:nvGrpSpPr>
            <p:cNvPr id="5144" name="Group 51"/>
            <p:cNvGrpSpPr>
              <a:grpSpLocks/>
            </p:cNvGrpSpPr>
            <p:nvPr/>
          </p:nvGrpSpPr>
          <p:grpSpPr bwMode="auto">
            <a:xfrm>
              <a:off x="1296" y="3216"/>
              <a:ext cx="1248" cy="720"/>
              <a:chOff x="3168" y="1872"/>
              <a:chExt cx="1248" cy="720"/>
            </a:xfrm>
          </p:grpSpPr>
          <p:grpSp>
            <p:nvGrpSpPr>
              <p:cNvPr id="5168" name="Group 52"/>
              <p:cNvGrpSpPr>
                <a:grpSpLocks/>
              </p:cNvGrpSpPr>
              <p:nvPr/>
            </p:nvGrpSpPr>
            <p:grpSpPr bwMode="auto">
              <a:xfrm>
                <a:off x="3936" y="1872"/>
                <a:ext cx="480" cy="576"/>
                <a:chOff x="2256" y="1872"/>
                <a:chExt cx="480" cy="576"/>
              </a:xfrm>
            </p:grpSpPr>
            <p:grpSp>
              <p:nvGrpSpPr>
                <p:cNvPr id="5180" name="Group 53"/>
                <p:cNvGrpSpPr>
                  <a:grpSpLocks/>
                </p:cNvGrpSpPr>
                <p:nvPr/>
              </p:nvGrpSpPr>
              <p:grpSpPr bwMode="auto">
                <a:xfrm>
                  <a:off x="2592" y="1872"/>
                  <a:ext cx="144" cy="432"/>
                  <a:chOff x="1824" y="1872"/>
                  <a:chExt cx="144" cy="432"/>
                </a:xfrm>
              </p:grpSpPr>
              <p:sp>
                <p:nvSpPr>
                  <p:cNvPr id="5186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872"/>
                    <a:ext cx="144" cy="14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ru-RU" sz="1200"/>
                      <a:t>21</a:t>
                    </a:r>
                  </a:p>
                </p:txBody>
              </p:sp>
              <p:sp>
                <p:nvSpPr>
                  <p:cNvPr id="5187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160"/>
                    <a:ext cx="144" cy="14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ru-RU" sz="1200"/>
                      <a:t>23</a:t>
                    </a:r>
                  </a:p>
                </p:txBody>
              </p:sp>
              <p:sp>
                <p:nvSpPr>
                  <p:cNvPr id="5188" name="Freeform 56"/>
                  <p:cNvSpPr>
                    <a:spLocks/>
                  </p:cNvSpPr>
                  <p:nvPr/>
                </p:nvSpPr>
                <p:spPr bwMode="auto">
                  <a:xfrm>
                    <a:off x="1899" y="2013"/>
                    <a:ext cx="1" cy="145"/>
                  </a:xfrm>
                  <a:custGeom>
                    <a:avLst/>
                    <a:gdLst>
                      <a:gd name="T0" fmla="*/ 0 w 1"/>
                      <a:gd name="T1" fmla="*/ 0 h 145"/>
                      <a:gd name="T2" fmla="*/ 0 w 1"/>
                      <a:gd name="T3" fmla="*/ 145 h 145"/>
                      <a:gd name="T4" fmla="*/ 0 60000 65536"/>
                      <a:gd name="T5" fmla="*/ 0 60000 65536"/>
                      <a:gd name="T6" fmla="*/ 0 w 1"/>
                      <a:gd name="T7" fmla="*/ 0 h 145"/>
                      <a:gd name="T8" fmla="*/ 1 w 1"/>
                      <a:gd name="T9" fmla="*/ 145 h 14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45">
                        <a:moveTo>
                          <a:pt x="0" y="0"/>
                        </a:moveTo>
                        <a:lnTo>
                          <a:pt x="0" y="145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5181" name="Group 57"/>
                <p:cNvGrpSpPr>
                  <a:grpSpLocks/>
                </p:cNvGrpSpPr>
                <p:nvPr/>
              </p:nvGrpSpPr>
              <p:grpSpPr bwMode="auto">
                <a:xfrm>
                  <a:off x="2256" y="2016"/>
                  <a:ext cx="144" cy="432"/>
                  <a:chOff x="1824" y="1872"/>
                  <a:chExt cx="144" cy="432"/>
                </a:xfrm>
              </p:grpSpPr>
              <p:sp>
                <p:nvSpPr>
                  <p:cNvPr id="5183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872"/>
                    <a:ext cx="144" cy="14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ru-RU" sz="1200"/>
                      <a:t>32</a:t>
                    </a:r>
                  </a:p>
                </p:txBody>
              </p:sp>
              <p:sp>
                <p:nvSpPr>
                  <p:cNvPr id="5184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160"/>
                    <a:ext cx="144" cy="14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ru-RU" altLang="ru-RU" sz="1200" dirty="0" smtClean="0"/>
                      <a:t>75</a:t>
                    </a:r>
                    <a:endParaRPr lang="en-US" altLang="ru-RU" sz="1200" dirty="0"/>
                  </a:p>
                </p:txBody>
              </p:sp>
              <p:sp>
                <p:nvSpPr>
                  <p:cNvPr id="5185" name="Freeform 60"/>
                  <p:cNvSpPr>
                    <a:spLocks/>
                  </p:cNvSpPr>
                  <p:nvPr/>
                </p:nvSpPr>
                <p:spPr bwMode="auto">
                  <a:xfrm>
                    <a:off x="1899" y="2013"/>
                    <a:ext cx="1" cy="145"/>
                  </a:xfrm>
                  <a:custGeom>
                    <a:avLst/>
                    <a:gdLst>
                      <a:gd name="T0" fmla="*/ 0 w 1"/>
                      <a:gd name="T1" fmla="*/ 0 h 145"/>
                      <a:gd name="T2" fmla="*/ 0 w 1"/>
                      <a:gd name="T3" fmla="*/ 145 h 145"/>
                      <a:gd name="T4" fmla="*/ 0 60000 65536"/>
                      <a:gd name="T5" fmla="*/ 0 60000 65536"/>
                      <a:gd name="T6" fmla="*/ 0 w 1"/>
                      <a:gd name="T7" fmla="*/ 0 h 145"/>
                      <a:gd name="T8" fmla="*/ 1 w 1"/>
                      <a:gd name="T9" fmla="*/ 145 h 14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45">
                        <a:moveTo>
                          <a:pt x="0" y="0"/>
                        </a:moveTo>
                        <a:lnTo>
                          <a:pt x="0" y="145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5182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2400" y="1968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5169" name="Group 62"/>
              <p:cNvGrpSpPr>
                <a:grpSpLocks/>
              </p:cNvGrpSpPr>
              <p:nvPr/>
            </p:nvGrpSpPr>
            <p:grpSpPr bwMode="auto">
              <a:xfrm>
                <a:off x="3168" y="2016"/>
                <a:ext cx="480" cy="576"/>
                <a:chOff x="2256" y="1872"/>
                <a:chExt cx="480" cy="576"/>
              </a:xfrm>
            </p:grpSpPr>
            <p:grpSp>
              <p:nvGrpSpPr>
                <p:cNvPr id="5171" name="Group 63"/>
                <p:cNvGrpSpPr>
                  <a:grpSpLocks/>
                </p:cNvGrpSpPr>
                <p:nvPr/>
              </p:nvGrpSpPr>
              <p:grpSpPr bwMode="auto">
                <a:xfrm>
                  <a:off x="2592" y="1872"/>
                  <a:ext cx="144" cy="432"/>
                  <a:chOff x="1824" y="1872"/>
                  <a:chExt cx="144" cy="432"/>
                </a:xfrm>
              </p:grpSpPr>
              <p:sp>
                <p:nvSpPr>
                  <p:cNvPr id="5177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872"/>
                    <a:ext cx="144" cy="14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ru-RU" altLang="ru-RU" sz="1200" dirty="0" smtClean="0"/>
                      <a:t>40</a:t>
                    </a:r>
                    <a:endParaRPr lang="en-US" altLang="ru-RU" sz="1200" dirty="0"/>
                  </a:p>
                </p:txBody>
              </p:sp>
              <p:sp>
                <p:nvSpPr>
                  <p:cNvPr id="5178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160"/>
                    <a:ext cx="144" cy="14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ru-RU" sz="1200" dirty="0" smtClean="0"/>
                      <a:t>7</a:t>
                    </a:r>
                    <a:r>
                      <a:rPr lang="ru-RU" altLang="ru-RU" sz="1200" dirty="0" smtClean="0"/>
                      <a:t>7</a:t>
                    </a:r>
                    <a:endParaRPr lang="en-US" altLang="ru-RU" sz="1200" dirty="0"/>
                  </a:p>
                </p:txBody>
              </p:sp>
              <p:sp>
                <p:nvSpPr>
                  <p:cNvPr id="5179" name="Freeform 66"/>
                  <p:cNvSpPr>
                    <a:spLocks/>
                  </p:cNvSpPr>
                  <p:nvPr/>
                </p:nvSpPr>
                <p:spPr bwMode="auto">
                  <a:xfrm>
                    <a:off x="1899" y="2013"/>
                    <a:ext cx="1" cy="145"/>
                  </a:xfrm>
                  <a:custGeom>
                    <a:avLst/>
                    <a:gdLst>
                      <a:gd name="T0" fmla="*/ 0 w 1"/>
                      <a:gd name="T1" fmla="*/ 0 h 145"/>
                      <a:gd name="T2" fmla="*/ 0 w 1"/>
                      <a:gd name="T3" fmla="*/ 145 h 145"/>
                      <a:gd name="T4" fmla="*/ 0 60000 65536"/>
                      <a:gd name="T5" fmla="*/ 0 60000 65536"/>
                      <a:gd name="T6" fmla="*/ 0 w 1"/>
                      <a:gd name="T7" fmla="*/ 0 h 145"/>
                      <a:gd name="T8" fmla="*/ 1 w 1"/>
                      <a:gd name="T9" fmla="*/ 145 h 14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45">
                        <a:moveTo>
                          <a:pt x="0" y="0"/>
                        </a:moveTo>
                        <a:lnTo>
                          <a:pt x="0" y="145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5172" name="Group 67"/>
                <p:cNvGrpSpPr>
                  <a:grpSpLocks/>
                </p:cNvGrpSpPr>
                <p:nvPr/>
              </p:nvGrpSpPr>
              <p:grpSpPr bwMode="auto">
                <a:xfrm>
                  <a:off x="2256" y="2016"/>
                  <a:ext cx="144" cy="432"/>
                  <a:chOff x="1824" y="1872"/>
                  <a:chExt cx="144" cy="432"/>
                </a:xfrm>
              </p:grpSpPr>
              <p:sp>
                <p:nvSpPr>
                  <p:cNvPr id="5174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872"/>
                    <a:ext cx="144" cy="14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ru-RU" altLang="ru-RU" sz="1200" dirty="0" smtClean="0"/>
                      <a:t>60</a:t>
                    </a:r>
                    <a:endParaRPr lang="en-US" altLang="ru-RU" sz="1200" dirty="0"/>
                  </a:p>
                </p:txBody>
              </p:sp>
              <p:sp>
                <p:nvSpPr>
                  <p:cNvPr id="5175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160"/>
                    <a:ext cx="144" cy="14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ru-RU" altLang="ru-RU" sz="1200" dirty="0" smtClean="0"/>
                      <a:t>99</a:t>
                    </a:r>
                    <a:endParaRPr lang="en-US" altLang="ru-RU" sz="1200" dirty="0"/>
                  </a:p>
                </p:txBody>
              </p:sp>
              <p:sp>
                <p:nvSpPr>
                  <p:cNvPr id="5176" name="Freeform 70"/>
                  <p:cNvSpPr>
                    <a:spLocks/>
                  </p:cNvSpPr>
                  <p:nvPr/>
                </p:nvSpPr>
                <p:spPr bwMode="auto">
                  <a:xfrm>
                    <a:off x="1899" y="2013"/>
                    <a:ext cx="1" cy="145"/>
                  </a:xfrm>
                  <a:custGeom>
                    <a:avLst/>
                    <a:gdLst>
                      <a:gd name="T0" fmla="*/ 0 w 1"/>
                      <a:gd name="T1" fmla="*/ 0 h 145"/>
                      <a:gd name="T2" fmla="*/ 0 w 1"/>
                      <a:gd name="T3" fmla="*/ 145 h 145"/>
                      <a:gd name="T4" fmla="*/ 0 60000 65536"/>
                      <a:gd name="T5" fmla="*/ 0 60000 65536"/>
                      <a:gd name="T6" fmla="*/ 0 w 1"/>
                      <a:gd name="T7" fmla="*/ 0 h 145"/>
                      <a:gd name="T8" fmla="*/ 1 w 1"/>
                      <a:gd name="T9" fmla="*/ 145 h 14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45">
                        <a:moveTo>
                          <a:pt x="0" y="0"/>
                        </a:moveTo>
                        <a:lnTo>
                          <a:pt x="0" y="145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5173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400" y="1968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5170" name="Line 72"/>
              <p:cNvSpPr>
                <a:spLocks noChangeShapeType="1"/>
              </p:cNvSpPr>
              <p:nvPr/>
            </p:nvSpPr>
            <p:spPr bwMode="auto">
              <a:xfrm flipV="1">
                <a:off x="3648" y="1920"/>
                <a:ext cx="62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5145" name="Group 73"/>
            <p:cNvGrpSpPr>
              <a:grpSpLocks/>
            </p:cNvGrpSpPr>
            <p:nvPr/>
          </p:nvGrpSpPr>
          <p:grpSpPr bwMode="auto">
            <a:xfrm>
              <a:off x="2880" y="3120"/>
              <a:ext cx="1248" cy="720"/>
              <a:chOff x="3168" y="1872"/>
              <a:chExt cx="1248" cy="720"/>
            </a:xfrm>
          </p:grpSpPr>
          <p:grpSp>
            <p:nvGrpSpPr>
              <p:cNvPr id="5147" name="Group 74"/>
              <p:cNvGrpSpPr>
                <a:grpSpLocks/>
              </p:cNvGrpSpPr>
              <p:nvPr/>
            </p:nvGrpSpPr>
            <p:grpSpPr bwMode="auto">
              <a:xfrm>
                <a:off x="3936" y="1872"/>
                <a:ext cx="480" cy="576"/>
                <a:chOff x="2256" y="1872"/>
                <a:chExt cx="480" cy="576"/>
              </a:xfrm>
            </p:grpSpPr>
            <p:grpSp>
              <p:nvGrpSpPr>
                <p:cNvPr id="5159" name="Group 75"/>
                <p:cNvGrpSpPr>
                  <a:grpSpLocks/>
                </p:cNvGrpSpPr>
                <p:nvPr/>
              </p:nvGrpSpPr>
              <p:grpSpPr bwMode="auto">
                <a:xfrm>
                  <a:off x="2592" y="1872"/>
                  <a:ext cx="144" cy="432"/>
                  <a:chOff x="1824" y="1872"/>
                  <a:chExt cx="144" cy="432"/>
                </a:xfrm>
              </p:grpSpPr>
              <p:sp>
                <p:nvSpPr>
                  <p:cNvPr id="5165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872"/>
                    <a:ext cx="144" cy="14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ru-RU" sz="1200"/>
                      <a:t>4</a:t>
                    </a:r>
                  </a:p>
                </p:txBody>
              </p:sp>
              <p:sp>
                <p:nvSpPr>
                  <p:cNvPr id="5166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160"/>
                    <a:ext cx="144" cy="14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ru-RU" altLang="ru-RU" sz="1200" dirty="0"/>
                      <a:t>5</a:t>
                    </a:r>
                    <a:endParaRPr lang="en-US" altLang="ru-RU" sz="1200" dirty="0"/>
                  </a:p>
                </p:txBody>
              </p:sp>
              <p:sp>
                <p:nvSpPr>
                  <p:cNvPr id="5167" name="Freeform 78"/>
                  <p:cNvSpPr>
                    <a:spLocks/>
                  </p:cNvSpPr>
                  <p:nvPr/>
                </p:nvSpPr>
                <p:spPr bwMode="auto">
                  <a:xfrm>
                    <a:off x="1899" y="2013"/>
                    <a:ext cx="1" cy="145"/>
                  </a:xfrm>
                  <a:custGeom>
                    <a:avLst/>
                    <a:gdLst>
                      <a:gd name="T0" fmla="*/ 0 w 1"/>
                      <a:gd name="T1" fmla="*/ 0 h 145"/>
                      <a:gd name="T2" fmla="*/ 0 w 1"/>
                      <a:gd name="T3" fmla="*/ 145 h 145"/>
                      <a:gd name="T4" fmla="*/ 0 60000 65536"/>
                      <a:gd name="T5" fmla="*/ 0 60000 65536"/>
                      <a:gd name="T6" fmla="*/ 0 w 1"/>
                      <a:gd name="T7" fmla="*/ 0 h 145"/>
                      <a:gd name="T8" fmla="*/ 1 w 1"/>
                      <a:gd name="T9" fmla="*/ 145 h 14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45">
                        <a:moveTo>
                          <a:pt x="0" y="0"/>
                        </a:moveTo>
                        <a:lnTo>
                          <a:pt x="0" y="145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5160" name="Group 79"/>
                <p:cNvGrpSpPr>
                  <a:grpSpLocks/>
                </p:cNvGrpSpPr>
                <p:nvPr/>
              </p:nvGrpSpPr>
              <p:grpSpPr bwMode="auto">
                <a:xfrm>
                  <a:off x="2256" y="2016"/>
                  <a:ext cx="144" cy="432"/>
                  <a:chOff x="1824" y="1872"/>
                  <a:chExt cx="144" cy="432"/>
                </a:xfrm>
              </p:grpSpPr>
              <p:sp>
                <p:nvSpPr>
                  <p:cNvPr id="5162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872"/>
                    <a:ext cx="144" cy="14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ru-RU" sz="1200"/>
                      <a:t>6</a:t>
                    </a:r>
                  </a:p>
                </p:txBody>
              </p:sp>
              <p:sp>
                <p:nvSpPr>
                  <p:cNvPr id="5163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160"/>
                    <a:ext cx="144" cy="14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ru-RU" sz="1200"/>
                      <a:t>33</a:t>
                    </a:r>
                  </a:p>
                </p:txBody>
              </p:sp>
              <p:sp>
                <p:nvSpPr>
                  <p:cNvPr id="5164" name="Freeform 82"/>
                  <p:cNvSpPr>
                    <a:spLocks/>
                  </p:cNvSpPr>
                  <p:nvPr/>
                </p:nvSpPr>
                <p:spPr bwMode="auto">
                  <a:xfrm>
                    <a:off x="1899" y="2013"/>
                    <a:ext cx="1" cy="145"/>
                  </a:xfrm>
                  <a:custGeom>
                    <a:avLst/>
                    <a:gdLst>
                      <a:gd name="T0" fmla="*/ 0 w 1"/>
                      <a:gd name="T1" fmla="*/ 0 h 145"/>
                      <a:gd name="T2" fmla="*/ 0 w 1"/>
                      <a:gd name="T3" fmla="*/ 145 h 145"/>
                      <a:gd name="T4" fmla="*/ 0 60000 65536"/>
                      <a:gd name="T5" fmla="*/ 0 60000 65536"/>
                      <a:gd name="T6" fmla="*/ 0 w 1"/>
                      <a:gd name="T7" fmla="*/ 0 h 145"/>
                      <a:gd name="T8" fmla="*/ 1 w 1"/>
                      <a:gd name="T9" fmla="*/ 145 h 14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45">
                        <a:moveTo>
                          <a:pt x="0" y="0"/>
                        </a:moveTo>
                        <a:lnTo>
                          <a:pt x="0" y="145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5161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2400" y="1968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5148" name="Group 84"/>
              <p:cNvGrpSpPr>
                <a:grpSpLocks/>
              </p:cNvGrpSpPr>
              <p:nvPr/>
            </p:nvGrpSpPr>
            <p:grpSpPr bwMode="auto">
              <a:xfrm>
                <a:off x="3168" y="2016"/>
                <a:ext cx="480" cy="576"/>
                <a:chOff x="2256" y="1872"/>
                <a:chExt cx="480" cy="576"/>
              </a:xfrm>
            </p:grpSpPr>
            <p:grpSp>
              <p:nvGrpSpPr>
                <p:cNvPr id="5150" name="Group 85"/>
                <p:cNvGrpSpPr>
                  <a:grpSpLocks/>
                </p:cNvGrpSpPr>
                <p:nvPr/>
              </p:nvGrpSpPr>
              <p:grpSpPr bwMode="auto">
                <a:xfrm>
                  <a:off x="2592" y="1872"/>
                  <a:ext cx="144" cy="432"/>
                  <a:chOff x="1824" y="1872"/>
                  <a:chExt cx="144" cy="432"/>
                </a:xfrm>
              </p:grpSpPr>
              <p:sp>
                <p:nvSpPr>
                  <p:cNvPr id="5156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872"/>
                    <a:ext cx="144" cy="14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ru-RU" sz="1200"/>
                      <a:t>11</a:t>
                    </a:r>
                  </a:p>
                </p:txBody>
              </p:sp>
              <p:sp>
                <p:nvSpPr>
                  <p:cNvPr id="5157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160"/>
                    <a:ext cx="144" cy="14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ru-RU" sz="1200"/>
                      <a:t>31</a:t>
                    </a:r>
                  </a:p>
                </p:txBody>
              </p:sp>
              <p:sp>
                <p:nvSpPr>
                  <p:cNvPr id="5158" name="Freeform 88"/>
                  <p:cNvSpPr>
                    <a:spLocks/>
                  </p:cNvSpPr>
                  <p:nvPr/>
                </p:nvSpPr>
                <p:spPr bwMode="auto">
                  <a:xfrm>
                    <a:off x="1899" y="2013"/>
                    <a:ext cx="1" cy="145"/>
                  </a:xfrm>
                  <a:custGeom>
                    <a:avLst/>
                    <a:gdLst>
                      <a:gd name="T0" fmla="*/ 0 w 1"/>
                      <a:gd name="T1" fmla="*/ 0 h 145"/>
                      <a:gd name="T2" fmla="*/ 0 w 1"/>
                      <a:gd name="T3" fmla="*/ 145 h 145"/>
                      <a:gd name="T4" fmla="*/ 0 60000 65536"/>
                      <a:gd name="T5" fmla="*/ 0 60000 65536"/>
                      <a:gd name="T6" fmla="*/ 0 w 1"/>
                      <a:gd name="T7" fmla="*/ 0 h 145"/>
                      <a:gd name="T8" fmla="*/ 1 w 1"/>
                      <a:gd name="T9" fmla="*/ 145 h 14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45">
                        <a:moveTo>
                          <a:pt x="0" y="0"/>
                        </a:moveTo>
                        <a:lnTo>
                          <a:pt x="0" y="145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5151" name="Group 89"/>
                <p:cNvGrpSpPr>
                  <a:grpSpLocks/>
                </p:cNvGrpSpPr>
                <p:nvPr/>
              </p:nvGrpSpPr>
              <p:grpSpPr bwMode="auto">
                <a:xfrm>
                  <a:off x="2256" y="2016"/>
                  <a:ext cx="144" cy="432"/>
                  <a:chOff x="1824" y="1872"/>
                  <a:chExt cx="144" cy="432"/>
                </a:xfrm>
              </p:grpSpPr>
              <p:sp>
                <p:nvSpPr>
                  <p:cNvPr id="5153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872"/>
                    <a:ext cx="144" cy="14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ru-RU" sz="1200"/>
                      <a:t>34</a:t>
                    </a:r>
                  </a:p>
                </p:txBody>
              </p:sp>
              <p:sp>
                <p:nvSpPr>
                  <p:cNvPr id="5154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160"/>
                    <a:ext cx="144" cy="14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ru-RU" altLang="ru-RU" sz="1200" dirty="0" smtClean="0"/>
                      <a:t>40</a:t>
                    </a:r>
                    <a:endParaRPr lang="en-US" altLang="ru-RU" sz="1200" dirty="0"/>
                  </a:p>
                </p:txBody>
              </p:sp>
              <p:sp>
                <p:nvSpPr>
                  <p:cNvPr id="5155" name="Freeform 92"/>
                  <p:cNvSpPr>
                    <a:spLocks/>
                  </p:cNvSpPr>
                  <p:nvPr/>
                </p:nvSpPr>
                <p:spPr bwMode="auto">
                  <a:xfrm>
                    <a:off x="1899" y="2013"/>
                    <a:ext cx="1" cy="145"/>
                  </a:xfrm>
                  <a:custGeom>
                    <a:avLst/>
                    <a:gdLst>
                      <a:gd name="T0" fmla="*/ 0 w 1"/>
                      <a:gd name="T1" fmla="*/ 0 h 145"/>
                      <a:gd name="T2" fmla="*/ 0 w 1"/>
                      <a:gd name="T3" fmla="*/ 145 h 145"/>
                      <a:gd name="T4" fmla="*/ 0 60000 65536"/>
                      <a:gd name="T5" fmla="*/ 0 60000 65536"/>
                      <a:gd name="T6" fmla="*/ 0 w 1"/>
                      <a:gd name="T7" fmla="*/ 0 h 145"/>
                      <a:gd name="T8" fmla="*/ 1 w 1"/>
                      <a:gd name="T9" fmla="*/ 145 h 14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45">
                        <a:moveTo>
                          <a:pt x="0" y="0"/>
                        </a:moveTo>
                        <a:lnTo>
                          <a:pt x="0" y="145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5152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2400" y="1968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5149" name="Line 94"/>
              <p:cNvSpPr>
                <a:spLocks noChangeShapeType="1"/>
              </p:cNvSpPr>
              <p:nvPr/>
            </p:nvSpPr>
            <p:spPr bwMode="auto">
              <a:xfrm flipV="1">
                <a:off x="3648" y="1920"/>
                <a:ext cx="62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5146" name="Line 95"/>
            <p:cNvSpPr>
              <a:spLocks noChangeShapeType="1"/>
            </p:cNvSpPr>
            <p:nvPr/>
          </p:nvSpPr>
          <p:spPr bwMode="auto">
            <a:xfrm flipV="1">
              <a:off x="2544" y="3120"/>
              <a:ext cx="14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142" name="Text Box 97"/>
          <p:cNvSpPr txBox="1">
            <a:spLocks noChangeArrowheads="1"/>
          </p:cNvSpPr>
          <p:nvPr/>
        </p:nvSpPr>
        <p:spPr bwMode="auto">
          <a:xfrm>
            <a:off x="7620000" y="17526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/>
              <a:t>B3</a:t>
            </a:r>
          </a:p>
        </p:txBody>
      </p:sp>
      <p:sp>
        <p:nvSpPr>
          <p:cNvPr id="5143" name="Text Box 98"/>
          <p:cNvSpPr txBox="1">
            <a:spLocks noChangeArrowheads="1"/>
          </p:cNvSpPr>
          <p:nvPr/>
        </p:nvSpPr>
        <p:spPr bwMode="auto">
          <a:xfrm>
            <a:off x="5867400" y="41910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/>
              <a:t>B4</a:t>
            </a:r>
          </a:p>
        </p:txBody>
      </p:sp>
    </p:spTree>
    <p:extLst>
      <p:ext uri="{BB962C8B-B14F-4D97-AF65-F5344CB8AC3E}">
        <p14:creationId xmlns:p14="http://schemas.microsoft.com/office/powerpoint/2010/main" val="6429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ru-RU" altLang="ru-RU" dirty="0" smtClean="0"/>
              <a:t>Свойства биномиальной кучи</a:t>
            </a:r>
            <a:endParaRPr lang="en-US" altLang="ru-RU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15473"/>
            <a:ext cx="8229600" cy="5029200"/>
          </a:xfrm>
        </p:spPr>
        <p:txBody>
          <a:bodyPr/>
          <a:lstStyle/>
          <a:p>
            <a:r>
              <a:rPr lang="ru-RU" altLang="ru-RU" sz="2000" dirty="0" smtClean="0"/>
              <a:t>Каждое биномиальное дерево в куче подчиняется свойству мин-кучи: ключ узла больше или равен ключу его родителя. Корень имеет наименьший ключ в дереве.</a:t>
            </a:r>
          </a:p>
          <a:p>
            <a:r>
              <a:rPr lang="ru-RU" altLang="ru-RU" sz="2000" dirty="0" smtClean="0"/>
              <a:t>Существует не более одного биномиального дерева, корень которого имеет заданную степень.</a:t>
            </a:r>
          </a:p>
          <a:p>
            <a:r>
              <a:rPr lang="ru-RU" altLang="ru-RU" sz="2000" dirty="0" smtClean="0"/>
              <a:t>Биномиальные деревья в биномиальной куче расположены в порядке возрастания степени</a:t>
            </a:r>
          </a:p>
          <a:p>
            <a:r>
              <a:rPr lang="ru-RU" altLang="ru-RU" sz="2000" dirty="0" smtClean="0"/>
              <a:t>Пример:</a:t>
            </a:r>
            <a:endParaRPr lang="en-US" altLang="ru-RU" sz="2000" dirty="0"/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4038600" y="425565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5</a:t>
            </a: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5562600" y="425565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</a:t>
            </a:r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5562600" y="486525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12</a:t>
            </a:r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4876800" y="486525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10</a:t>
            </a:r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4876800" y="547485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15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5029200" y="517005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5715000" y="456045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V="1">
            <a:off x="5105400" y="448425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4343400" y="440805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2667000" y="4255655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1200"/>
              <a:t>head[H]</a:t>
            </a:r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3276600" y="440805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59" name="Oval 15"/>
          <p:cNvSpPr>
            <a:spLocks noChangeArrowheads="1"/>
          </p:cNvSpPr>
          <p:nvPr/>
        </p:nvSpPr>
        <p:spPr bwMode="auto">
          <a:xfrm>
            <a:off x="4038600" y="486525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7</a:t>
            </a:r>
          </a:p>
        </p:txBody>
      </p:sp>
      <p:sp>
        <p:nvSpPr>
          <p:cNvPr id="6160" name="Oval 16"/>
          <p:cNvSpPr>
            <a:spLocks noChangeArrowheads="1"/>
          </p:cNvSpPr>
          <p:nvPr/>
        </p:nvSpPr>
        <p:spPr bwMode="auto">
          <a:xfrm>
            <a:off x="7924800" y="433185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2</a:t>
            </a:r>
          </a:p>
        </p:txBody>
      </p:sp>
      <p:sp>
        <p:nvSpPr>
          <p:cNvPr id="6161" name="Oval 17"/>
          <p:cNvSpPr>
            <a:spLocks noChangeArrowheads="1"/>
          </p:cNvSpPr>
          <p:nvPr/>
        </p:nvSpPr>
        <p:spPr bwMode="auto">
          <a:xfrm>
            <a:off x="7924800" y="494145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13</a:t>
            </a:r>
          </a:p>
        </p:txBody>
      </p:sp>
      <p:sp>
        <p:nvSpPr>
          <p:cNvPr id="6162" name="Oval 18"/>
          <p:cNvSpPr>
            <a:spLocks noChangeArrowheads="1"/>
          </p:cNvSpPr>
          <p:nvPr/>
        </p:nvSpPr>
        <p:spPr bwMode="auto">
          <a:xfrm>
            <a:off x="7239000" y="494145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10</a:t>
            </a:r>
          </a:p>
        </p:txBody>
      </p:sp>
      <p:sp>
        <p:nvSpPr>
          <p:cNvPr id="6163" name="Oval 19"/>
          <p:cNvSpPr>
            <a:spLocks noChangeArrowheads="1"/>
          </p:cNvSpPr>
          <p:nvPr/>
        </p:nvSpPr>
        <p:spPr bwMode="auto">
          <a:xfrm>
            <a:off x="7239000" y="555105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15</a:t>
            </a:r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>
            <a:off x="7391400" y="524625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>
            <a:off x="8077200" y="463665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 flipV="1">
            <a:off x="7467600" y="456045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67" name="Oval 23"/>
          <p:cNvSpPr>
            <a:spLocks noChangeArrowheads="1"/>
          </p:cNvSpPr>
          <p:nvPr/>
        </p:nvSpPr>
        <p:spPr bwMode="auto">
          <a:xfrm>
            <a:off x="6629400" y="501765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3</a:t>
            </a:r>
          </a:p>
        </p:txBody>
      </p:sp>
      <p:sp>
        <p:nvSpPr>
          <p:cNvPr id="6168" name="Oval 24"/>
          <p:cNvSpPr>
            <a:spLocks noChangeArrowheads="1"/>
          </p:cNvSpPr>
          <p:nvPr/>
        </p:nvSpPr>
        <p:spPr bwMode="auto">
          <a:xfrm>
            <a:off x="6629400" y="562725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12</a:t>
            </a:r>
          </a:p>
        </p:txBody>
      </p:sp>
      <p:sp>
        <p:nvSpPr>
          <p:cNvPr id="6169" name="Oval 25"/>
          <p:cNvSpPr>
            <a:spLocks noChangeArrowheads="1"/>
          </p:cNvSpPr>
          <p:nvPr/>
        </p:nvSpPr>
        <p:spPr bwMode="auto">
          <a:xfrm>
            <a:off x="5943600" y="562725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10</a:t>
            </a:r>
          </a:p>
        </p:txBody>
      </p:sp>
      <p:sp>
        <p:nvSpPr>
          <p:cNvPr id="6170" name="Oval 26"/>
          <p:cNvSpPr>
            <a:spLocks noChangeArrowheads="1"/>
          </p:cNvSpPr>
          <p:nvPr/>
        </p:nvSpPr>
        <p:spPr bwMode="auto">
          <a:xfrm>
            <a:off x="5943600" y="623685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16</a:t>
            </a:r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auto">
          <a:xfrm>
            <a:off x="6096000" y="593205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72" name="Line 28"/>
          <p:cNvSpPr>
            <a:spLocks noChangeShapeType="1"/>
          </p:cNvSpPr>
          <p:nvPr/>
        </p:nvSpPr>
        <p:spPr bwMode="auto">
          <a:xfrm>
            <a:off x="6781800" y="532245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73" name="Line 29"/>
          <p:cNvSpPr>
            <a:spLocks noChangeShapeType="1"/>
          </p:cNvSpPr>
          <p:nvPr/>
        </p:nvSpPr>
        <p:spPr bwMode="auto">
          <a:xfrm flipV="1">
            <a:off x="6172200" y="524625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74" name="Line 30"/>
          <p:cNvSpPr>
            <a:spLocks noChangeShapeType="1"/>
          </p:cNvSpPr>
          <p:nvPr/>
        </p:nvSpPr>
        <p:spPr bwMode="auto">
          <a:xfrm flipV="1">
            <a:off x="6858000" y="4484255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75" name="Line 31"/>
          <p:cNvSpPr>
            <a:spLocks noChangeShapeType="1"/>
          </p:cNvSpPr>
          <p:nvPr/>
        </p:nvSpPr>
        <p:spPr bwMode="auto">
          <a:xfrm>
            <a:off x="5867400" y="440805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76" name="Line 32"/>
          <p:cNvSpPr>
            <a:spLocks noChangeShapeType="1"/>
          </p:cNvSpPr>
          <p:nvPr/>
        </p:nvSpPr>
        <p:spPr bwMode="auto">
          <a:xfrm>
            <a:off x="4191000" y="456045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56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Объединение двух куч</a:t>
            </a:r>
          </a:p>
          <a:p>
            <a:r>
              <a:rPr lang="ru-RU" dirty="0" smtClean="0"/>
              <a:t>Вставка элемента в кучу</a:t>
            </a:r>
          </a:p>
          <a:p>
            <a:r>
              <a:rPr lang="ru-RU" dirty="0" smtClean="0"/>
              <a:t>Поиск минимума</a:t>
            </a:r>
          </a:p>
          <a:p>
            <a:r>
              <a:rPr lang="ru-RU" dirty="0" smtClean="0"/>
              <a:t>Извлечение минимума</a:t>
            </a:r>
          </a:p>
          <a:p>
            <a:r>
              <a:rPr lang="ru-RU" dirty="0" smtClean="0"/>
              <a:t>Уменьшение значения вершины</a:t>
            </a:r>
          </a:p>
          <a:p>
            <a:r>
              <a:rPr lang="ru-RU" dirty="0" smtClean="0"/>
              <a:t>Удаление вершины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171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Функция объединения двух куч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Слить списки двух биномиальных куч в одну. Степени корней должны быть упорядочены.</a:t>
            </a:r>
          </a:p>
          <a:p>
            <a:r>
              <a:rPr lang="ru-RU" dirty="0" smtClean="0"/>
              <a:t>Слить все деревья, имеющие одинаковые степени.</a:t>
            </a:r>
          </a:p>
          <a:p>
            <a:endParaRPr lang="ru-RU" dirty="0"/>
          </a:p>
          <a:p>
            <a:r>
              <a:rPr lang="ru-RU" dirty="0" smtClean="0"/>
              <a:t>Асимптотика: можно заметить, что этот процесс напоминает сложение двоичных чисел в столбик, который требует О</a:t>
            </a:r>
            <a:r>
              <a:rPr lang="en-US" dirty="0" smtClean="0"/>
              <a:t> (log N)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объединения куч</a:t>
            </a:r>
            <a:endParaRPr lang="ru-RU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077691" y="16732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11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220691" y="16732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220691" y="22828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12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534891" y="22828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10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534891" y="28924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15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687291" y="25876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373091" y="19780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5763491" y="190182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382491" y="18256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020291" y="1673225"/>
            <a:ext cx="914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1200"/>
              <a:t>head[H1]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934691" y="18256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5077691" y="22828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20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620491" y="18256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5230091" y="19780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4315691" y="16732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2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8735291" y="17494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4</a:t>
            </a:r>
          </a:p>
        </p:txBody>
      </p: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6754091" y="1749425"/>
            <a:ext cx="990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1200"/>
              <a:t>head[H2]</a:t>
            </a:r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>
            <a:off x="7592291" y="19018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Oval 31"/>
          <p:cNvSpPr>
            <a:spLocks noChangeArrowheads="1"/>
          </p:cNvSpPr>
          <p:nvPr/>
        </p:nvSpPr>
        <p:spPr bwMode="auto">
          <a:xfrm>
            <a:off x="8735291" y="23590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9</a:t>
            </a:r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>
            <a:off x="8278091" y="19018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" name="Line 33"/>
          <p:cNvSpPr>
            <a:spLocks noChangeShapeType="1"/>
          </p:cNvSpPr>
          <p:nvPr/>
        </p:nvSpPr>
        <p:spPr bwMode="auto">
          <a:xfrm>
            <a:off x="8887691" y="20542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Oval 34"/>
          <p:cNvSpPr>
            <a:spLocks noChangeArrowheads="1"/>
          </p:cNvSpPr>
          <p:nvPr/>
        </p:nvSpPr>
        <p:spPr bwMode="auto">
          <a:xfrm>
            <a:off x="7973291" y="17494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3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258291" y="1749425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dirty="0"/>
              <a:t>1</a:t>
            </a:r>
            <a:r>
              <a:rPr lang="en-US" altLang="ru-RU" dirty="0" smtClean="0"/>
              <a:t>)</a:t>
            </a:r>
            <a:endParaRPr lang="en-US" altLang="ru-RU" dirty="0"/>
          </a:p>
        </p:txBody>
      </p:sp>
      <p:sp>
        <p:nvSpPr>
          <p:cNvPr id="27" name="Oval 36"/>
          <p:cNvSpPr>
            <a:spLocks noChangeArrowheads="1"/>
          </p:cNvSpPr>
          <p:nvPr/>
        </p:nvSpPr>
        <p:spPr bwMode="auto">
          <a:xfrm>
            <a:off x="5915891" y="35782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11</a:t>
            </a:r>
          </a:p>
        </p:txBody>
      </p:sp>
      <p:sp>
        <p:nvSpPr>
          <p:cNvPr id="28" name="Oval 37"/>
          <p:cNvSpPr>
            <a:spLocks noChangeArrowheads="1"/>
          </p:cNvSpPr>
          <p:nvPr/>
        </p:nvSpPr>
        <p:spPr bwMode="auto">
          <a:xfrm>
            <a:off x="7897091" y="35782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</a:t>
            </a:r>
          </a:p>
        </p:txBody>
      </p:sp>
      <p:sp>
        <p:nvSpPr>
          <p:cNvPr id="29" name="Oval 38"/>
          <p:cNvSpPr>
            <a:spLocks noChangeArrowheads="1"/>
          </p:cNvSpPr>
          <p:nvPr/>
        </p:nvSpPr>
        <p:spPr bwMode="auto">
          <a:xfrm>
            <a:off x="7897091" y="41878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12</a:t>
            </a:r>
          </a:p>
        </p:txBody>
      </p:sp>
      <p:sp>
        <p:nvSpPr>
          <p:cNvPr id="30" name="Oval 39"/>
          <p:cNvSpPr>
            <a:spLocks noChangeArrowheads="1"/>
          </p:cNvSpPr>
          <p:nvPr/>
        </p:nvSpPr>
        <p:spPr bwMode="auto">
          <a:xfrm>
            <a:off x="7211291" y="41878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10</a:t>
            </a:r>
          </a:p>
        </p:txBody>
      </p:sp>
      <p:sp>
        <p:nvSpPr>
          <p:cNvPr id="31" name="Oval 40"/>
          <p:cNvSpPr>
            <a:spLocks noChangeArrowheads="1"/>
          </p:cNvSpPr>
          <p:nvPr/>
        </p:nvSpPr>
        <p:spPr bwMode="auto">
          <a:xfrm>
            <a:off x="7211291" y="47974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15</a:t>
            </a:r>
          </a:p>
        </p:txBody>
      </p:sp>
      <p:sp>
        <p:nvSpPr>
          <p:cNvPr id="32" name="Line 41"/>
          <p:cNvSpPr>
            <a:spLocks noChangeShapeType="1"/>
          </p:cNvSpPr>
          <p:nvPr/>
        </p:nvSpPr>
        <p:spPr bwMode="auto">
          <a:xfrm>
            <a:off x="7363691" y="44926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" name="Line 42"/>
          <p:cNvSpPr>
            <a:spLocks noChangeShapeType="1"/>
          </p:cNvSpPr>
          <p:nvPr/>
        </p:nvSpPr>
        <p:spPr bwMode="auto">
          <a:xfrm>
            <a:off x="8049491" y="38830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 flipV="1">
            <a:off x="7439891" y="380682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Line 44"/>
          <p:cNvSpPr>
            <a:spLocks noChangeShapeType="1"/>
          </p:cNvSpPr>
          <p:nvPr/>
        </p:nvSpPr>
        <p:spPr bwMode="auto">
          <a:xfrm>
            <a:off x="7058891" y="37306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096491" y="3578225"/>
            <a:ext cx="914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1200"/>
              <a:t>head[H1]</a:t>
            </a:r>
          </a:p>
        </p:txBody>
      </p:sp>
      <p:sp>
        <p:nvSpPr>
          <p:cNvPr id="37" name="Line 46"/>
          <p:cNvSpPr>
            <a:spLocks noChangeShapeType="1"/>
          </p:cNvSpPr>
          <p:nvPr/>
        </p:nvSpPr>
        <p:spPr bwMode="auto">
          <a:xfrm>
            <a:off x="4010891" y="37306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" name="Oval 47"/>
          <p:cNvSpPr>
            <a:spLocks noChangeArrowheads="1"/>
          </p:cNvSpPr>
          <p:nvPr/>
        </p:nvSpPr>
        <p:spPr bwMode="auto">
          <a:xfrm>
            <a:off x="5915891" y="41878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20</a:t>
            </a:r>
          </a:p>
        </p:txBody>
      </p:sp>
      <p:sp>
        <p:nvSpPr>
          <p:cNvPr id="39" name="Line 48"/>
          <p:cNvSpPr>
            <a:spLocks noChangeShapeType="1"/>
          </p:cNvSpPr>
          <p:nvPr/>
        </p:nvSpPr>
        <p:spPr bwMode="auto">
          <a:xfrm>
            <a:off x="4696691" y="37306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0" name="Line 49"/>
          <p:cNvSpPr>
            <a:spLocks noChangeShapeType="1"/>
          </p:cNvSpPr>
          <p:nvPr/>
        </p:nvSpPr>
        <p:spPr bwMode="auto">
          <a:xfrm>
            <a:off x="6068291" y="38830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" name="Oval 50"/>
          <p:cNvSpPr>
            <a:spLocks noChangeArrowheads="1"/>
          </p:cNvSpPr>
          <p:nvPr/>
        </p:nvSpPr>
        <p:spPr bwMode="auto">
          <a:xfrm>
            <a:off x="4391891" y="35782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2</a:t>
            </a:r>
          </a:p>
        </p:txBody>
      </p:sp>
      <p:sp>
        <p:nvSpPr>
          <p:cNvPr id="42" name="Oval 51"/>
          <p:cNvSpPr>
            <a:spLocks noChangeArrowheads="1"/>
          </p:cNvSpPr>
          <p:nvPr/>
        </p:nvSpPr>
        <p:spPr bwMode="auto">
          <a:xfrm>
            <a:off x="5153891" y="35782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3</a:t>
            </a:r>
          </a:p>
        </p:txBody>
      </p:sp>
      <p:sp>
        <p:nvSpPr>
          <p:cNvPr id="43" name="Oval 52"/>
          <p:cNvSpPr>
            <a:spLocks noChangeArrowheads="1"/>
          </p:cNvSpPr>
          <p:nvPr/>
        </p:nvSpPr>
        <p:spPr bwMode="auto">
          <a:xfrm>
            <a:off x="6754091" y="35782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4</a:t>
            </a:r>
          </a:p>
        </p:txBody>
      </p:sp>
      <p:sp>
        <p:nvSpPr>
          <p:cNvPr id="44" name="Oval 53"/>
          <p:cNvSpPr>
            <a:spLocks noChangeArrowheads="1"/>
          </p:cNvSpPr>
          <p:nvPr/>
        </p:nvSpPr>
        <p:spPr bwMode="auto">
          <a:xfrm>
            <a:off x="6754091" y="41878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200"/>
              <a:t>9</a:t>
            </a:r>
          </a:p>
        </p:txBody>
      </p:sp>
      <p:sp>
        <p:nvSpPr>
          <p:cNvPr id="45" name="Line 54"/>
          <p:cNvSpPr>
            <a:spLocks noChangeShapeType="1"/>
          </p:cNvSpPr>
          <p:nvPr/>
        </p:nvSpPr>
        <p:spPr bwMode="auto">
          <a:xfrm>
            <a:off x="6220691" y="37306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" name="Line 55"/>
          <p:cNvSpPr>
            <a:spLocks noChangeShapeType="1"/>
          </p:cNvSpPr>
          <p:nvPr/>
        </p:nvSpPr>
        <p:spPr bwMode="auto">
          <a:xfrm>
            <a:off x="6906491" y="38830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" name="Line 56"/>
          <p:cNvSpPr>
            <a:spLocks noChangeShapeType="1"/>
          </p:cNvSpPr>
          <p:nvPr/>
        </p:nvSpPr>
        <p:spPr bwMode="auto">
          <a:xfrm>
            <a:off x="5458691" y="37306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8" name="Text Box 57"/>
          <p:cNvSpPr txBox="1">
            <a:spLocks noChangeArrowheads="1"/>
          </p:cNvSpPr>
          <p:nvPr/>
        </p:nvSpPr>
        <p:spPr bwMode="auto">
          <a:xfrm>
            <a:off x="2258291" y="3578225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dirty="0" smtClean="0"/>
              <a:t>2</a:t>
            </a:r>
            <a:r>
              <a:rPr lang="en-US" altLang="ru-RU" dirty="0" smtClean="0"/>
              <a:t>)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6222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990</Words>
  <Application>Microsoft Office PowerPoint</Application>
  <PresentationFormat>Широкоэкранный</PresentationFormat>
  <Paragraphs>395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Тема Office</vt:lpstr>
      <vt:lpstr>Binomial Heap</vt:lpstr>
      <vt:lpstr>Назначение структуры данных</vt:lpstr>
      <vt:lpstr>История создания</vt:lpstr>
      <vt:lpstr>Описание структуры</vt:lpstr>
      <vt:lpstr>Пример биномиальных деревьев</vt:lpstr>
      <vt:lpstr>Свойства биномиальной кучи</vt:lpstr>
      <vt:lpstr>Функции</vt:lpstr>
      <vt:lpstr>Функция объединения двух куч</vt:lpstr>
      <vt:lpstr>Пример объединения куч</vt:lpstr>
      <vt:lpstr>Пример объединения куч</vt:lpstr>
      <vt:lpstr>Вставка элемента в кучу </vt:lpstr>
      <vt:lpstr>Пример вставки элемента в кучу</vt:lpstr>
      <vt:lpstr>Поиск минимума </vt:lpstr>
      <vt:lpstr>Пример поиска минимума</vt:lpstr>
      <vt:lpstr>Извлечение минимума</vt:lpstr>
      <vt:lpstr>Пример извлечения минимума</vt:lpstr>
      <vt:lpstr>Пример извлечения минимума</vt:lpstr>
      <vt:lpstr>Уменьшение значения вершины</vt:lpstr>
      <vt:lpstr>Пример уменьшения значения</vt:lpstr>
      <vt:lpstr>Удаление вершины</vt:lpstr>
      <vt:lpstr>Пример удаления вершины</vt:lpstr>
      <vt:lpstr>Пример удаления вершины</vt:lpstr>
      <vt:lpstr>Асимптотика функций структуры</vt:lpstr>
      <vt:lpstr>Выводы</vt:lpstr>
      <vt:lpstr>Использованная литература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Heap</dc:title>
  <dc:creator>nexusofn@mail.ru</dc:creator>
  <cp:lastModifiedBy>nexusofn@mail.ru</cp:lastModifiedBy>
  <cp:revision>23</cp:revision>
  <dcterms:created xsi:type="dcterms:W3CDTF">2017-12-21T23:14:44Z</dcterms:created>
  <dcterms:modified xsi:type="dcterms:W3CDTF">2017-12-22T21:06:40Z</dcterms:modified>
</cp:coreProperties>
</file>