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2" r:id="rId3"/>
    <p:sldId id="281" r:id="rId4"/>
    <p:sldId id="284" r:id="rId5"/>
    <p:sldId id="285" r:id="rId6"/>
    <p:sldId id="287" r:id="rId7"/>
    <p:sldId id="288" r:id="rId8"/>
    <p:sldId id="290" r:id="rId9"/>
    <p:sldId id="286" r:id="rId10"/>
    <p:sldId id="271" r:id="rId11"/>
    <p:sldId id="277" r:id="rId12"/>
    <p:sldId id="301" r:id="rId13"/>
    <p:sldId id="270" r:id="rId14"/>
    <p:sldId id="280" r:id="rId15"/>
    <p:sldId id="300" r:id="rId16"/>
    <p:sldId id="292" r:id="rId17"/>
    <p:sldId id="293" r:id="rId18"/>
    <p:sldId id="294" r:id="rId19"/>
    <p:sldId id="296" r:id="rId20"/>
    <p:sldId id="273" r:id="rId21"/>
    <p:sldId id="279" r:id="rId22"/>
    <p:sldId id="274" r:id="rId23"/>
    <p:sldId id="302" r:id="rId24"/>
    <p:sldId id="275" r:id="rId25"/>
    <p:sldId id="297" r:id="rId26"/>
    <p:sldId id="303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C6F8-CBAA-4126-8648-07C3A6FED8C2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32B08-C00E-4231-B099-33622008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B2A5-5D51-4DEB-B4E0-2C05A391C3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32B08-C00E-4231-B099-336220081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(9/9/16 17:08) -----</a:t>
            </a:r>
          </a:p>
          <a:p>
            <a:r>
              <a:rPr lang="en-US"/>
              <a:t>exclude</a:t>
            </a:r>
          </a:p>
          <a:p>
            <a:endParaRPr lang="en-US"/>
          </a:p>
          <a:p>
            <a:r>
              <a:rPr lang="en-US"/>
              <a:t>on a single slide ...&gt; nutriiton is important to bee behavior,</a:t>
            </a:r>
          </a:p>
          <a:p>
            <a:r>
              <a:rPr lang="en-US"/>
              <a:t>queen v worker</a:t>
            </a:r>
          </a:p>
          <a:p>
            <a:r>
              <a:rPr lang="en-US"/>
              <a:t>young v old bees</a:t>
            </a:r>
          </a:p>
          <a:p>
            <a:r>
              <a:rPr lang="en-US"/>
              <a:t>what about same aged bee varition in behavior?</a:t>
            </a:r>
          </a:p>
          <a:p>
            <a:r>
              <a:rPr lang="en-US"/>
              <a:t>cite personality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(9/9/16 17:08) -----</a:t>
            </a:r>
          </a:p>
          <a:p>
            <a:r>
              <a:rPr lang="en-US"/>
              <a:t>exclude</a:t>
            </a:r>
          </a:p>
          <a:p>
            <a:endParaRPr lang="en-US"/>
          </a:p>
          <a:p>
            <a:r>
              <a:rPr lang="en-US"/>
              <a:t>on a single slide ...&gt; nutriiton is important to bee behavior,</a:t>
            </a:r>
          </a:p>
          <a:p>
            <a:r>
              <a:rPr lang="en-US"/>
              <a:t>queen v worker</a:t>
            </a:r>
          </a:p>
          <a:p>
            <a:r>
              <a:rPr lang="en-US"/>
              <a:t>young v old bees</a:t>
            </a:r>
          </a:p>
          <a:p>
            <a:r>
              <a:rPr lang="en-US"/>
              <a:t>what about same aged bee varition in behavior?</a:t>
            </a:r>
          </a:p>
          <a:p>
            <a:r>
              <a:rPr lang="en-US"/>
              <a:t>cite personality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(9/9/16 17:08) -----</a:t>
            </a:r>
          </a:p>
          <a:p>
            <a:r>
              <a:rPr lang="en-US"/>
              <a:t>exclude</a:t>
            </a:r>
          </a:p>
          <a:p>
            <a:endParaRPr lang="en-US"/>
          </a:p>
          <a:p>
            <a:r>
              <a:rPr lang="en-US"/>
              <a:t>on a single slide ...&gt; nutriiton is important to bee behavior,</a:t>
            </a:r>
          </a:p>
          <a:p>
            <a:r>
              <a:rPr lang="en-US"/>
              <a:t>queen v worker</a:t>
            </a:r>
          </a:p>
          <a:p>
            <a:r>
              <a:rPr lang="en-US"/>
              <a:t>young v old bees</a:t>
            </a:r>
          </a:p>
          <a:p>
            <a:r>
              <a:rPr lang="en-US"/>
              <a:t>what about same aged bee varition in behavior?</a:t>
            </a:r>
          </a:p>
          <a:p>
            <a:r>
              <a:rPr lang="en-US"/>
              <a:t>cite personality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(9/9/16 17:08) -----</a:t>
            </a:r>
          </a:p>
          <a:p>
            <a:r>
              <a:rPr lang="en-US"/>
              <a:t>exclude</a:t>
            </a:r>
          </a:p>
          <a:p>
            <a:endParaRPr lang="en-US"/>
          </a:p>
          <a:p>
            <a:r>
              <a:rPr lang="en-US"/>
              <a:t>on a single slide ...&gt; nutriiton is important to bee behavior,</a:t>
            </a:r>
          </a:p>
          <a:p>
            <a:r>
              <a:rPr lang="en-US"/>
              <a:t>queen v worker</a:t>
            </a:r>
          </a:p>
          <a:p>
            <a:r>
              <a:rPr lang="en-US"/>
              <a:t>young v old bees</a:t>
            </a:r>
          </a:p>
          <a:p>
            <a:r>
              <a:rPr lang="en-US"/>
              <a:t>what about same aged bee varition in behavior?</a:t>
            </a:r>
          </a:p>
          <a:p>
            <a:r>
              <a:rPr lang="en-US"/>
              <a:t>cite personality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(9/9/16 17:08) -----</a:t>
            </a:r>
          </a:p>
          <a:p>
            <a:r>
              <a:rPr lang="en-US"/>
              <a:t>exclude</a:t>
            </a:r>
          </a:p>
          <a:p>
            <a:endParaRPr lang="en-US"/>
          </a:p>
          <a:p>
            <a:r>
              <a:rPr lang="en-US"/>
              <a:t>on a single slide ...&gt; nutriiton is important to bee behavior,</a:t>
            </a:r>
          </a:p>
          <a:p>
            <a:r>
              <a:rPr lang="en-US"/>
              <a:t>queen v worker</a:t>
            </a:r>
          </a:p>
          <a:p>
            <a:r>
              <a:rPr lang="en-US"/>
              <a:t>young v old bees</a:t>
            </a:r>
          </a:p>
          <a:p>
            <a:r>
              <a:rPr lang="en-US"/>
              <a:t>what about same aged bee varition in behavior?</a:t>
            </a:r>
          </a:p>
          <a:p>
            <a:r>
              <a:rPr lang="en-US"/>
              <a:t>cite personality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(9/9/16 17:08) -----</a:t>
            </a:r>
          </a:p>
          <a:p>
            <a:r>
              <a:rPr lang="en-US"/>
              <a:t>exclude</a:t>
            </a:r>
          </a:p>
          <a:p>
            <a:endParaRPr lang="en-US"/>
          </a:p>
          <a:p>
            <a:r>
              <a:rPr lang="en-US"/>
              <a:t>on a single slide ...&gt; nutriiton is important to bee behavior,</a:t>
            </a:r>
          </a:p>
          <a:p>
            <a:r>
              <a:rPr lang="en-US"/>
              <a:t>queen v worker</a:t>
            </a:r>
          </a:p>
          <a:p>
            <a:r>
              <a:rPr lang="en-US"/>
              <a:t>young v old bees</a:t>
            </a:r>
          </a:p>
          <a:p>
            <a:r>
              <a:rPr lang="en-US"/>
              <a:t>what about same aged bee varition in behavior?</a:t>
            </a:r>
          </a:p>
          <a:p>
            <a:r>
              <a:rPr lang="en-US"/>
              <a:t>cite personality behavior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A74-471A-7346-A6E6-E6C43F3E18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682F-F879-431A-864B-800A952D21A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5DAE-3F93-4251-8CEE-8C6947CA3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210382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800" dirty="0">
                <a:solidFill>
                  <a:srgbClr val="FFC000"/>
                </a:solidFill>
              </a:rPr>
              <a:t>Effects of larval nutritional stress on honey bee disease susceptibility</a:t>
            </a:r>
            <a:endParaRPr lang="en-GB" sz="48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096255"/>
            <a:ext cx="9144000" cy="169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u="sng" dirty="0" smtClean="0"/>
              <a:t>Adam G. Dolezal,</a:t>
            </a:r>
            <a:endParaRPr lang="en-US" sz="2800" baseline="30000" dirty="0"/>
          </a:p>
          <a:p>
            <a:pPr algn="ctr"/>
            <a:r>
              <a:rPr lang="en-US" sz="2800" dirty="0" smtClean="0"/>
              <a:t>Alexander R. Walton, &amp; Amy L. Toth</a:t>
            </a:r>
          </a:p>
          <a:p>
            <a:pPr algn="ctr"/>
            <a:r>
              <a:rPr lang="en-US" sz="2800" dirty="0" smtClean="0"/>
              <a:t>Iowa State University</a:t>
            </a:r>
          </a:p>
        </p:txBody>
      </p:sp>
      <p:sp>
        <p:nvSpPr>
          <p:cNvPr id="9" name="AutoShape 2" descr="Bee eggs and young larvae. The milky substance is a glandular secretion from the heads of adult bees that is fed to larvae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Bee eggs and young larvae. The milky substance is a glandular secretion from the heads of adult bees that is fed to larva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90" y="2122340"/>
            <a:ext cx="4832020" cy="32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2273"/>
          <a:stretch/>
        </p:blipFill>
        <p:spPr>
          <a:xfrm>
            <a:off x="936556" y="1156696"/>
            <a:ext cx="7270888" cy="49722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Larval starvation increases virus-induced mortality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51321" y="3733826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 mortality, 72 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9991" y="50367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9291" y="35491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8950" y="44398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7907" y="640828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virus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0399" y="2349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0008" y="6408289"/>
            <a:ext cx="169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IAPV challenged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7257" y="6023535"/>
            <a:ext cx="126073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Normal Diet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2917" y="6038940"/>
            <a:ext cx="8551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Starved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7061" y="6023535"/>
            <a:ext cx="126073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Normal Diet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92721" y="6038940"/>
            <a:ext cx="8551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Starved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7444" y="6346734"/>
            <a:ext cx="797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Tukey HSD</a:t>
            </a:r>
          </a:p>
          <a:p>
            <a:r>
              <a:rPr lang="en-US" sz="1100" dirty="0" smtClean="0"/>
              <a:t>N=20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69708" y="5795319"/>
            <a:ext cx="0" cy="61297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0" y="1426464"/>
            <a:ext cx="4572000" cy="535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b="1895"/>
          <a:stretch/>
        </p:blipFill>
        <p:spPr>
          <a:xfrm>
            <a:off x="1267680" y="1357719"/>
            <a:ext cx="7004056" cy="48083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Virus titers are not elevated after larval starvation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63483" y="3374282"/>
            <a:ext cx="29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IAPV Log genome equivalents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8764" y="37618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9709" y="171177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 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2990" y="2932364"/>
            <a:ext cx="5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7907" y="640828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virus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0008" y="6408289"/>
            <a:ext cx="169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IAPV challenged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7257" y="6023535"/>
            <a:ext cx="126073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Normal Diet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2917" y="6038940"/>
            <a:ext cx="8551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Starved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7061" y="6023535"/>
            <a:ext cx="126073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Normal Diet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92721" y="6038940"/>
            <a:ext cx="8551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Starved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7444" y="6346734"/>
            <a:ext cx="797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Tukey HSD</a:t>
            </a:r>
          </a:p>
          <a:p>
            <a:r>
              <a:rPr lang="en-US" sz="1100" dirty="0" smtClean="0"/>
              <a:t>N=20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69708" y="5795319"/>
            <a:ext cx="0" cy="61297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95077" y="1392469"/>
            <a:ext cx="41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0" y="1426464"/>
            <a:ext cx="4572000" cy="535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What is different about these bees?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b="3546"/>
          <a:stretch/>
        </p:blipFill>
        <p:spPr>
          <a:xfrm>
            <a:off x="1962723" y="2299373"/>
            <a:ext cx="5618926" cy="37925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Larval starvation reduces adult emergence mass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200398" y="403123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(g)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81525" y="6048805"/>
            <a:ext cx="1323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Diet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7437" y="6041426"/>
            <a:ext cx="8966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Starved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99671" y="6418137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t-test, &lt;0.05</a:t>
            </a:r>
          </a:p>
          <a:p>
            <a:r>
              <a:rPr lang="en-US" sz="1100" dirty="0" smtClean="0"/>
              <a:t>N=16, 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72186" y="240058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5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999"/>
          <a:stretch/>
        </p:blipFill>
        <p:spPr>
          <a:xfrm>
            <a:off x="1774042" y="2078184"/>
            <a:ext cx="5422917" cy="364299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Adult fat stores </a:t>
            </a:r>
            <a:r>
              <a:rPr lang="en-US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unaffected by larval starvation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7319" y="5712992"/>
            <a:ext cx="1323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Diet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8518" y="5712992"/>
            <a:ext cx="8966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Starved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17865" y="3722318"/>
            <a:ext cx="1941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Lipid stores (mg/g)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7444" y="6346734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t-test, &lt;0.05</a:t>
            </a:r>
          </a:p>
          <a:p>
            <a:r>
              <a:rPr lang="en-US" sz="1100" dirty="0" smtClean="0"/>
              <a:t>N=10, 12</a:t>
            </a:r>
          </a:p>
        </p:txBody>
      </p:sp>
    </p:spTree>
    <p:extLst>
      <p:ext uri="{BB962C8B-B14F-4D97-AF65-F5344CB8AC3E}">
        <p14:creationId xmlns:p14="http://schemas.microsoft.com/office/powerpoint/2010/main" val="7035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Conclusion : Acute starvation during larval development increased virus susceptibility 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apped-broo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78" y="1656370"/>
            <a:ext cx="4487365" cy="336119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700306" y="1148370"/>
            <a:ext cx="0" cy="4638449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2747" y="5077536"/>
            <a:ext cx="8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Starved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9064" y="5124316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Prediction 2: Hive-level pollen nutritional quality will affect adult phenotypes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A more field relevant concern may be larvae raised on a steady diet of low quality pollen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ullSizeRend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39887" r="37212" b="5110"/>
          <a:stretch/>
        </p:blipFill>
        <p:spPr>
          <a:xfrm>
            <a:off x="863635" y="1417638"/>
            <a:ext cx="2482577" cy="2673981"/>
          </a:xfrm>
          <a:prstGeom prst="rect">
            <a:avLst/>
          </a:prstGeom>
        </p:spPr>
      </p:pic>
      <p:pic>
        <p:nvPicPr>
          <p:cNvPr id="10" name="Picture 9" descr="FullSizeRend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39887" r="37212" b="5110"/>
          <a:stretch/>
        </p:blipFill>
        <p:spPr>
          <a:xfrm>
            <a:off x="4962934" y="1417639"/>
            <a:ext cx="2482577" cy="26739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8576" y="4332164"/>
            <a:ext cx="3486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“Good” Pollen</a:t>
            </a:r>
            <a:endParaRPr lang="en-US" sz="2800" dirty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(Chestnu</a:t>
            </a:r>
            <a:r>
              <a:rPr lang="en-US" sz="2800" dirty="0" smtClean="0">
                <a:solidFill>
                  <a:srgbClr val="1F497D"/>
                </a:solidFill>
              </a:rPr>
              <a:t>t(</a:t>
            </a:r>
            <a:r>
              <a:rPr lang="en-US" sz="2800" i="1" dirty="0" err="1" smtClean="0">
                <a:solidFill>
                  <a:schemeClr val="tx2"/>
                </a:solidFill>
              </a:rPr>
              <a:t>Castanea</a:t>
            </a:r>
            <a:r>
              <a:rPr lang="en-US" sz="2800" i="1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>
                <a:solidFill>
                  <a:srgbClr val="1F497D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023" y="4332164"/>
            <a:ext cx="311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“Bad” Pollen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(Rock Rose </a:t>
            </a:r>
            <a:r>
              <a:rPr lang="en-US" sz="2800" i="1" dirty="0" smtClean="0">
                <a:solidFill>
                  <a:srgbClr val="FF0000"/>
                </a:solidFill>
              </a:rPr>
              <a:t>(Cistus))</a:t>
            </a:r>
          </a:p>
        </p:txBody>
      </p:sp>
      <p:pic>
        <p:nvPicPr>
          <p:cNvPr id="3" name="Picture 2" descr="cistus polle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2" y="5286271"/>
            <a:ext cx="1905206" cy="1402675"/>
          </a:xfrm>
          <a:prstGeom prst="ellipse">
            <a:avLst/>
          </a:prstGeom>
          <a:ln w="63500" cap="rnd">
            <a:solidFill>
              <a:srgbClr val="C0504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chestnu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14" y="5286272"/>
            <a:ext cx="2110866" cy="1402674"/>
          </a:xfrm>
          <a:prstGeom prst="ellipse">
            <a:avLst/>
          </a:prstGeom>
          <a:ln w="63500" cap="rnd">
            <a:solidFill>
              <a:schemeClr val="tx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Not all pollen has the same quality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7562" y="6488668"/>
            <a:ext cx="22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Dipasquale</a:t>
            </a:r>
            <a:r>
              <a:rPr lang="en-US" dirty="0" smtClean="0"/>
              <a:t> et al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1-24 at 7.3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5" y="0"/>
            <a:ext cx="4132769" cy="6858000"/>
          </a:xfrm>
          <a:prstGeom prst="rect">
            <a:avLst/>
          </a:prstGeom>
        </p:spPr>
      </p:pic>
      <p:pic>
        <p:nvPicPr>
          <p:cNvPr id="2" name="Picture 1" descr="ptr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20" y="608515"/>
            <a:ext cx="4465180" cy="27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SC0172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2" b="17497"/>
          <a:stretch/>
        </p:blipFill>
        <p:spPr bwMode="auto">
          <a:xfrm>
            <a:off x="5030204" y="2506991"/>
            <a:ext cx="2958445" cy="1833089"/>
          </a:xfrm>
          <a:prstGeom prst="rect">
            <a:avLst/>
          </a:prstGeom>
          <a:ln w="127000" cap="sq">
            <a:solidFill>
              <a:srgbClr val="4F81BD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SC0172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2" b="17497"/>
          <a:stretch/>
        </p:blipFill>
        <p:spPr bwMode="auto">
          <a:xfrm>
            <a:off x="528745" y="2506991"/>
            <a:ext cx="2961338" cy="183488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83648" y="1269410"/>
            <a:ext cx="281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Good Pollen</a:t>
            </a:r>
            <a:endParaRPr lang="en-US" sz="2800" dirty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(Chestnut)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256" y="1293311"/>
            <a:ext cx="281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Bad Pollen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(Rock Rose)</a:t>
            </a:r>
          </a:p>
        </p:txBody>
      </p:sp>
      <p:pic>
        <p:nvPicPr>
          <p:cNvPr id="13" name="Picture 12" descr="cistus polle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83" y="1502825"/>
            <a:ext cx="1011355" cy="744593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chestnu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92" y="1449544"/>
            <a:ext cx="1071806" cy="712217"/>
          </a:xfrm>
          <a:prstGeom prst="ellipse">
            <a:avLst/>
          </a:prstGeom>
          <a:ln w="63500" cap="rnd">
            <a:solidFill>
              <a:srgbClr val="4F81B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3585482" y="5595278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Virus challenge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083648" y="4973223"/>
            <a:ext cx="711200" cy="70318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39979" y="4888237"/>
            <a:ext cx="756751" cy="70704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128588" algn="l">
              <a:tabLst>
                <a:tab pos="6557963" algn="l"/>
              </a:tabLst>
            </a:pPr>
            <a:r>
              <a:rPr lang="en-US" sz="3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Honey bee adult nutrition</a:t>
            </a:r>
            <a:r>
              <a:rPr lang="en-US" sz="27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64" y="1168799"/>
            <a:ext cx="5420664" cy="4841599"/>
          </a:xfrm>
        </p:spPr>
        <p:txBody>
          <a:bodyPr>
            <a:normAutofit/>
          </a:bodyPr>
          <a:lstStyle/>
          <a:p>
            <a:r>
              <a:rPr lang="en-US" dirty="0"/>
              <a:t>Affects all aspects of honey bee </a:t>
            </a:r>
            <a:r>
              <a:rPr lang="en-US" dirty="0" smtClean="0"/>
              <a:t>biology</a:t>
            </a:r>
          </a:p>
          <a:p>
            <a:r>
              <a:rPr lang="en-US" dirty="0" smtClean="0"/>
              <a:t>Adult pollen diet affects response to pathogens and immunity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8" name="Picture 4" descr="http://upload.wikimedia.org/wikipedia/commons/thumb/e/eb/MyPyramidFood.svg/2000px-MyPyramidFoo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12" y="1165868"/>
            <a:ext cx="3007374" cy="232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razing in prairi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22" y="3588135"/>
            <a:ext cx="3225354" cy="28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775139" y="1419337"/>
            <a:ext cx="7385194" cy="47528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Larvae raised in colonies with low-quality pollen are more susceptible to viruses as adults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473659" y="3637393"/>
            <a:ext cx="26655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mortality, 72 h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29902" y="3323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8492" y="3323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76184" y="3323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57907" y="640828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virus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6003" y="16754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30008" y="6408289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Virus challenged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470" y="6011177"/>
            <a:ext cx="982128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Chestnut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9965" y="6011177"/>
            <a:ext cx="9877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Rockrose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0755" y="6011177"/>
            <a:ext cx="982128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Chestnut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2721" y="6011177"/>
            <a:ext cx="9877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Rockrose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1508" y="6386819"/>
            <a:ext cx="1372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Steel </a:t>
            </a:r>
            <a:r>
              <a:rPr lang="en-US" sz="1100" dirty="0" err="1" smtClean="0"/>
              <a:t>Dwass</a:t>
            </a:r>
            <a:r>
              <a:rPr lang="en-US" sz="1100" dirty="0" smtClean="0"/>
              <a:t>, all pairs</a:t>
            </a:r>
          </a:p>
          <a:p>
            <a:r>
              <a:rPr lang="en-US" sz="1100" dirty="0" smtClean="0"/>
              <a:t>N=11, 21, 11, 20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769708" y="5708820"/>
            <a:ext cx="0" cy="61297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0" y="1426464"/>
            <a:ext cx="4572000" cy="535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2367"/>
          <a:stretch/>
        </p:blipFill>
        <p:spPr>
          <a:xfrm>
            <a:off x="1181181" y="1319085"/>
            <a:ext cx="7004056" cy="47851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Virus titers are not elevated </a:t>
            </a: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due to lower quality pollen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0676" y="3896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6969" y="14598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4992" y="3711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57907" y="640828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virus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9845" y="14598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30008" y="6408289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Virus challenged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470" y="6011177"/>
            <a:ext cx="982128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Chestnut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9965" y="6011177"/>
            <a:ext cx="9877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Rockrose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0755" y="6011177"/>
            <a:ext cx="982128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Chestnut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2721" y="6011177"/>
            <a:ext cx="987771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/>
              <a:t>Rockrose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769708" y="5708820"/>
            <a:ext cx="0" cy="61297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563483" y="3374282"/>
            <a:ext cx="29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IAPV Log genome equivalents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1508" y="638681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Tukey HSD</a:t>
            </a:r>
          </a:p>
          <a:p>
            <a:r>
              <a:rPr lang="en-US" sz="1100" dirty="0" smtClean="0"/>
              <a:t>N=11, 21, 11, 20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6813" y="1459823"/>
            <a:ext cx="4572000" cy="535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What’s different about </a:t>
            </a:r>
            <a:r>
              <a:rPr lang="en-US" sz="3200" i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bees?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Reduced pollen quality does not affect emergence mass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917"/>
          <a:stretch/>
        </p:blipFill>
        <p:spPr>
          <a:xfrm>
            <a:off x="1762537" y="1953216"/>
            <a:ext cx="5618926" cy="3817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200398" y="3722318"/>
            <a:ext cx="976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Mass (g)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0314" y="5712992"/>
            <a:ext cx="10300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Chestnut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518" y="5712992"/>
            <a:ext cx="1032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Rockrose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07444" y="6346734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t-test, &lt;0.05</a:t>
            </a:r>
          </a:p>
          <a:p>
            <a:r>
              <a:rPr lang="en-US" sz="1100" dirty="0" smtClean="0"/>
              <a:t>N=10, 12</a:t>
            </a:r>
          </a:p>
        </p:txBody>
      </p:sp>
    </p:spTree>
    <p:extLst>
      <p:ext uri="{BB962C8B-B14F-4D97-AF65-F5344CB8AC3E}">
        <p14:creationId xmlns:p14="http://schemas.microsoft.com/office/powerpoint/2010/main" val="16704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Reduced pollen quality does not affect </a:t>
            </a: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adult fat stores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955"/>
          <a:stretch/>
        </p:blipFill>
        <p:spPr>
          <a:xfrm>
            <a:off x="1762537" y="1954867"/>
            <a:ext cx="5618926" cy="3815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319" y="5712992"/>
            <a:ext cx="10300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Chestnut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8518" y="5712992"/>
            <a:ext cx="1032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Rockrose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17865" y="3722318"/>
            <a:ext cx="1941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Lipid stores (mg/g)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7444" y="6346734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t-test, &lt;0.05</a:t>
            </a:r>
          </a:p>
          <a:p>
            <a:r>
              <a:rPr lang="en-US" sz="1100" dirty="0" smtClean="0"/>
              <a:t>N=10, 12</a:t>
            </a:r>
          </a:p>
        </p:txBody>
      </p:sp>
    </p:spTree>
    <p:extLst>
      <p:ext uri="{BB962C8B-B14F-4D97-AF65-F5344CB8AC3E}">
        <p14:creationId xmlns:p14="http://schemas.microsoft.com/office/powerpoint/2010/main" val="1827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</a:t>
            </a:r>
            <a:r>
              <a:rPr lang="en-US" dirty="0" err="1" smtClean="0"/>
              <a:t>conclucsions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Stressed bees are more likely to die of virus infection</a:t>
            </a:r>
          </a:p>
          <a:p>
            <a:r>
              <a:rPr lang="en-US" dirty="0" smtClean="0"/>
              <a:t>Virus titers are not higher</a:t>
            </a:r>
          </a:p>
          <a:p>
            <a:pPr lvl="1"/>
            <a:r>
              <a:rPr lang="en-US" dirty="0" smtClean="0"/>
              <a:t>Virus tolerance vs reduction in replication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Larval nutritional stress results in adult bees that are more susceptible to virus challenge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</a:t>
            </a:r>
            <a:r>
              <a:rPr lang="en-US" dirty="0" err="1" smtClean="0"/>
              <a:t>conclucsions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size affected by starvation, but not pollen dietary stress</a:t>
            </a:r>
          </a:p>
          <a:p>
            <a:r>
              <a:rPr lang="en-US" dirty="0"/>
              <a:t>Emergence fat stores not affected in either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Future testing</a:t>
            </a:r>
          </a:p>
          <a:p>
            <a:pPr lvl="1"/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Micronutrients</a:t>
            </a:r>
          </a:p>
          <a:p>
            <a:pPr lvl="1"/>
            <a:r>
              <a:rPr lang="en-US" dirty="0" smtClean="0"/>
              <a:t>Immune gene expression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What’s different about these diets?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</a:t>
            </a:r>
            <a:r>
              <a:rPr lang="en-US" dirty="0" err="1" smtClean="0"/>
              <a:t>conclucsions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Acknowledgments 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78" y="1872882"/>
            <a:ext cx="7461772" cy="122015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21943" y="5562454"/>
            <a:ext cx="3657600" cy="259109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Jimena Carrillo-Tripp</a:t>
            </a:r>
          </a:p>
          <a:p>
            <a:r>
              <a:rPr lang="en-US" sz="2800" dirty="0" smtClean="0"/>
              <a:t>Bryony </a:t>
            </a:r>
            <a:r>
              <a:rPr lang="en-US" sz="2800" dirty="0" err="1" smtClean="0"/>
              <a:t>Bonning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4" y="4177379"/>
            <a:ext cx="3101419" cy="2326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727" y="3561797"/>
            <a:ext cx="1445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Toth Lab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17307" y="141101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5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55707" cy="4351338"/>
          </a:xfrm>
        </p:spPr>
        <p:txBody>
          <a:bodyPr/>
          <a:lstStyle/>
          <a:p>
            <a:r>
              <a:rPr lang="en-US" dirty="0" smtClean="0"/>
              <a:t>Immune response</a:t>
            </a:r>
          </a:p>
          <a:p>
            <a:r>
              <a:rPr lang="en-US" dirty="0" smtClean="0"/>
              <a:t>Stress resistance</a:t>
            </a:r>
          </a:p>
          <a:p>
            <a:r>
              <a:rPr lang="en-US" dirty="0" smtClean="0"/>
              <a:t>Reproductive potential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Juvenile nutrition affects adult phenotype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Image result for zebra fi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70" y="1382827"/>
            <a:ext cx="3221642" cy="26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8448" r="28254" b="29753"/>
          <a:stretch/>
        </p:blipFill>
        <p:spPr>
          <a:xfrm>
            <a:off x="5833644" y="4001294"/>
            <a:ext cx="3221642" cy="273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5170" y="3631962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Kriengwatana</a:t>
            </a:r>
            <a:r>
              <a:rPr lang="en-US" dirty="0" smtClean="0">
                <a:solidFill>
                  <a:schemeClr val="bg1"/>
                </a:solidFill>
              </a:rPr>
              <a:t> et al 2013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 for Nauphoeta cinere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27" y="4079855"/>
            <a:ext cx="2985549" cy="26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61027" y="6351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Barrett et al 2009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6843" y="6353826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Lummaa</a:t>
            </a:r>
            <a:r>
              <a:rPr lang="en-US" dirty="0" smtClean="0">
                <a:solidFill>
                  <a:schemeClr val="bg1"/>
                </a:solidFill>
              </a:rPr>
              <a:t> et al 2002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29 at 2.2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86" y="5341258"/>
            <a:ext cx="4356100" cy="1612900"/>
          </a:xfrm>
          <a:prstGeom prst="rect">
            <a:avLst/>
          </a:prstGeom>
        </p:spPr>
      </p:pic>
      <p:pic>
        <p:nvPicPr>
          <p:cNvPr id="5" name="Picture 4" descr="Screen Shot 2016-01-29 at 2.26.2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/>
          <a:stretch/>
        </p:blipFill>
        <p:spPr>
          <a:xfrm>
            <a:off x="2351306" y="3051627"/>
            <a:ext cx="6311900" cy="751114"/>
          </a:xfrm>
          <a:prstGeom prst="rect">
            <a:avLst/>
          </a:prstGeom>
        </p:spPr>
      </p:pic>
      <p:pic>
        <p:nvPicPr>
          <p:cNvPr id="6" name="Picture 5" descr="Screen Shot 2016-01-29 at 2.23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0" y="4263570"/>
            <a:ext cx="21844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7940" y="4845537"/>
            <a:ext cx="223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High quality diet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3544" y="2418314"/>
            <a:ext cx="217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Low quality diet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51306" y="3802742"/>
            <a:ext cx="315694" cy="660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51306" y="4845537"/>
            <a:ext cx="315694" cy="495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09857" y="3280620"/>
            <a:ext cx="11284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03257" y="5592020"/>
            <a:ext cx="10214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Queen</a:t>
            </a:r>
            <a:endParaRPr lang="en-US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Juvenile nutrition affects adult phenotype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1-29 at 2.26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/>
          <a:stretch/>
        </p:blipFill>
        <p:spPr>
          <a:xfrm>
            <a:off x="2562677" y="3240312"/>
            <a:ext cx="6311900" cy="75111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How does worker larval nutrition affect adult health phenotype?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Screen Shot 2016-01-29 at 2.23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" y="3178626"/>
            <a:ext cx="2184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2500"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Hypothesis: sublethal perturbation of larval nutrition will increase adult pathogen susceptibility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2400527" y="3794158"/>
            <a:ext cx="656316" cy="1596571"/>
          </a:xfrm>
          <a:prstGeom prst="rightBrace">
            <a:avLst>
              <a:gd name="adj1" fmla="val 8333"/>
              <a:gd name="adj2" fmla="val 48387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8966" y="5512773"/>
            <a:ext cx="30994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Larval nutritional stress</a:t>
            </a:r>
            <a:endParaRPr lang="en-US" sz="2400" dirty="0"/>
          </a:p>
        </p:txBody>
      </p:sp>
      <p:pic>
        <p:nvPicPr>
          <p:cNvPr id="7" name="Picture 6" descr="Screen Shot 2016-01-29 at 2.26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/>
          <a:stretch/>
        </p:blipFill>
        <p:spPr>
          <a:xfrm>
            <a:off x="2562677" y="3240312"/>
            <a:ext cx="6311900" cy="751114"/>
          </a:xfrm>
          <a:prstGeom prst="rect">
            <a:avLst/>
          </a:prstGeom>
        </p:spPr>
      </p:pic>
      <p:pic>
        <p:nvPicPr>
          <p:cNvPr id="8" name="Picture 7" descr="Screen Shot 2016-01-29 at 2.23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" y="3178626"/>
            <a:ext cx="2184400" cy="8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8933" y="2017973"/>
            <a:ext cx="30550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susceptible adult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16466" y="2597565"/>
            <a:ext cx="453476" cy="52481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Prediction 1: a short period of larval starvation will produce more pathogen-susceptible adults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2758738" y="4196213"/>
            <a:ext cx="656316" cy="246742"/>
          </a:xfrm>
          <a:prstGeom prst="rightBrace">
            <a:avLst>
              <a:gd name="adj1" fmla="val 8333"/>
              <a:gd name="adj2" fmla="val 48387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5707" y="4937191"/>
            <a:ext cx="35691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Acute starvation (12 hours)</a:t>
            </a:r>
            <a:endParaRPr lang="en-US" sz="2400" dirty="0"/>
          </a:p>
        </p:txBody>
      </p:sp>
      <p:pic>
        <p:nvPicPr>
          <p:cNvPr id="7" name="Picture 6" descr="Screen Shot 2016-01-29 at 2.26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/>
          <a:stretch/>
        </p:blipFill>
        <p:spPr>
          <a:xfrm>
            <a:off x="2562677" y="3240312"/>
            <a:ext cx="6311900" cy="751114"/>
          </a:xfrm>
          <a:prstGeom prst="rect">
            <a:avLst/>
          </a:prstGeom>
        </p:spPr>
      </p:pic>
      <p:pic>
        <p:nvPicPr>
          <p:cNvPr id="8" name="Picture 7" descr="Screen Shot 2016-01-29 at 2.23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" y="3178626"/>
            <a:ext cx="2184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2723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4 queens caged over open comb</a:t>
            </a:r>
          </a:p>
          <a:p>
            <a:r>
              <a:rPr lang="en-US" sz="2400" dirty="0" smtClean="0"/>
              <a:t>Eggs hatch and develop  in hive normally</a:t>
            </a:r>
          </a:p>
          <a:p>
            <a:r>
              <a:rPr lang="en-US" sz="2400" dirty="0" smtClean="0"/>
              <a:t>Push in cage placed over ½ larvae at beginning of L5 stage preventing nurse bee access for 12 hours </a:t>
            </a:r>
            <a:r>
              <a:rPr lang="en-US" sz="2400" dirty="0"/>
              <a:t>(Wang et al 2014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Allows production of same aged sisters with variable starvation</a:t>
            </a:r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Larval starvation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apped-broo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6" y="2046514"/>
            <a:ext cx="4487365" cy="336119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821714" y="1538514"/>
            <a:ext cx="0" cy="4638449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4155" y="5467680"/>
            <a:ext cx="8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Starved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0472" y="5514460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3174"/>
            <a:ext cx="9144000" cy="126047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Pathogen model: experimental virus infection with Israeli acute paralysis virus (IAPV)</a:t>
            </a:r>
            <a:endParaRPr lang="en-GB" sz="32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1" y="4699395"/>
            <a:ext cx="6907598" cy="2158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6835"/>
          <a:stretch/>
        </p:blipFill>
        <p:spPr>
          <a:xfrm>
            <a:off x="5624782" y="1466072"/>
            <a:ext cx="2967675" cy="2995749"/>
          </a:xfrm>
          <a:prstGeom prst="rect">
            <a:avLst/>
          </a:prstGeom>
        </p:spPr>
      </p:pic>
      <p:pic>
        <p:nvPicPr>
          <p:cNvPr id="6" name="Content Placeholder 5" descr="bee cages.jpg"/>
          <p:cNvPicPr>
            <a:picLocks noChangeAspect="1"/>
          </p:cNvPicPr>
          <p:nvPr/>
        </p:nvPicPr>
        <p:blipFill>
          <a:blip r:embed="rId5" cstate="print"/>
          <a:srcRect t="-24712" b="-309"/>
          <a:stretch>
            <a:fillRect/>
          </a:stretch>
        </p:blipFill>
        <p:spPr>
          <a:xfrm>
            <a:off x="635545" y="1466072"/>
            <a:ext cx="3167197" cy="29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3471</TotalTime>
  <Words>848</Words>
  <Application>Microsoft Office PowerPoint</Application>
  <PresentationFormat>On-screen Show (4:3)</PresentationFormat>
  <Paragraphs>219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Acute conclucsions </vt:lpstr>
      <vt:lpstr>Acute conclucsions </vt:lpstr>
      <vt:lpstr>Acute conclucsions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Talk 2016</dc:title>
  <dc:creator>Adolezal</dc:creator>
  <cp:lastModifiedBy>Adolezal</cp:lastModifiedBy>
  <cp:revision>93</cp:revision>
  <dcterms:created xsi:type="dcterms:W3CDTF">2016-09-23T14:11:09Z</dcterms:created>
  <dcterms:modified xsi:type="dcterms:W3CDTF">2016-10-26T17:35:05Z</dcterms:modified>
</cp:coreProperties>
</file>