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1"/>
    <p:restoredTop sz="74115"/>
  </p:normalViewPr>
  <p:slideViewPr>
    <p:cSldViewPr snapToGrid="0" snapToObjects="1">
      <p:cViewPr>
        <p:scale>
          <a:sx n="75" d="100"/>
          <a:sy n="75" d="100"/>
        </p:scale>
        <p:origin x="1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41C8E-3E4D-AE42-9643-E3120D4F7C64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56183-6234-3E4B-8CE6-DEA04E18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 expression for five immune genes of bees that  experienced normal or starvation conditions during development fed sterile sucrose or virus inoculum as adults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fed sterile sucrose or virus inoculum as adults. Boxplots display median, interquartile range, and full data range. Letters denote significant differences (ANOVA followed by Tukey HSD).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56183-6234-3E4B-8CE6-DEA04E187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 expression for five immune genes of bees reared under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Cistus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Castanea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-only hive conditions fed sterile sucrose or virus inoculum as adults. Boxplots display median, interquartile range, and full data range. Letters denote significant differences (ANOVA followed by Tukey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56183-6234-3E4B-8CE6-DEA04E1871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1D7A-F3FB-0140-BF94-7B773D1F7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B5F18-D6EE-E347-9BAE-E52A6BBD5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13A5-0D27-CD4C-AC43-A0BAB537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05FA-B63E-214B-8468-702148E7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C57C-A6EB-EA44-B765-54ED8CED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5BAE-769A-F54B-98F4-70014E19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CB105-3C6C-7549-8603-83F86B71E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6D5B-EEE7-0F42-9980-83C7D205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963E-EB94-3941-9D0C-29D003FC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0DBB5-C69C-F441-856F-0C9830A5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DAF29-42F7-E441-B71B-835B4173E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7DBE2-3F48-BD49-9DB2-3E4931A13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0F36-97F6-B547-987D-2D366FAE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6123-A816-9E49-9DFE-2DB6EA58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1543-BAA8-1341-BE51-6E5CA326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8EBE-C6E2-F340-A456-5110E909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33A8-8693-6843-8F77-C67296C1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1C4D-266F-0B42-BF7C-10F25864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C101-6872-C84D-9D82-BD9C9F80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1EA1-BD0D-034F-B934-F12CD0F9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9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2EE6-9710-924D-BB36-1290370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D8B7-D1F2-BF40-A9B2-2479A781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B3EF-FC06-A543-9FF9-174F39A7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326A-3758-094A-BDE7-BE4890E6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E21D-A66A-7B46-AF99-DB57F771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0DB4-183A-3444-8556-2919A035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2625-25E9-1D4D-8270-B86EE804B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B0783-257D-004E-A7A8-C241F7E5A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0F369-A55A-B343-AFBF-A65DA7BF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6FA3-C99F-2948-A340-FF8E962B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7DB53-07C1-F345-BE66-1DFDAA74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6131-08EE-F942-B42E-D1EDFB48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63337-7677-294B-AEF3-7892AF9E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7DC0C-31D8-D94D-97AE-4DE047B59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AF8E2-D4BA-E742-B1F8-A77FB1CE0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7373E-FF38-0B40-9192-B98115483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B847B-3C7D-0B44-968C-3BF345CE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DFF00-9A1B-884D-9F06-8AA6C4FF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E6A67-17A0-FC43-A132-5B5B4627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09C-A6DB-1347-B0C8-1C1EEC52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7B85D-CD9B-AE41-9475-0DFF0427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C4000-93D2-9A4D-BEC2-A8F954C9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4C99B-722D-BD44-8484-40DB0AC9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3BE11-DBD4-914B-B911-4FCEF4BB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2996E-9DC2-954C-8CC7-AF9E7168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929BA-6EF9-F44E-8E9D-35E7F547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4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3359-1144-9C47-AA24-E0248A31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9E69-C072-E14F-A4D9-12F9FF3B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E8D18-3704-394C-BD8C-5978E348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47940-C40D-3C47-9EA5-DFEA4466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D8C0-BFA2-E046-AA64-88624F80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FAED-AB83-FE4F-BABE-B7D72C2D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28F-4E1C-4044-A66B-5839B93F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1AA9F-5D22-3347-BD4E-2EF1AE454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94352-79F6-A646-B7CB-A05B6A904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20432-A38F-494E-977A-2547918E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AB9B-3A0F-244C-BA92-95EA18AD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09895-23ED-824F-A53F-8F8C0517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7067E-0381-4D44-BEDA-BE58D485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69D0E-F7C9-7A47-A69C-3914D990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A8A3-7356-9744-9CCE-6B03E7611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FF9A-EC3C-B847-B4E8-21F2F86922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D09A-BC43-D948-B6EA-0336BCCBF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CF469-E0D0-1241-9E4C-2B2C6558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C57C-5DBA-5640-A355-B11BAF44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AB9EBBC-4783-5B4E-A276-B7CC6E8E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68" y="143710"/>
            <a:ext cx="3998691" cy="26716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D2822-8538-1041-8AA1-19B40B3D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39" y="143710"/>
            <a:ext cx="3939803" cy="26716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068DE6E-CB7A-F740-9EED-4A902275F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985" y="143712"/>
            <a:ext cx="3822840" cy="26716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3BD9A9-921A-FF4D-945A-3C17953DA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28" y="3031287"/>
            <a:ext cx="3822844" cy="26716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F76199-961E-724A-9440-E5C530C30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913" y="3031288"/>
            <a:ext cx="3822841" cy="26716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086D8D-FB28-034B-8C66-6D7523CD2869}"/>
              </a:ext>
            </a:extLst>
          </p:cNvPr>
          <p:cNvSpPr txBox="1"/>
          <p:nvPr/>
        </p:nvSpPr>
        <p:spPr>
          <a:xfrm>
            <a:off x="583324" y="143710"/>
            <a:ext cx="713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cactus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ABA52C-8ACA-6D41-93C1-6BB063264C1E}"/>
              </a:ext>
            </a:extLst>
          </p:cNvPr>
          <p:cNvSpPr txBox="1"/>
          <p:nvPr/>
        </p:nvSpPr>
        <p:spPr>
          <a:xfrm>
            <a:off x="4406162" y="145428"/>
            <a:ext cx="58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dicer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2655FB-F5A1-F34A-88F2-942E478AD74E}"/>
              </a:ext>
            </a:extLst>
          </p:cNvPr>
          <p:cNvSpPr txBox="1"/>
          <p:nvPr/>
        </p:nvSpPr>
        <p:spPr>
          <a:xfrm>
            <a:off x="8514851" y="143710"/>
            <a:ext cx="156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hymenoptaaecin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EE22CB-0B69-9A4E-965D-649E8BEA4228}"/>
              </a:ext>
            </a:extLst>
          </p:cNvPr>
          <p:cNvSpPr txBox="1"/>
          <p:nvPr/>
        </p:nvSpPr>
        <p:spPr>
          <a:xfrm>
            <a:off x="2333296" y="3040584"/>
            <a:ext cx="1027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hopscotch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288FE6-AF4C-FB4A-BCBF-812EB264BDED}"/>
              </a:ext>
            </a:extLst>
          </p:cNvPr>
          <p:cNvSpPr txBox="1"/>
          <p:nvPr/>
        </p:nvSpPr>
        <p:spPr>
          <a:xfrm>
            <a:off x="6503593" y="3040584"/>
            <a:ext cx="1147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vitellogenin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7FCD9-544A-DC49-8618-D62F925AF358}"/>
              </a:ext>
            </a:extLst>
          </p:cNvPr>
          <p:cNvSpPr txBox="1"/>
          <p:nvPr/>
        </p:nvSpPr>
        <p:spPr>
          <a:xfrm>
            <a:off x="811111" y="69256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302792-BC68-DD44-BE64-5D288E61DECE}"/>
              </a:ext>
            </a:extLst>
          </p:cNvPr>
          <p:cNvSpPr txBox="1"/>
          <p:nvPr/>
        </p:nvSpPr>
        <p:spPr>
          <a:xfrm>
            <a:off x="1604385" y="69256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A,B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775C23-7079-294A-A1D2-664F2BE2B387}"/>
              </a:ext>
            </a:extLst>
          </p:cNvPr>
          <p:cNvSpPr txBox="1"/>
          <p:nvPr/>
        </p:nvSpPr>
        <p:spPr>
          <a:xfrm>
            <a:off x="2484617" y="6696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A,B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A376CC-156D-AE4F-A231-F83D6AC19F65}"/>
              </a:ext>
            </a:extLst>
          </p:cNvPr>
          <p:cNvSpPr txBox="1"/>
          <p:nvPr/>
        </p:nvSpPr>
        <p:spPr>
          <a:xfrm>
            <a:off x="3551774" y="29075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0FE6DE-73D4-534B-A37F-5FD6191D058B}"/>
              </a:ext>
            </a:extLst>
          </p:cNvPr>
          <p:cNvSpPr txBox="1"/>
          <p:nvPr/>
        </p:nvSpPr>
        <p:spPr>
          <a:xfrm>
            <a:off x="7678142" y="18026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N.S.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885CBF-CBC0-294F-90F7-BB541E2D81B6}"/>
              </a:ext>
            </a:extLst>
          </p:cNvPr>
          <p:cNvSpPr txBox="1"/>
          <p:nvPr/>
        </p:nvSpPr>
        <p:spPr>
          <a:xfrm>
            <a:off x="8728276" y="56945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85B479-1765-7649-96FA-D7A9B4C5A22F}"/>
              </a:ext>
            </a:extLst>
          </p:cNvPr>
          <p:cNvSpPr txBox="1"/>
          <p:nvPr/>
        </p:nvSpPr>
        <p:spPr>
          <a:xfrm>
            <a:off x="9605971" y="56945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A,B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E76B05-607A-F142-9724-3D2037776096}"/>
              </a:ext>
            </a:extLst>
          </p:cNvPr>
          <p:cNvSpPr txBox="1"/>
          <p:nvPr/>
        </p:nvSpPr>
        <p:spPr>
          <a:xfrm>
            <a:off x="10414674" y="5694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A,B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131BC8-45F2-2D4E-A917-96E294D2199B}"/>
              </a:ext>
            </a:extLst>
          </p:cNvPr>
          <p:cNvSpPr txBox="1"/>
          <p:nvPr/>
        </p:nvSpPr>
        <p:spPr>
          <a:xfrm>
            <a:off x="11400358" y="2451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07E2E6-F6BC-7142-A7B0-158AC4130CEB}"/>
              </a:ext>
            </a:extLst>
          </p:cNvPr>
          <p:cNvSpPr txBox="1"/>
          <p:nvPr/>
        </p:nvSpPr>
        <p:spPr>
          <a:xfrm>
            <a:off x="2587209" y="35462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DE8CA3-A686-D949-8224-13CDC9A7A0DE}"/>
              </a:ext>
            </a:extLst>
          </p:cNvPr>
          <p:cNvSpPr txBox="1"/>
          <p:nvPr/>
        </p:nvSpPr>
        <p:spPr>
          <a:xfrm>
            <a:off x="3464904" y="354620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A,B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7F2D1A-62B1-2B41-993D-52C8E16E472F}"/>
              </a:ext>
            </a:extLst>
          </p:cNvPr>
          <p:cNvSpPr txBox="1"/>
          <p:nvPr/>
        </p:nvSpPr>
        <p:spPr>
          <a:xfrm>
            <a:off x="4273607" y="35462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A,B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75180-63CA-C644-91C2-496FE7372A9A}"/>
              </a:ext>
            </a:extLst>
          </p:cNvPr>
          <p:cNvSpPr txBox="1"/>
          <p:nvPr/>
        </p:nvSpPr>
        <p:spPr>
          <a:xfrm>
            <a:off x="5259291" y="32218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C220AE-4377-3C40-B96F-01D5596FE1E3}"/>
              </a:ext>
            </a:extLst>
          </p:cNvPr>
          <p:cNvSpPr txBox="1"/>
          <p:nvPr/>
        </p:nvSpPr>
        <p:spPr>
          <a:xfrm>
            <a:off x="9657295" y="308675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N.S.</a:t>
            </a:r>
          </a:p>
        </p:txBody>
      </p:sp>
    </p:spTree>
    <p:extLst>
      <p:ext uri="{BB962C8B-B14F-4D97-AF65-F5344CB8AC3E}">
        <p14:creationId xmlns:p14="http://schemas.microsoft.com/office/powerpoint/2010/main" val="30126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7B8A82D0-E945-2546-9C1D-12A60A125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16" y="3105632"/>
            <a:ext cx="3673187" cy="250320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00013CC-FD9F-8746-AE1B-7AC9581A0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014" y="3103648"/>
            <a:ext cx="3676098" cy="250519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B10D46-7563-8F4E-9480-E7AC686A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966" y="207107"/>
            <a:ext cx="3827875" cy="27041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680C4B3-865A-FC43-AF46-FD5038B70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867" y="299107"/>
            <a:ext cx="3827875" cy="26086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44368A-BF26-8449-8A00-D430BD230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68" y="206774"/>
            <a:ext cx="3822838" cy="27048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89FC78-865C-AC48-B232-8C7CD1A4C78C}"/>
              </a:ext>
            </a:extLst>
          </p:cNvPr>
          <p:cNvSpPr txBox="1"/>
          <p:nvPr/>
        </p:nvSpPr>
        <p:spPr>
          <a:xfrm>
            <a:off x="583324" y="206774"/>
            <a:ext cx="713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cactus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7C56F1-2286-9D4F-8516-3F8625404CBA}"/>
              </a:ext>
            </a:extLst>
          </p:cNvPr>
          <p:cNvSpPr txBox="1"/>
          <p:nvPr/>
        </p:nvSpPr>
        <p:spPr>
          <a:xfrm>
            <a:off x="4406162" y="208492"/>
            <a:ext cx="58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dicer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7D10E-F513-AA41-A84F-23269905A84C}"/>
              </a:ext>
            </a:extLst>
          </p:cNvPr>
          <p:cNvSpPr txBox="1"/>
          <p:nvPr/>
        </p:nvSpPr>
        <p:spPr>
          <a:xfrm>
            <a:off x="8514851" y="206774"/>
            <a:ext cx="156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hymenoptaaecin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E7A06-5B2E-8849-A644-50ECC026A908}"/>
              </a:ext>
            </a:extLst>
          </p:cNvPr>
          <p:cNvSpPr txBox="1"/>
          <p:nvPr/>
        </p:nvSpPr>
        <p:spPr>
          <a:xfrm>
            <a:off x="2333296" y="3103648"/>
            <a:ext cx="1027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hopscotch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B0D5A-640C-B645-BA16-567669BB288C}"/>
              </a:ext>
            </a:extLst>
          </p:cNvPr>
          <p:cNvSpPr txBox="1"/>
          <p:nvPr/>
        </p:nvSpPr>
        <p:spPr>
          <a:xfrm>
            <a:off x="6009394" y="3074517"/>
            <a:ext cx="1147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vitellogenin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B9173-B773-F346-93BD-F22ABA737E4C}"/>
              </a:ext>
            </a:extLst>
          </p:cNvPr>
          <p:cNvSpPr txBox="1"/>
          <p:nvPr/>
        </p:nvSpPr>
        <p:spPr>
          <a:xfrm>
            <a:off x="4602087" y="66103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EB0CC-8E98-AB45-A067-3ADEC5E1168A}"/>
              </a:ext>
            </a:extLst>
          </p:cNvPr>
          <p:cNvSpPr txBox="1"/>
          <p:nvPr/>
        </p:nvSpPr>
        <p:spPr>
          <a:xfrm>
            <a:off x="5396112" y="66103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5B9AA7-699D-E945-BE57-1B66BBCE75AF}"/>
              </a:ext>
            </a:extLst>
          </p:cNvPr>
          <p:cNvSpPr txBox="1"/>
          <p:nvPr/>
        </p:nvSpPr>
        <p:spPr>
          <a:xfrm>
            <a:off x="6305453" y="66103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8939C4-6B4C-AE4D-A575-E6865D57ABE7}"/>
              </a:ext>
            </a:extLst>
          </p:cNvPr>
          <p:cNvSpPr txBox="1"/>
          <p:nvPr/>
        </p:nvSpPr>
        <p:spPr>
          <a:xfrm>
            <a:off x="7331614" y="6222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330B4-BF71-D546-BCFD-3A31A8A8F06F}"/>
              </a:ext>
            </a:extLst>
          </p:cNvPr>
          <p:cNvSpPr txBox="1"/>
          <p:nvPr/>
        </p:nvSpPr>
        <p:spPr>
          <a:xfrm>
            <a:off x="787688" y="66103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127C45-8EDA-1545-8B4F-A42FE42B8D03}"/>
              </a:ext>
            </a:extLst>
          </p:cNvPr>
          <p:cNvSpPr txBox="1"/>
          <p:nvPr/>
        </p:nvSpPr>
        <p:spPr>
          <a:xfrm>
            <a:off x="3427474" y="66103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5248B7-4895-8144-AF5F-306FD348BF37}"/>
              </a:ext>
            </a:extLst>
          </p:cNvPr>
          <p:cNvSpPr txBox="1"/>
          <p:nvPr/>
        </p:nvSpPr>
        <p:spPr>
          <a:xfrm>
            <a:off x="2568205" y="622272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C5184-C117-8444-A080-0598C964707E}"/>
              </a:ext>
            </a:extLst>
          </p:cNvPr>
          <p:cNvSpPr txBox="1"/>
          <p:nvPr/>
        </p:nvSpPr>
        <p:spPr>
          <a:xfrm>
            <a:off x="11280349" y="37605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N.S.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168AC0-A350-5A41-96F3-F9A76E6A721D}"/>
              </a:ext>
            </a:extLst>
          </p:cNvPr>
          <p:cNvSpPr txBox="1"/>
          <p:nvPr/>
        </p:nvSpPr>
        <p:spPr>
          <a:xfrm>
            <a:off x="8897554" y="316685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N.S.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EC5097-8A82-2A4A-8141-55AF834A21CD}"/>
              </a:ext>
            </a:extLst>
          </p:cNvPr>
          <p:cNvSpPr txBox="1"/>
          <p:nvPr/>
        </p:nvSpPr>
        <p:spPr>
          <a:xfrm>
            <a:off x="5133860" y="309974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N.S.</a:t>
            </a:r>
          </a:p>
        </p:txBody>
      </p:sp>
    </p:spTree>
    <p:extLst>
      <p:ext uri="{BB962C8B-B14F-4D97-AF65-F5344CB8AC3E}">
        <p14:creationId xmlns:p14="http://schemas.microsoft.com/office/powerpoint/2010/main" val="321656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166</Words>
  <Application>Microsoft Macintosh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2020-09-09T20:39:59Z</dcterms:created>
  <dcterms:modified xsi:type="dcterms:W3CDTF">2020-09-15T00:04:30Z</dcterms:modified>
</cp:coreProperties>
</file>