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26F4CE-68DC-4FF7-A313-5A8C0BF26A5E}">
  <a:tblStyle styleId="{0E26F4CE-68DC-4FF7-A313-5A8C0BF26A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8" Type="http://schemas.openxmlformats.org/officeDocument/2006/relationships/font" Target="fonts/RobotoMono-regular.fntdata"/><Relationship Id="rId27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dcbafa2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dcbafa2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dcbafa23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8dcbafa23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8dcbafa2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8dcbafa2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dcbafa23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8dcbafa23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8dcbafa23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8dcbafa23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8dcbafa23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8dcbafa23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8dcbafa23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8dcbafa23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8dcbafa23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8dcbafa23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8dcbafa23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8dcbafa23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94dedbe3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94dedbe3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94dedbe3a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94dedbe3a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94dedbe3a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94dedbe3a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94dedbe3a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94dedbe3a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94dedbe3a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94dedbe3a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94dedbe3a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94dedbe3a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94dedbe3a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94dedbe3a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94dedbe3a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94dedbe3a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lexander1939/OnlycationApp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linkedin.com/developers/apps" TargetMode="External"/><Relationship Id="rId4" Type="http://schemas.openxmlformats.org/officeDocument/2006/relationships/hyperlink" Target="https://www.linkedin.com/developers/apps" TargetMode="External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Relationship Id="rId6" Type="http://schemas.openxmlformats.org/officeDocument/2006/relationships/image" Target="../media/image15.png"/><Relationship Id="rId7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Relationship Id="rId6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learn.microsoft.com/en-us/linkedin/consumer/integrations/self-serve/sign-in-with-linkedin-v2?utm_source=chatgpt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ONLYCATION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/>
              <a:t>Repositorio:</a:t>
            </a:r>
            <a:r>
              <a:rPr lang="es-419" sz="2100" u="sng">
                <a:solidFill>
                  <a:schemeClr val="hlink"/>
                </a:solidFill>
                <a:hlinkClick r:id="rId3"/>
              </a:rPr>
              <a:t>OnlycationApp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6️⃣</a:t>
            </a:r>
            <a:r>
              <a:rPr lang="es-419"/>
              <a:t> Configuracion de linkedin-Crear app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628700" y="1298375"/>
            <a:ext cx="3400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Crear la app en</a:t>
            </a:r>
            <a:r>
              <a:rPr b="1" lang="es-419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s-419" sz="11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 Developers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nsolas"/>
              <a:buAutoNum type="alphaLcPeriod"/>
            </a:pPr>
            <a:r>
              <a:rPr lang="es-419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Agrega nombre, logo, política de privacidad y términos.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5" name="Google Shape;125;p22" title="profeArmand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0575" y="1017725"/>
            <a:ext cx="2943925" cy="393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7️⃣</a:t>
            </a:r>
            <a:r>
              <a:rPr lang="es-419"/>
              <a:t> Configuracion de linkedin-</a:t>
            </a:r>
            <a:r>
              <a:rPr lang="es-419"/>
              <a:t>Agregar el producto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628700" y="1298375"/>
            <a:ext cx="34005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Agregar el producto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s-419" sz="1100">
                <a:solidFill>
                  <a:schemeClr val="dk1"/>
                </a:solidFill>
              </a:rPr>
              <a:t>Selecciona </a:t>
            </a:r>
            <a:r>
              <a:rPr b="1" lang="es-419" sz="1100">
                <a:solidFill>
                  <a:schemeClr val="dk1"/>
                </a:solidFill>
              </a:rPr>
              <a:t>“Sign In with LinkedIn using OpenID Connect”</a:t>
            </a:r>
            <a:r>
              <a:rPr lang="es-419" sz="1100">
                <a:solidFill>
                  <a:schemeClr val="dk1"/>
                </a:solidFill>
              </a:rPr>
              <a:t>.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2" name="Google Shape;132;p23" title="profeArmand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572" y="2503000"/>
            <a:ext cx="5120026" cy="17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8️⃣</a:t>
            </a:r>
            <a:r>
              <a:rPr lang="es-419"/>
              <a:t> Configuracion de linkedin-Auth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628700" y="1298375"/>
            <a:ext cx="34005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Configurar OAuth 2.0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b="1" lang="es-419" sz="1100">
                <a:solidFill>
                  <a:schemeClr val="dk1"/>
                </a:solidFill>
              </a:rPr>
              <a:t>Agrega los redirect URLs permitidos (ejemplo: </a:t>
            </a:r>
            <a:r>
              <a:rPr b="1" lang="es-419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http://localhost:8000/api/auth/linkedin/callback</a:t>
            </a:r>
            <a:r>
              <a:rPr b="1" lang="es-419" sz="1100">
                <a:solidFill>
                  <a:schemeClr val="dk1"/>
                </a:solidFill>
              </a:rPr>
              <a:t>).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9" name="Google Shape;139;p24" title="profeArmand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3775" y="1079000"/>
            <a:ext cx="2524475" cy="330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9️⃣</a:t>
            </a:r>
            <a:r>
              <a:rPr lang="es-419"/>
              <a:t> Configuracion del backend-.env</a:t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628700" y="1298375"/>
            <a:ext cx="3400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Aquí se guardan las </a:t>
            </a:r>
            <a:r>
              <a:rPr b="1" lang="es-419" sz="1100">
                <a:solidFill>
                  <a:schemeClr val="dk1"/>
                </a:solidFill>
              </a:rPr>
              <a:t>credenciales sensibles</a:t>
            </a:r>
            <a:r>
              <a:rPr lang="es-419" sz="1100">
                <a:solidFill>
                  <a:schemeClr val="dk1"/>
                </a:solidFill>
              </a:rPr>
              <a:t>, que son clave para la autenticación: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6" name="Google Shape;146;p25" title="profeArmand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225" y="2377100"/>
            <a:ext cx="6332325" cy="14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1️⃣0️⃣</a:t>
            </a:r>
            <a:r>
              <a:rPr lang="es-419"/>
              <a:t> Configuracion del backend-APIs</a:t>
            </a:r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179450" y="1145400"/>
            <a:ext cx="4352100" cy="27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1️⃣ El usuario debe estar </a:t>
            </a:r>
            <a:r>
              <a:rPr b="1" lang="es-419" sz="1100">
                <a:solidFill>
                  <a:schemeClr val="dk1"/>
                </a:solidFill>
              </a:rPr>
              <a:t>registrado previamente</a:t>
            </a:r>
            <a:r>
              <a:rPr lang="es-419" sz="1100">
                <a:solidFill>
                  <a:schemeClr val="dk1"/>
                </a:solidFill>
              </a:rPr>
              <a:t> (como </a:t>
            </a:r>
            <a:r>
              <a:rPr i="1" lang="es-419" sz="1100">
                <a:solidFill>
                  <a:schemeClr val="dk1"/>
                </a:solidFill>
              </a:rPr>
              <a:t>student</a:t>
            </a:r>
            <a:r>
              <a:rPr lang="es-419" sz="1100">
                <a:solidFill>
                  <a:schemeClr val="dk1"/>
                </a:solidFill>
              </a:rPr>
              <a:t> o </a:t>
            </a:r>
            <a:r>
              <a:rPr i="1" lang="es-419" sz="1100">
                <a:solidFill>
                  <a:schemeClr val="dk1"/>
                </a:solidFill>
              </a:rPr>
              <a:t>teacher</a:t>
            </a:r>
            <a:r>
              <a:rPr lang="es-419" sz="11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2️⃣ Al iniciar sesión, se envía la petición a la </a:t>
            </a:r>
            <a:r>
              <a:rPr b="1" lang="es-419" sz="1100">
                <a:solidFill>
                  <a:schemeClr val="dk1"/>
                </a:solidFill>
              </a:rPr>
              <a:t>ruta </a:t>
            </a:r>
            <a:r>
              <a:rPr b="1" lang="es-419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/login</a:t>
            </a:r>
            <a:r>
              <a:rPr lang="es-419" sz="1100">
                <a:solidFill>
                  <a:schemeClr val="dk1"/>
                </a:solidFill>
              </a:rPr>
              <a:t>, que redirige a LinkedIn.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3️⃣ LinkedIn muestra la pantalla de autorización y verifica los </a:t>
            </a:r>
            <a:r>
              <a:rPr b="1" lang="es-419" sz="1100">
                <a:solidFill>
                  <a:schemeClr val="dk1"/>
                </a:solidFill>
              </a:rPr>
              <a:t>permisos</a:t>
            </a:r>
            <a:r>
              <a:rPr lang="es-419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4️⃣ Si todo está correcto, LinkedIn redirige al </a:t>
            </a:r>
            <a:r>
              <a:rPr b="1" lang="es-419" sz="1100">
                <a:solidFill>
                  <a:schemeClr val="dk1"/>
                </a:solidFill>
              </a:rPr>
              <a:t>callback</a:t>
            </a:r>
            <a:r>
              <a:rPr lang="es-419" sz="1100">
                <a:solidFill>
                  <a:schemeClr val="dk1"/>
                </a:solidFill>
              </a:rPr>
              <a:t> del backend con un código.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5️⃣ El backend valida el código, obtiene el </a:t>
            </a:r>
            <a:r>
              <a:rPr b="1" lang="es-419" sz="1100">
                <a:solidFill>
                  <a:schemeClr val="dk1"/>
                </a:solidFill>
              </a:rPr>
              <a:t>token de acceso</a:t>
            </a:r>
            <a:r>
              <a:rPr lang="es-419" sz="1100">
                <a:solidFill>
                  <a:schemeClr val="dk1"/>
                </a:solidFill>
              </a:rPr>
              <a:t> y permite el inicio de sesión.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53" name="Google Shape;153;p26" title="profeArmand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550" y="1719050"/>
            <a:ext cx="44272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 title="profeArmand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325" y="2119313"/>
            <a:ext cx="4291611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 title="profeArmand7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4325" y="2490788"/>
            <a:ext cx="44817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 title="profeArmand8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4325" y="2824163"/>
            <a:ext cx="384563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1️⃣1️⃣</a:t>
            </a:r>
            <a:r>
              <a:rPr lang="es-419"/>
              <a:t> Configuracion del backend-APIs</a:t>
            </a:r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179450" y="1145400"/>
            <a:ext cx="43521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Recibe el código de autorización (</a:t>
            </a:r>
            <a:r>
              <a:rPr b="1" lang="es-419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code</a:t>
            </a:r>
            <a:r>
              <a:rPr b="1" lang="es-419" sz="1100">
                <a:solidFill>
                  <a:schemeClr val="dk1"/>
                </a:solidFill>
              </a:rPr>
              <a:t>)</a:t>
            </a:r>
            <a:r>
              <a:rPr lang="es-419" sz="1100">
                <a:solidFill>
                  <a:schemeClr val="dk1"/>
                </a:solidFill>
              </a:rPr>
              <a:t> que LinkedIn devuelve después de que el usuario inicia sesión.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Intercambia ese código por un token de acceso</a:t>
            </a:r>
            <a:r>
              <a:rPr lang="es-419" sz="1100">
                <a:solidFill>
                  <a:schemeClr val="dk1"/>
                </a:solidFill>
              </a:rPr>
              <a:t> usando </a:t>
            </a:r>
            <a:r>
              <a:rPr lang="es-419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linkedin_auth.get_access_token(code)</a:t>
            </a:r>
            <a:r>
              <a:rPr lang="es-419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Obtiene los datos del usuario desde LinkedIn</a:t>
            </a:r>
            <a:r>
              <a:rPr lang="es-419" sz="1100">
                <a:solidFill>
                  <a:schemeClr val="dk1"/>
                </a:solidFill>
              </a:rPr>
              <a:t>, como su nombre y correo.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Verifica si el usuario ya existe en la base de datos</a:t>
            </a:r>
            <a:r>
              <a:rPr lang="es-419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Genera los tokens JWT (access y refresh)</a:t>
            </a:r>
            <a:r>
              <a:rPr lang="es-419" sz="1100">
                <a:solidFill>
                  <a:schemeClr val="dk1"/>
                </a:solidFill>
              </a:rPr>
              <a:t> para iniciar sesión en la aplicación sin usar contraseña.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Devuelve una respuesta con los datos básicos del usuario y los tokens.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63" name="Google Shape;163;p27" title="profeArmand1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62500"/>
            <a:ext cx="4445399" cy="2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 title="profeArmand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600" y="1295525"/>
            <a:ext cx="2772538" cy="2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 title="profeArmand10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5588" y="1671425"/>
            <a:ext cx="41719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 title="profeArmand11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0125" y="2325825"/>
            <a:ext cx="2692320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 title="profeArmand13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03950" y="2629475"/>
            <a:ext cx="41814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1️⃣2️⃣</a:t>
            </a:r>
            <a:r>
              <a:rPr lang="es-419"/>
              <a:t> Pruebas/vista de la pantallas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00" y="1118100"/>
            <a:ext cx="1677150" cy="3449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1613" y="1118088"/>
            <a:ext cx="1677150" cy="337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3613" y="1056800"/>
            <a:ext cx="1677150" cy="3371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11950" y="1056800"/>
            <a:ext cx="1540351" cy="33711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8"/>
          <p:cNvCxnSpPr>
            <a:stCxn id="173" idx="3"/>
            <a:endCxn id="174" idx="1"/>
          </p:cNvCxnSpPr>
          <p:nvPr/>
        </p:nvCxnSpPr>
        <p:spPr>
          <a:xfrm flipH="1" rot="10800000">
            <a:off x="1849050" y="2803676"/>
            <a:ext cx="702600" cy="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8"/>
          <p:cNvCxnSpPr>
            <a:stCxn id="174" idx="3"/>
            <a:endCxn id="175" idx="1"/>
          </p:cNvCxnSpPr>
          <p:nvPr/>
        </p:nvCxnSpPr>
        <p:spPr>
          <a:xfrm flipH="1" rot="10800000">
            <a:off x="4228763" y="2742474"/>
            <a:ext cx="884700" cy="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8"/>
          <p:cNvCxnSpPr>
            <a:stCxn id="175" idx="3"/>
            <a:endCxn id="176" idx="1"/>
          </p:cNvCxnSpPr>
          <p:nvPr/>
        </p:nvCxnSpPr>
        <p:spPr>
          <a:xfrm>
            <a:off x="6790763" y="2742376"/>
            <a:ext cx="62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1️⃣</a:t>
            </a:r>
            <a:r>
              <a:rPr lang="es-419"/>
              <a:t>3️⃣</a:t>
            </a:r>
            <a:r>
              <a:rPr lang="es-419"/>
              <a:t> Pruebas/vista de la pantallas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225" y="1560775"/>
            <a:ext cx="1657475" cy="335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1️⃣4️⃣</a:t>
            </a:r>
            <a:r>
              <a:rPr lang="es-419"/>
              <a:t> </a:t>
            </a:r>
            <a:r>
              <a:rPr lang="es-419"/>
              <a:t> Bibliografía</a:t>
            </a:r>
            <a:endParaRPr/>
          </a:p>
        </p:txBody>
      </p:sp>
      <p:sp>
        <p:nvSpPr>
          <p:cNvPr id="191" name="Google Shape;191;p30"/>
          <p:cNvSpPr txBox="1"/>
          <p:nvPr/>
        </p:nvSpPr>
        <p:spPr>
          <a:xfrm>
            <a:off x="937550" y="1158425"/>
            <a:ext cx="7741200" cy="27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Hpanchag. (s. f.). </a:t>
            </a:r>
            <a:r>
              <a:rPr i="1" lang="es-419" sz="1100">
                <a:solidFill>
                  <a:schemeClr val="dk1"/>
                </a:solidFill>
              </a:rPr>
              <a:t>Sign In with LinkedIn using OpenID Connect - LinkedIn</a:t>
            </a:r>
            <a:r>
              <a:rPr lang="es-419" sz="1100">
                <a:solidFill>
                  <a:schemeClr val="dk1"/>
                </a:solidFill>
              </a:rPr>
              <a:t>. Microsoft Learn. </a:t>
            </a:r>
            <a:r>
              <a:rPr lang="es-419" sz="11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https://learn.microsoft.com/en-us/linkedin/consumer/integrations/self-serve/sign-in-with-linkedin-v2?utm_source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Deeksha-Ramesh. (s. f.). </a:t>
            </a:r>
            <a:r>
              <a:rPr i="1" lang="es-419" sz="1100">
                <a:solidFill>
                  <a:schemeClr val="dk1"/>
                </a:solidFill>
              </a:rPr>
              <a:t>LinkedIn 3-Legged OAuth Flow - LinkedIn</a:t>
            </a:r>
            <a:r>
              <a:rPr lang="es-419" sz="1100">
                <a:solidFill>
                  <a:schemeClr val="dk1"/>
                </a:solidFill>
              </a:rPr>
              <a:t>. Microsoft Learn. https://learn.microsoft.com/en-us/linkedin/shared/authentication/authorization-code-flow?utm_source=com&amp;tabs=HTTPS1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Maneshwar, A. A. (2025, 28 septiembre). </a:t>
            </a:r>
            <a:r>
              <a:rPr i="1" lang="es-419" sz="1100">
                <a:solidFill>
                  <a:schemeClr val="dk1"/>
                </a:solidFill>
              </a:rPr>
              <a:t>3-Step Guide to Add LinkedIn OpenID Sign-In to Your App (2025 Edition) 🚀</a:t>
            </a:r>
            <a:r>
              <a:rPr lang="es-419" sz="1100">
                <a:solidFill>
                  <a:schemeClr val="dk1"/>
                </a:solidFill>
              </a:rPr>
              <a:t>. DEV Community. https://dev.to/lovestaco/3-step-guide-to-add-linkedin-openid-sign-in-to-your-app-2025-edition-1mjh?utm_source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Pema-S. (s. f.). </a:t>
            </a:r>
            <a:r>
              <a:rPr i="1" lang="es-419" sz="1100">
                <a:solidFill>
                  <a:schemeClr val="dk1"/>
                </a:solidFill>
              </a:rPr>
              <a:t>Authenticating with OAuth 2.0 Overview - LinkedIn</a:t>
            </a:r>
            <a:r>
              <a:rPr lang="es-419" sz="1100">
                <a:solidFill>
                  <a:schemeClr val="dk1"/>
                </a:solidFill>
              </a:rPr>
              <a:t>. Microsoft Learn. https://learn.microsoft.com/en-us/linkedin/shared/authentication/authentication?utm_source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14"/>
          <p:cNvGraphicFramePr/>
          <p:nvPr/>
        </p:nvGraphicFramePr>
        <p:xfrm>
          <a:off x="1420638" y="251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{0E26F4CE-68DC-4FF7-A313-5A8C0BF26A5E}</a:tableStyleId>
              </a:tblPr>
              <a:tblGrid>
                <a:gridCol w="1233475"/>
                <a:gridCol w="3206650"/>
                <a:gridCol w="1697750"/>
              </a:tblGrid>
              <a:tr h="29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2"/>
                          </a:solidFill>
                        </a:rPr>
                        <a:t>092210347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2"/>
                          </a:solidFill>
                        </a:rPr>
                        <a:t>Gael Espinoza Fernández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2"/>
                          </a:solidFill>
                        </a:rPr>
                        <a:t>100%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2"/>
                          </a:solidFill>
                        </a:rPr>
                        <a:t>092210348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2"/>
                          </a:solidFill>
                        </a:rPr>
                        <a:t>Jesús Guzmán Jiménez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2"/>
                          </a:solidFill>
                        </a:rPr>
                        <a:t>100%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2"/>
                          </a:solidFill>
                        </a:rPr>
                        <a:t>092210374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2"/>
                          </a:solidFill>
                        </a:rPr>
                        <a:t>Gustavo Alexander Medina Cifuentes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2"/>
                          </a:solidFill>
                        </a:rPr>
                        <a:t>100%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2"/>
                          </a:solidFill>
                        </a:rPr>
                        <a:t>092210460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2"/>
                          </a:solidFill>
                        </a:rPr>
                        <a:t>Roberto Carlos Nuñez Cruz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lt2"/>
                          </a:solidFill>
                        </a:rPr>
                        <a:t>100%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" name="Google Shape;65;p14"/>
          <p:cNvSpPr txBox="1"/>
          <p:nvPr/>
        </p:nvSpPr>
        <p:spPr>
          <a:xfrm>
            <a:off x="1867700" y="163350"/>
            <a:ext cx="5121600" cy="24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00FF00"/>
                </a:solidFill>
              </a:rPr>
              <a:t>Universidad Tecnológica de la Selva</a:t>
            </a:r>
            <a:endParaRPr sz="1600">
              <a:solidFill>
                <a:srgbClr val="00FF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>
                <a:solidFill>
                  <a:srgbClr val="E0B329"/>
                </a:solidFill>
              </a:rPr>
              <a:t>División de Tecnologías de la Información y Comunicación</a:t>
            </a:r>
            <a:endParaRPr>
              <a:solidFill>
                <a:srgbClr val="E0B329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>
                <a:solidFill>
                  <a:schemeClr val="lt2"/>
                </a:solidFill>
              </a:rPr>
              <a:t>Desarrollo y Gestión de Software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>
                <a:solidFill>
                  <a:schemeClr val="lt2"/>
                </a:solidFill>
              </a:rPr>
              <a:t>Desarrollo Móvil Integral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U2. </a:t>
            </a:r>
            <a:r>
              <a:rPr lang="es-419">
                <a:solidFill>
                  <a:schemeClr val="lt2"/>
                </a:solidFill>
              </a:rPr>
              <a:t>Integración de</a:t>
            </a:r>
            <a:r>
              <a:rPr lang="es-419">
                <a:solidFill>
                  <a:schemeClr val="lt2"/>
                </a:solidFill>
              </a:rPr>
              <a:t> servicios en la nube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>
                <a:solidFill>
                  <a:schemeClr val="lt2"/>
                </a:solidFill>
              </a:rPr>
              <a:t>DMI U2 </a:t>
            </a:r>
            <a:r>
              <a:rPr lang="es-419">
                <a:solidFill>
                  <a:schemeClr val="lt2"/>
                </a:solidFill>
              </a:rPr>
              <a:t>Act Expo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735700" y="3957075"/>
            <a:ext cx="53856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10</a:t>
            </a:r>
            <a:r>
              <a:rPr lang="es-419">
                <a:solidFill>
                  <a:schemeClr val="lt2"/>
                </a:solidFill>
              </a:rPr>
              <a:t>A Vespertino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2"/>
                </a:solidFill>
              </a:rPr>
              <a:t>Dr. Armando Méndez Morales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419">
                <a:solidFill>
                  <a:schemeClr val="lt2"/>
                </a:solidFill>
              </a:rPr>
              <a:t>Ocosingo, Chiapas, 16 de octubre de 2025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67" name="Google Shape;67;p14" title="2016-05-15_09-47-28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7324" y="988487"/>
            <a:ext cx="2214575" cy="7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 title="chiapayork.png"/>
          <p:cNvPicPr preferRelativeResize="0"/>
          <p:nvPr/>
        </p:nvPicPr>
        <p:blipFill rotWithShape="1">
          <a:blip r:embed="rId4">
            <a:alphaModFix/>
          </a:blip>
          <a:srcRect b="5820" l="28375" r="28930" t="6120"/>
          <a:stretch/>
        </p:blipFill>
        <p:spPr>
          <a:xfrm>
            <a:off x="996775" y="732550"/>
            <a:ext cx="870924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Arquitectura General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454950" y="1354150"/>
            <a:ext cx="59319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</a:rPr>
              <a:t>El proyecto se divide en 4 capas principales: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b="1" lang="es-419" sz="1200">
                <a:solidFill>
                  <a:schemeClr val="lt2"/>
                </a:solidFill>
              </a:rPr>
              <a:t>Core:</a:t>
            </a:r>
            <a:r>
              <a:rPr lang="es-419" sz="1200">
                <a:solidFill>
                  <a:schemeClr val="lt2"/>
                </a:solidFill>
              </a:rPr>
              <a:t> Configuraciones, constantes, temas y clases base.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b="1" lang="es-419" sz="1200">
                <a:solidFill>
                  <a:schemeClr val="lt2"/>
                </a:solidFill>
              </a:rPr>
              <a:t>Data:</a:t>
            </a:r>
            <a:r>
              <a:rPr lang="es-419" sz="1200">
                <a:solidFill>
                  <a:schemeClr val="lt2"/>
                </a:solidFill>
              </a:rPr>
              <a:t> Manejo de fuentes de datos (API/local) y modelos.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b="1" lang="es-419" sz="1200">
                <a:solidFill>
                  <a:schemeClr val="lt2"/>
                </a:solidFill>
              </a:rPr>
              <a:t>Domain:</a:t>
            </a:r>
            <a:r>
              <a:rPr lang="es-419" sz="1200">
                <a:solidFill>
                  <a:schemeClr val="lt2"/>
                </a:solidFill>
              </a:rPr>
              <a:t> Lógica de negocio (entidades, casos de uso, repositorios).</a:t>
            </a:r>
            <a:endParaRPr sz="1200">
              <a:solidFill>
                <a:schemeClr val="lt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b="1" lang="es-419" sz="1200">
                <a:solidFill>
                  <a:schemeClr val="lt2"/>
                </a:solidFill>
              </a:rPr>
              <a:t>Presentation:</a:t>
            </a:r>
            <a:r>
              <a:rPr lang="es-419" sz="1200">
                <a:solidFill>
                  <a:schemeClr val="lt2"/>
                </a:solidFill>
              </a:rPr>
              <a:t> Pantallas, ViewModels y componentes de interfaz.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200">
                <a:solidFill>
                  <a:schemeClr val="lt2"/>
                </a:solidFill>
              </a:rPr>
              <a:t>Esta estructura facilita la escalabilidad, mantenibilidad y reutilización del código.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Pasos para Configurar la Aplicación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519575" y="1511025"/>
            <a:ext cx="48345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git </a:t>
            </a:r>
            <a:r>
              <a:rPr lang="es-419" sz="1200">
                <a:solidFill>
                  <a:srgbClr val="E0B329"/>
                </a:solidFill>
                <a:latin typeface="Consolas"/>
                <a:ea typeface="Consolas"/>
                <a:cs typeface="Consolas"/>
                <a:sym typeface="Consolas"/>
              </a:rPr>
              <a:t>clone </a:t>
            </a:r>
            <a:r>
              <a:rPr lang="es-419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https://github.com/alexander1939/Onlycation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200">
                <a:solidFill>
                  <a:srgbClr val="E0B329"/>
                </a:solidFill>
                <a:latin typeface="Consolas"/>
                <a:ea typeface="Consolas"/>
                <a:cs typeface="Consolas"/>
                <a:sym typeface="Consolas"/>
              </a:rPr>
              <a:t>cd </a:t>
            </a:r>
            <a:r>
              <a:rPr lang="es-419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onlycation_app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500" y="2213625"/>
            <a:ext cx="4937731" cy="25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64500" y="106462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lt2"/>
                </a:solidFill>
              </a:rPr>
              <a:t>1️⃣ Clonar el repositorio</a:t>
            </a:r>
            <a:endParaRPr sz="17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2️⃣ Configurar Variables de Entorno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628700" y="1298375"/>
            <a:ext cx="24807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</a:rPr>
              <a:t>Copiar el archivo de ejemplo: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0B329"/>
                </a:solidFill>
                <a:latin typeface="Consolas"/>
                <a:ea typeface="Consolas"/>
                <a:cs typeface="Consolas"/>
                <a:sym typeface="Consolas"/>
              </a:rPr>
              <a:t>cp </a:t>
            </a:r>
            <a:r>
              <a:rPr lang="es-419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.env.example</a:t>
            </a:r>
            <a:r>
              <a:rPr lang="es-419" sz="1200">
                <a:solidFill>
                  <a:srgbClr val="E0B329"/>
                </a:solidFill>
                <a:latin typeface="Consolas"/>
                <a:ea typeface="Consolas"/>
                <a:cs typeface="Consolas"/>
                <a:sym typeface="Consolas"/>
              </a:rPr>
              <a:t> .env</a:t>
            </a:r>
            <a:endParaRPr sz="1200">
              <a:solidFill>
                <a:srgbClr val="E0B3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200">
                <a:solidFill>
                  <a:schemeClr val="lt2"/>
                </a:solidFill>
              </a:rPr>
              <a:t>ojo no eliminar el archivo de ejemplo una vez copiado</a:t>
            </a:r>
            <a:endParaRPr sz="1200">
              <a:solidFill>
                <a:schemeClr val="lt2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375" y="1017725"/>
            <a:ext cx="279946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2️⃣ Configurar Variables de Entorno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488400" y="1267200"/>
            <a:ext cx="4631700" cy="3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</a:rPr>
              <a:t>- </a:t>
            </a:r>
            <a:r>
              <a:rPr lang="es-419" sz="1200">
                <a:solidFill>
                  <a:schemeClr val="lt2"/>
                </a:solidFill>
              </a:rPr>
              <a:t>Copiar el archivo de ejemplo: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0B329"/>
                </a:solidFill>
                <a:latin typeface="Consolas"/>
                <a:ea typeface="Consolas"/>
                <a:cs typeface="Consolas"/>
                <a:sym typeface="Consolas"/>
              </a:rPr>
              <a:t>cp </a:t>
            </a:r>
            <a:r>
              <a:rPr lang="es-419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.env.example</a:t>
            </a:r>
            <a:r>
              <a:rPr lang="es-419" sz="1200">
                <a:solidFill>
                  <a:srgbClr val="E0B329"/>
                </a:solidFill>
                <a:latin typeface="Consolas"/>
                <a:ea typeface="Consolas"/>
                <a:cs typeface="Consolas"/>
                <a:sym typeface="Consolas"/>
              </a:rPr>
              <a:t> .env</a:t>
            </a:r>
            <a:endParaRPr sz="1200">
              <a:solidFill>
                <a:srgbClr val="E0B3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s-419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Editar .env con los valores necesarios (por ejemplo):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# API Configuration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C1949"/>
                </a:solidFill>
                <a:latin typeface="Consolas"/>
                <a:ea typeface="Consolas"/>
                <a:cs typeface="Consolas"/>
                <a:sym typeface="Consolas"/>
              </a:rPr>
              <a:t>BASE_URL</a:t>
            </a:r>
            <a:r>
              <a:rPr lang="es-419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=YOUR_API_BASE_URL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C1949"/>
                </a:solidFill>
                <a:latin typeface="Consolas"/>
                <a:ea typeface="Consolas"/>
                <a:cs typeface="Consolas"/>
                <a:sym typeface="Consolas"/>
              </a:rPr>
              <a:t>API_KEY</a:t>
            </a:r>
            <a:r>
              <a:rPr lang="es-419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=YOUR_API_KEY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# App Configuration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FC1949"/>
                </a:solidFill>
                <a:latin typeface="Consolas"/>
                <a:ea typeface="Consolas"/>
                <a:cs typeface="Consolas"/>
                <a:sym typeface="Consolas"/>
              </a:rPr>
              <a:t>APP_NAME</a:t>
            </a:r>
            <a:r>
              <a:rPr lang="es-419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=Onlycation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200">
                <a:solidFill>
                  <a:srgbClr val="FC1949"/>
                </a:solidFill>
                <a:latin typeface="Consolas"/>
                <a:ea typeface="Consolas"/>
                <a:cs typeface="Consolas"/>
                <a:sym typeface="Consolas"/>
              </a:rPr>
              <a:t>ENVIRONMENT</a:t>
            </a:r>
            <a:r>
              <a:rPr lang="es-419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=development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3️⃣ Instalar Dependencias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628700" y="1407475"/>
            <a:ext cx="24807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</a:rPr>
              <a:t>Ejecutar en la raíz del proyecto: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200">
                <a:solidFill>
                  <a:srgbClr val="E0B329"/>
                </a:solidFill>
                <a:latin typeface="Consolas"/>
                <a:ea typeface="Consolas"/>
                <a:cs typeface="Consolas"/>
                <a:sym typeface="Consolas"/>
              </a:rPr>
              <a:t>flutter </a:t>
            </a:r>
            <a:r>
              <a:rPr lang="es-419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pub get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6575" y="1146750"/>
            <a:ext cx="314777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628700" y="2228825"/>
            <a:ext cx="32703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200">
                <a:solidFill>
                  <a:schemeClr val="lt2"/>
                </a:solidFill>
              </a:rPr>
              <a:t>Esto descargara todos los paquetes necesarios (como provider, dio, shared_preferences, etc.).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4️⃣ Verificar el Entorno de Flutter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628700" y="1298375"/>
            <a:ext cx="30000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</a:rPr>
              <a:t>Antes de ejecutar, asegurarse de tener Flutter configurado correctamente: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200">
                <a:solidFill>
                  <a:srgbClr val="E0B329"/>
                </a:solidFill>
                <a:latin typeface="Consolas"/>
                <a:ea typeface="Consolas"/>
                <a:cs typeface="Consolas"/>
                <a:sym typeface="Consolas"/>
              </a:rPr>
              <a:t>flutter </a:t>
            </a:r>
            <a:r>
              <a:rPr lang="es-419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doctor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628700" y="224637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</a:rPr>
              <a:t>Si hay errores, seguir las recomendaciones que muestre el comando.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225" y="1689113"/>
            <a:ext cx="5043158" cy="18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5️⃣ Ejecutar la Aplicación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628700" y="1298375"/>
            <a:ext cx="34005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</a:rPr>
              <a:t>Para correr la app en un emulador o dispositivo físico: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E0B329"/>
                </a:solidFill>
                <a:latin typeface="Consolas"/>
                <a:ea typeface="Consolas"/>
                <a:cs typeface="Consolas"/>
                <a:sym typeface="Consolas"/>
              </a:rPr>
              <a:t>flutter </a:t>
            </a:r>
            <a:r>
              <a:rPr lang="es-419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run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</a:rPr>
              <a:t>O, si deseas especificar el dispositivo: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flutter run -d &lt;id_del_dispositivo&gt;</a:t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625" y="1146750"/>
            <a:ext cx="314777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