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Roboto Condensed"/>
      <p:regular r:id="rId44"/>
      <p:bold r:id="rId45"/>
      <p:italic r:id="rId46"/>
      <p:boldItalic r:id="rId47"/>
    </p:embeddedFont>
    <p:embeddedFont>
      <p:font typeface="Roboto Condensed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BD1AE-C2FF-445C-8FD6-E806C0B0070D}">
  <a:tblStyle styleId="{616BD1AE-C2FF-445C-8FD6-E806C0B007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B4F0269-738A-4711-A891-506B426DBF47}"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Condensed-regular.fntdata"/><Relationship Id="rId43" Type="http://schemas.openxmlformats.org/officeDocument/2006/relationships/slide" Target="slides/slide38.xml"/><Relationship Id="rId46" Type="http://schemas.openxmlformats.org/officeDocument/2006/relationships/font" Target="fonts/RobotoCondensed-italic.fntdata"/><Relationship Id="rId45" Type="http://schemas.openxmlformats.org/officeDocument/2006/relationships/font" Target="fonts/RobotoCondense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CondensedLight-regular.fntdata"/><Relationship Id="rId47" Type="http://schemas.openxmlformats.org/officeDocument/2006/relationships/font" Target="fonts/RobotoCondensed-boldItalic.fntdata"/><Relationship Id="rId49" Type="http://schemas.openxmlformats.org/officeDocument/2006/relationships/font" Target="fonts/RobotoCondensed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CondensedLight-boldItalic.fntdata"/><Relationship Id="rId50" Type="http://schemas.openxmlformats.org/officeDocument/2006/relationships/font" Target="fonts/RobotoCondensed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1b20b955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1b20b955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986d5225_0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86d5225_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1b20b9551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1b20b95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1b20b9551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1b20b95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986d5225_0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986d5225_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1b20b9551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1b20b955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a88e44d2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88e44d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1b20b9551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1b20b955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1b20b9551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1b20b955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1b997f6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1b997f6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796888018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79688801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1b997f6b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1b997f6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f5f82b64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f5f82b6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a88e44d2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a88e44d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f5f82b64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f5f82b6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fb42b07b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fb42b0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fb42b07b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fb42b07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fb42b07b2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fb42b07b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fb42b07b2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fb42b07b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fb42b07b2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fb42b07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03df382e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03df38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84413602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84413602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fb42b07b2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fb42b07b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bb9d937d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bb9d937d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e96a23fe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e96a23fe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fb42b07b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fb42b07b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fc393a4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fc393a4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1b997f6bb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1b997f6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fc393a4d5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fc393a4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bb9d937d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bb9d937d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1b20b955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1b20b95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1b20b955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1b20b95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815c5aa8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815c5aa8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96888018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6888018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96888018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96888018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1b20b9551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1b20b955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9c7ef301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9c7ef30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5" name="Google Shape;15;p3"/>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indent="-381000" lvl="1" marL="914400">
              <a:spcBef>
                <a:spcPts val="0"/>
              </a:spcBef>
              <a:spcAft>
                <a:spcPts val="0"/>
              </a:spcAft>
              <a:buSzPts val="2400"/>
              <a:buFont typeface="Roboto Condensed"/>
              <a:buChar char="◆"/>
              <a:defRPr>
                <a:latin typeface="Roboto Condensed"/>
                <a:ea typeface="Roboto Condensed"/>
                <a:cs typeface="Roboto Condensed"/>
                <a:sym typeface="Roboto Condensed"/>
              </a:defRPr>
            </a:lvl2pPr>
            <a:lvl3pPr indent="-381000" lvl="2" marL="1371600">
              <a:spcBef>
                <a:spcPts val="0"/>
              </a:spcBef>
              <a:spcAft>
                <a:spcPts val="0"/>
              </a:spcAft>
              <a:buSzPts val="2400"/>
              <a:buFont typeface="Roboto Condensed"/>
              <a:buChar char="●"/>
              <a:defRPr>
                <a:latin typeface="Roboto Condensed"/>
                <a:ea typeface="Roboto Condensed"/>
                <a:cs typeface="Roboto Condensed"/>
                <a:sym typeface="Roboto Condensed"/>
              </a:defRPr>
            </a:lvl3pPr>
            <a:lvl4pPr indent="-342900" lvl="3" marL="1828800">
              <a:spcBef>
                <a:spcPts val="0"/>
              </a:spcBef>
              <a:spcAft>
                <a:spcPts val="0"/>
              </a:spcAft>
              <a:buSzPts val="1800"/>
              <a:buFont typeface="Roboto Condensed"/>
              <a:buChar char="○"/>
              <a:defRPr>
                <a:latin typeface="Roboto Condensed"/>
                <a:ea typeface="Roboto Condensed"/>
                <a:cs typeface="Roboto Condensed"/>
                <a:sym typeface="Roboto Condensed"/>
              </a:defRPr>
            </a:lvl4pPr>
            <a:lvl5pPr indent="-342900" lvl="4" marL="2286000">
              <a:spcBef>
                <a:spcPts val="0"/>
              </a:spcBef>
              <a:spcAft>
                <a:spcPts val="0"/>
              </a:spcAft>
              <a:buSzPts val="1800"/>
              <a:buFont typeface="Roboto Condensed"/>
              <a:buChar char="◆"/>
              <a:defRPr>
                <a:latin typeface="Roboto Condensed"/>
                <a:ea typeface="Roboto Condensed"/>
                <a:cs typeface="Roboto Condensed"/>
                <a:sym typeface="Roboto Condensed"/>
              </a:defRPr>
            </a:lvl5pPr>
            <a:lvl6pPr indent="-342900" lvl="5" marL="2743200">
              <a:spcBef>
                <a:spcPts val="0"/>
              </a:spcBef>
              <a:spcAft>
                <a:spcPts val="0"/>
              </a:spcAft>
              <a:buSzPts val="1800"/>
              <a:buFont typeface="Roboto Condensed"/>
              <a:buChar char="●"/>
              <a:defRPr>
                <a:latin typeface="Roboto Condensed"/>
                <a:ea typeface="Roboto Condensed"/>
                <a:cs typeface="Roboto Condensed"/>
                <a:sym typeface="Roboto Condensed"/>
              </a:defRPr>
            </a:lvl6pPr>
            <a:lvl7pPr indent="-342900" lvl="6" marL="3200400">
              <a:spcBef>
                <a:spcPts val="0"/>
              </a:spcBef>
              <a:spcAft>
                <a:spcPts val="0"/>
              </a:spcAft>
              <a:buSzPts val="1800"/>
              <a:buFont typeface="Roboto Condensed"/>
              <a:buChar char="○"/>
              <a:defRPr>
                <a:latin typeface="Roboto Condensed"/>
                <a:ea typeface="Roboto Condensed"/>
                <a:cs typeface="Roboto Condensed"/>
                <a:sym typeface="Roboto Condensed"/>
              </a:defRPr>
            </a:lvl7pPr>
            <a:lvl8pPr indent="-342900" lvl="7" marL="3657600">
              <a:spcBef>
                <a:spcPts val="0"/>
              </a:spcBef>
              <a:spcAft>
                <a:spcPts val="0"/>
              </a:spcAft>
              <a:buSzPts val="1800"/>
              <a:buFont typeface="Roboto Condensed"/>
              <a:buChar char="◆"/>
              <a:defRPr>
                <a:latin typeface="Roboto Condensed"/>
                <a:ea typeface="Roboto Condensed"/>
                <a:cs typeface="Roboto Condensed"/>
                <a:sym typeface="Roboto Condensed"/>
              </a:defRPr>
            </a:lvl8pPr>
            <a:lvl9pPr indent="-342900" lvl="8" marL="41148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p:txBody>
      </p:sp>
      <p:sp>
        <p:nvSpPr>
          <p:cNvPr id="16" name="Google Shape;16;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 name="Shape 26"/>
        <p:cNvGrpSpPr/>
        <p:nvPr/>
      </p:nvGrpSpPr>
      <p:grpSpPr>
        <a:xfrm>
          <a:off x="0" y="0"/>
          <a:ext cx="0" cy="0"/>
          <a:chOff x="0" y="0"/>
          <a:chExt cx="0" cy="0"/>
        </a:xfrm>
      </p:grpSpPr>
      <p:sp>
        <p:nvSpPr>
          <p:cNvPr id="27" name="Google Shape;27;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8" name="Google Shape;28;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47"/>
            <a:ext cx="8229600" cy="849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indent="-381000" lvl="1" marL="9144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indent="-381000" lvl="2" marL="13716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indent="-342900" lvl="3" marL="1828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indent="-342900" lvl="4" marL="22860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indent="-342900" lvl="5" marL="27432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indent="-342900" lvl="6" marL="32004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indent="-342900" lvl="7" marL="36576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indent="-342900" lvl="8" marL="4114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n.wikipedia.org/wiki/Computer_program" TargetMode="External"/><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Computational_complexity" TargetMode="External"/><Relationship Id="rId4" Type="http://schemas.openxmlformats.org/officeDocument/2006/relationships/hyperlink" Target="https://en.wikipedia.org/wiki/Computation" TargetMode="External"/><Relationship Id="rId5" Type="http://schemas.openxmlformats.org/officeDocument/2006/relationships/hyperlink" Target="https://en.wikipedia.org/wiki/Function_(mathematics)" TargetMode="External"/><Relationship Id="rId6" Type="http://schemas.openxmlformats.org/officeDocument/2006/relationships/hyperlink" Target="https://en.wikipedia.org/wiki/Time_complexity" TargetMode="External"/><Relationship Id="rId7" Type="http://schemas.openxmlformats.org/officeDocument/2006/relationships/hyperlink" Target="https://en.wikipedia.org/wiki/Space_complex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Computational_complexity" TargetMode="External"/><Relationship Id="rId4" Type="http://schemas.openxmlformats.org/officeDocument/2006/relationships/hyperlink" Target="https://en.wikipedia.org/wiki/Computation" TargetMode="External"/><Relationship Id="rId5" Type="http://schemas.openxmlformats.org/officeDocument/2006/relationships/hyperlink" Target="https://en.wikipedia.org/wiki/Function_(mathematics)" TargetMode="External"/><Relationship Id="rId6" Type="http://schemas.openxmlformats.org/officeDocument/2006/relationships/hyperlink" Target="https://en.wikipedia.org/wiki/Time_complexity" TargetMode="External"/><Relationship Id="rId7" Type="http://schemas.openxmlformats.org/officeDocument/2006/relationships/hyperlink" Target="https://en.wikipedia.org/wiki/Space_complex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Asymptotic_analysi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Response_time_(technolog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4" name="Shape 34"/>
        <p:cNvGrpSpPr/>
        <p:nvPr/>
      </p:nvGrpSpPr>
      <p:grpSpPr>
        <a:xfrm>
          <a:off x="0" y="0"/>
          <a:ext cx="0" cy="0"/>
          <a:chOff x="0" y="0"/>
          <a:chExt cx="0" cy="0"/>
        </a:xfrm>
      </p:grpSpPr>
      <p:pic>
        <p:nvPicPr>
          <p:cNvPr id="35" name="Google Shape;35;p8"/>
          <p:cNvPicPr preferRelativeResize="0"/>
          <p:nvPr/>
        </p:nvPicPr>
        <p:blipFill>
          <a:blip r:embed="rId3">
            <a:alphaModFix/>
          </a:blip>
          <a:stretch>
            <a:fillRect/>
          </a:stretch>
        </p:blipFill>
        <p:spPr>
          <a:xfrm>
            <a:off x="3684908" y="1154800"/>
            <a:ext cx="5282168" cy="5651801"/>
          </a:xfrm>
          <a:prstGeom prst="rect">
            <a:avLst/>
          </a:prstGeom>
          <a:noFill/>
          <a:ln>
            <a:noFill/>
          </a:ln>
        </p:spPr>
      </p:pic>
      <p:sp>
        <p:nvSpPr>
          <p:cNvPr id="36" name="Google Shape;36;p8"/>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Analysis of Algorithms</a:t>
            </a:r>
            <a:endParaRPr sz="1000">
              <a:solidFill>
                <a:srgbClr val="F3F3F3"/>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measure </a:t>
            </a:r>
            <a:r>
              <a:rPr lang="en"/>
              <a:t>Algorithm Efficiency?</a:t>
            </a:r>
            <a:endParaRPr/>
          </a:p>
        </p:txBody>
      </p:sp>
      <p:sp>
        <p:nvSpPr>
          <p:cNvPr id="98" name="Google Shape;98;p17"/>
          <p:cNvSpPr txBox="1"/>
          <p:nvPr/>
        </p:nvSpPr>
        <p:spPr>
          <a:xfrm>
            <a:off x="583379" y="1754825"/>
            <a:ext cx="4482600" cy="1789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Roboto Condensed"/>
                <a:ea typeface="Roboto Condensed"/>
                <a:cs typeface="Roboto Condensed"/>
                <a:sym typeface="Roboto Condensed"/>
              </a:rPr>
              <a:t>Is the act of running a </a:t>
            </a:r>
            <a:r>
              <a:rPr lang="en" sz="17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computer program</a:t>
            </a:r>
            <a:r>
              <a:rPr lang="en" sz="1700">
                <a:solidFill>
                  <a:schemeClr val="dk1"/>
                </a:solidFill>
                <a:latin typeface="Roboto Condensed"/>
                <a:ea typeface="Roboto Condensed"/>
                <a:cs typeface="Roboto Condensed"/>
                <a:sym typeface="Roboto Condensed"/>
              </a:rPr>
              <a:t>, a set of programs, or other operations, in order to assess the relative performance of an object, normally by running a number of standard tests and trials against it. </a:t>
            </a:r>
            <a:r>
              <a:rPr lang="en" sz="1700">
                <a:solidFill>
                  <a:schemeClr val="dk1"/>
                </a:solidFill>
                <a:latin typeface="Roboto Condensed"/>
                <a:ea typeface="Roboto Condensed"/>
                <a:cs typeface="Roboto Condensed"/>
                <a:sym typeface="Roboto Condensed"/>
              </a:rPr>
              <a:t>Also known as </a:t>
            </a:r>
            <a:r>
              <a:rPr i="1" lang="en" sz="1700">
                <a:solidFill>
                  <a:schemeClr val="dk1"/>
                </a:solidFill>
                <a:latin typeface="Roboto Condensed"/>
                <a:ea typeface="Roboto Condensed"/>
                <a:cs typeface="Roboto Condensed"/>
                <a:sym typeface="Roboto Condensed"/>
              </a:rPr>
              <a:t>benchmark</a:t>
            </a:r>
            <a:endParaRPr i="1" sz="1700">
              <a:solidFill>
                <a:srgbClr val="222222"/>
              </a:solidFill>
              <a:highlight>
                <a:srgbClr val="FFFFFF"/>
              </a:highlight>
            </a:endParaRPr>
          </a:p>
        </p:txBody>
      </p:sp>
      <p:sp>
        <p:nvSpPr>
          <p:cNvPr id="99" name="Google Shape;99;p17"/>
          <p:cNvSpPr txBox="1"/>
          <p:nvPr/>
        </p:nvSpPr>
        <p:spPr>
          <a:xfrm>
            <a:off x="583375" y="4098950"/>
            <a:ext cx="44826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THEORETICAL ANALYSIS OF ALGORITHMS</a:t>
            </a:r>
            <a:endParaRPr b="1" sz="1800">
              <a:solidFill>
                <a:srgbClr val="FFFFFF"/>
              </a:solidFill>
              <a:latin typeface="Roboto Condensed"/>
              <a:ea typeface="Roboto Condensed"/>
              <a:cs typeface="Roboto Condensed"/>
              <a:sym typeface="Roboto Condensed"/>
            </a:endParaRPr>
          </a:p>
        </p:txBody>
      </p:sp>
      <p:sp>
        <p:nvSpPr>
          <p:cNvPr id="100" name="Google Shape;100;p17"/>
          <p:cNvSpPr txBox="1"/>
          <p:nvPr/>
        </p:nvSpPr>
        <p:spPr>
          <a:xfrm>
            <a:off x="583375" y="1231325"/>
            <a:ext cx="44826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EMPIRICAL ANALYSIS</a:t>
            </a:r>
            <a:endParaRPr b="1" sz="1800">
              <a:solidFill>
                <a:srgbClr val="FFFFFF"/>
              </a:solidFill>
              <a:latin typeface="Roboto Condensed"/>
              <a:ea typeface="Roboto Condensed"/>
              <a:cs typeface="Roboto Condensed"/>
              <a:sym typeface="Roboto Condensed"/>
            </a:endParaRPr>
          </a:p>
        </p:txBody>
      </p:sp>
      <p:sp>
        <p:nvSpPr>
          <p:cNvPr id="101" name="Google Shape;101;p17"/>
          <p:cNvSpPr txBox="1"/>
          <p:nvPr/>
        </p:nvSpPr>
        <p:spPr>
          <a:xfrm>
            <a:off x="583379" y="4643600"/>
            <a:ext cx="4482600" cy="1789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Roboto Condensed"/>
                <a:ea typeface="Roboto Condensed"/>
                <a:cs typeface="Roboto Condensed"/>
                <a:sym typeface="Roboto Condensed"/>
              </a:rPr>
              <a:t>Is an important part of computational complexity theory, which provides theoretical estimation for the required resources of an algorithm to solve a specific computational problem</a:t>
            </a:r>
            <a:endParaRPr sz="1700">
              <a:solidFill>
                <a:schemeClr val="dk1"/>
              </a:solidFill>
              <a:latin typeface="Roboto Condensed"/>
              <a:ea typeface="Roboto Condensed"/>
              <a:cs typeface="Roboto Condensed"/>
              <a:sym typeface="Roboto Condensed"/>
            </a:endParaRPr>
          </a:p>
        </p:txBody>
      </p:sp>
      <p:pic>
        <p:nvPicPr>
          <p:cNvPr id="102" name="Google Shape;102;p17"/>
          <p:cNvPicPr preferRelativeResize="0"/>
          <p:nvPr/>
        </p:nvPicPr>
        <p:blipFill>
          <a:blip r:embed="rId4">
            <a:alphaModFix/>
          </a:blip>
          <a:stretch>
            <a:fillRect/>
          </a:stretch>
        </p:blipFill>
        <p:spPr>
          <a:xfrm>
            <a:off x="5479489" y="1231324"/>
            <a:ext cx="546922" cy="612542"/>
          </a:xfrm>
          <a:prstGeom prst="rect">
            <a:avLst/>
          </a:prstGeom>
          <a:noFill/>
          <a:ln>
            <a:noFill/>
          </a:ln>
        </p:spPr>
      </p:pic>
      <p:pic>
        <p:nvPicPr>
          <p:cNvPr id="103" name="Google Shape;103;p17"/>
          <p:cNvPicPr preferRelativeResize="0"/>
          <p:nvPr/>
        </p:nvPicPr>
        <p:blipFill>
          <a:blip r:embed="rId5">
            <a:alphaModFix/>
          </a:blip>
          <a:stretch>
            <a:fillRect/>
          </a:stretch>
        </p:blipFill>
        <p:spPr>
          <a:xfrm>
            <a:off x="5394375" y="2030607"/>
            <a:ext cx="717149" cy="612542"/>
          </a:xfrm>
          <a:prstGeom prst="rect">
            <a:avLst/>
          </a:prstGeom>
          <a:noFill/>
          <a:ln>
            <a:noFill/>
          </a:ln>
        </p:spPr>
      </p:pic>
      <p:sp>
        <p:nvSpPr>
          <p:cNvPr id="104" name="Google Shape;104;p17"/>
          <p:cNvSpPr txBox="1"/>
          <p:nvPr/>
        </p:nvSpPr>
        <p:spPr>
          <a:xfrm>
            <a:off x="6060125" y="1251550"/>
            <a:ext cx="22119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00FF"/>
                </a:solidFill>
                <a:latin typeface="Roboto Condensed"/>
                <a:ea typeface="Roboto Condensed"/>
                <a:cs typeface="Roboto Condensed"/>
                <a:sym typeface="Roboto Condensed"/>
              </a:rPr>
              <a:t>Very easy to understand and calculate</a:t>
            </a:r>
            <a:endParaRPr i="1">
              <a:solidFill>
                <a:srgbClr val="9900FF"/>
              </a:solidFill>
              <a:highlight>
                <a:srgbClr val="FFFFFF"/>
              </a:highlight>
            </a:endParaRPr>
          </a:p>
        </p:txBody>
      </p:sp>
      <p:sp>
        <p:nvSpPr>
          <p:cNvPr id="105" name="Google Shape;105;p17"/>
          <p:cNvSpPr txBox="1"/>
          <p:nvPr/>
        </p:nvSpPr>
        <p:spPr>
          <a:xfrm>
            <a:off x="6111525" y="2050813"/>
            <a:ext cx="22119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Condensed"/>
                <a:ea typeface="Roboto Condensed"/>
                <a:cs typeface="Roboto Condensed"/>
                <a:sym typeface="Roboto Condensed"/>
              </a:rPr>
              <a:t>Results can vary depending on the hardware</a:t>
            </a:r>
            <a:endParaRPr i="1">
              <a:solidFill>
                <a:srgbClr val="FF0000"/>
              </a:solidFill>
              <a:highlight>
                <a:srgbClr val="FFFFFF"/>
              </a:highlight>
            </a:endParaRPr>
          </a:p>
        </p:txBody>
      </p:sp>
      <p:pic>
        <p:nvPicPr>
          <p:cNvPr id="106" name="Google Shape;106;p17"/>
          <p:cNvPicPr preferRelativeResize="0"/>
          <p:nvPr/>
        </p:nvPicPr>
        <p:blipFill>
          <a:blip r:embed="rId4">
            <a:alphaModFix/>
          </a:blip>
          <a:stretch>
            <a:fillRect/>
          </a:stretch>
        </p:blipFill>
        <p:spPr>
          <a:xfrm>
            <a:off x="5479489" y="4143874"/>
            <a:ext cx="546922" cy="612542"/>
          </a:xfrm>
          <a:prstGeom prst="rect">
            <a:avLst/>
          </a:prstGeom>
          <a:noFill/>
          <a:ln>
            <a:noFill/>
          </a:ln>
        </p:spPr>
      </p:pic>
      <p:pic>
        <p:nvPicPr>
          <p:cNvPr id="107" name="Google Shape;107;p17"/>
          <p:cNvPicPr preferRelativeResize="0"/>
          <p:nvPr/>
        </p:nvPicPr>
        <p:blipFill>
          <a:blip r:embed="rId5">
            <a:alphaModFix/>
          </a:blip>
          <a:stretch>
            <a:fillRect/>
          </a:stretch>
        </p:blipFill>
        <p:spPr>
          <a:xfrm>
            <a:off x="5394375" y="4928882"/>
            <a:ext cx="717149" cy="612542"/>
          </a:xfrm>
          <a:prstGeom prst="rect">
            <a:avLst/>
          </a:prstGeom>
          <a:noFill/>
          <a:ln>
            <a:noFill/>
          </a:ln>
        </p:spPr>
      </p:pic>
      <p:sp>
        <p:nvSpPr>
          <p:cNvPr id="108" name="Google Shape;108;p17"/>
          <p:cNvSpPr txBox="1"/>
          <p:nvPr/>
        </p:nvSpPr>
        <p:spPr>
          <a:xfrm>
            <a:off x="6196650" y="4209650"/>
            <a:ext cx="26463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9900FF"/>
                </a:solidFill>
                <a:latin typeface="Roboto Condensed"/>
                <a:ea typeface="Roboto Condensed"/>
                <a:cs typeface="Roboto Condensed"/>
                <a:sym typeface="Roboto Condensed"/>
              </a:rPr>
              <a:t>Platform independent. Provides a better way to predict performance.</a:t>
            </a:r>
            <a:endParaRPr i="1">
              <a:solidFill>
                <a:srgbClr val="9900FF"/>
              </a:solidFill>
              <a:highlight>
                <a:srgbClr val="FFFFFF"/>
              </a:highlight>
            </a:endParaRPr>
          </a:p>
        </p:txBody>
      </p:sp>
      <p:sp>
        <p:nvSpPr>
          <p:cNvPr id="109" name="Google Shape;109;p17"/>
          <p:cNvSpPr txBox="1"/>
          <p:nvPr/>
        </p:nvSpPr>
        <p:spPr>
          <a:xfrm>
            <a:off x="6196650" y="4994650"/>
            <a:ext cx="24432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Condensed"/>
                <a:ea typeface="Roboto Condensed"/>
                <a:cs typeface="Roboto Condensed"/>
                <a:sym typeface="Roboto Condensed"/>
              </a:rPr>
              <a:t>Hard to calculate and understand.</a:t>
            </a:r>
            <a:endParaRPr i="1">
              <a:solidFill>
                <a:srgbClr val="FF0000"/>
              </a:solidFill>
              <a:highlight>
                <a:srgbClr val="FFFFFF"/>
              </a:highlight>
            </a:endParaRPr>
          </a:p>
        </p:txBody>
      </p:sp>
      <p:sp>
        <p:nvSpPr>
          <p:cNvPr id="110" name="Google Shape;110;p17"/>
          <p:cNvSpPr txBox="1"/>
          <p:nvPr/>
        </p:nvSpPr>
        <p:spPr>
          <a:xfrm>
            <a:off x="6111525" y="2911100"/>
            <a:ext cx="22119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Condensed"/>
                <a:ea typeface="Roboto Condensed"/>
                <a:cs typeface="Roboto Condensed"/>
                <a:sym typeface="Roboto Condensed"/>
              </a:rPr>
              <a:t>Requires execution of the code</a:t>
            </a:r>
            <a:endParaRPr i="1">
              <a:solidFill>
                <a:srgbClr val="FF0000"/>
              </a:solidFill>
              <a:highlight>
                <a:srgbClr val="FFFFFF"/>
              </a:highlight>
            </a:endParaRPr>
          </a:p>
        </p:txBody>
      </p:sp>
      <p:sp>
        <p:nvSpPr>
          <p:cNvPr id="111" name="Google Shape;111;p17"/>
          <p:cNvSpPr txBox="1"/>
          <p:nvPr/>
        </p:nvSpPr>
        <p:spPr>
          <a:xfrm>
            <a:off x="6196650" y="5779650"/>
            <a:ext cx="2211900" cy="57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0000"/>
                </a:solidFill>
                <a:latin typeface="Roboto Condensed"/>
                <a:ea typeface="Roboto Condensed"/>
                <a:cs typeface="Roboto Condensed"/>
                <a:sym typeface="Roboto Condensed"/>
              </a:rPr>
              <a:t>Calculated by just looking at the code.</a:t>
            </a:r>
            <a:endParaRPr i="1">
              <a:solidFill>
                <a:srgbClr val="FF0000"/>
              </a:solidFill>
              <a:highlight>
                <a:srgbClr val="FFFFFF"/>
              </a:highlight>
            </a:endParaRPr>
          </a:p>
        </p:txBody>
      </p:sp>
      <p:pic>
        <p:nvPicPr>
          <p:cNvPr id="112" name="Google Shape;112;p17"/>
          <p:cNvPicPr preferRelativeResize="0"/>
          <p:nvPr/>
        </p:nvPicPr>
        <p:blipFill>
          <a:blip r:embed="rId6">
            <a:alphaModFix/>
          </a:blip>
          <a:stretch>
            <a:fillRect/>
          </a:stretch>
        </p:blipFill>
        <p:spPr>
          <a:xfrm>
            <a:off x="5441225" y="5713876"/>
            <a:ext cx="623439" cy="612550"/>
          </a:xfrm>
          <a:prstGeom prst="rect">
            <a:avLst/>
          </a:prstGeom>
          <a:noFill/>
          <a:ln>
            <a:noFill/>
          </a:ln>
        </p:spPr>
      </p:pic>
      <p:pic>
        <p:nvPicPr>
          <p:cNvPr id="113" name="Google Shape;113;p17"/>
          <p:cNvPicPr preferRelativeResize="0"/>
          <p:nvPr/>
        </p:nvPicPr>
        <p:blipFill>
          <a:blip r:embed="rId6">
            <a:alphaModFix/>
          </a:blip>
          <a:stretch>
            <a:fillRect/>
          </a:stretch>
        </p:blipFill>
        <p:spPr>
          <a:xfrm>
            <a:off x="5441225" y="2890876"/>
            <a:ext cx="623439" cy="61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theoretical algorithm analysis?</a:t>
            </a:r>
            <a:endParaRPr/>
          </a:p>
        </p:txBody>
      </p:sp>
      <p:pic>
        <p:nvPicPr>
          <p:cNvPr descr="article-2059968-0028B4A900000258-686_235x272.jpg" id="119" name="Google Shape;119;p18"/>
          <p:cNvPicPr preferRelativeResize="0"/>
          <p:nvPr/>
        </p:nvPicPr>
        <p:blipFill>
          <a:blip r:embed="rId3">
            <a:alphaModFix/>
          </a:blip>
          <a:stretch>
            <a:fillRect/>
          </a:stretch>
        </p:blipFill>
        <p:spPr>
          <a:xfrm>
            <a:off x="6725771" y="1749125"/>
            <a:ext cx="1462575" cy="1692853"/>
          </a:xfrm>
          <a:prstGeom prst="rect">
            <a:avLst/>
          </a:prstGeom>
          <a:noFill/>
          <a:ln>
            <a:noFill/>
          </a:ln>
        </p:spPr>
      </p:pic>
      <p:pic>
        <p:nvPicPr>
          <p:cNvPr descr="13878764832990.jpg" id="120" name="Google Shape;120;p18"/>
          <p:cNvPicPr preferRelativeResize="0"/>
          <p:nvPr/>
        </p:nvPicPr>
        <p:blipFill rotWithShape="1">
          <a:blip r:embed="rId4">
            <a:alphaModFix/>
          </a:blip>
          <a:srcRect b="13598" l="0" r="0" t="8653"/>
          <a:stretch/>
        </p:blipFill>
        <p:spPr>
          <a:xfrm>
            <a:off x="6725775" y="3970375"/>
            <a:ext cx="1462575" cy="1692850"/>
          </a:xfrm>
          <a:prstGeom prst="rect">
            <a:avLst/>
          </a:prstGeom>
          <a:noFill/>
          <a:ln>
            <a:noFill/>
          </a:ln>
        </p:spPr>
      </p:pic>
      <p:sp>
        <p:nvSpPr>
          <p:cNvPr id="121" name="Google Shape;121;p18"/>
          <p:cNvSpPr txBox="1"/>
          <p:nvPr/>
        </p:nvSpPr>
        <p:spPr>
          <a:xfrm>
            <a:off x="511575" y="1530825"/>
            <a:ext cx="6120600" cy="19113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lang="en" sz="1800">
                <a:solidFill>
                  <a:schemeClr val="dk1"/>
                </a:solidFill>
                <a:latin typeface="Roboto Condensed"/>
                <a:ea typeface="Roboto Condensed"/>
                <a:cs typeface="Roboto Condensed"/>
                <a:sym typeface="Roboto Condensed"/>
              </a:rPr>
              <a:t>“As soon as an Analytic Engine exists, it will necessarily guide the future course of the science.Whenever any result is sought by its aid, the question will arise—By what course of calculation can these results be arrived at by the machine in the shortest time?”</a:t>
            </a:r>
            <a:endParaRPr sz="1800"/>
          </a:p>
        </p:txBody>
      </p:sp>
      <p:sp>
        <p:nvSpPr>
          <p:cNvPr id="122" name="Google Shape;122;p18"/>
          <p:cNvSpPr txBox="1"/>
          <p:nvPr>
            <p:ph idx="1" type="body"/>
          </p:nvPr>
        </p:nvSpPr>
        <p:spPr>
          <a:xfrm>
            <a:off x="450375" y="3762950"/>
            <a:ext cx="6120600" cy="15165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sz="1800"/>
              <a:t>“It is convenient to have a measure of the amount of work involved in a computing process, even though it be a very crude one. We may count up the number of times that various elementary operations are applied in the whole process”</a:t>
            </a:r>
            <a:endParaRPr sz="1800"/>
          </a:p>
        </p:txBody>
      </p:sp>
      <p:sp>
        <p:nvSpPr>
          <p:cNvPr id="123" name="Google Shape;123;p18"/>
          <p:cNvSpPr txBox="1"/>
          <p:nvPr/>
        </p:nvSpPr>
        <p:spPr>
          <a:xfrm>
            <a:off x="643475" y="3058275"/>
            <a:ext cx="58776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CHARLES BABBAGE</a:t>
            </a:r>
            <a:endParaRPr b="1">
              <a:solidFill>
                <a:srgbClr val="FFFFFF"/>
              </a:solidFill>
              <a:latin typeface="Roboto Condensed"/>
              <a:ea typeface="Roboto Condensed"/>
              <a:cs typeface="Roboto Condensed"/>
              <a:sym typeface="Roboto Condensed"/>
            </a:endParaRPr>
          </a:p>
        </p:txBody>
      </p:sp>
      <p:sp>
        <p:nvSpPr>
          <p:cNvPr id="124" name="Google Shape;124;p18"/>
          <p:cNvSpPr txBox="1"/>
          <p:nvPr/>
        </p:nvSpPr>
        <p:spPr>
          <a:xfrm>
            <a:off x="643475" y="5279450"/>
            <a:ext cx="58776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ALAN TURING</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theoretical algorithm analysis?</a:t>
            </a:r>
            <a:endParaRPr/>
          </a:p>
        </p:txBody>
      </p:sp>
      <p:sp>
        <p:nvSpPr>
          <p:cNvPr id="130" name="Google Shape;130;p19"/>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It is the process of finding the </a:t>
            </a:r>
            <a:r>
              <a:rPr lang="en">
                <a:uFill>
                  <a:noFill/>
                </a:uFill>
                <a:hlinkClick r:id="rId3"/>
              </a:rPr>
              <a:t>computational complexity</a:t>
            </a:r>
            <a:r>
              <a:rPr lang="en"/>
              <a:t> of algorithms – the amount of time, storage, or other resources needed to </a:t>
            </a:r>
            <a:r>
              <a:rPr lang="en">
                <a:uFill>
                  <a:noFill/>
                </a:uFill>
                <a:hlinkClick r:id="rId4"/>
              </a:rPr>
              <a:t>execute them</a:t>
            </a:r>
            <a:r>
              <a:rPr lang="en"/>
              <a:t>. </a:t>
            </a:r>
            <a:br>
              <a:rPr lang="en"/>
            </a:br>
            <a:endParaRPr/>
          </a:p>
          <a:p>
            <a:pPr indent="-381000" lvl="0" marL="457200" rtl="0" algn="l">
              <a:spcBef>
                <a:spcPts val="0"/>
              </a:spcBef>
              <a:spcAft>
                <a:spcPts val="0"/>
              </a:spcAft>
              <a:buSzPts val="2400"/>
              <a:buChar char="➔"/>
            </a:pPr>
            <a:r>
              <a:rPr lang="en"/>
              <a:t>Involves </a:t>
            </a:r>
            <a:r>
              <a:rPr b="1" lang="en"/>
              <a:t>determining a </a:t>
            </a:r>
            <a:r>
              <a:rPr b="1" lang="en">
                <a:uFill>
                  <a:noFill/>
                </a:uFill>
                <a:hlinkClick r:id="rId5"/>
              </a:rPr>
              <a:t>function</a:t>
            </a:r>
            <a:r>
              <a:rPr lang="en"/>
              <a:t> that relates the length of an algorithm's input to the number of steps it takes (its </a:t>
            </a:r>
            <a:r>
              <a:rPr lang="en">
                <a:uFill>
                  <a:noFill/>
                </a:uFill>
                <a:hlinkClick r:id="rId6"/>
              </a:rPr>
              <a:t>time complexity</a:t>
            </a:r>
            <a:r>
              <a:rPr lang="en"/>
              <a:t>) or the number of storage locations it uses (its </a:t>
            </a:r>
            <a:r>
              <a:rPr lang="en">
                <a:uFill>
                  <a:noFill/>
                </a:uFill>
                <a:hlinkClick r:id="rId7"/>
              </a:rPr>
              <a:t>space complexity</a:t>
            </a:r>
            <a:r>
              <a:rPr lang="en"/>
              <a:t>). </a:t>
            </a:r>
            <a:br>
              <a:rPr lang="en"/>
            </a:br>
            <a:endParaRPr/>
          </a:p>
          <a:p>
            <a:pPr indent="-381000" lvl="0" marL="457200" rtl="0" algn="l">
              <a:spcBef>
                <a:spcPts val="0"/>
              </a:spcBef>
              <a:spcAft>
                <a:spcPts val="0"/>
              </a:spcAft>
              <a:buSzPts val="2400"/>
              <a:buChar char="➔"/>
            </a:pPr>
            <a:r>
              <a:rPr lang="en"/>
              <a:t>An algorithm is said to be efficient when this function's values are small, or grow slowly compared to a growth in the size of the input.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theoretical algorithm analysis?</a:t>
            </a:r>
            <a:endParaRPr/>
          </a:p>
        </p:txBody>
      </p:sp>
      <p:sp>
        <p:nvSpPr>
          <p:cNvPr id="136" name="Google Shape;136;p20"/>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It is the process of finding the </a:t>
            </a:r>
            <a:r>
              <a:rPr lang="en">
                <a:uFill>
                  <a:noFill/>
                </a:uFill>
                <a:hlinkClick r:id="rId3"/>
              </a:rPr>
              <a:t>computational complexity</a:t>
            </a:r>
            <a:r>
              <a:rPr lang="en"/>
              <a:t> of algorithms – the amount of time, storage, or other resources needed to </a:t>
            </a:r>
            <a:r>
              <a:rPr lang="en">
                <a:uFill>
                  <a:noFill/>
                </a:uFill>
                <a:hlinkClick r:id="rId4"/>
              </a:rPr>
              <a:t>execute them</a:t>
            </a:r>
            <a:r>
              <a:rPr lang="en"/>
              <a:t>. </a:t>
            </a:r>
            <a:br>
              <a:rPr lang="en"/>
            </a:br>
            <a:endParaRPr/>
          </a:p>
          <a:p>
            <a:pPr indent="-381000" lvl="0" marL="457200" rtl="0" algn="l">
              <a:spcBef>
                <a:spcPts val="0"/>
              </a:spcBef>
              <a:spcAft>
                <a:spcPts val="0"/>
              </a:spcAft>
              <a:buSzPts val="2400"/>
              <a:buChar char="➔"/>
            </a:pPr>
            <a:r>
              <a:rPr lang="en"/>
              <a:t>Involves determining a </a:t>
            </a:r>
            <a:r>
              <a:rPr lang="en">
                <a:uFill>
                  <a:noFill/>
                </a:uFill>
                <a:hlinkClick r:id="rId5"/>
              </a:rPr>
              <a:t>function</a:t>
            </a:r>
            <a:r>
              <a:rPr lang="en"/>
              <a:t> that relates the length of an algorithm's input to the number of steps it takes (its </a:t>
            </a:r>
            <a:r>
              <a:rPr lang="en">
                <a:uFill>
                  <a:noFill/>
                </a:uFill>
                <a:hlinkClick r:id="rId6"/>
              </a:rPr>
              <a:t>time complexity</a:t>
            </a:r>
            <a:r>
              <a:rPr lang="en"/>
              <a:t>) or the number of storage locations it uses (its </a:t>
            </a:r>
            <a:r>
              <a:rPr lang="en">
                <a:uFill>
                  <a:noFill/>
                </a:uFill>
                <a:hlinkClick r:id="rId7"/>
              </a:rPr>
              <a:t>space complexity</a:t>
            </a:r>
            <a:r>
              <a:rPr lang="en"/>
              <a:t>). </a:t>
            </a:r>
            <a:br>
              <a:rPr lang="en"/>
            </a:br>
            <a:endParaRPr/>
          </a:p>
          <a:p>
            <a:pPr indent="-381000" lvl="0" marL="457200" rtl="0" algn="l">
              <a:spcBef>
                <a:spcPts val="0"/>
              </a:spcBef>
              <a:spcAft>
                <a:spcPts val="0"/>
              </a:spcAft>
              <a:buSzPts val="2400"/>
              <a:buChar char="➔"/>
            </a:pPr>
            <a:r>
              <a:rPr lang="en"/>
              <a:t>An algorithm is said to be efficient when this function's values are small, or grow slowly compared to a growth in the size of the input. </a:t>
            </a:r>
            <a:endParaRPr/>
          </a:p>
        </p:txBody>
      </p:sp>
      <p:sp>
        <p:nvSpPr>
          <p:cNvPr id="137" name="Google Shape;137;p20"/>
          <p:cNvSpPr/>
          <p:nvPr/>
        </p:nvSpPr>
        <p:spPr>
          <a:xfrm>
            <a:off x="5494475" y="0"/>
            <a:ext cx="3649500" cy="6858000"/>
          </a:xfrm>
          <a:prstGeom prst="rect">
            <a:avLst/>
          </a:prstGeom>
          <a:solidFill>
            <a:srgbClr val="00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sz="2400">
              <a:solidFill>
                <a:srgbClr val="FFFFFF"/>
              </a:solidFill>
              <a:latin typeface="Roboto Condensed Light"/>
              <a:ea typeface="Roboto Condensed Light"/>
              <a:cs typeface="Roboto Condensed Light"/>
              <a:sym typeface="Roboto Condensed Light"/>
            </a:endParaRPr>
          </a:p>
          <a:p>
            <a:pPr indent="0" lvl="0" marL="0" rtl="0" algn="r">
              <a:spcBef>
                <a:spcPts val="0"/>
              </a:spcBef>
              <a:spcAft>
                <a:spcPts val="0"/>
              </a:spcAft>
              <a:buNone/>
            </a:pPr>
            <a:r>
              <a:rPr b="1" lang="en" sz="2400">
                <a:solidFill>
                  <a:srgbClr val="FFFFFF"/>
                </a:solidFill>
                <a:latin typeface="Roboto Condensed"/>
                <a:ea typeface="Roboto Condensed"/>
                <a:cs typeface="Roboto Condensed"/>
                <a:sym typeface="Roboto Condensed"/>
              </a:rPr>
              <a:t>Computational complexity</a:t>
            </a:r>
            <a:r>
              <a:rPr lang="en" sz="2400">
                <a:solidFill>
                  <a:srgbClr val="FFFFFF"/>
                </a:solidFill>
                <a:latin typeface="Roboto Condensed Light"/>
                <a:ea typeface="Roboto Condensed Light"/>
                <a:cs typeface="Roboto Condensed Light"/>
                <a:sym typeface="Roboto Condensed Light"/>
              </a:rPr>
              <a:t> </a:t>
            </a:r>
            <a:r>
              <a:rPr b="1" lang="en" sz="2400">
                <a:solidFill>
                  <a:srgbClr val="FFFFFF"/>
                </a:solidFill>
                <a:latin typeface="Roboto Condensed"/>
                <a:ea typeface="Roboto Condensed"/>
                <a:cs typeface="Roboto Condensed"/>
                <a:sym typeface="Roboto Condensed"/>
              </a:rPr>
              <a:t>theory</a:t>
            </a:r>
            <a:r>
              <a:rPr lang="en" sz="2400">
                <a:solidFill>
                  <a:srgbClr val="FFFFFF"/>
                </a:solidFill>
                <a:latin typeface="Roboto Condensed Light"/>
                <a:ea typeface="Roboto Condensed Light"/>
                <a:cs typeface="Roboto Condensed Light"/>
                <a:sym typeface="Roboto Condensed Light"/>
              </a:rPr>
              <a:t> focuses (part of computer science) on classifying computational problems according to their inherent difficulty, and relating these classes to each other. </a:t>
            </a:r>
            <a:br>
              <a:rPr lang="en" sz="2400">
                <a:solidFill>
                  <a:srgbClr val="FFFFFF"/>
                </a:solidFill>
                <a:latin typeface="Roboto Condensed Light"/>
                <a:ea typeface="Roboto Condensed Light"/>
                <a:cs typeface="Roboto Condensed Light"/>
                <a:sym typeface="Roboto Condensed Light"/>
              </a:rPr>
            </a:br>
            <a:endParaRPr sz="24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analyze algorithms?</a:t>
            </a:r>
            <a:endParaRPr/>
          </a:p>
        </p:txBody>
      </p:sp>
      <p:sp>
        <p:nvSpPr>
          <p:cNvPr id="143" name="Google Shape;143;p21"/>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Discover the characteristics of an algorithm in order to </a:t>
            </a:r>
            <a:r>
              <a:rPr b="1" lang="en">
                <a:solidFill>
                  <a:srgbClr val="FF0000"/>
                </a:solidFill>
              </a:rPr>
              <a:t>evaluate its suitability</a:t>
            </a:r>
            <a:r>
              <a:rPr lang="en"/>
              <a:t> for various applications.</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b="1" lang="en">
                <a:solidFill>
                  <a:srgbClr val="FF0000"/>
                </a:solidFill>
              </a:rPr>
              <a:t>Compare</a:t>
            </a:r>
            <a:r>
              <a:rPr lang="en"/>
              <a:t> an algorithm with other algorithms for the same application</a:t>
            </a:r>
            <a:br>
              <a:rPr lang="en"/>
            </a:br>
            <a:r>
              <a:rPr lang="en"/>
              <a:t> </a:t>
            </a:r>
            <a:endParaRPr/>
          </a:p>
          <a:p>
            <a:pPr indent="-381000" lvl="0" marL="457200" rtl="0" algn="l">
              <a:spcBef>
                <a:spcPts val="0"/>
              </a:spcBef>
              <a:spcAft>
                <a:spcPts val="0"/>
              </a:spcAft>
              <a:buSzPts val="2400"/>
              <a:buChar char="➔"/>
            </a:pPr>
            <a:r>
              <a:rPr lang="en"/>
              <a:t>Classify problems and algorithms by difficulty</a:t>
            </a:r>
            <a:endParaRPr/>
          </a:p>
          <a:p>
            <a:pPr indent="0" lvl="0" marL="0" rtl="0" algn="l">
              <a:spcBef>
                <a:spcPts val="600"/>
              </a:spcBef>
              <a:spcAft>
                <a:spcPts val="0"/>
              </a:spcAft>
              <a:buClr>
                <a:schemeClr val="dk1"/>
              </a:buClr>
              <a:buSzPts val="1100"/>
              <a:buFont typeface="Arial"/>
              <a:buNone/>
            </a:pPr>
            <a:r>
              <a:t/>
            </a:r>
            <a:endParaRPr/>
          </a:p>
          <a:p>
            <a:pPr indent="-381000" lvl="0" marL="457200" rtl="0" algn="l">
              <a:spcBef>
                <a:spcPts val="600"/>
              </a:spcBef>
              <a:spcAft>
                <a:spcPts val="0"/>
              </a:spcAft>
              <a:buSzPts val="2400"/>
              <a:buChar char="➔"/>
            </a:pPr>
            <a:r>
              <a:rPr lang="en"/>
              <a:t>Predict performance, compare algorithms, </a:t>
            </a:r>
            <a:r>
              <a:rPr b="1" lang="en">
                <a:solidFill>
                  <a:srgbClr val="FF0000"/>
                </a:solidFill>
              </a:rPr>
              <a:t>tune parameters</a:t>
            </a:r>
            <a:endParaRPr b="1">
              <a:solidFill>
                <a:srgbClr val="FF0000"/>
              </a:solidFill>
            </a:endParaRPr>
          </a:p>
          <a:p>
            <a:pPr indent="0" lvl="0" marL="0" rtl="0" algn="l">
              <a:spcBef>
                <a:spcPts val="600"/>
              </a:spcBef>
              <a:spcAft>
                <a:spcPts val="0"/>
              </a:spcAft>
              <a:buClr>
                <a:schemeClr val="dk1"/>
              </a:buClr>
              <a:buSzPts val="1100"/>
              <a:buFont typeface="Arial"/>
              <a:buNone/>
            </a:pPr>
            <a:r>
              <a:t/>
            </a:r>
            <a:endParaRPr/>
          </a:p>
          <a:p>
            <a:pPr indent="-381000" lvl="0" marL="457200" rtl="0" algn="l">
              <a:spcBef>
                <a:spcPts val="600"/>
              </a:spcBef>
              <a:spcAft>
                <a:spcPts val="0"/>
              </a:spcAft>
              <a:buSzPts val="2400"/>
              <a:buChar char="➔"/>
            </a:pPr>
            <a:r>
              <a:rPr lang="en"/>
              <a:t>Better understand and improve implementations and algorithms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Approaches for</a:t>
            </a:r>
            <a:r>
              <a:rPr lang="en"/>
              <a:t> theoretical algorithm analysis</a:t>
            </a:r>
            <a:endParaRPr b="0" sz="1800">
              <a:latin typeface="Roboto Condensed Light"/>
              <a:ea typeface="Roboto Condensed Light"/>
              <a:cs typeface="Roboto Condensed Light"/>
              <a:sym typeface="Roboto Condensed Light"/>
            </a:endParaRPr>
          </a:p>
        </p:txBody>
      </p:sp>
      <p:sp>
        <p:nvSpPr>
          <p:cNvPr id="149" name="Google Shape;149;p22"/>
          <p:cNvSpPr txBox="1"/>
          <p:nvPr/>
        </p:nvSpPr>
        <p:spPr>
          <a:xfrm>
            <a:off x="310375" y="2983075"/>
            <a:ext cx="40833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Condensed"/>
                <a:ea typeface="Roboto Condensed"/>
                <a:cs typeface="Roboto Condensed"/>
                <a:sym typeface="Roboto Condensed"/>
              </a:rPr>
              <a:t>COMPLEXITY AS A FUNCTION OF THE INPUT</a:t>
            </a:r>
            <a:endParaRPr b="1">
              <a:solidFill>
                <a:srgbClr val="FFFFFF"/>
              </a:solidFill>
              <a:latin typeface="Roboto Condensed"/>
              <a:ea typeface="Roboto Condensed"/>
              <a:cs typeface="Roboto Condensed"/>
              <a:sym typeface="Roboto Condensed"/>
            </a:endParaRPr>
          </a:p>
        </p:txBody>
      </p:sp>
      <p:sp>
        <p:nvSpPr>
          <p:cNvPr id="150" name="Google Shape;150;p22"/>
          <p:cNvSpPr txBox="1"/>
          <p:nvPr/>
        </p:nvSpPr>
        <p:spPr>
          <a:xfrm>
            <a:off x="4643218" y="2983075"/>
            <a:ext cx="40833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Condensed"/>
                <a:ea typeface="Roboto Condensed"/>
                <a:cs typeface="Roboto Condensed"/>
                <a:sym typeface="Roboto Condensed"/>
              </a:rPr>
              <a:t>ASYMPTOTIC BEHAVIOR</a:t>
            </a:r>
            <a:endParaRPr b="1">
              <a:solidFill>
                <a:srgbClr val="FFFFFF"/>
              </a:solidFill>
              <a:latin typeface="Roboto Condensed"/>
              <a:ea typeface="Roboto Condensed"/>
              <a:cs typeface="Roboto Condensed"/>
              <a:sym typeface="Roboto Condensed"/>
            </a:endParaRPr>
          </a:p>
        </p:txBody>
      </p:sp>
      <p:sp>
        <p:nvSpPr>
          <p:cNvPr id="151" name="Google Shape;151;p22"/>
          <p:cNvSpPr txBox="1"/>
          <p:nvPr>
            <p:ph idx="1" type="body"/>
          </p:nvPr>
        </p:nvSpPr>
        <p:spPr>
          <a:xfrm>
            <a:off x="324125" y="3442300"/>
            <a:ext cx="4083300" cy="17037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800"/>
              <a:t>Calculate a function of the input size by counting elementary instructions, focusing on the worst-case or the average-case</a:t>
            </a:r>
            <a:endParaRPr sz="1800"/>
          </a:p>
        </p:txBody>
      </p:sp>
      <p:sp>
        <p:nvSpPr>
          <p:cNvPr id="152" name="Google Shape;152;p22"/>
          <p:cNvSpPr txBox="1"/>
          <p:nvPr>
            <p:ph idx="1" type="body"/>
          </p:nvPr>
        </p:nvSpPr>
        <p:spPr>
          <a:xfrm>
            <a:off x="4643225" y="3442275"/>
            <a:ext cx="4083300" cy="17037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800"/>
              <a:t>Without calculating a detailed function of the input, focus on the behavior of the complexity for large n, that is on its </a:t>
            </a:r>
            <a:r>
              <a:rPr i="1" lang="en" sz="1800">
                <a:uFill>
                  <a:noFill/>
                </a:uFill>
                <a:hlinkClick r:id="rId3"/>
              </a:rPr>
              <a:t>asymptotic behavior</a:t>
            </a:r>
            <a:r>
              <a:rPr lang="en" sz="1800"/>
              <a:t> when </a:t>
            </a:r>
            <a:r>
              <a:rPr i="1" lang="en" sz="1800"/>
              <a:t>n</a:t>
            </a:r>
            <a:r>
              <a:rPr lang="en" sz="1800"/>
              <a:t> tends to the infinity</a:t>
            </a:r>
            <a:endParaRPr sz="1800"/>
          </a:p>
        </p:txBody>
      </p:sp>
      <p:sp>
        <p:nvSpPr>
          <p:cNvPr id="153" name="Google Shape;153;p22"/>
          <p:cNvSpPr/>
          <p:nvPr/>
        </p:nvSpPr>
        <p:spPr>
          <a:xfrm>
            <a:off x="1860725" y="1712000"/>
            <a:ext cx="1010100" cy="961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B7B7B7"/>
                </a:solidFill>
                <a:latin typeface="Roboto Condensed"/>
                <a:ea typeface="Roboto Condensed"/>
                <a:cs typeface="Roboto Condensed"/>
                <a:sym typeface="Roboto Condensed"/>
              </a:rPr>
              <a:t>1</a:t>
            </a:r>
            <a:endParaRPr b="1" sz="4800">
              <a:solidFill>
                <a:srgbClr val="B7B7B7"/>
              </a:solidFill>
              <a:latin typeface="Roboto Condensed"/>
              <a:ea typeface="Roboto Condensed"/>
              <a:cs typeface="Roboto Condensed"/>
              <a:sym typeface="Roboto Condensed"/>
            </a:endParaRPr>
          </a:p>
        </p:txBody>
      </p:sp>
      <p:sp>
        <p:nvSpPr>
          <p:cNvPr id="154" name="Google Shape;154;p22"/>
          <p:cNvSpPr/>
          <p:nvPr/>
        </p:nvSpPr>
        <p:spPr>
          <a:xfrm>
            <a:off x="6179825" y="1711988"/>
            <a:ext cx="1010100" cy="961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B7B7B7"/>
                </a:solidFill>
                <a:latin typeface="Roboto Condensed"/>
                <a:ea typeface="Roboto Condensed"/>
                <a:cs typeface="Roboto Condensed"/>
                <a:sym typeface="Roboto Condensed"/>
              </a:rPr>
              <a:t>2</a:t>
            </a:r>
            <a:endParaRPr b="1" sz="4800">
              <a:solidFill>
                <a:srgbClr val="B7B7B7"/>
              </a:solidFill>
              <a:latin typeface="Roboto Condensed"/>
              <a:ea typeface="Roboto Condensed"/>
              <a:cs typeface="Roboto Condensed"/>
              <a:sym typeface="Roboto Condensed"/>
            </a:endParaRPr>
          </a:p>
        </p:txBody>
      </p:sp>
      <p:sp>
        <p:nvSpPr>
          <p:cNvPr id="155" name="Google Shape;155;p22"/>
          <p:cNvSpPr/>
          <p:nvPr/>
        </p:nvSpPr>
        <p:spPr>
          <a:xfrm>
            <a:off x="3263250" y="2061500"/>
            <a:ext cx="242400" cy="262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156" name="Google Shape;156;p22"/>
          <p:cNvSpPr/>
          <p:nvPr/>
        </p:nvSpPr>
        <p:spPr>
          <a:xfrm>
            <a:off x="3745675" y="2061500"/>
            <a:ext cx="242400" cy="262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157" name="Google Shape;157;p22"/>
          <p:cNvSpPr/>
          <p:nvPr/>
        </p:nvSpPr>
        <p:spPr>
          <a:xfrm>
            <a:off x="4228100" y="2061500"/>
            <a:ext cx="242400" cy="262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158" name="Google Shape;158;p22"/>
          <p:cNvSpPr/>
          <p:nvPr/>
        </p:nvSpPr>
        <p:spPr>
          <a:xfrm>
            <a:off x="4710525" y="2061500"/>
            <a:ext cx="242400" cy="262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159" name="Google Shape;159;p22"/>
          <p:cNvSpPr/>
          <p:nvPr/>
        </p:nvSpPr>
        <p:spPr>
          <a:xfrm>
            <a:off x="5192950" y="2061500"/>
            <a:ext cx="242400" cy="262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160" name="Google Shape;160;p22"/>
          <p:cNvSpPr/>
          <p:nvPr/>
        </p:nvSpPr>
        <p:spPr>
          <a:xfrm>
            <a:off x="5675375" y="2061500"/>
            <a:ext cx="242400" cy="262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Elementary Instructions </a:t>
            </a:r>
            <a:endParaRPr/>
          </a:p>
        </p:txBody>
      </p:sp>
      <p:sp>
        <p:nvSpPr>
          <p:cNvPr id="166" name="Google Shape;166;p23"/>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Instructions that </a:t>
            </a:r>
            <a:r>
              <a:rPr b="1" lang="en">
                <a:solidFill>
                  <a:srgbClr val="FF0000"/>
                </a:solidFill>
              </a:rPr>
              <a:t>always</a:t>
            </a:r>
            <a:r>
              <a:rPr lang="en"/>
              <a:t> takes the same time and this time is independent of the input size.</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We don’t care about how many cycles the instruction needs to be executed </a:t>
            </a:r>
            <a:endParaRPr/>
          </a:p>
          <a:p>
            <a:pPr indent="0" lvl="0" marL="0" rtl="0" algn="l">
              <a:spcBef>
                <a:spcPts val="600"/>
              </a:spcBef>
              <a:spcAft>
                <a:spcPts val="0"/>
              </a:spcAft>
              <a:buClr>
                <a:schemeClr val="dk1"/>
              </a:buClr>
              <a:buSzPts val="1100"/>
              <a:buFont typeface="Arial"/>
              <a:buNone/>
            </a:pPr>
            <a:r>
              <a:t/>
            </a:r>
            <a:endParaRPr/>
          </a:p>
          <a:p>
            <a:pPr indent="-381000" lvl="0" marL="457200" rtl="0" algn="l">
              <a:spcBef>
                <a:spcPts val="600"/>
              </a:spcBef>
              <a:spcAft>
                <a:spcPts val="0"/>
              </a:spcAft>
              <a:buSzPts val="2400"/>
              <a:buChar char="➔"/>
            </a:pPr>
            <a:r>
              <a:rPr b="1" lang="en">
                <a:solidFill>
                  <a:srgbClr val="85200C"/>
                </a:solidFill>
              </a:rPr>
              <a:t>T</a:t>
            </a:r>
            <a:r>
              <a:rPr lang="en"/>
              <a:t> is a variable which depends on the architecture and hardware, </a:t>
            </a:r>
            <a:r>
              <a:rPr b="1" lang="en">
                <a:solidFill>
                  <a:srgbClr val="85200C"/>
                </a:solidFill>
              </a:rPr>
              <a:t>T</a:t>
            </a:r>
            <a:r>
              <a:rPr lang="en"/>
              <a:t> denotes the time required to execute the instruction.</a:t>
            </a:r>
            <a:endParaRPr/>
          </a:p>
        </p:txBody>
      </p:sp>
      <p:sp>
        <p:nvSpPr>
          <p:cNvPr id="167" name="Google Shape;167;p23"/>
          <p:cNvSpPr/>
          <p:nvPr/>
        </p:nvSpPr>
        <p:spPr>
          <a:xfrm>
            <a:off x="-25" y="5257750"/>
            <a:ext cx="9144000" cy="1600200"/>
          </a:xfrm>
          <a:prstGeom prst="rect">
            <a:avLst/>
          </a:prstGeom>
          <a:solidFill>
            <a:srgbClr val="00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t/>
            </a:r>
            <a:endParaRPr sz="1800">
              <a:solidFill>
                <a:srgbClr val="FFFFFF"/>
              </a:solidFill>
              <a:latin typeface="Roboto Condensed Light"/>
              <a:ea typeface="Roboto Condensed Light"/>
              <a:cs typeface="Roboto Condensed Light"/>
              <a:sym typeface="Roboto Condensed Light"/>
            </a:endParaRPr>
          </a:p>
        </p:txBody>
      </p:sp>
      <p:sp>
        <p:nvSpPr>
          <p:cNvPr id="168" name="Google Shape;168;p23"/>
          <p:cNvSpPr txBox="1"/>
          <p:nvPr/>
        </p:nvSpPr>
        <p:spPr>
          <a:xfrm>
            <a:off x="121200" y="5373275"/>
            <a:ext cx="4464300" cy="30000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latin typeface="Roboto Condensed"/>
                <a:ea typeface="Roboto Condensed"/>
                <a:cs typeface="Roboto Condensed"/>
                <a:sym typeface="Roboto Condensed"/>
              </a:rPr>
              <a:t>Basic Arithmetic Operators (+, -, /, %, ^)</a:t>
            </a:r>
            <a:endParaRPr sz="18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rPr lang="en" sz="1800">
                <a:solidFill>
                  <a:srgbClr val="FFFFFF"/>
                </a:solidFill>
                <a:latin typeface="Roboto Condensed"/>
                <a:ea typeface="Roboto Condensed"/>
                <a:cs typeface="Roboto Condensed"/>
                <a:sym typeface="Roboto Condensed"/>
              </a:rPr>
              <a:t>Bitwise operators (&lt;&lt; , &gt;&gt;) </a:t>
            </a:r>
            <a:endParaRPr sz="18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rPr lang="en" sz="1800">
                <a:solidFill>
                  <a:srgbClr val="FFFFFF"/>
                </a:solidFill>
                <a:latin typeface="Roboto Condensed"/>
                <a:ea typeface="Roboto Condensed"/>
                <a:cs typeface="Roboto Condensed"/>
                <a:sym typeface="Roboto Condensed"/>
              </a:rPr>
              <a:t>Logical operators (==, !=, and, or, ~ ...)</a:t>
            </a:r>
            <a:endParaRPr sz="18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t/>
            </a:r>
            <a:endParaRPr sz="1800">
              <a:solidFill>
                <a:srgbClr val="FFFFFF"/>
              </a:solidFill>
              <a:latin typeface="Roboto Condensed Light"/>
              <a:ea typeface="Roboto Condensed Light"/>
              <a:cs typeface="Roboto Condensed Light"/>
              <a:sym typeface="Roboto Condensed Light"/>
            </a:endParaRPr>
          </a:p>
        </p:txBody>
      </p:sp>
      <p:sp>
        <p:nvSpPr>
          <p:cNvPr id="169" name="Google Shape;169;p23"/>
          <p:cNvSpPr txBox="1"/>
          <p:nvPr/>
        </p:nvSpPr>
        <p:spPr>
          <a:xfrm>
            <a:off x="4494600" y="5373275"/>
            <a:ext cx="4606500" cy="17631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rgbClr val="FFFFFF"/>
                </a:solidFill>
                <a:latin typeface="Roboto Condensed"/>
                <a:ea typeface="Roboto Condensed"/>
                <a:cs typeface="Roboto Condensed"/>
                <a:sym typeface="Roboto Condensed"/>
              </a:rPr>
              <a:t>Jumps (returns values, method calls, ...)</a:t>
            </a:r>
            <a:endParaRPr sz="18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rPr lang="en" sz="1800">
                <a:solidFill>
                  <a:srgbClr val="FFFFFF"/>
                </a:solidFill>
                <a:latin typeface="Roboto Condensed"/>
                <a:ea typeface="Roboto Condensed"/>
                <a:cs typeface="Roboto Condensed"/>
                <a:sym typeface="Roboto Condensed"/>
              </a:rPr>
              <a:t>Assignments, access to indexed structures.</a:t>
            </a:r>
            <a:endParaRPr sz="18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t/>
            </a:r>
            <a:endParaRPr sz="18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a:t>
            </a:r>
            <a:r>
              <a:rPr lang="en"/>
              <a:t> </a:t>
            </a:r>
            <a:endParaRPr/>
          </a:p>
        </p:txBody>
      </p:sp>
      <p:sp>
        <p:nvSpPr>
          <p:cNvPr id="175" name="Google Shape;175;p24"/>
          <p:cNvSpPr txBox="1"/>
          <p:nvPr>
            <p:ph idx="1" type="body"/>
          </p:nvPr>
        </p:nvSpPr>
        <p:spPr>
          <a:xfrm>
            <a:off x="457200" y="1081200"/>
            <a:ext cx="8229600" cy="1938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Count the number of times each elementary instruction is executed. May be tedious to calculate the entire function.</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The objective is to calculate three functions that describe:</a:t>
            </a:r>
            <a:endParaRPr/>
          </a:p>
          <a:p>
            <a:pPr indent="0" lvl="0" marL="9144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176" name="Google Shape;176;p24"/>
          <p:cNvSpPr txBox="1"/>
          <p:nvPr/>
        </p:nvSpPr>
        <p:spPr>
          <a:xfrm>
            <a:off x="332150" y="3230525"/>
            <a:ext cx="2681700" cy="480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Best</a:t>
            </a:r>
            <a:r>
              <a:rPr b="1" lang="en" sz="1800">
                <a:solidFill>
                  <a:srgbClr val="FFFFFF"/>
                </a:solidFill>
                <a:latin typeface="Roboto Condensed"/>
                <a:ea typeface="Roboto Condensed"/>
                <a:cs typeface="Roboto Condensed"/>
                <a:sym typeface="Roboto Condensed"/>
              </a:rPr>
              <a:t>-case</a:t>
            </a:r>
            <a:endParaRPr b="1" sz="1800">
              <a:solidFill>
                <a:srgbClr val="FFFFFF"/>
              </a:solidFill>
              <a:latin typeface="Roboto Condensed"/>
              <a:ea typeface="Roboto Condensed"/>
              <a:cs typeface="Roboto Condensed"/>
              <a:sym typeface="Roboto Condensed"/>
            </a:endParaRPr>
          </a:p>
        </p:txBody>
      </p:sp>
      <p:sp>
        <p:nvSpPr>
          <p:cNvPr id="177" name="Google Shape;177;p24"/>
          <p:cNvSpPr txBox="1"/>
          <p:nvPr/>
        </p:nvSpPr>
        <p:spPr>
          <a:xfrm>
            <a:off x="3163288" y="3230525"/>
            <a:ext cx="2681700" cy="480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Average</a:t>
            </a:r>
            <a:r>
              <a:rPr b="1" lang="en" sz="1800">
                <a:solidFill>
                  <a:srgbClr val="FFFFFF"/>
                </a:solidFill>
                <a:latin typeface="Roboto Condensed"/>
                <a:ea typeface="Roboto Condensed"/>
                <a:cs typeface="Roboto Condensed"/>
                <a:sym typeface="Roboto Condensed"/>
              </a:rPr>
              <a:t>-case</a:t>
            </a:r>
            <a:endParaRPr b="1" sz="1800">
              <a:solidFill>
                <a:srgbClr val="FFFFFF"/>
              </a:solidFill>
              <a:latin typeface="Roboto Condensed"/>
              <a:ea typeface="Roboto Condensed"/>
              <a:cs typeface="Roboto Condensed"/>
              <a:sym typeface="Roboto Condensed"/>
            </a:endParaRPr>
          </a:p>
        </p:txBody>
      </p:sp>
      <p:sp>
        <p:nvSpPr>
          <p:cNvPr id="178" name="Google Shape;178;p24"/>
          <p:cNvSpPr txBox="1"/>
          <p:nvPr/>
        </p:nvSpPr>
        <p:spPr>
          <a:xfrm>
            <a:off x="5994425" y="3230525"/>
            <a:ext cx="2681700" cy="480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Worst</a:t>
            </a:r>
            <a:r>
              <a:rPr b="1" lang="en" sz="1800">
                <a:solidFill>
                  <a:srgbClr val="FFFFFF"/>
                </a:solidFill>
                <a:latin typeface="Roboto Condensed"/>
                <a:ea typeface="Roboto Condensed"/>
                <a:cs typeface="Roboto Condensed"/>
                <a:sym typeface="Roboto Condensed"/>
              </a:rPr>
              <a:t>-case</a:t>
            </a:r>
            <a:endParaRPr b="1" sz="1800">
              <a:solidFill>
                <a:srgbClr val="FFFFFF"/>
              </a:solidFill>
              <a:latin typeface="Roboto Condensed"/>
              <a:ea typeface="Roboto Condensed"/>
              <a:cs typeface="Roboto Condensed"/>
              <a:sym typeface="Roboto Condensed"/>
            </a:endParaRPr>
          </a:p>
        </p:txBody>
      </p:sp>
      <p:sp>
        <p:nvSpPr>
          <p:cNvPr id="179" name="Google Shape;179;p24"/>
          <p:cNvSpPr txBox="1"/>
          <p:nvPr>
            <p:ph idx="1" type="body"/>
          </p:nvPr>
        </p:nvSpPr>
        <p:spPr>
          <a:xfrm>
            <a:off x="332150" y="3760950"/>
            <a:ext cx="2681700" cy="991200"/>
          </a:xfrm>
          <a:prstGeom prst="rect">
            <a:avLst/>
          </a:prstGeom>
          <a:solidFill>
            <a:srgbClr val="F3F3F3"/>
          </a:solidFill>
        </p:spPr>
        <p:txBody>
          <a:bodyPr anchorCtr="0" anchor="t" bIns="91425" lIns="91425" spcFirstLastPara="1" rIns="91425" wrap="square" tIns="91425">
            <a:noAutofit/>
          </a:bodyPr>
          <a:lstStyle/>
          <a:p>
            <a:pPr indent="0" lvl="0" marL="0" rtl="0" algn="ctr">
              <a:spcBef>
                <a:spcPts val="600"/>
              </a:spcBef>
              <a:spcAft>
                <a:spcPts val="0"/>
              </a:spcAft>
              <a:buNone/>
            </a:pPr>
            <a:r>
              <a:rPr lang="en" sz="1400"/>
              <a:t>Time it takes to run with the optimal input</a:t>
            </a:r>
            <a:endParaRPr sz="1400"/>
          </a:p>
        </p:txBody>
      </p:sp>
      <p:sp>
        <p:nvSpPr>
          <p:cNvPr id="180" name="Google Shape;180;p24"/>
          <p:cNvSpPr txBox="1"/>
          <p:nvPr>
            <p:ph idx="1" type="body"/>
          </p:nvPr>
        </p:nvSpPr>
        <p:spPr>
          <a:xfrm>
            <a:off x="3163300" y="3760950"/>
            <a:ext cx="2681700" cy="991200"/>
          </a:xfrm>
          <a:prstGeom prst="rect">
            <a:avLst/>
          </a:prstGeom>
          <a:solidFill>
            <a:srgbClr val="F3F3F3"/>
          </a:solidFill>
        </p:spPr>
        <p:txBody>
          <a:bodyPr anchorCtr="0" anchor="t" bIns="91425" lIns="91425" spcFirstLastPara="1" rIns="91425" wrap="square" tIns="91425">
            <a:noAutofit/>
          </a:bodyPr>
          <a:lstStyle/>
          <a:p>
            <a:pPr indent="0" lvl="0" marL="0" rtl="0" algn="ctr">
              <a:spcBef>
                <a:spcPts val="600"/>
              </a:spcBef>
              <a:spcAft>
                <a:spcPts val="0"/>
              </a:spcAft>
              <a:buNone/>
            </a:pPr>
            <a:r>
              <a:rPr lang="en" sz="1400"/>
              <a:t>Time it takes to run for any possible input. Very hard to calculate</a:t>
            </a:r>
            <a:endParaRPr sz="1400"/>
          </a:p>
        </p:txBody>
      </p:sp>
      <p:sp>
        <p:nvSpPr>
          <p:cNvPr id="181" name="Google Shape;181;p24"/>
          <p:cNvSpPr txBox="1"/>
          <p:nvPr>
            <p:ph idx="1" type="body"/>
          </p:nvPr>
        </p:nvSpPr>
        <p:spPr>
          <a:xfrm>
            <a:off x="5994450" y="3760950"/>
            <a:ext cx="2681700" cy="991200"/>
          </a:xfrm>
          <a:prstGeom prst="rect">
            <a:avLst/>
          </a:prstGeom>
          <a:solidFill>
            <a:srgbClr val="F3F3F3"/>
          </a:solidFill>
        </p:spPr>
        <p:txBody>
          <a:bodyPr anchorCtr="0" anchor="t" bIns="91425" lIns="91425" spcFirstLastPara="1" rIns="91425" wrap="square" tIns="91425">
            <a:noAutofit/>
          </a:bodyPr>
          <a:lstStyle/>
          <a:p>
            <a:pPr indent="0" lvl="0" marL="0" rtl="0" algn="ctr">
              <a:spcBef>
                <a:spcPts val="600"/>
              </a:spcBef>
              <a:spcAft>
                <a:spcPts val="0"/>
              </a:spcAft>
              <a:buNone/>
            </a:pPr>
            <a:r>
              <a:rPr lang="en" sz="1400"/>
              <a:t>Time it takes to run with the worst possible input</a:t>
            </a:r>
            <a:endParaRPr sz="1400"/>
          </a:p>
        </p:txBody>
      </p:sp>
      <p:pic>
        <p:nvPicPr>
          <p:cNvPr id="182" name="Google Shape;182;p24"/>
          <p:cNvPicPr preferRelativeResize="0"/>
          <p:nvPr/>
        </p:nvPicPr>
        <p:blipFill>
          <a:blip r:embed="rId3">
            <a:alphaModFix/>
          </a:blip>
          <a:stretch>
            <a:fillRect/>
          </a:stretch>
        </p:blipFill>
        <p:spPr>
          <a:xfrm>
            <a:off x="332150" y="5053588"/>
            <a:ext cx="2681700" cy="1277711"/>
          </a:xfrm>
          <a:prstGeom prst="rect">
            <a:avLst/>
          </a:prstGeom>
          <a:noFill/>
          <a:ln>
            <a:noFill/>
          </a:ln>
        </p:spPr>
      </p:pic>
      <p:pic>
        <p:nvPicPr>
          <p:cNvPr id="183" name="Google Shape;183;p24"/>
          <p:cNvPicPr preferRelativeResize="0"/>
          <p:nvPr/>
        </p:nvPicPr>
        <p:blipFill>
          <a:blip r:embed="rId4">
            <a:alphaModFix/>
          </a:blip>
          <a:stretch>
            <a:fillRect/>
          </a:stretch>
        </p:blipFill>
        <p:spPr>
          <a:xfrm>
            <a:off x="3381187" y="4954975"/>
            <a:ext cx="2245921" cy="1376325"/>
          </a:xfrm>
          <a:prstGeom prst="rect">
            <a:avLst/>
          </a:prstGeom>
          <a:noFill/>
          <a:ln>
            <a:noFill/>
          </a:ln>
        </p:spPr>
      </p:pic>
      <p:pic>
        <p:nvPicPr>
          <p:cNvPr id="184" name="Google Shape;184;p24"/>
          <p:cNvPicPr preferRelativeResize="0"/>
          <p:nvPr/>
        </p:nvPicPr>
        <p:blipFill>
          <a:blip r:embed="rId5">
            <a:alphaModFix/>
          </a:blip>
          <a:stretch>
            <a:fillRect/>
          </a:stretch>
        </p:blipFill>
        <p:spPr>
          <a:xfrm>
            <a:off x="6290300" y="4954975"/>
            <a:ext cx="2298130" cy="137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190" name="Google Shape;190;p25"/>
          <p:cNvSpPr txBox="1"/>
          <p:nvPr>
            <p:ph idx="1" type="body"/>
          </p:nvPr>
        </p:nvSpPr>
        <p:spPr>
          <a:xfrm>
            <a:off x="457200" y="1081200"/>
            <a:ext cx="8229600" cy="1085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Let</a:t>
            </a:r>
            <a:r>
              <a:rPr lang="en"/>
              <a:t>'s calculate the worst-case:</a:t>
            </a:r>
            <a:endParaRPr/>
          </a:p>
          <a:p>
            <a:pPr indent="0" lvl="0" marL="457200" rtl="0" algn="l">
              <a:spcBef>
                <a:spcPts val="600"/>
              </a:spcBef>
              <a:spcAft>
                <a:spcPts val="0"/>
              </a:spcAft>
              <a:buNone/>
            </a:pPr>
            <a:r>
              <a:t/>
            </a:r>
            <a:endParaRPr/>
          </a:p>
        </p:txBody>
      </p:sp>
      <p:pic>
        <p:nvPicPr>
          <p:cNvPr id="191" name="Google Shape;191;p25"/>
          <p:cNvPicPr preferRelativeResize="0"/>
          <p:nvPr/>
        </p:nvPicPr>
        <p:blipFill>
          <a:blip r:embed="rId3">
            <a:alphaModFix/>
          </a:blip>
          <a:stretch>
            <a:fillRect/>
          </a:stretch>
        </p:blipFill>
        <p:spPr>
          <a:xfrm>
            <a:off x="727199" y="2119088"/>
            <a:ext cx="6458375" cy="2734625"/>
          </a:xfrm>
          <a:prstGeom prst="rect">
            <a:avLst/>
          </a:prstGeom>
          <a:noFill/>
          <a:ln>
            <a:noFill/>
          </a:ln>
        </p:spPr>
      </p:pic>
      <p:cxnSp>
        <p:nvCxnSpPr>
          <p:cNvPr id="192" name="Google Shape;192;p25"/>
          <p:cNvCxnSpPr/>
          <p:nvPr/>
        </p:nvCxnSpPr>
        <p:spPr>
          <a:xfrm>
            <a:off x="3318050" y="3096100"/>
            <a:ext cx="3698400" cy="0"/>
          </a:xfrm>
          <a:prstGeom prst="straightConnector1">
            <a:avLst/>
          </a:prstGeom>
          <a:noFill/>
          <a:ln cap="flat" cmpd="sng" w="19050">
            <a:solidFill>
              <a:schemeClr val="dk2"/>
            </a:solidFill>
            <a:prstDash val="dot"/>
            <a:round/>
            <a:headEnd len="med" w="med" type="none"/>
            <a:tailEnd len="med" w="med" type="none"/>
          </a:ln>
        </p:spPr>
      </p:cxnSp>
      <p:sp>
        <p:nvSpPr>
          <p:cNvPr id="193" name="Google Shape;193;p25"/>
          <p:cNvSpPr txBox="1"/>
          <p:nvPr/>
        </p:nvSpPr>
        <p:spPr>
          <a:xfrm>
            <a:off x="7016450" y="2895400"/>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3T</a:t>
            </a:r>
            <a:endParaRPr>
              <a:latin typeface="Roboto Condensed Light"/>
              <a:ea typeface="Roboto Condensed Light"/>
              <a:cs typeface="Roboto Condensed Light"/>
              <a:sym typeface="Roboto Condensed Light"/>
            </a:endParaRPr>
          </a:p>
        </p:txBody>
      </p:sp>
      <p:sp>
        <p:nvSpPr>
          <p:cNvPr id="194" name="Google Shape;194;p25"/>
          <p:cNvSpPr txBox="1"/>
          <p:nvPr/>
        </p:nvSpPr>
        <p:spPr>
          <a:xfrm>
            <a:off x="7016450" y="3290963"/>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T + 2NT</a:t>
            </a:r>
            <a:endParaRPr>
              <a:latin typeface="Roboto Condensed Light"/>
              <a:ea typeface="Roboto Condensed Light"/>
              <a:cs typeface="Roboto Condensed Light"/>
              <a:sym typeface="Roboto Condensed Light"/>
            </a:endParaRPr>
          </a:p>
        </p:txBody>
      </p:sp>
      <p:cxnSp>
        <p:nvCxnSpPr>
          <p:cNvPr id="195" name="Google Shape;195;p25"/>
          <p:cNvCxnSpPr/>
          <p:nvPr/>
        </p:nvCxnSpPr>
        <p:spPr>
          <a:xfrm>
            <a:off x="4231250" y="3486388"/>
            <a:ext cx="2785200" cy="0"/>
          </a:xfrm>
          <a:prstGeom prst="straightConnector1">
            <a:avLst/>
          </a:prstGeom>
          <a:noFill/>
          <a:ln cap="flat" cmpd="sng" w="19050">
            <a:solidFill>
              <a:schemeClr val="dk2"/>
            </a:solidFill>
            <a:prstDash val="dot"/>
            <a:round/>
            <a:headEnd len="med" w="med" type="none"/>
            <a:tailEnd len="med" w="med" type="none"/>
          </a:ln>
        </p:spPr>
      </p:cxnSp>
      <p:sp>
        <p:nvSpPr>
          <p:cNvPr id="196" name="Google Shape;196;p25"/>
          <p:cNvSpPr txBox="1"/>
          <p:nvPr/>
        </p:nvSpPr>
        <p:spPr>
          <a:xfrm>
            <a:off x="4725625" y="3290975"/>
            <a:ext cx="3759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2T</a:t>
            </a:r>
            <a:endParaRPr>
              <a:latin typeface="Roboto Condensed Light"/>
              <a:ea typeface="Roboto Condensed Light"/>
              <a:cs typeface="Roboto Condensed Light"/>
              <a:sym typeface="Roboto Condensed Light"/>
            </a:endParaRPr>
          </a:p>
        </p:txBody>
      </p:sp>
      <p:sp>
        <p:nvSpPr>
          <p:cNvPr id="197" name="Google Shape;197;p25"/>
          <p:cNvSpPr txBox="1"/>
          <p:nvPr/>
        </p:nvSpPr>
        <p:spPr>
          <a:xfrm>
            <a:off x="5308514" y="3298725"/>
            <a:ext cx="7065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a:t>
            </a:r>
            <a:r>
              <a:rPr lang="en">
                <a:latin typeface="Roboto Condensed Light"/>
                <a:ea typeface="Roboto Condensed Light"/>
                <a:cs typeface="Roboto Condensed Light"/>
                <a:sym typeface="Roboto Condensed Light"/>
              </a:rPr>
              <a:t>N-1)*T</a:t>
            </a:r>
            <a:endParaRPr>
              <a:latin typeface="Roboto Condensed Light"/>
              <a:ea typeface="Roboto Condensed Light"/>
              <a:cs typeface="Roboto Condensed Light"/>
              <a:sym typeface="Roboto Condensed Light"/>
            </a:endParaRPr>
          </a:p>
        </p:txBody>
      </p:sp>
      <p:sp>
        <p:nvSpPr>
          <p:cNvPr id="198" name="Google Shape;198;p25"/>
          <p:cNvSpPr txBox="1"/>
          <p:nvPr/>
        </p:nvSpPr>
        <p:spPr>
          <a:xfrm>
            <a:off x="6221988" y="3290975"/>
            <a:ext cx="5217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Light"/>
                <a:ea typeface="Roboto Condensed Light"/>
                <a:cs typeface="Roboto Condensed Light"/>
                <a:sym typeface="Roboto Condensed Light"/>
              </a:rPr>
              <a:t>N*T</a:t>
            </a:r>
            <a:endParaRPr>
              <a:latin typeface="Roboto Condensed Light"/>
              <a:ea typeface="Roboto Condensed Light"/>
              <a:cs typeface="Roboto Condensed Light"/>
              <a:sym typeface="Roboto Condensed Light"/>
            </a:endParaRPr>
          </a:p>
        </p:txBody>
      </p:sp>
      <p:sp>
        <p:nvSpPr>
          <p:cNvPr id="199" name="Google Shape;199;p25"/>
          <p:cNvSpPr txBox="1"/>
          <p:nvPr/>
        </p:nvSpPr>
        <p:spPr>
          <a:xfrm>
            <a:off x="7008700" y="3656938"/>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2T(N-1)</a:t>
            </a:r>
            <a:endParaRPr>
              <a:latin typeface="Roboto Condensed Light"/>
              <a:ea typeface="Roboto Condensed Light"/>
              <a:cs typeface="Roboto Condensed Light"/>
              <a:sym typeface="Roboto Condensed Light"/>
            </a:endParaRPr>
          </a:p>
        </p:txBody>
      </p:sp>
      <p:cxnSp>
        <p:nvCxnSpPr>
          <p:cNvPr id="200" name="Google Shape;200;p25"/>
          <p:cNvCxnSpPr/>
          <p:nvPr/>
        </p:nvCxnSpPr>
        <p:spPr>
          <a:xfrm>
            <a:off x="3846400" y="3846400"/>
            <a:ext cx="3162300" cy="6000"/>
          </a:xfrm>
          <a:prstGeom prst="straightConnector1">
            <a:avLst/>
          </a:prstGeom>
          <a:noFill/>
          <a:ln cap="flat" cmpd="sng" w="19050">
            <a:solidFill>
              <a:schemeClr val="dk2"/>
            </a:solidFill>
            <a:prstDash val="dot"/>
            <a:round/>
            <a:headEnd len="med" w="med" type="none"/>
            <a:tailEnd len="med" w="med" type="none"/>
          </a:ln>
        </p:spPr>
      </p:cxnSp>
      <p:cxnSp>
        <p:nvCxnSpPr>
          <p:cNvPr id="201" name="Google Shape;201;p25"/>
          <p:cNvCxnSpPr/>
          <p:nvPr/>
        </p:nvCxnSpPr>
        <p:spPr>
          <a:xfrm>
            <a:off x="3924825" y="4160300"/>
            <a:ext cx="3162300" cy="6000"/>
          </a:xfrm>
          <a:prstGeom prst="straightConnector1">
            <a:avLst/>
          </a:prstGeom>
          <a:noFill/>
          <a:ln cap="flat" cmpd="sng" w="19050">
            <a:solidFill>
              <a:schemeClr val="dk2"/>
            </a:solidFill>
            <a:prstDash val="dot"/>
            <a:round/>
            <a:headEnd len="med" w="med" type="none"/>
            <a:tailEnd len="med" w="med" type="none"/>
          </a:ln>
        </p:spPr>
      </p:cxnSp>
      <p:sp>
        <p:nvSpPr>
          <p:cNvPr id="202" name="Google Shape;202;p25"/>
          <p:cNvSpPr txBox="1"/>
          <p:nvPr/>
        </p:nvSpPr>
        <p:spPr>
          <a:xfrm>
            <a:off x="7016450" y="3967838"/>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2T(N-1)</a:t>
            </a:r>
            <a:endParaRPr>
              <a:latin typeface="Roboto Condensed Light"/>
              <a:ea typeface="Roboto Condensed Light"/>
              <a:cs typeface="Roboto Condensed Light"/>
              <a:sym typeface="Roboto Condensed Light"/>
            </a:endParaRPr>
          </a:p>
        </p:txBody>
      </p:sp>
      <p:sp>
        <p:nvSpPr>
          <p:cNvPr id="203" name="Google Shape;203;p25"/>
          <p:cNvSpPr txBox="1"/>
          <p:nvPr/>
        </p:nvSpPr>
        <p:spPr>
          <a:xfrm>
            <a:off x="7008700" y="4278738"/>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T</a:t>
            </a:r>
            <a:endParaRPr>
              <a:latin typeface="Roboto Condensed Light"/>
              <a:ea typeface="Roboto Condensed Light"/>
              <a:cs typeface="Roboto Condensed Light"/>
              <a:sym typeface="Roboto Condensed Light"/>
            </a:endParaRPr>
          </a:p>
        </p:txBody>
      </p:sp>
      <p:cxnSp>
        <p:nvCxnSpPr>
          <p:cNvPr id="204" name="Google Shape;204;p25"/>
          <p:cNvCxnSpPr/>
          <p:nvPr/>
        </p:nvCxnSpPr>
        <p:spPr>
          <a:xfrm flipH="1" rot="10800000">
            <a:off x="2937700" y="4474200"/>
            <a:ext cx="4071000" cy="16800"/>
          </a:xfrm>
          <a:prstGeom prst="straightConnector1">
            <a:avLst/>
          </a:prstGeom>
          <a:noFill/>
          <a:ln cap="flat" cmpd="sng" w="19050">
            <a:solidFill>
              <a:schemeClr val="dk2"/>
            </a:solidFill>
            <a:prstDash val="dot"/>
            <a:round/>
            <a:headEnd len="med" w="med" type="none"/>
            <a:tailEnd len="med" w="med" type="none"/>
          </a:ln>
        </p:spPr>
      </p:cxnSp>
      <p:sp>
        <p:nvSpPr>
          <p:cNvPr id="205" name="Google Shape;205;p25"/>
          <p:cNvSpPr txBox="1"/>
          <p:nvPr/>
        </p:nvSpPr>
        <p:spPr>
          <a:xfrm>
            <a:off x="7008700" y="4822050"/>
            <a:ext cx="1014600" cy="1122900"/>
          </a:xfrm>
          <a:prstGeom prst="rect">
            <a:avLst/>
          </a:prstGeom>
          <a:solidFill>
            <a:srgbClr val="FFFF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Condensed Light"/>
                <a:ea typeface="Roboto Condensed Light"/>
                <a:cs typeface="Roboto Condensed Light"/>
                <a:sym typeface="Roboto Condensed Light"/>
              </a:rPr>
              <a:t>T + 6NT</a:t>
            </a:r>
            <a:endParaRPr>
              <a:latin typeface="Roboto Condensed Light"/>
              <a:ea typeface="Roboto Condensed Light"/>
              <a:cs typeface="Roboto Condensed Light"/>
              <a:sym typeface="Roboto Condensed Light"/>
            </a:endParaRPr>
          </a:p>
        </p:txBody>
      </p:sp>
      <p:sp>
        <p:nvSpPr>
          <p:cNvPr id="206" name="Google Shape;206;p25"/>
          <p:cNvSpPr txBox="1"/>
          <p:nvPr/>
        </p:nvSpPr>
        <p:spPr>
          <a:xfrm>
            <a:off x="1056700" y="4822050"/>
            <a:ext cx="5854200" cy="390900"/>
          </a:xfrm>
          <a:prstGeom prst="rect">
            <a:avLst/>
          </a:prstGeom>
          <a:solidFill>
            <a:srgbClr val="0000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Worst-Case:</a:t>
            </a:r>
            <a:endParaRPr b="1">
              <a:solidFill>
                <a:srgbClr val="FFFFFF"/>
              </a:solidFill>
              <a:latin typeface="Roboto Condensed"/>
              <a:ea typeface="Roboto Condensed"/>
              <a:cs typeface="Roboto Condensed"/>
              <a:sym typeface="Roboto Condensed"/>
            </a:endParaRPr>
          </a:p>
        </p:txBody>
      </p:sp>
      <p:sp>
        <p:nvSpPr>
          <p:cNvPr id="207" name="Google Shape;207;p25"/>
          <p:cNvSpPr txBox="1"/>
          <p:nvPr>
            <p:ph idx="1" type="body"/>
          </p:nvPr>
        </p:nvSpPr>
        <p:spPr>
          <a:xfrm>
            <a:off x="1056700" y="5265200"/>
            <a:ext cx="5854200" cy="679800"/>
          </a:xfrm>
          <a:prstGeom prst="rect">
            <a:avLst/>
          </a:prstGeom>
          <a:solidFill>
            <a:srgbClr val="F3F3F3"/>
          </a:solidFill>
        </p:spPr>
        <p:txBody>
          <a:bodyPr anchorCtr="0" anchor="t" bIns="91425" lIns="91425" spcFirstLastPara="1" rIns="91425" wrap="square" tIns="91425">
            <a:noAutofit/>
          </a:bodyPr>
          <a:lstStyle/>
          <a:p>
            <a:pPr indent="0" lvl="0" marL="0" rtl="0" algn="r">
              <a:spcBef>
                <a:spcPts val="600"/>
              </a:spcBef>
              <a:spcAft>
                <a:spcPts val="0"/>
              </a:spcAft>
              <a:buNone/>
            </a:pPr>
            <a:r>
              <a:rPr lang="en" sz="1400"/>
              <a:t>Worst-case time complexity gives an upper bound on time requirements and is often easy to compute. The drawback is that it’s often overly pessimistic.</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1008325" y="2525275"/>
            <a:ext cx="5448800" cy="2244525"/>
          </a:xfrm>
          <a:prstGeom prst="rect">
            <a:avLst/>
          </a:prstGeom>
          <a:noFill/>
          <a:ln>
            <a:noFill/>
          </a:ln>
        </p:spPr>
      </p:pic>
      <p:sp>
        <p:nvSpPr>
          <p:cNvPr id="213" name="Google Shape;213;p2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14" name="Google Shape;214;p26"/>
          <p:cNvSpPr txBox="1"/>
          <p:nvPr>
            <p:ph idx="1" type="body"/>
          </p:nvPr>
        </p:nvSpPr>
        <p:spPr>
          <a:xfrm>
            <a:off x="457200" y="1081200"/>
            <a:ext cx="8229600" cy="1085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L</a:t>
            </a:r>
            <a:r>
              <a:rPr lang="en"/>
              <a:t>et's calculate the best-case:</a:t>
            </a:r>
            <a:endParaRPr/>
          </a:p>
          <a:p>
            <a:pPr indent="0" lvl="0" marL="457200" rtl="0" algn="l">
              <a:spcBef>
                <a:spcPts val="600"/>
              </a:spcBef>
              <a:spcAft>
                <a:spcPts val="0"/>
              </a:spcAft>
              <a:buNone/>
            </a:pPr>
            <a:r>
              <a:t/>
            </a:r>
            <a:endParaRPr/>
          </a:p>
        </p:txBody>
      </p:sp>
      <p:sp>
        <p:nvSpPr>
          <p:cNvPr id="215" name="Google Shape;215;p26"/>
          <p:cNvSpPr txBox="1"/>
          <p:nvPr/>
        </p:nvSpPr>
        <p:spPr>
          <a:xfrm>
            <a:off x="7016450" y="3290963"/>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2T</a:t>
            </a:r>
            <a:endParaRPr>
              <a:latin typeface="Roboto Condensed Light"/>
              <a:ea typeface="Roboto Condensed Light"/>
              <a:cs typeface="Roboto Condensed Light"/>
              <a:sym typeface="Roboto Condensed Light"/>
            </a:endParaRPr>
          </a:p>
        </p:txBody>
      </p:sp>
      <p:cxnSp>
        <p:nvCxnSpPr>
          <p:cNvPr id="216" name="Google Shape;216;p26"/>
          <p:cNvCxnSpPr/>
          <p:nvPr/>
        </p:nvCxnSpPr>
        <p:spPr>
          <a:xfrm>
            <a:off x="4346700" y="3407225"/>
            <a:ext cx="2652300" cy="9900"/>
          </a:xfrm>
          <a:prstGeom prst="straightConnector1">
            <a:avLst/>
          </a:prstGeom>
          <a:noFill/>
          <a:ln cap="flat" cmpd="sng" w="19050">
            <a:solidFill>
              <a:schemeClr val="dk2"/>
            </a:solidFill>
            <a:prstDash val="dot"/>
            <a:round/>
            <a:headEnd len="med" w="med" type="none"/>
            <a:tailEnd len="med" w="med" type="none"/>
          </a:ln>
        </p:spPr>
      </p:cxnSp>
      <p:sp>
        <p:nvSpPr>
          <p:cNvPr id="217" name="Google Shape;217;p26"/>
          <p:cNvSpPr txBox="1"/>
          <p:nvPr/>
        </p:nvSpPr>
        <p:spPr>
          <a:xfrm>
            <a:off x="7008700" y="3656938"/>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2T</a:t>
            </a:r>
            <a:endParaRPr>
              <a:latin typeface="Roboto Condensed Light"/>
              <a:ea typeface="Roboto Condensed Light"/>
              <a:cs typeface="Roboto Condensed Light"/>
              <a:sym typeface="Roboto Condensed Light"/>
            </a:endParaRPr>
          </a:p>
        </p:txBody>
      </p:sp>
      <p:cxnSp>
        <p:nvCxnSpPr>
          <p:cNvPr id="218" name="Google Shape;218;p26"/>
          <p:cNvCxnSpPr/>
          <p:nvPr/>
        </p:nvCxnSpPr>
        <p:spPr>
          <a:xfrm>
            <a:off x="3854150" y="3788650"/>
            <a:ext cx="3162300" cy="6000"/>
          </a:xfrm>
          <a:prstGeom prst="straightConnector1">
            <a:avLst/>
          </a:prstGeom>
          <a:noFill/>
          <a:ln cap="flat" cmpd="sng" w="19050">
            <a:solidFill>
              <a:schemeClr val="dk2"/>
            </a:solidFill>
            <a:prstDash val="dot"/>
            <a:round/>
            <a:headEnd len="med" w="med" type="none"/>
            <a:tailEnd len="med" w="med" type="none"/>
          </a:ln>
        </p:spPr>
      </p:cxnSp>
      <p:cxnSp>
        <p:nvCxnSpPr>
          <p:cNvPr id="219" name="Google Shape;219;p26"/>
          <p:cNvCxnSpPr/>
          <p:nvPr/>
        </p:nvCxnSpPr>
        <p:spPr>
          <a:xfrm flipH="1" rot="10800000">
            <a:off x="4258500" y="4166175"/>
            <a:ext cx="2828700" cy="7800"/>
          </a:xfrm>
          <a:prstGeom prst="straightConnector1">
            <a:avLst/>
          </a:prstGeom>
          <a:noFill/>
          <a:ln cap="flat" cmpd="sng" w="19050">
            <a:solidFill>
              <a:schemeClr val="dk2"/>
            </a:solidFill>
            <a:prstDash val="dot"/>
            <a:round/>
            <a:headEnd len="med" w="med" type="none"/>
            <a:tailEnd len="med" w="med" type="none"/>
          </a:ln>
        </p:spPr>
      </p:cxnSp>
      <p:sp>
        <p:nvSpPr>
          <p:cNvPr id="220" name="Google Shape;220;p26"/>
          <p:cNvSpPr txBox="1"/>
          <p:nvPr/>
        </p:nvSpPr>
        <p:spPr>
          <a:xfrm>
            <a:off x="7016450" y="3967838"/>
            <a:ext cx="1014600" cy="390900"/>
          </a:xfrm>
          <a:prstGeom prst="rect">
            <a:avLst/>
          </a:prstGeom>
          <a:solidFill>
            <a:srgbClr val="EFEFEF"/>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T</a:t>
            </a:r>
            <a:endParaRPr>
              <a:latin typeface="Roboto Condensed Light"/>
              <a:ea typeface="Roboto Condensed Light"/>
              <a:cs typeface="Roboto Condensed Light"/>
              <a:sym typeface="Roboto Condensed Light"/>
            </a:endParaRPr>
          </a:p>
        </p:txBody>
      </p:sp>
      <p:sp>
        <p:nvSpPr>
          <p:cNvPr id="221" name="Google Shape;221;p26"/>
          <p:cNvSpPr txBox="1"/>
          <p:nvPr/>
        </p:nvSpPr>
        <p:spPr>
          <a:xfrm>
            <a:off x="7008700" y="4822050"/>
            <a:ext cx="1014600" cy="1122900"/>
          </a:xfrm>
          <a:prstGeom prst="rect">
            <a:avLst/>
          </a:prstGeom>
          <a:solidFill>
            <a:srgbClr val="FFFF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Condensed Light"/>
                <a:ea typeface="Roboto Condensed Light"/>
                <a:cs typeface="Roboto Condensed Light"/>
                <a:sym typeface="Roboto Condensed Light"/>
              </a:rPr>
              <a:t>5T</a:t>
            </a:r>
            <a:endParaRPr>
              <a:latin typeface="Roboto Condensed Light"/>
              <a:ea typeface="Roboto Condensed Light"/>
              <a:cs typeface="Roboto Condensed Light"/>
              <a:sym typeface="Roboto Condensed Light"/>
            </a:endParaRPr>
          </a:p>
        </p:txBody>
      </p:sp>
      <p:sp>
        <p:nvSpPr>
          <p:cNvPr id="222" name="Google Shape;222;p26"/>
          <p:cNvSpPr txBox="1"/>
          <p:nvPr/>
        </p:nvSpPr>
        <p:spPr>
          <a:xfrm>
            <a:off x="1056700" y="4822050"/>
            <a:ext cx="5854200" cy="390900"/>
          </a:xfrm>
          <a:prstGeom prst="rect">
            <a:avLst/>
          </a:prstGeom>
          <a:solidFill>
            <a:srgbClr val="000000"/>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Best</a:t>
            </a:r>
            <a:r>
              <a:rPr b="1" lang="en">
                <a:solidFill>
                  <a:srgbClr val="FFFFFF"/>
                </a:solidFill>
                <a:latin typeface="Roboto Condensed"/>
                <a:ea typeface="Roboto Condensed"/>
                <a:cs typeface="Roboto Condensed"/>
                <a:sym typeface="Roboto Condensed"/>
              </a:rPr>
              <a:t>-Case:</a:t>
            </a:r>
            <a:endParaRPr b="1">
              <a:solidFill>
                <a:srgbClr val="FFFFFF"/>
              </a:solidFill>
              <a:latin typeface="Roboto Condensed"/>
              <a:ea typeface="Roboto Condensed"/>
              <a:cs typeface="Roboto Condensed"/>
              <a:sym typeface="Roboto Condensed"/>
            </a:endParaRPr>
          </a:p>
        </p:txBody>
      </p:sp>
      <p:sp>
        <p:nvSpPr>
          <p:cNvPr id="223" name="Google Shape;223;p26"/>
          <p:cNvSpPr txBox="1"/>
          <p:nvPr>
            <p:ph idx="1" type="body"/>
          </p:nvPr>
        </p:nvSpPr>
        <p:spPr>
          <a:xfrm>
            <a:off x="1056700" y="5265200"/>
            <a:ext cx="5854200" cy="679800"/>
          </a:xfrm>
          <a:prstGeom prst="rect">
            <a:avLst/>
          </a:prstGeom>
          <a:solidFill>
            <a:srgbClr val="F3F3F3"/>
          </a:solidFill>
        </p:spPr>
        <p:txBody>
          <a:bodyPr anchorCtr="0" anchor="t" bIns="91425" lIns="91425" spcFirstLastPara="1" rIns="91425" wrap="square" tIns="91425">
            <a:noAutofit/>
          </a:bodyPr>
          <a:lstStyle/>
          <a:p>
            <a:pPr indent="0" lvl="0" marL="0" rtl="0" algn="r">
              <a:spcBef>
                <a:spcPts val="600"/>
              </a:spcBef>
              <a:spcAft>
                <a:spcPts val="0"/>
              </a:spcAft>
              <a:buNone/>
            </a:pPr>
            <a:r>
              <a:rPr lang="en" sz="1400"/>
              <a:t>The best case is finding the element at the first position of the array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Disclaimer / Descargo de Responsabilidad</a:t>
            </a:r>
            <a:endParaRPr/>
          </a:p>
        </p:txBody>
      </p:sp>
      <p:sp>
        <p:nvSpPr>
          <p:cNvPr id="42" name="Google Shape;42;p9"/>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p:nvPr/>
        </p:nvSpPr>
        <p:spPr>
          <a:xfrm>
            <a:off x="0" y="5541376"/>
            <a:ext cx="9144000" cy="1316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30" name="Google Shape;230;p27"/>
          <p:cNvSpPr txBox="1"/>
          <p:nvPr>
            <p:ph idx="1" type="body"/>
          </p:nvPr>
        </p:nvSpPr>
        <p:spPr>
          <a:xfrm>
            <a:off x="533400" y="1081200"/>
            <a:ext cx="8229600" cy="5142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a:t>
            </a:r>
            <a:r>
              <a:rPr lang="en"/>
              <a:t>o calculate the </a:t>
            </a:r>
            <a:r>
              <a:rPr b="1" lang="en"/>
              <a:t>average case</a:t>
            </a:r>
            <a:r>
              <a:rPr lang="en"/>
              <a:t>, one needs to consider any possible input and the probability to appear.</a:t>
            </a:r>
            <a:br>
              <a:rPr lang="en"/>
            </a:br>
            <a:endParaRPr/>
          </a:p>
          <a:p>
            <a:pPr indent="-381000" lvl="0" marL="457200" rtl="0" algn="l">
              <a:spcBef>
                <a:spcPts val="0"/>
              </a:spcBef>
              <a:spcAft>
                <a:spcPts val="0"/>
              </a:spcAft>
              <a:buSzPts val="2400"/>
              <a:buChar char="➔"/>
            </a:pPr>
            <a:r>
              <a:rPr lang="en"/>
              <a:t>This is not usually calculated. Is not very </a:t>
            </a:r>
            <a:r>
              <a:rPr lang="en"/>
              <a:t>straightforward</a:t>
            </a:r>
            <a:r>
              <a:rPr lang="en"/>
              <a:t> and sometimes very hard.</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For example, to estimate average case for linear search in an unsorted list, </a:t>
            </a:r>
            <a:r>
              <a:rPr lang="en"/>
              <a:t>let's assume that the probability to find an element </a:t>
            </a:r>
            <a:r>
              <a:rPr i="1" lang="en"/>
              <a:t>k</a:t>
            </a:r>
            <a:r>
              <a:rPr lang="en"/>
              <a:t> in an array of </a:t>
            </a:r>
            <a:r>
              <a:rPr i="1" lang="en"/>
              <a:t>n</a:t>
            </a:r>
            <a:r>
              <a:rPr lang="en"/>
              <a:t> size is distributed uniformly, meaning, each the probability to find it in any position of the array is the same: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231" name="Google Shape;231;p27"/>
          <p:cNvPicPr preferRelativeResize="0"/>
          <p:nvPr/>
        </p:nvPicPr>
        <p:blipFill>
          <a:blip r:embed="rId3">
            <a:alphaModFix/>
          </a:blip>
          <a:stretch>
            <a:fillRect/>
          </a:stretch>
        </p:blipFill>
        <p:spPr>
          <a:xfrm>
            <a:off x="3424025" y="5693775"/>
            <a:ext cx="1790700" cy="1123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p:nvPr/>
        </p:nvSpPr>
        <p:spPr>
          <a:xfrm>
            <a:off x="0" y="1975255"/>
            <a:ext cx="9144000" cy="1509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38" name="Google Shape;238;p28"/>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So, the number of comparisons we have to do to find a value is:</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239" name="Google Shape;239;p28"/>
          <p:cNvPicPr preferRelativeResize="0"/>
          <p:nvPr/>
        </p:nvPicPr>
        <p:blipFill>
          <a:blip r:embed="rId3">
            <a:alphaModFix/>
          </a:blip>
          <a:stretch>
            <a:fillRect/>
          </a:stretch>
        </p:blipFill>
        <p:spPr>
          <a:xfrm>
            <a:off x="1152525" y="2053625"/>
            <a:ext cx="6991350" cy="1352550"/>
          </a:xfrm>
          <a:prstGeom prst="rect">
            <a:avLst/>
          </a:prstGeom>
          <a:noFill/>
          <a:ln>
            <a:noFill/>
          </a:ln>
        </p:spPr>
      </p:pic>
      <p:sp>
        <p:nvSpPr>
          <p:cNvPr id="240" name="Google Shape;240;p28"/>
          <p:cNvSpPr txBox="1"/>
          <p:nvPr>
            <p:ph idx="1" type="body"/>
          </p:nvPr>
        </p:nvSpPr>
        <p:spPr>
          <a:xfrm>
            <a:off x="594900" y="3869725"/>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As you can see, is not very easy to calculate. There are situations where the probability of the input is quite complex to calculate.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46" name="Google Shape;246;p29"/>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are some tips to count instructions for common code structures (looking for worst-case):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247" name="Google Shape;247;p29"/>
          <p:cNvSpPr txBox="1"/>
          <p:nvPr/>
        </p:nvSpPr>
        <p:spPr>
          <a:xfrm>
            <a:off x="1067650" y="2331300"/>
            <a:ext cx="619200" cy="61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Roboto Condensed"/>
                <a:ea typeface="Roboto Condensed"/>
                <a:cs typeface="Roboto Condensed"/>
                <a:sym typeface="Roboto Condensed"/>
              </a:rPr>
              <a:t>#1</a:t>
            </a:r>
            <a:endParaRPr b="1" sz="1800">
              <a:solidFill>
                <a:srgbClr val="FFFFFF"/>
              </a:solidFill>
              <a:latin typeface="Roboto Condensed"/>
              <a:ea typeface="Roboto Condensed"/>
              <a:cs typeface="Roboto Condensed"/>
              <a:sym typeface="Roboto Condensed"/>
            </a:endParaRPr>
          </a:p>
        </p:txBody>
      </p:sp>
      <p:sp>
        <p:nvSpPr>
          <p:cNvPr id="248" name="Google Shape;248;p29"/>
          <p:cNvSpPr txBox="1"/>
          <p:nvPr>
            <p:ph idx="1" type="body"/>
          </p:nvPr>
        </p:nvSpPr>
        <p:spPr>
          <a:xfrm>
            <a:off x="1734250" y="2331300"/>
            <a:ext cx="6396300" cy="392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t>For a sequence of statements, sum the instruction count of each statement:</a:t>
            </a:r>
            <a:endParaRPr sz="1800"/>
          </a:p>
        </p:txBody>
      </p:sp>
      <p:sp>
        <p:nvSpPr>
          <p:cNvPr id="249" name="Google Shape;249;p29"/>
          <p:cNvSpPr txBox="1"/>
          <p:nvPr>
            <p:ph idx="1" type="body"/>
          </p:nvPr>
        </p:nvSpPr>
        <p:spPr>
          <a:xfrm>
            <a:off x="2814100" y="3344400"/>
            <a:ext cx="2898900" cy="10815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int i = 0;</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b</a:t>
            </a:r>
            <a:r>
              <a:rPr lang="en" sz="1800">
                <a:latin typeface="Consolas"/>
                <a:ea typeface="Consolas"/>
                <a:cs typeface="Consolas"/>
                <a:sym typeface="Consolas"/>
              </a:rPr>
              <a:t>oolean b = i == 1;</a:t>
            </a:r>
            <a:endParaRPr sz="1800">
              <a:latin typeface="Consolas"/>
              <a:ea typeface="Consolas"/>
              <a:cs typeface="Consolas"/>
              <a:sym typeface="Consolas"/>
            </a:endParaRPr>
          </a:p>
        </p:txBody>
      </p:sp>
      <p:sp>
        <p:nvSpPr>
          <p:cNvPr id="250" name="Google Shape;250;p29"/>
          <p:cNvSpPr txBox="1"/>
          <p:nvPr/>
        </p:nvSpPr>
        <p:spPr>
          <a:xfrm>
            <a:off x="5924800" y="3344400"/>
            <a:ext cx="10146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2</a:t>
            </a:r>
            <a:r>
              <a:rPr lang="en">
                <a:latin typeface="Roboto Condensed Light"/>
                <a:ea typeface="Roboto Condensed Light"/>
                <a:cs typeface="Roboto Condensed Light"/>
                <a:sym typeface="Roboto Condensed Light"/>
              </a:rPr>
              <a:t>T</a:t>
            </a:r>
            <a:endParaRPr>
              <a:latin typeface="Roboto Condensed Light"/>
              <a:ea typeface="Roboto Condensed Light"/>
              <a:cs typeface="Roboto Condensed Light"/>
              <a:sym typeface="Roboto Condensed Light"/>
            </a:endParaRPr>
          </a:p>
        </p:txBody>
      </p:sp>
      <p:sp>
        <p:nvSpPr>
          <p:cNvPr id="251" name="Google Shape;251;p29"/>
          <p:cNvSpPr txBox="1"/>
          <p:nvPr/>
        </p:nvSpPr>
        <p:spPr>
          <a:xfrm>
            <a:off x="5924800" y="3739200"/>
            <a:ext cx="10146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Condensed Light"/>
                <a:ea typeface="Roboto Condensed Light"/>
                <a:cs typeface="Roboto Condensed Light"/>
                <a:sym typeface="Roboto Condensed Light"/>
              </a:rPr>
              <a:t>3</a:t>
            </a:r>
            <a:r>
              <a:rPr lang="en">
                <a:latin typeface="Roboto Condensed Light"/>
                <a:ea typeface="Roboto Condensed Light"/>
                <a:cs typeface="Roboto Condensed Light"/>
                <a:sym typeface="Roboto Condensed Light"/>
              </a:rPr>
              <a:t>T</a:t>
            </a:r>
            <a:endParaRPr>
              <a:latin typeface="Roboto Condensed Light"/>
              <a:ea typeface="Roboto Condensed Light"/>
              <a:cs typeface="Roboto Condensed Light"/>
              <a:sym typeface="Roboto Condensed Light"/>
            </a:endParaRPr>
          </a:p>
        </p:txBody>
      </p:sp>
      <p:sp>
        <p:nvSpPr>
          <p:cNvPr id="252" name="Google Shape;252;p29"/>
          <p:cNvSpPr txBox="1"/>
          <p:nvPr/>
        </p:nvSpPr>
        <p:spPr>
          <a:xfrm>
            <a:off x="5924900" y="4134000"/>
            <a:ext cx="10146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oboto Condensed"/>
                <a:ea typeface="Roboto Condensed"/>
                <a:cs typeface="Roboto Condensed"/>
                <a:sym typeface="Roboto Condensed"/>
              </a:rPr>
              <a:t>5</a:t>
            </a:r>
            <a:r>
              <a:rPr b="1" lang="en">
                <a:latin typeface="Roboto Condensed"/>
                <a:ea typeface="Roboto Condensed"/>
                <a:cs typeface="Roboto Condensed"/>
                <a:sym typeface="Roboto Condensed"/>
              </a:rPr>
              <a:t>T</a:t>
            </a:r>
            <a:endParaRPr b="1">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58" name="Google Shape;258;p30"/>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are some tips to count instructions for common code structures </a:t>
            </a:r>
            <a:r>
              <a:rPr lang="en"/>
              <a:t>(looking for worst-case)</a:t>
            </a:r>
            <a:r>
              <a:rPr lang="en"/>
              <a:t>:</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259" name="Google Shape;259;p30"/>
          <p:cNvSpPr txBox="1"/>
          <p:nvPr/>
        </p:nvSpPr>
        <p:spPr>
          <a:xfrm>
            <a:off x="1067650" y="2331300"/>
            <a:ext cx="619200" cy="61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Roboto Condensed"/>
                <a:ea typeface="Roboto Condensed"/>
                <a:cs typeface="Roboto Condensed"/>
                <a:sym typeface="Roboto Condensed"/>
              </a:rPr>
              <a:t>#2</a:t>
            </a:r>
            <a:endParaRPr b="1" sz="1800">
              <a:solidFill>
                <a:srgbClr val="FFFFFF"/>
              </a:solidFill>
              <a:latin typeface="Roboto Condensed"/>
              <a:ea typeface="Roboto Condensed"/>
              <a:cs typeface="Roboto Condensed"/>
              <a:sym typeface="Roboto Condensed"/>
            </a:endParaRPr>
          </a:p>
        </p:txBody>
      </p:sp>
      <p:sp>
        <p:nvSpPr>
          <p:cNvPr id="260" name="Google Shape;260;p30"/>
          <p:cNvSpPr txBox="1"/>
          <p:nvPr>
            <p:ph idx="1" type="body"/>
          </p:nvPr>
        </p:nvSpPr>
        <p:spPr>
          <a:xfrm>
            <a:off x="1734250" y="2331300"/>
            <a:ext cx="6396300" cy="392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t>For a conditional statement (like an if):</a:t>
            </a:r>
            <a:endParaRPr sz="1800"/>
          </a:p>
        </p:txBody>
      </p:sp>
      <p:sp>
        <p:nvSpPr>
          <p:cNvPr id="261" name="Google Shape;261;p30"/>
          <p:cNvSpPr txBox="1"/>
          <p:nvPr>
            <p:ph idx="1" type="body"/>
          </p:nvPr>
        </p:nvSpPr>
        <p:spPr>
          <a:xfrm>
            <a:off x="2814100" y="3226550"/>
            <a:ext cx="4125300" cy="20334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if (condition)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a:t>
            </a:r>
            <a:r>
              <a:rPr lang="en" sz="1800">
                <a:latin typeface="Consolas"/>
                <a:ea typeface="Consolas"/>
                <a:cs typeface="Consolas"/>
                <a:sym typeface="Consolas"/>
              </a:rPr>
              <a:t>first-branch</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else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else-branch</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2" name="Google Shape;262;p30"/>
          <p:cNvSpPr txBox="1"/>
          <p:nvPr/>
        </p:nvSpPr>
        <p:spPr>
          <a:xfrm>
            <a:off x="2814100" y="5410600"/>
            <a:ext cx="41253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Roboto Condensed"/>
                <a:ea typeface="Roboto Condensed"/>
                <a:cs typeface="Roboto Condensed"/>
                <a:sym typeface="Roboto Condensed"/>
              </a:rPr>
              <a:t>Condition + Max(first-branch, else-branch)</a:t>
            </a:r>
            <a:endParaRPr b="1">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68" name="Google Shape;268;p31"/>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are some tips to count instructions for common code structures (looking for worst-case):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269" name="Google Shape;269;p31"/>
          <p:cNvSpPr txBox="1"/>
          <p:nvPr/>
        </p:nvSpPr>
        <p:spPr>
          <a:xfrm>
            <a:off x="1067650" y="2331300"/>
            <a:ext cx="619200" cy="61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Roboto Condensed"/>
                <a:ea typeface="Roboto Condensed"/>
                <a:cs typeface="Roboto Condensed"/>
                <a:sym typeface="Roboto Condensed"/>
              </a:rPr>
              <a:t>#3</a:t>
            </a:r>
            <a:endParaRPr b="1" sz="1800">
              <a:solidFill>
                <a:srgbClr val="FFFFFF"/>
              </a:solidFill>
              <a:latin typeface="Roboto Condensed"/>
              <a:ea typeface="Roboto Condensed"/>
              <a:cs typeface="Roboto Condensed"/>
              <a:sym typeface="Roboto Condensed"/>
            </a:endParaRPr>
          </a:p>
        </p:txBody>
      </p:sp>
      <p:sp>
        <p:nvSpPr>
          <p:cNvPr id="270" name="Google Shape;270;p31"/>
          <p:cNvSpPr txBox="1"/>
          <p:nvPr>
            <p:ph idx="1" type="body"/>
          </p:nvPr>
        </p:nvSpPr>
        <p:spPr>
          <a:xfrm>
            <a:off x="1734250" y="2331300"/>
            <a:ext cx="6396300" cy="392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t>For a for loop:</a:t>
            </a:r>
            <a:endParaRPr sz="1800"/>
          </a:p>
        </p:txBody>
      </p:sp>
      <p:sp>
        <p:nvSpPr>
          <p:cNvPr id="271" name="Google Shape;271;p31"/>
          <p:cNvSpPr txBox="1"/>
          <p:nvPr>
            <p:ph idx="1" type="body"/>
          </p:nvPr>
        </p:nvSpPr>
        <p:spPr>
          <a:xfrm>
            <a:off x="2371300" y="3226550"/>
            <a:ext cx="5303400" cy="12222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for</a:t>
            </a:r>
            <a:r>
              <a:rPr lang="en" sz="1800">
                <a:latin typeface="Consolas"/>
                <a:ea typeface="Consolas"/>
                <a:cs typeface="Consolas"/>
                <a:sym typeface="Consolas"/>
              </a:rPr>
              <a:t> (init; condition; increment)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for-body</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2" name="Google Shape;272;p31"/>
          <p:cNvSpPr txBox="1"/>
          <p:nvPr/>
        </p:nvSpPr>
        <p:spPr>
          <a:xfrm>
            <a:off x="4523450" y="4680375"/>
            <a:ext cx="12060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init</a:t>
            </a:r>
            <a:endParaRPr b="1">
              <a:latin typeface="Roboto Condensed"/>
              <a:ea typeface="Roboto Condensed"/>
              <a:cs typeface="Roboto Condensed"/>
              <a:sym typeface="Roboto Condensed"/>
            </a:endParaRPr>
          </a:p>
        </p:txBody>
      </p:sp>
      <p:sp>
        <p:nvSpPr>
          <p:cNvPr id="273" name="Google Shape;273;p31"/>
          <p:cNvSpPr txBox="1"/>
          <p:nvPr/>
        </p:nvSpPr>
        <p:spPr>
          <a:xfrm>
            <a:off x="6287500" y="4680375"/>
            <a:ext cx="13872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n+1 * condition</a:t>
            </a:r>
            <a:endParaRPr b="1">
              <a:latin typeface="Roboto Condensed"/>
              <a:ea typeface="Roboto Condensed"/>
              <a:cs typeface="Roboto Condensed"/>
              <a:sym typeface="Roboto Condensed"/>
            </a:endParaRPr>
          </a:p>
        </p:txBody>
      </p:sp>
      <p:sp>
        <p:nvSpPr>
          <p:cNvPr id="274" name="Google Shape;274;p31"/>
          <p:cNvSpPr txBox="1"/>
          <p:nvPr/>
        </p:nvSpPr>
        <p:spPr>
          <a:xfrm>
            <a:off x="6287502" y="5446625"/>
            <a:ext cx="13872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n+1 * increment</a:t>
            </a:r>
            <a:endParaRPr b="1">
              <a:latin typeface="Roboto Condensed"/>
              <a:ea typeface="Roboto Condensed"/>
              <a:cs typeface="Roboto Condensed"/>
              <a:sym typeface="Roboto Condensed"/>
            </a:endParaRPr>
          </a:p>
        </p:txBody>
      </p:sp>
      <p:sp>
        <p:nvSpPr>
          <p:cNvPr id="275" name="Google Shape;275;p31"/>
          <p:cNvSpPr txBox="1"/>
          <p:nvPr/>
        </p:nvSpPr>
        <p:spPr>
          <a:xfrm>
            <a:off x="5792325" y="4680375"/>
            <a:ext cx="432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a:t>
            </a:r>
            <a:endParaRPr b="1">
              <a:solidFill>
                <a:srgbClr val="FFFFFF"/>
              </a:solidFill>
              <a:latin typeface="Roboto Condensed"/>
              <a:ea typeface="Roboto Condensed"/>
              <a:cs typeface="Roboto Condensed"/>
              <a:sym typeface="Roboto Condensed"/>
            </a:endParaRPr>
          </a:p>
        </p:txBody>
      </p:sp>
      <p:sp>
        <p:nvSpPr>
          <p:cNvPr id="276" name="Google Shape;276;p31"/>
          <p:cNvSpPr txBox="1"/>
          <p:nvPr/>
        </p:nvSpPr>
        <p:spPr>
          <a:xfrm>
            <a:off x="5793813" y="5446625"/>
            <a:ext cx="432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a:t>
            </a:r>
            <a:endParaRPr b="1">
              <a:solidFill>
                <a:srgbClr val="FFFFFF"/>
              </a:solidFill>
              <a:latin typeface="Roboto Condensed"/>
              <a:ea typeface="Roboto Condensed"/>
              <a:cs typeface="Roboto Condensed"/>
              <a:sym typeface="Roboto Condensed"/>
            </a:endParaRPr>
          </a:p>
        </p:txBody>
      </p:sp>
      <p:sp>
        <p:nvSpPr>
          <p:cNvPr id="277" name="Google Shape;277;p31"/>
          <p:cNvSpPr txBox="1"/>
          <p:nvPr/>
        </p:nvSpPr>
        <p:spPr>
          <a:xfrm>
            <a:off x="5792325" y="5063500"/>
            <a:ext cx="432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a:t>
            </a:r>
            <a:endParaRPr b="1">
              <a:solidFill>
                <a:srgbClr val="FFFFFF"/>
              </a:solidFill>
              <a:latin typeface="Roboto Condensed"/>
              <a:ea typeface="Roboto Condensed"/>
              <a:cs typeface="Roboto Condensed"/>
              <a:sym typeface="Roboto Condensed"/>
            </a:endParaRPr>
          </a:p>
        </p:txBody>
      </p:sp>
      <p:sp>
        <p:nvSpPr>
          <p:cNvPr id="278" name="Google Shape;278;p31"/>
          <p:cNvSpPr txBox="1"/>
          <p:nvPr/>
        </p:nvSpPr>
        <p:spPr>
          <a:xfrm>
            <a:off x="6287500" y="5063500"/>
            <a:ext cx="13872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n</a:t>
            </a:r>
            <a:r>
              <a:rPr b="1" lang="en">
                <a:latin typeface="Roboto Condensed"/>
                <a:ea typeface="Roboto Condensed"/>
                <a:cs typeface="Roboto Condensed"/>
                <a:sym typeface="Roboto Condensed"/>
              </a:rPr>
              <a:t> * body</a:t>
            </a:r>
            <a:endParaRPr b="1">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284" name="Google Shape;284;p32"/>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Here are some tips to count instructions for common code structures (looking for worst-case):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285" name="Google Shape;285;p32"/>
          <p:cNvSpPr txBox="1"/>
          <p:nvPr/>
        </p:nvSpPr>
        <p:spPr>
          <a:xfrm>
            <a:off x="1067650" y="2331300"/>
            <a:ext cx="619200" cy="61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Roboto Condensed"/>
                <a:ea typeface="Roboto Condensed"/>
                <a:cs typeface="Roboto Condensed"/>
                <a:sym typeface="Roboto Condensed"/>
              </a:rPr>
              <a:t>#3</a:t>
            </a:r>
            <a:endParaRPr b="1" sz="1800">
              <a:solidFill>
                <a:srgbClr val="FFFFFF"/>
              </a:solidFill>
              <a:latin typeface="Roboto Condensed"/>
              <a:ea typeface="Roboto Condensed"/>
              <a:cs typeface="Roboto Condensed"/>
              <a:sym typeface="Roboto Condensed"/>
            </a:endParaRPr>
          </a:p>
        </p:txBody>
      </p:sp>
      <p:sp>
        <p:nvSpPr>
          <p:cNvPr id="286" name="Google Shape;286;p32"/>
          <p:cNvSpPr txBox="1"/>
          <p:nvPr>
            <p:ph idx="1" type="body"/>
          </p:nvPr>
        </p:nvSpPr>
        <p:spPr>
          <a:xfrm>
            <a:off x="1734250" y="2331300"/>
            <a:ext cx="6396300" cy="392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t>For a for loop:</a:t>
            </a:r>
            <a:endParaRPr sz="1800"/>
          </a:p>
        </p:txBody>
      </p:sp>
      <p:sp>
        <p:nvSpPr>
          <p:cNvPr id="287" name="Google Shape;287;p32"/>
          <p:cNvSpPr txBox="1"/>
          <p:nvPr>
            <p:ph idx="1" type="body"/>
          </p:nvPr>
        </p:nvSpPr>
        <p:spPr>
          <a:xfrm>
            <a:off x="2371300" y="3226550"/>
            <a:ext cx="5122200" cy="12222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for (int i = 0; i &lt; n; n++)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for-body</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88" name="Google Shape;288;p32"/>
          <p:cNvSpPr txBox="1"/>
          <p:nvPr/>
        </p:nvSpPr>
        <p:spPr>
          <a:xfrm>
            <a:off x="4523450" y="4680375"/>
            <a:ext cx="12060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Consolas"/>
                <a:ea typeface="Consolas"/>
                <a:cs typeface="Consolas"/>
                <a:sym typeface="Consolas"/>
              </a:rPr>
              <a:t>int i = 1</a:t>
            </a:r>
            <a:endParaRPr b="1">
              <a:latin typeface="Consolas"/>
              <a:ea typeface="Consolas"/>
              <a:cs typeface="Consolas"/>
              <a:sym typeface="Consolas"/>
            </a:endParaRPr>
          </a:p>
        </p:txBody>
      </p:sp>
      <p:sp>
        <p:nvSpPr>
          <p:cNvPr id="289" name="Google Shape;289;p32"/>
          <p:cNvSpPr txBox="1"/>
          <p:nvPr/>
        </p:nvSpPr>
        <p:spPr>
          <a:xfrm>
            <a:off x="5792325" y="4680375"/>
            <a:ext cx="1701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Done one time</a:t>
            </a:r>
            <a:endParaRPr b="1">
              <a:solidFill>
                <a:srgbClr val="FFFFFF"/>
              </a:solidFill>
              <a:latin typeface="Roboto Condensed"/>
              <a:ea typeface="Roboto Condensed"/>
              <a:cs typeface="Roboto Condensed"/>
              <a:sym typeface="Roboto Condensed"/>
            </a:endParaRPr>
          </a:p>
        </p:txBody>
      </p:sp>
      <p:sp>
        <p:nvSpPr>
          <p:cNvPr id="290" name="Google Shape;290;p32"/>
          <p:cNvSpPr txBox="1"/>
          <p:nvPr/>
        </p:nvSpPr>
        <p:spPr>
          <a:xfrm>
            <a:off x="5792325" y="5063500"/>
            <a:ext cx="1701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Done n + 1 times</a:t>
            </a:r>
            <a:endParaRPr b="1">
              <a:solidFill>
                <a:srgbClr val="FFFFFF"/>
              </a:solidFill>
              <a:latin typeface="Roboto Condensed"/>
              <a:ea typeface="Roboto Condensed"/>
              <a:cs typeface="Roboto Condensed"/>
              <a:sym typeface="Roboto Condensed"/>
            </a:endParaRPr>
          </a:p>
        </p:txBody>
      </p:sp>
      <p:sp>
        <p:nvSpPr>
          <p:cNvPr id="291" name="Google Shape;291;p32"/>
          <p:cNvSpPr txBox="1"/>
          <p:nvPr/>
        </p:nvSpPr>
        <p:spPr>
          <a:xfrm>
            <a:off x="4523450" y="5063500"/>
            <a:ext cx="12060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Consolas"/>
                <a:ea typeface="Consolas"/>
                <a:cs typeface="Consolas"/>
                <a:sym typeface="Consolas"/>
              </a:rPr>
              <a:t>i &lt; n</a:t>
            </a:r>
            <a:endParaRPr b="1">
              <a:latin typeface="Consolas"/>
              <a:ea typeface="Consolas"/>
              <a:cs typeface="Consolas"/>
              <a:sym typeface="Consolas"/>
            </a:endParaRPr>
          </a:p>
        </p:txBody>
      </p:sp>
      <p:sp>
        <p:nvSpPr>
          <p:cNvPr id="292" name="Google Shape;292;p32"/>
          <p:cNvSpPr txBox="1"/>
          <p:nvPr/>
        </p:nvSpPr>
        <p:spPr>
          <a:xfrm>
            <a:off x="5792325" y="5436050"/>
            <a:ext cx="1701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Done n times</a:t>
            </a:r>
            <a:endParaRPr b="1">
              <a:solidFill>
                <a:srgbClr val="FFFFFF"/>
              </a:solidFill>
              <a:latin typeface="Roboto Condensed"/>
              <a:ea typeface="Roboto Condensed"/>
              <a:cs typeface="Roboto Condensed"/>
              <a:sym typeface="Roboto Condensed"/>
            </a:endParaRPr>
          </a:p>
        </p:txBody>
      </p:sp>
      <p:sp>
        <p:nvSpPr>
          <p:cNvPr id="293" name="Google Shape;293;p32"/>
          <p:cNvSpPr txBox="1"/>
          <p:nvPr/>
        </p:nvSpPr>
        <p:spPr>
          <a:xfrm>
            <a:off x="4523450" y="5436050"/>
            <a:ext cx="12060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Consolas"/>
                <a:ea typeface="Consolas"/>
                <a:cs typeface="Consolas"/>
                <a:sym typeface="Consolas"/>
              </a:rPr>
              <a:t>i++</a:t>
            </a:r>
            <a:endParaRPr b="1">
              <a:latin typeface="Consolas"/>
              <a:ea typeface="Consolas"/>
              <a:cs typeface="Consolas"/>
              <a:sym typeface="Consolas"/>
            </a:endParaRPr>
          </a:p>
        </p:txBody>
      </p:sp>
      <p:sp>
        <p:nvSpPr>
          <p:cNvPr id="294" name="Google Shape;294;p32"/>
          <p:cNvSpPr txBox="1"/>
          <p:nvPr/>
        </p:nvSpPr>
        <p:spPr>
          <a:xfrm>
            <a:off x="5792325" y="5808600"/>
            <a:ext cx="1701300" cy="291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Done n times</a:t>
            </a:r>
            <a:endParaRPr b="1">
              <a:solidFill>
                <a:srgbClr val="FFFFFF"/>
              </a:solidFill>
              <a:latin typeface="Roboto Condensed"/>
              <a:ea typeface="Roboto Condensed"/>
              <a:cs typeface="Roboto Condensed"/>
              <a:sym typeface="Roboto Condensed"/>
            </a:endParaRPr>
          </a:p>
        </p:txBody>
      </p:sp>
      <p:sp>
        <p:nvSpPr>
          <p:cNvPr id="295" name="Google Shape;295;p32"/>
          <p:cNvSpPr txBox="1"/>
          <p:nvPr/>
        </p:nvSpPr>
        <p:spPr>
          <a:xfrm>
            <a:off x="4523450" y="5808600"/>
            <a:ext cx="1206000" cy="291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latin typeface="Consolas"/>
                <a:ea typeface="Consolas"/>
                <a:cs typeface="Consolas"/>
                <a:sym typeface="Consolas"/>
              </a:rPr>
              <a:t>for-body</a:t>
            </a:r>
            <a:endParaRPr b="1">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301" name="Google Shape;301;p33"/>
          <p:cNvSpPr txBox="1"/>
          <p:nvPr>
            <p:ph idx="1" type="body"/>
          </p:nvPr>
        </p:nvSpPr>
        <p:spPr>
          <a:xfrm>
            <a:off x="533400" y="1081200"/>
            <a:ext cx="8229600" cy="961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Some loops multiply or divide by two the control variable:</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302" name="Google Shape;302;p33"/>
          <p:cNvSpPr txBox="1"/>
          <p:nvPr/>
        </p:nvSpPr>
        <p:spPr>
          <a:xfrm>
            <a:off x="1067650" y="2331300"/>
            <a:ext cx="619200" cy="61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rgbClr val="FFFFFF"/>
                </a:solidFill>
                <a:latin typeface="Roboto Condensed"/>
                <a:ea typeface="Roboto Condensed"/>
                <a:cs typeface="Roboto Condensed"/>
                <a:sym typeface="Roboto Condensed"/>
              </a:rPr>
              <a:t>#4</a:t>
            </a:r>
            <a:endParaRPr b="1" sz="1800">
              <a:solidFill>
                <a:srgbClr val="FFFFFF"/>
              </a:solidFill>
              <a:latin typeface="Roboto Condensed"/>
              <a:ea typeface="Roboto Condensed"/>
              <a:cs typeface="Roboto Condensed"/>
              <a:sym typeface="Roboto Condensed"/>
            </a:endParaRPr>
          </a:p>
        </p:txBody>
      </p:sp>
      <p:sp>
        <p:nvSpPr>
          <p:cNvPr id="303" name="Google Shape;303;p33"/>
          <p:cNvSpPr txBox="1"/>
          <p:nvPr>
            <p:ph idx="1" type="body"/>
          </p:nvPr>
        </p:nvSpPr>
        <p:spPr>
          <a:xfrm>
            <a:off x="1734250" y="2331300"/>
            <a:ext cx="2922300" cy="2373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274300" lIns="274300" spcFirstLastPara="1" rIns="274300" wrap="square" tIns="274300">
            <a:noAutofit/>
          </a:bodyPr>
          <a:lstStyle/>
          <a:p>
            <a:pPr indent="0" lvl="0" marL="0" rtl="0" algn="l">
              <a:spcBef>
                <a:spcPts val="600"/>
              </a:spcBef>
              <a:spcAft>
                <a:spcPts val="0"/>
              </a:spcAft>
              <a:buNone/>
            </a:pPr>
            <a:r>
              <a:rPr lang="en" sz="1800">
                <a:latin typeface="Consolas"/>
                <a:ea typeface="Consolas"/>
                <a:cs typeface="Consolas"/>
                <a:sym typeface="Consolas"/>
              </a:rPr>
              <a:t>i = 1;</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while (i &lt; 1000)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//code</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i = i * 2;</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04" name="Google Shape;304;p33"/>
          <p:cNvSpPr txBox="1"/>
          <p:nvPr>
            <p:ph idx="1" type="body"/>
          </p:nvPr>
        </p:nvSpPr>
        <p:spPr>
          <a:xfrm>
            <a:off x="5019300" y="2331300"/>
            <a:ext cx="2922300" cy="2373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274300" lIns="274300" spcFirstLastPara="1" rIns="274300" wrap="square" tIns="274300">
            <a:noAutofit/>
          </a:bodyPr>
          <a:lstStyle/>
          <a:p>
            <a:pPr indent="0" lvl="0" marL="0" rtl="0" algn="l">
              <a:spcBef>
                <a:spcPts val="600"/>
              </a:spcBef>
              <a:spcAft>
                <a:spcPts val="0"/>
              </a:spcAft>
              <a:buNone/>
            </a:pPr>
            <a:r>
              <a:rPr lang="en" sz="1800">
                <a:latin typeface="Consolas"/>
                <a:ea typeface="Consolas"/>
                <a:cs typeface="Consolas"/>
                <a:sym typeface="Consolas"/>
              </a:rPr>
              <a:t>i = 1000;</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while (i &gt;= 1)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//code</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i = i / 2;</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05" name="Google Shape;305;p33"/>
          <p:cNvSpPr txBox="1"/>
          <p:nvPr>
            <p:ph idx="1" type="body"/>
          </p:nvPr>
        </p:nvSpPr>
        <p:spPr>
          <a:xfrm>
            <a:off x="0" y="5414025"/>
            <a:ext cx="9144000" cy="751500"/>
          </a:xfrm>
          <a:prstGeom prst="rect">
            <a:avLst/>
          </a:prstGeom>
          <a:solidFill>
            <a:srgbClr val="000000"/>
          </a:solidFill>
        </p:spPr>
        <p:txBody>
          <a:bodyPr anchorCtr="0" anchor="t" bIns="91425" lIns="91425" spcFirstLastPara="1" rIns="91425" wrap="square" tIns="91425">
            <a:noAutofit/>
          </a:bodyPr>
          <a:lstStyle/>
          <a:p>
            <a:pPr indent="0" lvl="0" marL="0" rtl="0" algn="ctr">
              <a:spcBef>
                <a:spcPts val="600"/>
              </a:spcBef>
              <a:spcAft>
                <a:spcPts val="0"/>
              </a:spcAft>
              <a:buNone/>
            </a:pPr>
            <a:r>
              <a:rPr lang="en">
                <a:solidFill>
                  <a:srgbClr val="FFFFFF"/>
                </a:solidFill>
              </a:rPr>
              <a:t>How many times is the loop body executed?</a:t>
            </a:r>
            <a:endParaRPr>
              <a:solidFill>
                <a:srgbClr val="FFFFFF"/>
              </a:solidFill>
            </a:endParaRPr>
          </a:p>
          <a:p>
            <a:pPr indent="0" lvl="0" marL="457200" rtl="0" algn="ctr">
              <a:spcBef>
                <a:spcPts val="600"/>
              </a:spcBef>
              <a:spcAft>
                <a:spcPts val="0"/>
              </a:spcAft>
              <a:buNone/>
            </a:pPr>
            <a:r>
              <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graphicFrame>
        <p:nvGraphicFramePr>
          <p:cNvPr id="311" name="Google Shape;311;p34"/>
          <p:cNvGraphicFramePr/>
          <p:nvPr/>
        </p:nvGraphicFramePr>
        <p:xfrm>
          <a:off x="328075" y="2006900"/>
          <a:ext cx="3000000" cy="3000000"/>
        </p:xfrm>
        <a:graphic>
          <a:graphicData uri="http://schemas.openxmlformats.org/drawingml/2006/table">
            <a:tbl>
              <a:tblPr>
                <a:noFill/>
                <a:tableStyleId>{616BD1AE-C2FF-445C-8FD6-E806C0B0070D}</a:tableStyleId>
              </a:tblPr>
              <a:tblGrid>
                <a:gridCol w="1928825"/>
                <a:gridCol w="1928825"/>
              </a:tblGrid>
              <a:tr h="381000">
                <a:tc>
                  <a:txBody>
                    <a:bodyPr/>
                    <a:lstStyle/>
                    <a:p>
                      <a:pPr indent="0" lvl="0" marL="0" rtl="0" algn="ctr">
                        <a:spcBef>
                          <a:spcPts val="0"/>
                        </a:spcBef>
                        <a:spcAft>
                          <a:spcPts val="0"/>
                        </a:spcAft>
                        <a:buNone/>
                      </a:pPr>
                      <a:r>
                        <a:rPr b="1" lang="en">
                          <a:latin typeface="Roboto Condensed"/>
                          <a:ea typeface="Roboto Condensed"/>
                          <a:cs typeface="Roboto Condensed"/>
                          <a:sym typeface="Roboto Condensed"/>
                        </a:rPr>
                        <a:t>Iteration</a:t>
                      </a:r>
                      <a:endParaRPr b="1">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Roboto Condensed"/>
                          <a:ea typeface="Roboto Condensed"/>
                          <a:cs typeface="Roboto Condensed"/>
                          <a:sym typeface="Roboto Condensed"/>
                        </a:rPr>
                        <a:t>i</a:t>
                      </a:r>
                      <a:r>
                        <a:rPr b="1" lang="en">
                          <a:latin typeface="Roboto Condensed"/>
                          <a:ea typeface="Roboto Condensed"/>
                          <a:cs typeface="Roboto Condensed"/>
                          <a:sym typeface="Roboto Condensed"/>
                        </a:rPr>
                        <a:t> value</a:t>
                      </a:r>
                      <a:endParaRPr b="1">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2</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2</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3</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4</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4</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8</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5</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16</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6</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32</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7</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64</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8</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128</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9</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256</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10</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512</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312" name="Google Shape;312;p34"/>
          <p:cNvSpPr txBox="1"/>
          <p:nvPr/>
        </p:nvSpPr>
        <p:spPr>
          <a:xfrm>
            <a:off x="370425" y="14645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MULTIPLICATION LOOP</a:t>
            </a:r>
            <a:endParaRPr b="1" sz="1800">
              <a:solidFill>
                <a:srgbClr val="FFFFFF"/>
              </a:solidFill>
              <a:latin typeface="Roboto Condensed"/>
              <a:ea typeface="Roboto Condensed"/>
              <a:cs typeface="Roboto Condensed"/>
              <a:sym typeface="Roboto Condensed"/>
            </a:endParaRPr>
          </a:p>
        </p:txBody>
      </p:sp>
      <p:graphicFrame>
        <p:nvGraphicFramePr>
          <p:cNvPr id="313" name="Google Shape;313;p34"/>
          <p:cNvGraphicFramePr/>
          <p:nvPr/>
        </p:nvGraphicFramePr>
        <p:xfrm>
          <a:off x="4449225" y="2006900"/>
          <a:ext cx="3000000" cy="3000000"/>
        </p:xfrm>
        <a:graphic>
          <a:graphicData uri="http://schemas.openxmlformats.org/drawingml/2006/table">
            <a:tbl>
              <a:tblPr>
                <a:noFill/>
                <a:tableStyleId>{616BD1AE-C2FF-445C-8FD6-E806C0B0070D}</a:tableStyleId>
              </a:tblPr>
              <a:tblGrid>
                <a:gridCol w="1928825"/>
                <a:gridCol w="1928825"/>
              </a:tblGrid>
              <a:tr h="381000">
                <a:tc>
                  <a:txBody>
                    <a:bodyPr/>
                    <a:lstStyle/>
                    <a:p>
                      <a:pPr indent="0" lvl="0" marL="0" rtl="0" algn="ctr">
                        <a:spcBef>
                          <a:spcPts val="0"/>
                        </a:spcBef>
                        <a:spcAft>
                          <a:spcPts val="0"/>
                        </a:spcAft>
                        <a:buNone/>
                      </a:pPr>
                      <a:r>
                        <a:rPr b="1" lang="en">
                          <a:latin typeface="Roboto Condensed"/>
                          <a:ea typeface="Roboto Condensed"/>
                          <a:cs typeface="Roboto Condensed"/>
                          <a:sym typeface="Roboto Condensed"/>
                        </a:rPr>
                        <a:t>Iteration</a:t>
                      </a:r>
                      <a:endParaRPr b="1">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latin typeface="Roboto Condensed"/>
                          <a:ea typeface="Roboto Condensed"/>
                          <a:cs typeface="Roboto Condensed"/>
                          <a:sym typeface="Roboto Condensed"/>
                        </a:rPr>
                        <a:t>i value</a:t>
                      </a:r>
                      <a:endParaRPr b="1">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1000</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2</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500</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3</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250</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4</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125</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5</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62</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6</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31</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7</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15</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8</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7</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9</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3</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10</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tcPr>
                </a:tc>
              </a:tr>
            </a:tbl>
          </a:graphicData>
        </a:graphic>
      </p:graphicFrame>
      <p:sp>
        <p:nvSpPr>
          <p:cNvPr id="314" name="Google Shape;314;p34"/>
          <p:cNvSpPr txBox="1"/>
          <p:nvPr/>
        </p:nvSpPr>
        <p:spPr>
          <a:xfrm>
            <a:off x="4491575" y="14645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DIVIDE</a:t>
            </a:r>
            <a:r>
              <a:rPr b="1" lang="en" sz="1800">
                <a:solidFill>
                  <a:srgbClr val="FFFFFF"/>
                </a:solidFill>
                <a:latin typeface="Roboto Condensed"/>
                <a:ea typeface="Roboto Condensed"/>
                <a:cs typeface="Roboto Condensed"/>
                <a:sym typeface="Roboto Condensed"/>
              </a:rPr>
              <a:t> LOOP</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5"/>
          <p:cNvSpPr txBox="1"/>
          <p:nvPr>
            <p:ph idx="1" type="body"/>
          </p:nvPr>
        </p:nvSpPr>
        <p:spPr>
          <a:xfrm>
            <a:off x="4666475" y="2104725"/>
            <a:ext cx="3767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20" name="Google Shape;320;p3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321" name="Google Shape;321;p35"/>
          <p:cNvSpPr txBox="1"/>
          <p:nvPr/>
        </p:nvSpPr>
        <p:spPr>
          <a:xfrm>
            <a:off x="545325" y="14645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MULTIPLICATION LOOP</a:t>
            </a:r>
            <a:endParaRPr b="1" sz="1800">
              <a:solidFill>
                <a:srgbClr val="FFFFFF"/>
              </a:solidFill>
              <a:latin typeface="Roboto Condensed"/>
              <a:ea typeface="Roboto Condensed"/>
              <a:cs typeface="Roboto Condensed"/>
              <a:sym typeface="Roboto Condensed"/>
            </a:endParaRPr>
          </a:p>
        </p:txBody>
      </p:sp>
      <p:sp>
        <p:nvSpPr>
          <p:cNvPr id="322" name="Google Shape;322;p35"/>
          <p:cNvSpPr txBox="1"/>
          <p:nvPr/>
        </p:nvSpPr>
        <p:spPr>
          <a:xfrm>
            <a:off x="4666475" y="14645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DIVIDE LOOP</a:t>
            </a:r>
            <a:endParaRPr b="1" sz="1800">
              <a:solidFill>
                <a:srgbClr val="FFFFFF"/>
              </a:solidFill>
              <a:latin typeface="Roboto Condensed"/>
              <a:ea typeface="Roboto Condensed"/>
              <a:cs typeface="Roboto Condensed"/>
              <a:sym typeface="Roboto Condensed"/>
            </a:endParaRPr>
          </a:p>
        </p:txBody>
      </p:sp>
      <p:sp>
        <p:nvSpPr>
          <p:cNvPr id="323" name="Google Shape;323;p35"/>
          <p:cNvSpPr txBox="1"/>
          <p:nvPr>
            <p:ph idx="1" type="body"/>
          </p:nvPr>
        </p:nvSpPr>
        <p:spPr>
          <a:xfrm>
            <a:off x="545325" y="2104725"/>
            <a:ext cx="3767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pic>
        <p:nvPicPr>
          <p:cNvPr id="324" name="Google Shape;324;p35"/>
          <p:cNvPicPr preferRelativeResize="0"/>
          <p:nvPr/>
        </p:nvPicPr>
        <p:blipFill>
          <a:blip r:embed="rId3">
            <a:alphaModFix/>
          </a:blip>
          <a:stretch>
            <a:fillRect/>
          </a:stretch>
        </p:blipFill>
        <p:spPr>
          <a:xfrm>
            <a:off x="564375" y="2333725"/>
            <a:ext cx="3544775" cy="743975"/>
          </a:xfrm>
          <a:prstGeom prst="rect">
            <a:avLst/>
          </a:prstGeom>
          <a:noFill/>
          <a:ln>
            <a:noFill/>
          </a:ln>
        </p:spPr>
      </p:pic>
      <p:pic>
        <p:nvPicPr>
          <p:cNvPr id="325" name="Google Shape;325;p35"/>
          <p:cNvPicPr preferRelativeResize="0"/>
          <p:nvPr/>
        </p:nvPicPr>
        <p:blipFill>
          <a:blip r:embed="rId4">
            <a:alphaModFix/>
          </a:blip>
          <a:stretch>
            <a:fillRect/>
          </a:stretch>
        </p:blipFill>
        <p:spPr>
          <a:xfrm>
            <a:off x="5492750" y="2166600"/>
            <a:ext cx="2166124" cy="1043925"/>
          </a:xfrm>
          <a:prstGeom prst="rect">
            <a:avLst/>
          </a:prstGeom>
          <a:noFill/>
          <a:ln>
            <a:noFill/>
          </a:ln>
        </p:spPr>
      </p:pic>
      <p:pic>
        <p:nvPicPr>
          <p:cNvPr id="326" name="Google Shape;326;p35"/>
          <p:cNvPicPr preferRelativeResize="0"/>
          <p:nvPr/>
        </p:nvPicPr>
        <p:blipFill rotWithShape="1">
          <a:blip r:embed="rId5">
            <a:alphaModFix/>
          </a:blip>
          <a:srcRect b="19402" l="13174" r="1885" t="22609"/>
          <a:stretch/>
        </p:blipFill>
        <p:spPr>
          <a:xfrm>
            <a:off x="2146275" y="4405075"/>
            <a:ext cx="4482149" cy="1182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idx="1" type="body"/>
          </p:nvPr>
        </p:nvSpPr>
        <p:spPr>
          <a:xfrm>
            <a:off x="4666475" y="2104725"/>
            <a:ext cx="3767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32" name="Google Shape;332;p3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333" name="Google Shape;333;p36"/>
          <p:cNvSpPr txBox="1"/>
          <p:nvPr/>
        </p:nvSpPr>
        <p:spPr>
          <a:xfrm>
            <a:off x="545325" y="14645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MULTIPLICATION LOOP</a:t>
            </a:r>
            <a:endParaRPr b="1" sz="1800">
              <a:solidFill>
                <a:srgbClr val="FFFFFF"/>
              </a:solidFill>
              <a:latin typeface="Roboto Condensed"/>
              <a:ea typeface="Roboto Condensed"/>
              <a:cs typeface="Roboto Condensed"/>
              <a:sym typeface="Roboto Condensed"/>
            </a:endParaRPr>
          </a:p>
        </p:txBody>
      </p:sp>
      <p:sp>
        <p:nvSpPr>
          <p:cNvPr id="334" name="Google Shape;334;p36"/>
          <p:cNvSpPr txBox="1"/>
          <p:nvPr/>
        </p:nvSpPr>
        <p:spPr>
          <a:xfrm>
            <a:off x="4666475" y="14645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DIVIDE LOOP</a:t>
            </a:r>
            <a:endParaRPr b="1" sz="1800">
              <a:solidFill>
                <a:srgbClr val="FFFFFF"/>
              </a:solidFill>
              <a:latin typeface="Roboto Condensed"/>
              <a:ea typeface="Roboto Condensed"/>
              <a:cs typeface="Roboto Condensed"/>
              <a:sym typeface="Roboto Condensed"/>
            </a:endParaRPr>
          </a:p>
        </p:txBody>
      </p:sp>
      <p:sp>
        <p:nvSpPr>
          <p:cNvPr id="335" name="Google Shape;335;p36"/>
          <p:cNvSpPr txBox="1"/>
          <p:nvPr>
            <p:ph idx="1" type="body"/>
          </p:nvPr>
        </p:nvSpPr>
        <p:spPr>
          <a:xfrm>
            <a:off x="545325" y="2104725"/>
            <a:ext cx="3767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pic>
        <p:nvPicPr>
          <p:cNvPr id="336" name="Google Shape;336;p36"/>
          <p:cNvPicPr preferRelativeResize="0"/>
          <p:nvPr/>
        </p:nvPicPr>
        <p:blipFill>
          <a:blip r:embed="rId3">
            <a:alphaModFix/>
          </a:blip>
          <a:stretch>
            <a:fillRect/>
          </a:stretch>
        </p:blipFill>
        <p:spPr>
          <a:xfrm>
            <a:off x="564375" y="2333725"/>
            <a:ext cx="3544775" cy="743975"/>
          </a:xfrm>
          <a:prstGeom prst="rect">
            <a:avLst/>
          </a:prstGeom>
          <a:noFill/>
          <a:ln>
            <a:noFill/>
          </a:ln>
        </p:spPr>
      </p:pic>
      <p:pic>
        <p:nvPicPr>
          <p:cNvPr id="337" name="Google Shape;337;p36"/>
          <p:cNvPicPr preferRelativeResize="0"/>
          <p:nvPr/>
        </p:nvPicPr>
        <p:blipFill>
          <a:blip r:embed="rId4">
            <a:alphaModFix/>
          </a:blip>
          <a:stretch>
            <a:fillRect/>
          </a:stretch>
        </p:blipFill>
        <p:spPr>
          <a:xfrm>
            <a:off x="5492750" y="2166600"/>
            <a:ext cx="2166124" cy="1043925"/>
          </a:xfrm>
          <a:prstGeom prst="rect">
            <a:avLst/>
          </a:prstGeom>
          <a:noFill/>
          <a:ln>
            <a:noFill/>
          </a:ln>
        </p:spPr>
      </p:pic>
      <p:pic>
        <p:nvPicPr>
          <p:cNvPr id="338" name="Google Shape;338;p36"/>
          <p:cNvPicPr preferRelativeResize="0"/>
          <p:nvPr/>
        </p:nvPicPr>
        <p:blipFill rotWithShape="1">
          <a:blip r:embed="rId5">
            <a:alphaModFix/>
          </a:blip>
          <a:srcRect b="19402" l="13174" r="1885" t="22609"/>
          <a:stretch/>
        </p:blipFill>
        <p:spPr>
          <a:xfrm>
            <a:off x="2146275" y="4405075"/>
            <a:ext cx="4482149" cy="1182000"/>
          </a:xfrm>
          <a:prstGeom prst="rect">
            <a:avLst/>
          </a:prstGeom>
          <a:noFill/>
          <a:ln>
            <a:noFill/>
          </a:ln>
        </p:spPr>
      </p:pic>
      <p:sp>
        <p:nvSpPr>
          <p:cNvPr id="339" name="Google Shape;339;p36"/>
          <p:cNvSpPr/>
          <p:nvPr/>
        </p:nvSpPr>
        <p:spPr>
          <a:xfrm>
            <a:off x="0" y="5541376"/>
            <a:ext cx="9144000" cy="1316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38100" rtl="0" algn="l">
              <a:lnSpc>
                <a:spcPct val="128571"/>
              </a:lnSpc>
              <a:spcBef>
                <a:spcPts val="0"/>
              </a:spcBef>
              <a:spcAft>
                <a:spcPts val="0"/>
              </a:spcAft>
              <a:buNone/>
            </a:pPr>
            <a:r>
              <a:rPr lang="en" sz="2100">
                <a:solidFill>
                  <a:srgbClr val="FFFFFF"/>
                </a:solidFill>
              </a:rPr>
              <a:t>In the computational context:                            is taken as</a:t>
            </a:r>
            <a:endParaRPr sz="2100">
              <a:solidFill>
                <a:srgbClr val="FFFFFF"/>
              </a:solidFill>
            </a:endParaRPr>
          </a:p>
        </p:txBody>
      </p:sp>
      <p:pic>
        <p:nvPicPr>
          <p:cNvPr id="340" name="Google Shape;340;p36"/>
          <p:cNvPicPr preferRelativeResize="0"/>
          <p:nvPr/>
        </p:nvPicPr>
        <p:blipFill>
          <a:blip r:embed="rId6">
            <a:alphaModFix/>
          </a:blip>
          <a:stretch>
            <a:fillRect/>
          </a:stretch>
        </p:blipFill>
        <p:spPr>
          <a:xfrm>
            <a:off x="3655063" y="5792950"/>
            <a:ext cx="1833885" cy="679800"/>
          </a:xfrm>
          <a:prstGeom prst="rect">
            <a:avLst/>
          </a:prstGeom>
          <a:noFill/>
          <a:ln>
            <a:noFill/>
          </a:ln>
        </p:spPr>
      </p:pic>
      <p:pic>
        <p:nvPicPr>
          <p:cNvPr id="341" name="Google Shape;341;p36"/>
          <p:cNvPicPr preferRelativeResize="0"/>
          <p:nvPr/>
        </p:nvPicPr>
        <p:blipFill>
          <a:blip r:embed="rId7">
            <a:alphaModFix/>
          </a:blip>
          <a:stretch>
            <a:fillRect/>
          </a:stretch>
        </p:blipFill>
        <p:spPr>
          <a:xfrm>
            <a:off x="7008000" y="5792950"/>
            <a:ext cx="2039400" cy="67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Algorithm?</a:t>
            </a:r>
            <a:endParaRPr/>
          </a:p>
        </p:txBody>
      </p:sp>
      <p:sp>
        <p:nvSpPr>
          <p:cNvPr id="48" name="Google Shape;48;p10"/>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An algorithm is “a </a:t>
            </a:r>
            <a:r>
              <a:rPr b="1" lang="en">
                <a:solidFill>
                  <a:srgbClr val="A61C00"/>
                </a:solidFill>
              </a:rPr>
              <a:t>finite</a:t>
            </a:r>
            <a:r>
              <a:rPr lang="en"/>
              <a:t> set of </a:t>
            </a:r>
            <a:r>
              <a:rPr b="1" lang="en">
                <a:solidFill>
                  <a:srgbClr val="A61C00"/>
                </a:solidFill>
              </a:rPr>
              <a:t>precise</a:t>
            </a:r>
            <a:r>
              <a:rPr lang="en"/>
              <a:t> instructions for performing a computation or for solving a problem</a:t>
            </a:r>
            <a:br>
              <a:rPr lang="en"/>
            </a:br>
            <a:endParaRPr/>
          </a:p>
          <a:p>
            <a:pPr indent="-419100" lvl="0" marL="457200" marR="0" rtl="0" algn="l">
              <a:lnSpc>
                <a:spcPct val="100000"/>
              </a:lnSpc>
              <a:spcBef>
                <a:spcPts val="0"/>
              </a:spcBef>
              <a:spcAft>
                <a:spcPts val="0"/>
              </a:spcAft>
              <a:buClr>
                <a:schemeClr val="dk1"/>
              </a:buClr>
              <a:buSzPts val="3000"/>
              <a:buFont typeface="Droid Sans"/>
              <a:buChar char="➔"/>
            </a:pPr>
            <a:r>
              <a:rPr lang="en"/>
              <a:t>An algorithm is “a well-ordered collection of </a:t>
            </a:r>
            <a:r>
              <a:rPr b="1" lang="en">
                <a:solidFill>
                  <a:srgbClr val="A61C00"/>
                </a:solidFill>
              </a:rPr>
              <a:t>unambiguous</a:t>
            </a:r>
            <a:r>
              <a:rPr lang="en"/>
              <a:t> and </a:t>
            </a:r>
            <a:r>
              <a:rPr b="1" lang="en">
                <a:solidFill>
                  <a:srgbClr val="A61C00"/>
                </a:solidFill>
              </a:rPr>
              <a:t>effectively</a:t>
            </a:r>
            <a:r>
              <a:rPr lang="en"/>
              <a:t> computable operations that when executed produces a result and halts in a </a:t>
            </a:r>
            <a:r>
              <a:rPr b="1" lang="en">
                <a:solidFill>
                  <a:srgbClr val="A61C00"/>
                </a:solidFill>
              </a:rPr>
              <a:t>finite</a:t>
            </a:r>
            <a:r>
              <a:rPr lang="en"/>
              <a:t> amount of time”</a:t>
            </a:r>
            <a:br>
              <a:rPr lang="en"/>
            </a:br>
            <a:endParaRPr/>
          </a:p>
          <a:p>
            <a:pPr indent="-381000" lvl="0" marL="457200" marR="0" rtl="0" algn="l">
              <a:lnSpc>
                <a:spcPct val="100000"/>
              </a:lnSpc>
              <a:spcBef>
                <a:spcPts val="0"/>
              </a:spcBef>
              <a:spcAft>
                <a:spcPts val="0"/>
              </a:spcAft>
              <a:buSzPts val="2400"/>
              <a:buChar char="➔"/>
            </a:pPr>
            <a:r>
              <a:rPr lang="en"/>
              <a:t>A tool for solving a well-specified computational problem, for example, sorting a list.</a:t>
            </a:r>
            <a:br>
              <a:rPr lang="en"/>
            </a:br>
            <a:endParaRPr/>
          </a:p>
          <a:p>
            <a:pPr indent="-381000" lvl="0" marL="457200" marR="0" rtl="0" algn="l">
              <a:lnSpc>
                <a:spcPct val="100000"/>
              </a:lnSpc>
              <a:spcBef>
                <a:spcPts val="0"/>
              </a:spcBef>
              <a:spcAft>
                <a:spcPts val="0"/>
              </a:spcAft>
              <a:buSzPts val="2400"/>
              <a:buChar char="➔"/>
            </a:pPr>
            <a:r>
              <a:rPr lang="en"/>
              <a:t>A recipe</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Described in three parts: input, process and output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1400">
                <a:latin typeface="Roboto Condensed Light"/>
                <a:ea typeface="Roboto Condensed Light"/>
                <a:cs typeface="Roboto Condensed Light"/>
                <a:sym typeface="Roboto Condensed Light"/>
              </a:rPr>
              <a:t>Complexity as a function of input</a:t>
            </a:r>
            <a:br>
              <a:rPr b="0" lang="en">
                <a:latin typeface="Roboto Condensed Light"/>
                <a:ea typeface="Roboto Condensed Light"/>
                <a:cs typeface="Roboto Condensed Light"/>
                <a:sym typeface="Roboto Condensed Light"/>
              </a:rPr>
            </a:br>
            <a:r>
              <a:rPr lang="en"/>
              <a:t>Instruction/Step Count </a:t>
            </a:r>
            <a:endParaRPr/>
          </a:p>
        </p:txBody>
      </p:sp>
      <p:sp>
        <p:nvSpPr>
          <p:cNvPr id="347" name="Google Shape;347;p37"/>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To count the instructions of nested loops, we multiply the outer loop by the inner loop</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There are several types of nested for loops, the most common include:</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348" name="Google Shape;348;p37"/>
          <p:cNvSpPr txBox="1"/>
          <p:nvPr/>
        </p:nvSpPr>
        <p:spPr>
          <a:xfrm>
            <a:off x="1112600" y="3549500"/>
            <a:ext cx="2423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LINEAR LOGARITHM</a:t>
            </a:r>
            <a:endParaRPr b="1" sz="1800">
              <a:solidFill>
                <a:srgbClr val="FFFFFF"/>
              </a:solidFill>
              <a:latin typeface="Roboto Condensed"/>
              <a:ea typeface="Roboto Condensed"/>
              <a:cs typeface="Roboto Condensed"/>
              <a:sym typeface="Roboto Condensed"/>
            </a:endParaRPr>
          </a:p>
        </p:txBody>
      </p:sp>
      <p:sp>
        <p:nvSpPr>
          <p:cNvPr id="349" name="Google Shape;349;p37"/>
          <p:cNvSpPr txBox="1"/>
          <p:nvPr>
            <p:ph idx="1" type="body"/>
          </p:nvPr>
        </p:nvSpPr>
        <p:spPr>
          <a:xfrm>
            <a:off x="1112600" y="4189725"/>
            <a:ext cx="2423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pic>
        <p:nvPicPr>
          <p:cNvPr id="350" name="Google Shape;350;p37"/>
          <p:cNvPicPr preferRelativeResize="0"/>
          <p:nvPr/>
        </p:nvPicPr>
        <p:blipFill>
          <a:blip r:embed="rId3">
            <a:alphaModFix/>
          </a:blip>
          <a:stretch>
            <a:fillRect/>
          </a:stretch>
        </p:blipFill>
        <p:spPr>
          <a:xfrm>
            <a:off x="1161409" y="4440831"/>
            <a:ext cx="2326078" cy="679800"/>
          </a:xfrm>
          <a:prstGeom prst="rect">
            <a:avLst/>
          </a:prstGeom>
          <a:noFill/>
          <a:ln>
            <a:noFill/>
          </a:ln>
        </p:spPr>
      </p:pic>
      <p:sp>
        <p:nvSpPr>
          <p:cNvPr id="351" name="Google Shape;351;p37"/>
          <p:cNvSpPr txBox="1"/>
          <p:nvPr/>
        </p:nvSpPr>
        <p:spPr>
          <a:xfrm>
            <a:off x="3687275" y="3549500"/>
            <a:ext cx="2423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QUADRATIC</a:t>
            </a:r>
            <a:endParaRPr b="1" sz="1800">
              <a:solidFill>
                <a:srgbClr val="FFFFFF"/>
              </a:solidFill>
              <a:latin typeface="Roboto Condensed"/>
              <a:ea typeface="Roboto Condensed"/>
              <a:cs typeface="Roboto Condensed"/>
              <a:sym typeface="Roboto Condensed"/>
            </a:endParaRPr>
          </a:p>
        </p:txBody>
      </p:sp>
      <p:sp>
        <p:nvSpPr>
          <p:cNvPr id="352" name="Google Shape;352;p37"/>
          <p:cNvSpPr txBox="1"/>
          <p:nvPr>
            <p:ph idx="1" type="body"/>
          </p:nvPr>
        </p:nvSpPr>
        <p:spPr>
          <a:xfrm>
            <a:off x="3687275" y="4189725"/>
            <a:ext cx="2423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53" name="Google Shape;353;p37"/>
          <p:cNvSpPr txBox="1"/>
          <p:nvPr/>
        </p:nvSpPr>
        <p:spPr>
          <a:xfrm>
            <a:off x="6282375" y="3549500"/>
            <a:ext cx="2423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CUBIC</a:t>
            </a:r>
            <a:endParaRPr b="1" sz="1800">
              <a:solidFill>
                <a:srgbClr val="FFFFFF"/>
              </a:solidFill>
              <a:latin typeface="Roboto Condensed"/>
              <a:ea typeface="Roboto Condensed"/>
              <a:cs typeface="Roboto Condensed"/>
              <a:sym typeface="Roboto Condensed"/>
            </a:endParaRPr>
          </a:p>
        </p:txBody>
      </p:sp>
      <p:sp>
        <p:nvSpPr>
          <p:cNvPr id="354" name="Google Shape;354;p37"/>
          <p:cNvSpPr txBox="1"/>
          <p:nvPr>
            <p:ph idx="1" type="body"/>
          </p:nvPr>
        </p:nvSpPr>
        <p:spPr>
          <a:xfrm>
            <a:off x="6282375" y="4189725"/>
            <a:ext cx="2423700" cy="1182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pic>
        <p:nvPicPr>
          <p:cNvPr id="355" name="Google Shape;355;p37"/>
          <p:cNvPicPr preferRelativeResize="0"/>
          <p:nvPr/>
        </p:nvPicPr>
        <p:blipFill>
          <a:blip r:embed="rId4">
            <a:alphaModFix/>
          </a:blip>
          <a:stretch>
            <a:fillRect/>
          </a:stretch>
        </p:blipFill>
        <p:spPr>
          <a:xfrm>
            <a:off x="3830656" y="4401725"/>
            <a:ext cx="2108545" cy="758000"/>
          </a:xfrm>
          <a:prstGeom prst="rect">
            <a:avLst/>
          </a:prstGeom>
          <a:noFill/>
          <a:ln>
            <a:noFill/>
          </a:ln>
        </p:spPr>
      </p:pic>
      <p:pic>
        <p:nvPicPr>
          <p:cNvPr id="356" name="Google Shape;356;p37"/>
          <p:cNvPicPr preferRelativeResize="0"/>
          <p:nvPr/>
        </p:nvPicPr>
        <p:blipFill>
          <a:blip r:embed="rId5">
            <a:alphaModFix/>
          </a:blip>
          <a:stretch>
            <a:fillRect/>
          </a:stretch>
        </p:blipFill>
        <p:spPr>
          <a:xfrm>
            <a:off x="6562903" y="4440825"/>
            <a:ext cx="1862634" cy="679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p:nvPr/>
        </p:nvSpPr>
        <p:spPr>
          <a:xfrm>
            <a:off x="0" y="2182700"/>
            <a:ext cx="9144000" cy="8817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Asymptotic analysis</a:t>
            </a:r>
            <a:endParaRPr/>
          </a:p>
        </p:txBody>
      </p:sp>
      <p:graphicFrame>
        <p:nvGraphicFramePr>
          <p:cNvPr id="363" name="Google Shape;363;p38"/>
          <p:cNvGraphicFramePr/>
          <p:nvPr/>
        </p:nvGraphicFramePr>
        <p:xfrm>
          <a:off x="54438" y="4068425"/>
          <a:ext cx="3000000" cy="3000000"/>
        </p:xfrm>
        <a:graphic>
          <a:graphicData uri="http://schemas.openxmlformats.org/drawingml/2006/table">
            <a:tbl>
              <a:tblPr>
                <a:noFill/>
                <a:tableStyleId>{FB4F0269-738A-4711-A891-506B426DBF47}</a:tableStyleId>
              </a:tblPr>
              <a:tblGrid>
                <a:gridCol w="1459575"/>
                <a:gridCol w="2379525"/>
                <a:gridCol w="1416025"/>
                <a:gridCol w="1203800"/>
                <a:gridCol w="1465025"/>
                <a:gridCol w="1105775"/>
              </a:tblGrid>
              <a:tr h="412625">
                <a:tc>
                  <a:txBody>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Input size (n)</a:t>
                      </a:r>
                      <a:endParaRPr b="1">
                        <a:solidFill>
                          <a:srgbClr val="FFFFFF"/>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1B2D8"/>
                    </a:solidFill>
                  </a:tcPr>
                </a:tc>
                <a:tc>
                  <a:txBody>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f(n)</a:t>
                      </a:r>
                      <a:endParaRPr b="1">
                        <a:solidFill>
                          <a:srgbClr val="FFFFFF"/>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1B2D8"/>
                    </a:solidFill>
                  </a:tcPr>
                </a:tc>
                <a:tc>
                  <a:txBody>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2n</a:t>
                      </a:r>
                      <a:r>
                        <a:rPr b="1" baseline="30000" lang="en">
                          <a:solidFill>
                            <a:srgbClr val="FFFFFF"/>
                          </a:solidFill>
                          <a:latin typeface="Roboto Condensed"/>
                          <a:ea typeface="Roboto Condensed"/>
                          <a:cs typeface="Roboto Condensed"/>
                          <a:sym typeface="Roboto Condensed"/>
                        </a:rPr>
                        <a:t>3</a:t>
                      </a:r>
                      <a:endParaRPr b="1" baseline="30000">
                        <a:solidFill>
                          <a:srgbClr val="FFFFFF"/>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1B2D8"/>
                    </a:solidFill>
                  </a:tcPr>
                </a:tc>
                <a:tc>
                  <a:txBody>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3n</a:t>
                      </a:r>
                      <a:r>
                        <a:rPr b="1" baseline="30000" lang="en">
                          <a:solidFill>
                            <a:srgbClr val="FFFFFF"/>
                          </a:solidFill>
                          <a:latin typeface="Roboto Condensed"/>
                          <a:ea typeface="Roboto Condensed"/>
                          <a:cs typeface="Roboto Condensed"/>
                          <a:sym typeface="Roboto Condensed"/>
                        </a:rPr>
                        <a:t>2</a:t>
                      </a:r>
                      <a:endParaRPr b="1" baseline="30000">
                        <a:solidFill>
                          <a:srgbClr val="FFFFFF"/>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1B2D8"/>
                    </a:solidFill>
                  </a:tcPr>
                </a:tc>
                <a:tc>
                  <a:txBody>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log</a:t>
                      </a:r>
                      <a:r>
                        <a:rPr b="1" baseline="-25000" lang="en">
                          <a:solidFill>
                            <a:srgbClr val="FFFFFF"/>
                          </a:solidFill>
                          <a:latin typeface="Roboto Condensed"/>
                          <a:ea typeface="Roboto Condensed"/>
                          <a:cs typeface="Roboto Condensed"/>
                          <a:sym typeface="Roboto Condensed"/>
                        </a:rPr>
                        <a:t>10</a:t>
                      </a:r>
                      <a:r>
                        <a:rPr b="1" lang="en">
                          <a:solidFill>
                            <a:srgbClr val="FFFFFF"/>
                          </a:solidFill>
                          <a:latin typeface="Roboto Condensed"/>
                          <a:ea typeface="Roboto Condensed"/>
                          <a:cs typeface="Roboto Condensed"/>
                          <a:sym typeface="Roboto Condensed"/>
                        </a:rPr>
                        <a:t>(n)</a:t>
                      </a:r>
                      <a:endParaRPr b="1">
                        <a:solidFill>
                          <a:srgbClr val="FFFFFF"/>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1B2D8"/>
                    </a:solidFill>
                  </a:tcPr>
                </a:tc>
                <a:tc>
                  <a:txBody>
                    <a:bodyPr/>
                    <a:lstStyle/>
                    <a:p>
                      <a:pPr indent="0" lvl="0" marL="0" rtl="0" algn="r">
                        <a:spcBef>
                          <a:spcPts val="0"/>
                        </a:spcBef>
                        <a:spcAft>
                          <a:spcPts val="0"/>
                        </a:spcAft>
                        <a:buNone/>
                      </a:pPr>
                      <a:r>
                        <a:rPr b="1" lang="en">
                          <a:solidFill>
                            <a:srgbClr val="FFFFFF"/>
                          </a:solidFill>
                          <a:latin typeface="Roboto Condensed"/>
                          <a:ea typeface="Roboto Condensed"/>
                          <a:cs typeface="Roboto Condensed"/>
                          <a:sym typeface="Roboto Condensed"/>
                        </a:rPr>
                        <a:t>333</a:t>
                      </a:r>
                      <a:endParaRPr b="1">
                        <a:solidFill>
                          <a:srgbClr val="FFFFFF"/>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A1B2D8"/>
                    </a:solidFill>
                  </a:tcPr>
                </a:tc>
              </a:tr>
              <a:tr h="412625">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338</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b="1" lang="en">
                          <a:solidFill>
                            <a:srgbClr val="85200C"/>
                          </a:solidFill>
                          <a:latin typeface="Roboto Condensed"/>
                          <a:ea typeface="Roboto Condensed"/>
                          <a:cs typeface="Roboto Condensed"/>
                          <a:sym typeface="Roboto Condensed"/>
                        </a:rPr>
                        <a:t>2</a:t>
                      </a:r>
                      <a:endParaRPr b="1">
                        <a:solidFill>
                          <a:srgbClr val="85200C"/>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0</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latin typeface="Roboto Condensed"/>
                          <a:ea typeface="Roboto Condensed"/>
                          <a:cs typeface="Roboto Condensed"/>
                          <a:sym typeface="Roboto Condensed"/>
                        </a:rPr>
                        <a:t>333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12625">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10</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2634</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r">
                        <a:spcBef>
                          <a:spcPts val="0"/>
                        </a:spcBef>
                        <a:spcAft>
                          <a:spcPts val="0"/>
                        </a:spcAft>
                        <a:buNone/>
                      </a:pPr>
                      <a:r>
                        <a:rPr b="1" lang="en">
                          <a:solidFill>
                            <a:srgbClr val="85200C"/>
                          </a:solidFill>
                          <a:latin typeface="Roboto Condensed"/>
                          <a:ea typeface="Roboto Condensed"/>
                          <a:cs typeface="Roboto Condensed"/>
                          <a:sym typeface="Roboto Condensed"/>
                        </a:rPr>
                        <a:t>2x10</a:t>
                      </a:r>
                      <a:r>
                        <a:rPr b="1" baseline="30000" lang="en">
                          <a:solidFill>
                            <a:srgbClr val="85200C"/>
                          </a:solidFill>
                          <a:latin typeface="Roboto Condensed"/>
                          <a:ea typeface="Roboto Condensed"/>
                          <a:cs typeface="Roboto Condensed"/>
                          <a:sym typeface="Roboto Condensed"/>
                        </a:rPr>
                        <a:t>3</a:t>
                      </a:r>
                      <a:endParaRPr b="1" baseline="30000">
                        <a:solidFill>
                          <a:srgbClr val="85200C"/>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3x10</a:t>
                      </a:r>
                      <a:r>
                        <a:rPr baseline="30000" lang="en">
                          <a:latin typeface="Roboto Condensed"/>
                          <a:ea typeface="Roboto Condensed"/>
                          <a:cs typeface="Roboto Condensed"/>
                          <a:sym typeface="Roboto Condensed"/>
                        </a:rPr>
                        <a:t>2</a:t>
                      </a:r>
                      <a:endParaRPr baseline="30000">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c>
                  <a:txBody>
                    <a:bodyPr/>
                    <a:lstStyle/>
                    <a:p>
                      <a:pPr indent="0" lvl="0" marL="0" rtl="0" algn="r">
                        <a:spcBef>
                          <a:spcPts val="0"/>
                        </a:spcBef>
                        <a:spcAft>
                          <a:spcPts val="0"/>
                        </a:spcAft>
                        <a:buNone/>
                      </a:pPr>
                      <a:r>
                        <a:rPr lang="en">
                          <a:solidFill>
                            <a:schemeClr val="dk1"/>
                          </a:solidFill>
                          <a:latin typeface="Roboto Condensed"/>
                          <a:ea typeface="Roboto Condensed"/>
                          <a:cs typeface="Roboto Condensed"/>
                          <a:sym typeface="Roboto Condensed"/>
                        </a:rPr>
                        <a:t>333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3F3F3"/>
                    </a:solidFill>
                  </a:tcPr>
                </a:tc>
              </a:tr>
              <a:tr h="412625">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100</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2030335</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b="1" lang="en">
                          <a:solidFill>
                            <a:srgbClr val="85200C"/>
                          </a:solidFill>
                          <a:latin typeface="Roboto Condensed"/>
                          <a:ea typeface="Roboto Condensed"/>
                          <a:cs typeface="Roboto Condensed"/>
                          <a:sym typeface="Roboto Condensed"/>
                        </a:rPr>
                        <a:t>2x10</a:t>
                      </a:r>
                      <a:r>
                        <a:rPr b="1" baseline="30000" lang="en">
                          <a:solidFill>
                            <a:srgbClr val="85200C"/>
                          </a:solidFill>
                          <a:latin typeface="Roboto Condensed"/>
                          <a:ea typeface="Roboto Condensed"/>
                          <a:cs typeface="Roboto Condensed"/>
                          <a:sym typeface="Roboto Condensed"/>
                        </a:rPr>
                        <a:t>6</a:t>
                      </a:r>
                      <a:endParaRPr b="1" baseline="30000">
                        <a:solidFill>
                          <a:srgbClr val="85200C"/>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3x10</a:t>
                      </a:r>
                      <a:r>
                        <a:rPr baseline="30000" lang="en">
                          <a:latin typeface="Roboto Condensed"/>
                          <a:ea typeface="Roboto Condensed"/>
                          <a:cs typeface="Roboto Condensed"/>
                          <a:sym typeface="Roboto Condensed"/>
                        </a:rPr>
                        <a:t>4</a:t>
                      </a:r>
                      <a:endParaRPr baseline="30000">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2</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latin typeface="Roboto Condensed"/>
                          <a:ea typeface="Roboto Condensed"/>
                          <a:cs typeface="Roboto Condensed"/>
                          <a:sym typeface="Roboto Condensed"/>
                        </a:rPr>
                        <a:t>333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412625">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1000</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2003000336</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b="1" lang="en">
                          <a:solidFill>
                            <a:srgbClr val="85200C"/>
                          </a:solidFill>
                          <a:latin typeface="Roboto Condensed"/>
                          <a:ea typeface="Roboto Condensed"/>
                          <a:cs typeface="Roboto Condensed"/>
                          <a:sym typeface="Roboto Condensed"/>
                        </a:rPr>
                        <a:t>2x10</a:t>
                      </a:r>
                      <a:r>
                        <a:rPr b="1" baseline="30000" lang="en">
                          <a:solidFill>
                            <a:srgbClr val="85200C"/>
                          </a:solidFill>
                          <a:latin typeface="Roboto Condensed"/>
                          <a:ea typeface="Roboto Condensed"/>
                          <a:cs typeface="Roboto Condensed"/>
                          <a:sym typeface="Roboto Condensed"/>
                        </a:rPr>
                        <a:t>9</a:t>
                      </a:r>
                      <a:endParaRPr b="1" baseline="30000">
                        <a:solidFill>
                          <a:srgbClr val="85200C"/>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3x10</a:t>
                      </a:r>
                      <a:r>
                        <a:rPr baseline="30000" lang="en">
                          <a:latin typeface="Roboto Condensed"/>
                          <a:ea typeface="Roboto Condensed"/>
                          <a:cs typeface="Roboto Condensed"/>
                          <a:sym typeface="Roboto Condensed"/>
                        </a:rPr>
                        <a:t>6</a:t>
                      </a:r>
                      <a:endParaRPr baseline="30000">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c>
                  <a:txBody>
                    <a:bodyPr/>
                    <a:lstStyle/>
                    <a:p>
                      <a:pPr indent="0" lvl="0" marL="0" rtl="0" algn="r">
                        <a:spcBef>
                          <a:spcPts val="0"/>
                        </a:spcBef>
                        <a:spcAft>
                          <a:spcPts val="0"/>
                        </a:spcAft>
                        <a:buNone/>
                      </a:pPr>
                      <a:r>
                        <a:rPr lang="en">
                          <a:solidFill>
                            <a:schemeClr val="dk1"/>
                          </a:solidFill>
                          <a:latin typeface="Roboto Condensed"/>
                          <a:ea typeface="Roboto Condensed"/>
                          <a:cs typeface="Roboto Condensed"/>
                          <a:sym typeface="Roboto Condensed"/>
                        </a:rPr>
                        <a:t>333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EFEFEF"/>
                    </a:solidFill>
                  </a:tcPr>
                </a:tc>
              </a:tr>
              <a:tr h="412625">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10000</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2000300000337</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b="1" lang="en">
                          <a:solidFill>
                            <a:srgbClr val="85200C"/>
                          </a:solidFill>
                          <a:latin typeface="Roboto Condensed"/>
                          <a:ea typeface="Roboto Condensed"/>
                          <a:cs typeface="Roboto Condensed"/>
                          <a:sym typeface="Roboto Condensed"/>
                        </a:rPr>
                        <a:t>2x10</a:t>
                      </a:r>
                      <a:r>
                        <a:rPr b="1" baseline="30000" lang="en">
                          <a:solidFill>
                            <a:srgbClr val="85200C"/>
                          </a:solidFill>
                          <a:latin typeface="Roboto Condensed"/>
                          <a:ea typeface="Roboto Condensed"/>
                          <a:cs typeface="Roboto Condensed"/>
                          <a:sym typeface="Roboto Condensed"/>
                        </a:rPr>
                        <a:t>12</a:t>
                      </a:r>
                      <a:endParaRPr b="1" baseline="30000">
                        <a:solidFill>
                          <a:srgbClr val="85200C"/>
                        </a:solidFill>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3x10</a:t>
                      </a:r>
                      <a:r>
                        <a:rPr baseline="30000" lang="en">
                          <a:latin typeface="Roboto Condensed"/>
                          <a:ea typeface="Roboto Condensed"/>
                          <a:cs typeface="Roboto Condensed"/>
                          <a:sym typeface="Roboto Condensed"/>
                        </a:rPr>
                        <a:t>8</a:t>
                      </a:r>
                      <a:endParaRPr baseline="30000">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latin typeface="Roboto Condensed"/>
                          <a:ea typeface="Roboto Condensed"/>
                          <a:cs typeface="Roboto Condensed"/>
                          <a:sym typeface="Roboto Condensed"/>
                        </a:rPr>
                        <a:t>4</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r">
                        <a:spcBef>
                          <a:spcPts val="0"/>
                        </a:spcBef>
                        <a:spcAft>
                          <a:spcPts val="0"/>
                        </a:spcAft>
                        <a:buNone/>
                      </a:pPr>
                      <a:r>
                        <a:rPr lang="en">
                          <a:solidFill>
                            <a:schemeClr val="dk1"/>
                          </a:solidFill>
                          <a:latin typeface="Roboto Condensed"/>
                          <a:ea typeface="Roboto Condensed"/>
                          <a:cs typeface="Roboto Condensed"/>
                          <a:sym typeface="Roboto Condensed"/>
                        </a:rPr>
                        <a:t>333</a:t>
                      </a:r>
                      <a:endParaRPr>
                        <a:latin typeface="Roboto Condensed"/>
                        <a:ea typeface="Roboto Condensed"/>
                        <a:cs typeface="Roboto Condensed"/>
                        <a:sym typeface="Roboto Condensed"/>
                      </a:endParaRPr>
                    </a:p>
                  </a:txBody>
                  <a:tcPr marT="91425" marB="91425" marR="91425" marL="9142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bl>
          </a:graphicData>
        </a:graphic>
      </p:graphicFrame>
      <p:sp>
        <p:nvSpPr>
          <p:cNvPr id="364" name="Google Shape;364;p38"/>
          <p:cNvSpPr txBox="1"/>
          <p:nvPr>
            <p:ph idx="1" type="body"/>
          </p:nvPr>
        </p:nvSpPr>
        <p:spPr>
          <a:xfrm>
            <a:off x="533400" y="1081200"/>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Is counting steps really worth it? Let’</a:t>
            </a:r>
            <a:r>
              <a:rPr lang="en"/>
              <a:t>s say the function for a piece of code is:</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pic>
        <p:nvPicPr>
          <p:cNvPr id="365" name="Google Shape;365;p38"/>
          <p:cNvPicPr preferRelativeResize="0"/>
          <p:nvPr/>
        </p:nvPicPr>
        <p:blipFill>
          <a:blip r:embed="rId3">
            <a:alphaModFix/>
          </a:blip>
          <a:stretch>
            <a:fillRect/>
          </a:stretch>
        </p:blipFill>
        <p:spPr>
          <a:xfrm>
            <a:off x="2112449" y="2182700"/>
            <a:ext cx="5218999" cy="881586"/>
          </a:xfrm>
          <a:prstGeom prst="rect">
            <a:avLst/>
          </a:prstGeom>
          <a:noFill/>
          <a:ln>
            <a:noFill/>
          </a:ln>
        </p:spPr>
      </p:pic>
      <p:sp>
        <p:nvSpPr>
          <p:cNvPr id="366" name="Google Shape;366;p38"/>
          <p:cNvSpPr txBox="1"/>
          <p:nvPr>
            <p:ph idx="1" type="body"/>
          </p:nvPr>
        </p:nvSpPr>
        <p:spPr>
          <a:xfrm>
            <a:off x="533400" y="3269225"/>
            <a:ext cx="8229600" cy="799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Which term of the function determines its growth?</a:t>
            </a:r>
            <a:endParaRPr/>
          </a:p>
          <a:p>
            <a:pPr indent="0" lvl="0" marL="0" rtl="0" algn="l">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Asymptotic Behavior</a:t>
            </a:r>
            <a:endParaRPr/>
          </a:p>
        </p:txBody>
      </p:sp>
      <p:sp>
        <p:nvSpPr>
          <p:cNvPr id="372" name="Google Shape;372;p39"/>
          <p:cNvSpPr txBox="1"/>
          <p:nvPr>
            <p:ph idx="1" type="body"/>
          </p:nvPr>
        </p:nvSpPr>
        <p:spPr>
          <a:xfrm>
            <a:off x="457200" y="1081200"/>
            <a:ext cx="8229600" cy="2592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Instead of looking for an accurate function, just focus on the growth rate of the algorithm</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Based on the table we saw before, we can just drop the terms that does not contribute significantly to the growth of the function:</a:t>
            </a:r>
            <a:endParaRPr/>
          </a:p>
        </p:txBody>
      </p:sp>
      <p:pic>
        <p:nvPicPr>
          <p:cNvPr id="373" name="Google Shape;373;p39"/>
          <p:cNvPicPr preferRelativeResize="0"/>
          <p:nvPr/>
        </p:nvPicPr>
        <p:blipFill>
          <a:blip r:embed="rId3">
            <a:alphaModFix/>
          </a:blip>
          <a:stretch>
            <a:fillRect/>
          </a:stretch>
        </p:blipFill>
        <p:spPr>
          <a:xfrm>
            <a:off x="990125" y="3891725"/>
            <a:ext cx="4814225" cy="813200"/>
          </a:xfrm>
          <a:prstGeom prst="rect">
            <a:avLst/>
          </a:prstGeom>
          <a:noFill/>
          <a:ln>
            <a:noFill/>
          </a:ln>
        </p:spPr>
      </p:pic>
      <p:pic>
        <p:nvPicPr>
          <p:cNvPr id="374" name="Google Shape;374;p39"/>
          <p:cNvPicPr preferRelativeResize="0"/>
          <p:nvPr/>
        </p:nvPicPr>
        <p:blipFill rotWithShape="1">
          <a:blip r:embed="rId4">
            <a:alphaModFix/>
          </a:blip>
          <a:srcRect b="0" l="7542" r="5159" t="0"/>
          <a:stretch/>
        </p:blipFill>
        <p:spPr>
          <a:xfrm>
            <a:off x="6662050" y="3891725"/>
            <a:ext cx="1695925" cy="813200"/>
          </a:xfrm>
          <a:prstGeom prst="rect">
            <a:avLst/>
          </a:prstGeom>
          <a:noFill/>
          <a:ln cap="flat" cmpd="sng" w="38100">
            <a:solidFill>
              <a:srgbClr val="CCCCCC"/>
            </a:solidFill>
            <a:prstDash val="solid"/>
            <a:round/>
            <a:headEnd len="sm" w="sm" type="none"/>
            <a:tailEnd len="sm" w="sm" type="none"/>
          </a:ln>
        </p:spPr>
      </p:pic>
      <p:sp>
        <p:nvSpPr>
          <p:cNvPr id="375" name="Google Shape;375;p39"/>
          <p:cNvSpPr/>
          <p:nvPr/>
        </p:nvSpPr>
        <p:spPr>
          <a:xfrm>
            <a:off x="5870225" y="4220625"/>
            <a:ext cx="162300" cy="155400"/>
          </a:xfrm>
          <a:prstGeom prst="ellipse">
            <a:avLst/>
          </a:prstGeom>
          <a:solidFill>
            <a:srgbClr val="2061A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376" name="Google Shape;376;p39"/>
          <p:cNvSpPr/>
          <p:nvPr/>
        </p:nvSpPr>
        <p:spPr>
          <a:xfrm>
            <a:off x="6116911" y="4220625"/>
            <a:ext cx="162300" cy="155400"/>
          </a:xfrm>
          <a:prstGeom prst="ellipse">
            <a:avLst/>
          </a:prstGeom>
          <a:solidFill>
            <a:srgbClr val="2061A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377" name="Google Shape;377;p39"/>
          <p:cNvSpPr/>
          <p:nvPr/>
        </p:nvSpPr>
        <p:spPr>
          <a:xfrm>
            <a:off x="6363597" y="4220625"/>
            <a:ext cx="162300" cy="155400"/>
          </a:xfrm>
          <a:prstGeom prst="ellipse">
            <a:avLst/>
          </a:prstGeom>
          <a:solidFill>
            <a:srgbClr val="2061A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378" name="Google Shape;378;p39"/>
          <p:cNvSpPr txBox="1"/>
          <p:nvPr>
            <p:ph idx="1" type="body"/>
          </p:nvPr>
        </p:nvSpPr>
        <p:spPr>
          <a:xfrm>
            <a:off x="457200" y="5210375"/>
            <a:ext cx="8229600" cy="934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Under this approach, there are three notations</a:t>
            </a:r>
            <a:endParaRPr/>
          </a:p>
          <a:p>
            <a:pPr indent="0" lvl="0" marL="0" rtl="0" algn="l">
              <a:spcBef>
                <a:spcPts val="6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Asymptotic Behavior: Big O</a:t>
            </a:r>
            <a:endParaRPr/>
          </a:p>
        </p:txBody>
      </p:sp>
      <p:sp>
        <p:nvSpPr>
          <p:cNvPr id="384" name="Google Shape;384;p40"/>
          <p:cNvSpPr txBox="1"/>
          <p:nvPr>
            <p:ph idx="1" type="body"/>
          </p:nvPr>
        </p:nvSpPr>
        <p:spPr>
          <a:xfrm>
            <a:off x="457200" y="1081200"/>
            <a:ext cx="8229600" cy="3381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Indicates the upper bound of the execution time of an </a:t>
            </a:r>
            <a:r>
              <a:rPr lang="en"/>
              <a:t>algorithm</a:t>
            </a:r>
            <a:endParaRPr/>
          </a:p>
        </p:txBody>
      </p:sp>
      <p:pic>
        <p:nvPicPr>
          <p:cNvPr id="385" name="Google Shape;385;p40"/>
          <p:cNvPicPr preferRelativeResize="0"/>
          <p:nvPr/>
        </p:nvPicPr>
        <p:blipFill>
          <a:blip r:embed="rId3">
            <a:alphaModFix/>
          </a:blip>
          <a:stretch>
            <a:fillRect/>
          </a:stretch>
        </p:blipFill>
        <p:spPr>
          <a:xfrm>
            <a:off x="1819650" y="2410325"/>
            <a:ext cx="5402100" cy="3235250"/>
          </a:xfrm>
          <a:prstGeom prst="rect">
            <a:avLst/>
          </a:prstGeom>
          <a:noFill/>
          <a:ln>
            <a:noFill/>
          </a:ln>
        </p:spPr>
      </p:pic>
      <p:sp>
        <p:nvSpPr>
          <p:cNvPr id="386" name="Google Shape;386;p40"/>
          <p:cNvSpPr txBox="1"/>
          <p:nvPr/>
        </p:nvSpPr>
        <p:spPr>
          <a:xfrm>
            <a:off x="1819650" y="5911175"/>
            <a:ext cx="5504700" cy="480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Upper bound. Run time won't get worse.</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p:nvPr/>
        </p:nvSpPr>
        <p:spPr>
          <a:xfrm>
            <a:off x="4666475" y="2146400"/>
            <a:ext cx="3767700" cy="9633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1"/>
          <p:cNvSpPr/>
          <p:nvPr/>
        </p:nvSpPr>
        <p:spPr>
          <a:xfrm>
            <a:off x="586325" y="2146400"/>
            <a:ext cx="3767700" cy="9633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Asymptotic Behavior: Big O</a:t>
            </a:r>
            <a:endParaRPr/>
          </a:p>
        </p:txBody>
      </p:sp>
      <p:pic>
        <p:nvPicPr>
          <p:cNvPr id="394" name="Google Shape;394;p41"/>
          <p:cNvPicPr preferRelativeResize="0"/>
          <p:nvPr/>
        </p:nvPicPr>
        <p:blipFill rotWithShape="1">
          <a:blip r:embed="rId3">
            <a:alphaModFix/>
          </a:blip>
          <a:srcRect b="20044" l="0" r="0" t="0"/>
          <a:stretch/>
        </p:blipFill>
        <p:spPr>
          <a:xfrm>
            <a:off x="789713" y="2331275"/>
            <a:ext cx="3360925" cy="593550"/>
          </a:xfrm>
          <a:prstGeom prst="rect">
            <a:avLst/>
          </a:prstGeom>
          <a:noFill/>
          <a:ln>
            <a:noFill/>
          </a:ln>
        </p:spPr>
      </p:pic>
      <p:pic>
        <p:nvPicPr>
          <p:cNvPr id="395" name="Google Shape;395;p41"/>
          <p:cNvPicPr preferRelativeResize="0"/>
          <p:nvPr/>
        </p:nvPicPr>
        <p:blipFill>
          <a:blip r:embed="rId4">
            <a:alphaModFix/>
          </a:blip>
          <a:stretch>
            <a:fillRect/>
          </a:stretch>
        </p:blipFill>
        <p:spPr>
          <a:xfrm>
            <a:off x="5996800" y="2250438"/>
            <a:ext cx="1107075" cy="755225"/>
          </a:xfrm>
          <a:prstGeom prst="rect">
            <a:avLst/>
          </a:prstGeom>
          <a:noFill/>
          <a:ln>
            <a:noFill/>
          </a:ln>
        </p:spPr>
      </p:pic>
      <p:sp>
        <p:nvSpPr>
          <p:cNvPr id="396" name="Google Shape;396;p41"/>
          <p:cNvSpPr txBox="1"/>
          <p:nvPr/>
        </p:nvSpPr>
        <p:spPr>
          <a:xfrm>
            <a:off x="586325" y="1614000"/>
            <a:ext cx="3767700" cy="466200"/>
          </a:xfrm>
          <a:prstGeom prst="rect">
            <a:avLst/>
          </a:prstGeom>
          <a:solidFill>
            <a:srgbClr val="000000"/>
          </a:solidFill>
          <a:ln cap="flat" cmpd="sng" w="9525">
            <a:solidFill>
              <a:srgbClr val="78C7C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ALGORITHM FUNCTION</a:t>
            </a:r>
            <a:endParaRPr b="1" sz="1800">
              <a:solidFill>
                <a:srgbClr val="FFFFFF"/>
              </a:solidFill>
              <a:latin typeface="Roboto Condensed"/>
              <a:ea typeface="Roboto Condensed"/>
              <a:cs typeface="Roboto Condensed"/>
              <a:sym typeface="Roboto Condensed"/>
            </a:endParaRPr>
          </a:p>
        </p:txBody>
      </p:sp>
      <p:sp>
        <p:nvSpPr>
          <p:cNvPr id="397" name="Google Shape;397;p41"/>
          <p:cNvSpPr txBox="1"/>
          <p:nvPr/>
        </p:nvSpPr>
        <p:spPr>
          <a:xfrm>
            <a:off x="4666475" y="16169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ALGORITHM FUNCTION IN BIG O</a:t>
            </a:r>
            <a:endParaRPr b="1" sz="1800">
              <a:solidFill>
                <a:srgbClr val="FFFFFF"/>
              </a:solidFill>
              <a:latin typeface="Roboto Condensed"/>
              <a:ea typeface="Roboto Condensed"/>
              <a:cs typeface="Roboto Condensed"/>
              <a:sym typeface="Roboto Condensed"/>
            </a:endParaRPr>
          </a:p>
        </p:txBody>
      </p:sp>
      <p:sp>
        <p:nvSpPr>
          <p:cNvPr id="398" name="Google Shape;398;p41"/>
          <p:cNvSpPr txBox="1"/>
          <p:nvPr/>
        </p:nvSpPr>
        <p:spPr>
          <a:xfrm>
            <a:off x="586325" y="4010100"/>
            <a:ext cx="7848000" cy="1157700"/>
          </a:xfrm>
          <a:prstGeom prst="rect">
            <a:avLst/>
          </a:prstGeom>
          <a:solidFill>
            <a:srgbClr val="F3F3F3"/>
          </a:solidFill>
          <a:ln>
            <a:noFill/>
          </a:ln>
        </p:spPr>
        <p:txBody>
          <a:bodyPr anchorCtr="0" anchor="t" bIns="91425" lIns="91425" spcFirstLastPara="1" rIns="91425" wrap="square" tIns="182875">
            <a:noAutofit/>
          </a:bodyPr>
          <a:lstStyle/>
          <a:p>
            <a:pPr indent="0" lvl="0" marL="0" rtl="0" algn="ctr">
              <a:spcBef>
                <a:spcPts val="0"/>
              </a:spcBef>
              <a:spcAft>
                <a:spcPts val="0"/>
              </a:spcAft>
              <a:buNone/>
            </a:pPr>
            <a:r>
              <a:rPr lang="en" sz="2400">
                <a:latin typeface="Roboto Condensed"/>
                <a:ea typeface="Roboto Condensed"/>
                <a:cs typeface="Roboto Condensed"/>
                <a:sym typeface="Roboto Condensed"/>
              </a:rPr>
              <a:t>Be </a:t>
            </a:r>
            <a:r>
              <a:rPr i="1" lang="en" sz="2400">
                <a:latin typeface="Roboto Condensed"/>
                <a:ea typeface="Roboto Condensed"/>
                <a:cs typeface="Roboto Condensed"/>
                <a:sym typeface="Roboto Condensed"/>
              </a:rPr>
              <a:t>T(n)</a:t>
            </a:r>
            <a:r>
              <a:rPr lang="en" sz="2400">
                <a:latin typeface="Roboto Condensed"/>
                <a:ea typeface="Roboto Condensed"/>
                <a:cs typeface="Roboto Condensed"/>
                <a:sym typeface="Roboto Condensed"/>
              </a:rPr>
              <a:t> a function of the input </a:t>
            </a:r>
            <a:r>
              <a:rPr i="1" lang="en" sz="2400">
                <a:latin typeface="Roboto Condensed"/>
                <a:ea typeface="Roboto Condensed"/>
                <a:cs typeface="Roboto Condensed"/>
                <a:sym typeface="Roboto Condensed"/>
              </a:rPr>
              <a:t>n</a:t>
            </a:r>
            <a:r>
              <a:rPr lang="en" sz="2400">
                <a:latin typeface="Roboto Condensed"/>
                <a:ea typeface="Roboto Condensed"/>
                <a:cs typeface="Roboto Condensed"/>
                <a:sym typeface="Roboto Condensed"/>
              </a:rPr>
              <a:t>, </a:t>
            </a:r>
            <a:r>
              <a:rPr i="1" lang="en" sz="2400">
                <a:latin typeface="Roboto Condensed"/>
                <a:ea typeface="Roboto Condensed"/>
                <a:cs typeface="Roboto Condensed"/>
                <a:sym typeface="Roboto Condensed"/>
              </a:rPr>
              <a:t>T(n)</a:t>
            </a:r>
            <a:r>
              <a:rPr lang="en" sz="2400">
                <a:latin typeface="Roboto Condensed"/>
                <a:ea typeface="Roboto Condensed"/>
                <a:cs typeface="Roboto Condensed"/>
                <a:sym typeface="Roboto Condensed"/>
              </a:rPr>
              <a:t> is </a:t>
            </a:r>
            <a:r>
              <a:rPr i="1" lang="en" sz="2400">
                <a:latin typeface="Roboto Condensed"/>
                <a:ea typeface="Roboto Condensed"/>
                <a:cs typeface="Roboto Condensed"/>
                <a:sym typeface="Roboto Condensed"/>
              </a:rPr>
              <a:t>O(g(n))</a:t>
            </a:r>
            <a:r>
              <a:rPr lang="en" sz="2400">
                <a:latin typeface="Roboto Condensed"/>
                <a:ea typeface="Roboto Condensed"/>
                <a:cs typeface="Roboto Condensed"/>
                <a:sym typeface="Roboto Condensed"/>
              </a:rPr>
              <a:t> if there is a </a:t>
            </a:r>
            <a:r>
              <a:rPr b="1" lang="en" sz="2400">
                <a:latin typeface="Roboto Condensed"/>
                <a:ea typeface="Roboto Condensed"/>
                <a:cs typeface="Roboto Condensed"/>
                <a:sym typeface="Roboto Condensed"/>
              </a:rPr>
              <a:t>n</a:t>
            </a:r>
            <a:r>
              <a:rPr b="1" baseline="-25000" lang="en" sz="2400">
                <a:latin typeface="Roboto Condensed"/>
                <a:ea typeface="Roboto Condensed"/>
                <a:cs typeface="Roboto Condensed"/>
                <a:sym typeface="Roboto Condensed"/>
              </a:rPr>
              <a:t>0</a:t>
            </a:r>
            <a:r>
              <a:rPr baseline="-25000" lang="en" sz="2400">
                <a:latin typeface="Roboto Condensed"/>
                <a:ea typeface="Roboto Condensed"/>
                <a:cs typeface="Roboto Condensed"/>
                <a:sym typeface="Roboto Condensed"/>
              </a:rPr>
              <a:t> </a:t>
            </a:r>
            <a:r>
              <a:rPr lang="en" sz="2400">
                <a:latin typeface="Roboto Condensed"/>
                <a:ea typeface="Roboto Condensed"/>
                <a:cs typeface="Roboto Condensed"/>
                <a:sym typeface="Roboto Condensed"/>
              </a:rPr>
              <a:t> and a constant </a:t>
            </a:r>
            <a:r>
              <a:rPr b="1" lang="en" sz="2400">
                <a:latin typeface="Roboto Condensed"/>
                <a:ea typeface="Roboto Condensed"/>
                <a:cs typeface="Roboto Condensed"/>
                <a:sym typeface="Roboto Condensed"/>
              </a:rPr>
              <a:t>c</a:t>
            </a:r>
            <a:r>
              <a:rPr lang="en" sz="2400">
                <a:latin typeface="Roboto Condensed"/>
                <a:ea typeface="Roboto Condensed"/>
                <a:cs typeface="Roboto Condensed"/>
                <a:sym typeface="Roboto Condensed"/>
              </a:rPr>
              <a:t> that for all n &gt;= </a:t>
            </a:r>
            <a:r>
              <a:rPr b="1" lang="en" sz="2400">
                <a:latin typeface="Roboto Condensed"/>
                <a:ea typeface="Roboto Condensed"/>
                <a:cs typeface="Roboto Condensed"/>
                <a:sym typeface="Roboto Condensed"/>
              </a:rPr>
              <a:t>n</a:t>
            </a:r>
            <a:r>
              <a:rPr b="1" baseline="-25000" lang="en" sz="2400">
                <a:latin typeface="Roboto Condensed"/>
                <a:ea typeface="Roboto Condensed"/>
                <a:cs typeface="Roboto Condensed"/>
                <a:sym typeface="Roboto Condensed"/>
              </a:rPr>
              <a:t>0</a:t>
            </a:r>
            <a:r>
              <a:rPr lang="en" sz="2400">
                <a:latin typeface="Roboto Condensed"/>
                <a:ea typeface="Roboto Condensed"/>
                <a:cs typeface="Roboto Condensed"/>
                <a:sym typeface="Roboto Condensed"/>
              </a:rPr>
              <a:t> </a:t>
            </a:r>
            <a:r>
              <a:rPr i="1" lang="en" sz="2400">
                <a:latin typeface="Roboto Condensed"/>
                <a:ea typeface="Roboto Condensed"/>
                <a:cs typeface="Roboto Condensed"/>
                <a:sym typeface="Roboto Condensed"/>
              </a:rPr>
              <a:t>T(n) &lt; cg(n)</a:t>
            </a:r>
            <a:endParaRPr i="1" sz="2400">
              <a:latin typeface="Roboto Condensed"/>
              <a:ea typeface="Roboto Condensed"/>
              <a:cs typeface="Roboto Condensed"/>
              <a:sym typeface="Roboto Condensed"/>
            </a:endParaRPr>
          </a:p>
        </p:txBody>
      </p:sp>
      <p:sp>
        <p:nvSpPr>
          <p:cNvPr id="399" name="Google Shape;399;p41"/>
          <p:cNvSpPr txBox="1"/>
          <p:nvPr/>
        </p:nvSpPr>
        <p:spPr>
          <a:xfrm>
            <a:off x="586325" y="3475950"/>
            <a:ext cx="78480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BIG O DEFINITION</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Asymptotic Behavior: Big </a:t>
            </a:r>
            <a:r>
              <a:rPr lang="en">
                <a:solidFill>
                  <a:schemeClr val="dk1"/>
                </a:solidFill>
              </a:rPr>
              <a:t>𝝮</a:t>
            </a:r>
            <a:endParaRPr sz="1400"/>
          </a:p>
        </p:txBody>
      </p:sp>
      <p:pic>
        <p:nvPicPr>
          <p:cNvPr id="405" name="Google Shape;405;p42"/>
          <p:cNvPicPr preferRelativeResize="0"/>
          <p:nvPr/>
        </p:nvPicPr>
        <p:blipFill>
          <a:blip r:embed="rId3">
            <a:alphaModFix/>
          </a:blip>
          <a:stretch>
            <a:fillRect/>
          </a:stretch>
        </p:blipFill>
        <p:spPr>
          <a:xfrm>
            <a:off x="1819650" y="2430587"/>
            <a:ext cx="5504700" cy="2622723"/>
          </a:xfrm>
          <a:prstGeom prst="rect">
            <a:avLst/>
          </a:prstGeom>
          <a:noFill/>
          <a:ln>
            <a:noFill/>
          </a:ln>
        </p:spPr>
      </p:pic>
      <p:sp>
        <p:nvSpPr>
          <p:cNvPr id="406" name="Google Shape;406;p42"/>
          <p:cNvSpPr txBox="1"/>
          <p:nvPr/>
        </p:nvSpPr>
        <p:spPr>
          <a:xfrm>
            <a:off x="1870950" y="5312225"/>
            <a:ext cx="5504700" cy="480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Lower</a:t>
            </a:r>
            <a:r>
              <a:rPr b="1" lang="en" sz="1800">
                <a:solidFill>
                  <a:srgbClr val="FFFFFF"/>
                </a:solidFill>
                <a:latin typeface="Roboto Condensed"/>
                <a:ea typeface="Roboto Condensed"/>
                <a:cs typeface="Roboto Condensed"/>
                <a:sym typeface="Roboto Condensed"/>
              </a:rPr>
              <a:t> bound. Run time will get worse.</a:t>
            </a:r>
            <a:endParaRPr b="1" sz="1800">
              <a:solidFill>
                <a:srgbClr val="FFFFFF"/>
              </a:solidFill>
              <a:latin typeface="Roboto Condensed"/>
              <a:ea typeface="Roboto Condensed"/>
              <a:cs typeface="Roboto Condensed"/>
              <a:sym typeface="Roboto Condensed"/>
            </a:endParaRPr>
          </a:p>
        </p:txBody>
      </p:sp>
      <p:sp>
        <p:nvSpPr>
          <p:cNvPr id="407" name="Google Shape;407;p42"/>
          <p:cNvSpPr txBox="1"/>
          <p:nvPr>
            <p:ph idx="1" type="body"/>
          </p:nvPr>
        </p:nvSpPr>
        <p:spPr>
          <a:xfrm>
            <a:off x="457200" y="1081200"/>
            <a:ext cx="8229600" cy="3381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Indicates the lower bound of the execution time of an 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p:nvPr/>
        </p:nvSpPr>
        <p:spPr>
          <a:xfrm>
            <a:off x="4666475" y="2146400"/>
            <a:ext cx="3767700" cy="9633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586325" y="2146400"/>
            <a:ext cx="3767700" cy="9633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Asymptotic Behavior: Big </a:t>
            </a:r>
            <a:r>
              <a:rPr lang="en">
                <a:solidFill>
                  <a:schemeClr val="dk1"/>
                </a:solidFill>
              </a:rPr>
              <a:t>𝝮</a:t>
            </a:r>
            <a:endParaRPr/>
          </a:p>
        </p:txBody>
      </p:sp>
      <p:pic>
        <p:nvPicPr>
          <p:cNvPr id="415" name="Google Shape;415;p43"/>
          <p:cNvPicPr preferRelativeResize="0"/>
          <p:nvPr/>
        </p:nvPicPr>
        <p:blipFill rotWithShape="1">
          <a:blip r:embed="rId3">
            <a:alphaModFix/>
          </a:blip>
          <a:srcRect b="20044" l="0" r="0" t="0"/>
          <a:stretch/>
        </p:blipFill>
        <p:spPr>
          <a:xfrm>
            <a:off x="789713" y="2331275"/>
            <a:ext cx="3360925" cy="593550"/>
          </a:xfrm>
          <a:prstGeom prst="rect">
            <a:avLst/>
          </a:prstGeom>
          <a:noFill/>
          <a:ln>
            <a:noFill/>
          </a:ln>
        </p:spPr>
      </p:pic>
      <p:sp>
        <p:nvSpPr>
          <p:cNvPr id="416" name="Google Shape;416;p43"/>
          <p:cNvSpPr txBox="1"/>
          <p:nvPr/>
        </p:nvSpPr>
        <p:spPr>
          <a:xfrm>
            <a:off x="586325" y="16140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ALGORITHM FUNCTION</a:t>
            </a:r>
            <a:endParaRPr b="1" sz="1800">
              <a:solidFill>
                <a:srgbClr val="FFFFFF"/>
              </a:solidFill>
              <a:latin typeface="Roboto Condensed"/>
              <a:ea typeface="Roboto Condensed"/>
              <a:cs typeface="Roboto Condensed"/>
              <a:sym typeface="Roboto Condensed"/>
            </a:endParaRPr>
          </a:p>
        </p:txBody>
      </p:sp>
      <p:sp>
        <p:nvSpPr>
          <p:cNvPr id="417" name="Google Shape;417;p43"/>
          <p:cNvSpPr txBox="1"/>
          <p:nvPr/>
        </p:nvSpPr>
        <p:spPr>
          <a:xfrm>
            <a:off x="4666475" y="1616900"/>
            <a:ext cx="37677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oboto Condensed"/>
                <a:ea typeface="Roboto Condensed"/>
                <a:cs typeface="Roboto Condensed"/>
                <a:sym typeface="Roboto Condensed"/>
              </a:rPr>
              <a:t>ALGORITHM FUNCTION IN BIG </a:t>
            </a:r>
            <a:r>
              <a:rPr b="1" lang="en" sz="1800">
                <a:solidFill>
                  <a:srgbClr val="FFFFFF"/>
                </a:solidFill>
                <a:latin typeface="Roboto Condensed"/>
                <a:ea typeface="Roboto Condensed"/>
                <a:cs typeface="Roboto Condensed"/>
                <a:sym typeface="Roboto Condensed"/>
              </a:rPr>
              <a:t>𝝮</a:t>
            </a:r>
            <a:endParaRPr b="1" sz="1800">
              <a:solidFill>
                <a:srgbClr val="FFFFFF"/>
              </a:solidFill>
              <a:latin typeface="Roboto Condensed"/>
              <a:ea typeface="Roboto Condensed"/>
              <a:cs typeface="Roboto Condensed"/>
              <a:sym typeface="Roboto Condensed"/>
            </a:endParaRPr>
          </a:p>
        </p:txBody>
      </p:sp>
      <p:sp>
        <p:nvSpPr>
          <p:cNvPr id="418" name="Google Shape;418;p43"/>
          <p:cNvSpPr txBox="1"/>
          <p:nvPr/>
        </p:nvSpPr>
        <p:spPr>
          <a:xfrm>
            <a:off x="586325" y="4010100"/>
            <a:ext cx="7848000" cy="1157700"/>
          </a:xfrm>
          <a:prstGeom prst="rect">
            <a:avLst/>
          </a:prstGeom>
          <a:solidFill>
            <a:srgbClr val="F3F3F3"/>
          </a:solidFill>
          <a:ln>
            <a:noFill/>
          </a:ln>
        </p:spPr>
        <p:txBody>
          <a:bodyPr anchorCtr="0" anchor="t" bIns="91425" lIns="91425" spcFirstLastPara="1" rIns="91425" wrap="square" tIns="182875">
            <a:noAutofit/>
          </a:bodyPr>
          <a:lstStyle/>
          <a:p>
            <a:pPr indent="0" lvl="0" marL="0" rtl="0" algn="ctr">
              <a:spcBef>
                <a:spcPts val="0"/>
              </a:spcBef>
              <a:spcAft>
                <a:spcPts val="0"/>
              </a:spcAft>
              <a:buNone/>
            </a:pPr>
            <a:r>
              <a:rPr lang="en" sz="2400">
                <a:latin typeface="Roboto Condensed"/>
                <a:ea typeface="Roboto Condensed"/>
                <a:cs typeface="Roboto Condensed"/>
                <a:sym typeface="Roboto Condensed"/>
              </a:rPr>
              <a:t>Be </a:t>
            </a:r>
            <a:r>
              <a:rPr i="1" lang="en" sz="2400">
                <a:latin typeface="Roboto Condensed"/>
                <a:ea typeface="Roboto Condensed"/>
                <a:cs typeface="Roboto Condensed"/>
                <a:sym typeface="Roboto Condensed"/>
              </a:rPr>
              <a:t>T(n)</a:t>
            </a:r>
            <a:r>
              <a:rPr lang="en" sz="2400">
                <a:latin typeface="Roboto Condensed"/>
                <a:ea typeface="Roboto Condensed"/>
                <a:cs typeface="Roboto Condensed"/>
                <a:sym typeface="Roboto Condensed"/>
              </a:rPr>
              <a:t> a function of the input </a:t>
            </a:r>
            <a:r>
              <a:rPr i="1" lang="en" sz="2400">
                <a:latin typeface="Roboto Condensed"/>
                <a:ea typeface="Roboto Condensed"/>
                <a:cs typeface="Roboto Condensed"/>
                <a:sym typeface="Roboto Condensed"/>
              </a:rPr>
              <a:t>n</a:t>
            </a:r>
            <a:r>
              <a:rPr lang="en" sz="2400">
                <a:latin typeface="Roboto Condensed"/>
                <a:ea typeface="Roboto Condensed"/>
                <a:cs typeface="Roboto Condensed"/>
                <a:sym typeface="Roboto Condensed"/>
              </a:rPr>
              <a:t>, </a:t>
            </a:r>
            <a:r>
              <a:rPr i="1" lang="en" sz="2400">
                <a:latin typeface="Roboto Condensed"/>
                <a:ea typeface="Roboto Condensed"/>
                <a:cs typeface="Roboto Condensed"/>
                <a:sym typeface="Roboto Condensed"/>
              </a:rPr>
              <a:t>T(n)</a:t>
            </a:r>
            <a:r>
              <a:rPr lang="en" sz="2400">
                <a:latin typeface="Roboto Condensed"/>
                <a:ea typeface="Roboto Condensed"/>
                <a:cs typeface="Roboto Condensed"/>
                <a:sym typeface="Roboto Condensed"/>
              </a:rPr>
              <a:t> is </a:t>
            </a:r>
            <a:r>
              <a:rPr i="1" lang="en" sz="3000">
                <a:solidFill>
                  <a:schemeClr val="dk1"/>
                </a:solidFill>
                <a:latin typeface="Roboto Condensed Light"/>
                <a:ea typeface="Roboto Condensed Light"/>
                <a:cs typeface="Roboto Condensed Light"/>
                <a:sym typeface="Roboto Condensed Light"/>
              </a:rPr>
              <a:t>𝝮</a:t>
            </a:r>
            <a:r>
              <a:rPr i="1" lang="en" sz="2400">
                <a:latin typeface="Roboto Condensed"/>
                <a:ea typeface="Roboto Condensed"/>
                <a:cs typeface="Roboto Condensed"/>
                <a:sym typeface="Roboto Condensed"/>
              </a:rPr>
              <a:t>(g(n))</a:t>
            </a:r>
            <a:r>
              <a:rPr lang="en" sz="2400">
                <a:latin typeface="Roboto Condensed"/>
                <a:ea typeface="Roboto Condensed"/>
                <a:cs typeface="Roboto Condensed"/>
                <a:sym typeface="Roboto Condensed"/>
              </a:rPr>
              <a:t> if there is a </a:t>
            </a:r>
            <a:r>
              <a:rPr b="1" lang="en" sz="2400">
                <a:latin typeface="Roboto Condensed"/>
                <a:ea typeface="Roboto Condensed"/>
                <a:cs typeface="Roboto Condensed"/>
                <a:sym typeface="Roboto Condensed"/>
              </a:rPr>
              <a:t>n</a:t>
            </a:r>
            <a:r>
              <a:rPr b="1" baseline="-25000" lang="en" sz="2400">
                <a:latin typeface="Roboto Condensed"/>
                <a:ea typeface="Roboto Condensed"/>
                <a:cs typeface="Roboto Condensed"/>
                <a:sym typeface="Roboto Condensed"/>
              </a:rPr>
              <a:t>0</a:t>
            </a:r>
            <a:r>
              <a:rPr baseline="-25000" lang="en" sz="2400">
                <a:latin typeface="Roboto Condensed"/>
                <a:ea typeface="Roboto Condensed"/>
                <a:cs typeface="Roboto Condensed"/>
                <a:sym typeface="Roboto Condensed"/>
              </a:rPr>
              <a:t> </a:t>
            </a:r>
            <a:r>
              <a:rPr lang="en" sz="2400">
                <a:latin typeface="Roboto Condensed"/>
                <a:ea typeface="Roboto Condensed"/>
                <a:cs typeface="Roboto Condensed"/>
                <a:sym typeface="Roboto Condensed"/>
              </a:rPr>
              <a:t> and a constant </a:t>
            </a:r>
            <a:r>
              <a:rPr b="1" lang="en" sz="2400">
                <a:latin typeface="Roboto Condensed"/>
                <a:ea typeface="Roboto Condensed"/>
                <a:cs typeface="Roboto Condensed"/>
                <a:sym typeface="Roboto Condensed"/>
              </a:rPr>
              <a:t>c</a:t>
            </a:r>
            <a:r>
              <a:rPr lang="en" sz="2400">
                <a:latin typeface="Roboto Condensed"/>
                <a:ea typeface="Roboto Condensed"/>
                <a:cs typeface="Roboto Condensed"/>
                <a:sym typeface="Roboto Condensed"/>
              </a:rPr>
              <a:t> that for all n &gt;= </a:t>
            </a:r>
            <a:r>
              <a:rPr b="1" lang="en" sz="2400">
                <a:latin typeface="Roboto Condensed"/>
                <a:ea typeface="Roboto Condensed"/>
                <a:cs typeface="Roboto Condensed"/>
                <a:sym typeface="Roboto Condensed"/>
              </a:rPr>
              <a:t>n</a:t>
            </a:r>
            <a:r>
              <a:rPr b="1" baseline="-25000" lang="en" sz="2400">
                <a:latin typeface="Roboto Condensed"/>
                <a:ea typeface="Roboto Condensed"/>
                <a:cs typeface="Roboto Condensed"/>
                <a:sym typeface="Roboto Condensed"/>
              </a:rPr>
              <a:t>0 </a:t>
            </a:r>
            <a:r>
              <a:rPr lang="en" sz="2400">
                <a:latin typeface="Roboto Condensed"/>
                <a:ea typeface="Roboto Condensed"/>
                <a:cs typeface="Roboto Condensed"/>
                <a:sym typeface="Roboto Condensed"/>
              </a:rPr>
              <a:t> (where n &gt;= 1) </a:t>
            </a:r>
            <a:r>
              <a:rPr i="1" lang="en" sz="2400">
                <a:latin typeface="Roboto Condensed"/>
                <a:ea typeface="Roboto Condensed"/>
                <a:cs typeface="Roboto Condensed"/>
                <a:sym typeface="Roboto Condensed"/>
              </a:rPr>
              <a:t>T(n) &gt;= cg(n)</a:t>
            </a:r>
            <a:endParaRPr i="1" sz="2400">
              <a:latin typeface="Roboto Condensed"/>
              <a:ea typeface="Roboto Condensed"/>
              <a:cs typeface="Roboto Condensed"/>
              <a:sym typeface="Roboto Condensed"/>
            </a:endParaRPr>
          </a:p>
        </p:txBody>
      </p:sp>
      <p:sp>
        <p:nvSpPr>
          <p:cNvPr id="419" name="Google Shape;419;p43"/>
          <p:cNvSpPr txBox="1"/>
          <p:nvPr/>
        </p:nvSpPr>
        <p:spPr>
          <a:xfrm>
            <a:off x="586325" y="3475950"/>
            <a:ext cx="7848000" cy="4662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BIG </a:t>
            </a:r>
            <a:r>
              <a:rPr b="1" lang="en" sz="1800">
                <a:solidFill>
                  <a:srgbClr val="FFFFFF"/>
                </a:solidFill>
                <a:latin typeface="Roboto Condensed"/>
                <a:ea typeface="Roboto Condensed"/>
                <a:cs typeface="Roboto Condensed"/>
                <a:sym typeface="Roboto Condensed"/>
              </a:rPr>
              <a:t>𝝮</a:t>
            </a:r>
            <a:r>
              <a:rPr b="1" lang="en" sz="1800">
                <a:solidFill>
                  <a:srgbClr val="FFFFFF"/>
                </a:solidFill>
                <a:latin typeface="Roboto Condensed"/>
                <a:ea typeface="Roboto Condensed"/>
                <a:cs typeface="Roboto Condensed"/>
                <a:sym typeface="Roboto Condensed"/>
              </a:rPr>
              <a:t> DEFINITION</a:t>
            </a:r>
            <a:endParaRPr b="1" sz="1800">
              <a:solidFill>
                <a:srgbClr val="FFFFFF"/>
              </a:solidFill>
              <a:latin typeface="Roboto Condensed"/>
              <a:ea typeface="Roboto Condensed"/>
              <a:cs typeface="Roboto Condensed"/>
              <a:sym typeface="Roboto Condensed"/>
            </a:endParaRPr>
          </a:p>
        </p:txBody>
      </p:sp>
      <p:pic>
        <p:nvPicPr>
          <p:cNvPr id="420" name="Google Shape;420;p43"/>
          <p:cNvPicPr preferRelativeResize="0"/>
          <p:nvPr/>
        </p:nvPicPr>
        <p:blipFill>
          <a:blip r:embed="rId4">
            <a:alphaModFix/>
          </a:blip>
          <a:stretch>
            <a:fillRect/>
          </a:stretch>
        </p:blipFill>
        <p:spPr>
          <a:xfrm>
            <a:off x="5689375" y="2217588"/>
            <a:ext cx="1593550" cy="820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Orders of Growth</a:t>
            </a:r>
            <a:endParaRPr/>
          </a:p>
        </p:txBody>
      </p:sp>
      <p:graphicFrame>
        <p:nvGraphicFramePr>
          <p:cNvPr id="426" name="Google Shape;426;p44"/>
          <p:cNvGraphicFramePr/>
          <p:nvPr/>
        </p:nvGraphicFramePr>
        <p:xfrm>
          <a:off x="684750" y="1479475"/>
          <a:ext cx="3000000" cy="3000000"/>
        </p:xfrm>
        <a:graphic>
          <a:graphicData uri="http://schemas.openxmlformats.org/drawingml/2006/table">
            <a:tbl>
              <a:tblPr>
                <a:noFill/>
                <a:tableStyleId>{FB4F0269-738A-4711-A891-506B426DBF47}</a:tableStyleId>
              </a:tblPr>
              <a:tblGrid>
                <a:gridCol w="2202175"/>
                <a:gridCol w="4579475"/>
              </a:tblGrid>
              <a:tr h="615675">
                <a:tc>
                  <a:txBody>
                    <a:bodyPr/>
                    <a:lstStyle/>
                    <a:p>
                      <a:pPr indent="0" lvl="0" marL="0" rtl="0" algn="ctr">
                        <a:spcBef>
                          <a:spcPts val="0"/>
                        </a:spcBef>
                        <a:spcAft>
                          <a:spcPts val="0"/>
                        </a:spcAft>
                        <a:buNone/>
                      </a:pPr>
                      <a:r>
                        <a:rPr lang="en" sz="2400">
                          <a:solidFill>
                            <a:srgbClr val="F3F3F3"/>
                          </a:solidFill>
                          <a:latin typeface="Roboto Condensed"/>
                          <a:ea typeface="Roboto Condensed"/>
                          <a:cs typeface="Roboto Condensed"/>
                          <a:sym typeface="Roboto Condensed"/>
                        </a:rPr>
                        <a:t>1</a:t>
                      </a:r>
                      <a:endParaRPr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Constant</a:t>
                      </a:r>
                      <a:endParaRPr sz="2400">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r h="615675">
                <a:tc>
                  <a:txBody>
                    <a:bodyPr/>
                    <a:lstStyle/>
                    <a:p>
                      <a:pPr indent="0" lvl="0" marL="0" rtl="0" algn="ctr">
                        <a:spcBef>
                          <a:spcPts val="0"/>
                        </a:spcBef>
                        <a:spcAft>
                          <a:spcPts val="0"/>
                        </a:spcAft>
                        <a:buNone/>
                      </a:pPr>
                      <a:r>
                        <a:rPr lang="en" sz="2400">
                          <a:solidFill>
                            <a:srgbClr val="F3F3F3"/>
                          </a:solidFill>
                          <a:latin typeface="Roboto Condensed"/>
                          <a:ea typeface="Roboto Condensed"/>
                          <a:cs typeface="Roboto Condensed"/>
                          <a:sym typeface="Roboto Condensed"/>
                        </a:rPr>
                        <a:t>log </a:t>
                      </a:r>
                      <a:r>
                        <a:rPr i="1" lang="en" sz="2400">
                          <a:solidFill>
                            <a:srgbClr val="F3F3F3"/>
                          </a:solidFill>
                          <a:latin typeface="Roboto Condensed"/>
                          <a:ea typeface="Roboto Condensed"/>
                          <a:cs typeface="Roboto Condensed"/>
                          <a:sym typeface="Roboto Condensed"/>
                        </a:rPr>
                        <a:t>n</a:t>
                      </a:r>
                      <a:endParaRPr i="1"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Logarithmic</a:t>
                      </a:r>
                      <a:endParaRPr sz="2400">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r h="615675">
                <a:tc>
                  <a:txBody>
                    <a:bodyPr/>
                    <a:lstStyle/>
                    <a:p>
                      <a:pPr indent="0" lvl="0" marL="0" rtl="0" algn="ctr">
                        <a:spcBef>
                          <a:spcPts val="0"/>
                        </a:spcBef>
                        <a:spcAft>
                          <a:spcPts val="0"/>
                        </a:spcAft>
                        <a:buClr>
                          <a:schemeClr val="dk1"/>
                        </a:buClr>
                        <a:buSzPts val="1100"/>
                        <a:buFont typeface="Arial"/>
                        <a:buNone/>
                      </a:pPr>
                      <a:r>
                        <a:rPr i="1" lang="en" sz="2400">
                          <a:solidFill>
                            <a:srgbClr val="F3F3F3"/>
                          </a:solidFill>
                          <a:latin typeface="Roboto Condensed"/>
                          <a:ea typeface="Roboto Condensed"/>
                          <a:cs typeface="Roboto Condensed"/>
                          <a:sym typeface="Roboto Condensed"/>
                        </a:rPr>
                        <a:t>n</a:t>
                      </a:r>
                      <a:endParaRPr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Linear</a:t>
                      </a:r>
                      <a:endParaRPr sz="2400">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r h="615675">
                <a:tc>
                  <a:txBody>
                    <a:bodyPr/>
                    <a:lstStyle/>
                    <a:p>
                      <a:pPr indent="0" lvl="0" marL="0" rtl="0" algn="ctr">
                        <a:spcBef>
                          <a:spcPts val="0"/>
                        </a:spcBef>
                        <a:spcAft>
                          <a:spcPts val="0"/>
                        </a:spcAft>
                        <a:buNone/>
                      </a:pPr>
                      <a:r>
                        <a:rPr i="1" lang="en" sz="2400">
                          <a:solidFill>
                            <a:srgbClr val="F3F3F3"/>
                          </a:solidFill>
                          <a:latin typeface="Roboto Condensed"/>
                          <a:ea typeface="Roboto Condensed"/>
                          <a:cs typeface="Roboto Condensed"/>
                          <a:sym typeface="Roboto Condensed"/>
                        </a:rPr>
                        <a:t>n</a:t>
                      </a:r>
                      <a:r>
                        <a:rPr lang="en" sz="2400">
                          <a:solidFill>
                            <a:srgbClr val="F3F3F3"/>
                          </a:solidFill>
                          <a:latin typeface="Roboto Condensed"/>
                          <a:ea typeface="Roboto Condensed"/>
                          <a:cs typeface="Roboto Condensed"/>
                          <a:sym typeface="Roboto Condensed"/>
                        </a:rPr>
                        <a:t> log </a:t>
                      </a:r>
                      <a:r>
                        <a:rPr i="1" lang="en" sz="2400">
                          <a:solidFill>
                            <a:srgbClr val="F3F3F3"/>
                          </a:solidFill>
                          <a:latin typeface="Roboto Condensed"/>
                          <a:ea typeface="Roboto Condensed"/>
                          <a:cs typeface="Roboto Condensed"/>
                          <a:sym typeface="Roboto Condensed"/>
                        </a:rPr>
                        <a:t>n</a:t>
                      </a:r>
                      <a:endParaRPr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Linear Logarithmic</a:t>
                      </a:r>
                      <a:endParaRPr sz="2400">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r h="615675">
                <a:tc>
                  <a:txBody>
                    <a:bodyPr/>
                    <a:lstStyle/>
                    <a:p>
                      <a:pPr indent="0" lvl="0" marL="0" rtl="0" algn="ctr">
                        <a:spcBef>
                          <a:spcPts val="0"/>
                        </a:spcBef>
                        <a:spcAft>
                          <a:spcPts val="0"/>
                        </a:spcAft>
                        <a:buNone/>
                      </a:pPr>
                      <a:r>
                        <a:rPr i="1" lang="en" sz="2400">
                          <a:solidFill>
                            <a:srgbClr val="F3F3F3"/>
                          </a:solidFill>
                          <a:latin typeface="Roboto Condensed"/>
                          <a:ea typeface="Roboto Condensed"/>
                          <a:cs typeface="Roboto Condensed"/>
                          <a:sym typeface="Roboto Condensed"/>
                        </a:rPr>
                        <a:t>n</a:t>
                      </a:r>
                      <a:r>
                        <a:rPr baseline="30000" lang="en" sz="2400">
                          <a:solidFill>
                            <a:srgbClr val="F3F3F3"/>
                          </a:solidFill>
                          <a:latin typeface="Roboto Condensed"/>
                          <a:ea typeface="Roboto Condensed"/>
                          <a:cs typeface="Roboto Condensed"/>
                          <a:sym typeface="Roboto Condensed"/>
                        </a:rPr>
                        <a:t>2</a:t>
                      </a:r>
                      <a:endParaRPr baseline="30000"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rowSpan="2">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Polynomial</a:t>
                      </a:r>
                      <a:endParaRPr sz="2400">
                        <a:latin typeface="Roboto Condensed"/>
                        <a:ea typeface="Roboto Condensed"/>
                        <a:cs typeface="Roboto Condensed"/>
                        <a:sym typeface="Roboto Condensed"/>
                      </a:endParaRPr>
                    </a:p>
                  </a:txBody>
                  <a:tcPr marT="91425" marB="91425" marR="91425" marL="91425" anchor="ctr">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r h="615675">
                <a:tc>
                  <a:txBody>
                    <a:bodyPr/>
                    <a:lstStyle/>
                    <a:p>
                      <a:pPr indent="0" lvl="0" marL="0" rtl="0" algn="ctr">
                        <a:spcBef>
                          <a:spcPts val="0"/>
                        </a:spcBef>
                        <a:spcAft>
                          <a:spcPts val="0"/>
                        </a:spcAft>
                        <a:buNone/>
                      </a:pPr>
                      <a:r>
                        <a:rPr i="1" lang="en" sz="2400">
                          <a:solidFill>
                            <a:srgbClr val="F3F3F3"/>
                          </a:solidFill>
                          <a:latin typeface="Roboto Condensed"/>
                          <a:ea typeface="Roboto Condensed"/>
                          <a:cs typeface="Roboto Condensed"/>
                          <a:sym typeface="Roboto Condensed"/>
                        </a:rPr>
                        <a:t>n</a:t>
                      </a:r>
                      <a:r>
                        <a:rPr baseline="30000" lang="en" sz="2400">
                          <a:solidFill>
                            <a:srgbClr val="F3F3F3"/>
                          </a:solidFill>
                          <a:latin typeface="Roboto Condensed"/>
                          <a:ea typeface="Roboto Condensed"/>
                          <a:cs typeface="Roboto Condensed"/>
                          <a:sym typeface="Roboto Condensed"/>
                        </a:rPr>
                        <a:t>3</a:t>
                      </a:r>
                      <a:endParaRPr baseline="30000"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vMerge="1"/>
              </a:tr>
              <a:tr h="615675">
                <a:tc>
                  <a:txBody>
                    <a:bodyPr/>
                    <a:lstStyle/>
                    <a:p>
                      <a:pPr indent="0" lvl="0" marL="0" rtl="0" algn="ctr">
                        <a:spcBef>
                          <a:spcPts val="0"/>
                        </a:spcBef>
                        <a:spcAft>
                          <a:spcPts val="0"/>
                        </a:spcAft>
                        <a:buNone/>
                      </a:pPr>
                      <a:r>
                        <a:rPr lang="en" sz="2400">
                          <a:solidFill>
                            <a:srgbClr val="F3F3F3"/>
                          </a:solidFill>
                          <a:latin typeface="Roboto Condensed"/>
                          <a:ea typeface="Roboto Condensed"/>
                          <a:cs typeface="Roboto Condensed"/>
                          <a:sym typeface="Roboto Condensed"/>
                        </a:rPr>
                        <a:t>2</a:t>
                      </a:r>
                      <a:r>
                        <a:rPr baseline="30000" i="1" lang="en" sz="2400">
                          <a:solidFill>
                            <a:srgbClr val="F3F3F3"/>
                          </a:solidFill>
                          <a:latin typeface="Roboto Condensed"/>
                          <a:ea typeface="Roboto Condensed"/>
                          <a:cs typeface="Roboto Condensed"/>
                          <a:sym typeface="Roboto Condensed"/>
                        </a:rPr>
                        <a:t>n</a:t>
                      </a:r>
                      <a:endParaRPr baseline="30000" i="1"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Exponential</a:t>
                      </a:r>
                      <a:endParaRPr sz="2400">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r h="615675">
                <a:tc>
                  <a:txBody>
                    <a:bodyPr/>
                    <a:lstStyle/>
                    <a:p>
                      <a:pPr indent="0" lvl="0" marL="0" rtl="0" algn="ctr">
                        <a:spcBef>
                          <a:spcPts val="0"/>
                        </a:spcBef>
                        <a:spcAft>
                          <a:spcPts val="0"/>
                        </a:spcAft>
                        <a:buNone/>
                      </a:pPr>
                      <a:r>
                        <a:rPr i="1" lang="en" sz="2400">
                          <a:solidFill>
                            <a:srgbClr val="F3F3F3"/>
                          </a:solidFill>
                          <a:latin typeface="Roboto Condensed"/>
                          <a:ea typeface="Roboto Condensed"/>
                          <a:cs typeface="Roboto Condensed"/>
                          <a:sym typeface="Roboto Condensed"/>
                        </a:rPr>
                        <a:t>n</a:t>
                      </a:r>
                      <a:r>
                        <a:rPr i="1" lang="en" sz="2400">
                          <a:solidFill>
                            <a:srgbClr val="F3F3F3"/>
                          </a:solidFill>
                          <a:latin typeface="Roboto Condensed"/>
                          <a:ea typeface="Roboto Condensed"/>
                          <a:cs typeface="Roboto Condensed"/>
                          <a:sym typeface="Roboto Condensed"/>
                        </a:rPr>
                        <a:t>!</a:t>
                      </a:r>
                      <a:endParaRPr i="1" sz="2400">
                        <a:solidFill>
                          <a:srgbClr val="F3F3F3"/>
                        </a:solidFill>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78C7C8"/>
                    </a:solidFill>
                  </a:tcPr>
                </a:tc>
                <a:tc>
                  <a:txBody>
                    <a:bodyPr/>
                    <a:lstStyle/>
                    <a:p>
                      <a:pPr indent="0" lvl="0" marL="0" rtl="0" algn="ctr">
                        <a:spcBef>
                          <a:spcPts val="0"/>
                        </a:spcBef>
                        <a:spcAft>
                          <a:spcPts val="0"/>
                        </a:spcAft>
                        <a:buNone/>
                      </a:pPr>
                      <a:r>
                        <a:rPr lang="en" sz="2400">
                          <a:latin typeface="Roboto Condensed"/>
                          <a:ea typeface="Roboto Condensed"/>
                          <a:cs typeface="Roboto Condensed"/>
                          <a:sym typeface="Roboto Condensed"/>
                        </a:rPr>
                        <a:t>Factorial</a:t>
                      </a:r>
                      <a:endParaRPr sz="2400">
                        <a:latin typeface="Roboto Condensed"/>
                        <a:ea typeface="Roboto Condensed"/>
                        <a:cs typeface="Roboto Condensed"/>
                        <a:sym typeface="Roboto Condensed"/>
                      </a:endParaRPr>
                    </a:p>
                  </a:txBody>
                  <a:tcPr marT="91425" marB="91425" marR="91425" marL="91425">
                    <a:lnL cap="flat" cmpd="sng" w="114300">
                      <a:solidFill>
                        <a:srgbClr val="FFFFFF"/>
                      </a:solidFill>
                      <a:prstDash val="solid"/>
                      <a:round/>
                      <a:headEnd len="sm" w="sm" type="none"/>
                      <a:tailEnd len="sm" w="sm" type="none"/>
                    </a:lnL>
                    <a:lnR cap="flat" cmpd="sng" w="114300">
                      <a:solidFill>
                        <a:srgbClr val="FFFFFF"/>
                      </a:solidFill>
                      <a:prstDash val="solid"/>
                      <a:round/>
                      <a:headEnd len="sm" w="sm" type="none"/>
                      <a:tailEnd len="sm" w="sm" type="none"/>
                    </a:lnR>
                    <a:lnT cap="flat" cmpd="sng" w="114300">
                      <a:solidFill>
                        <a:srgbClr val="FFFFFF"/>
                      </a:solidFill>
                      <a:prstDash val="solid"/>
                      <a:round/>
                      <a:headEnd len="sm" w="sm" type="none"/>
                      <a:tailEnd len="sm" w="sm" type="none"/>
                    </a:lnT>
                    <a:lnB cap="flat" cmpd="sng" w="114300">
                      <a:solidFill>
                        <a:srgbClr val="FFFFFF"/>
                      </a:solidFill>
                      <a:prstDash val="solid"/>
                      <a:round/>
                      <a:headEnd len="sm" w="sm" type="none"/>
                      <a:tailEnd len="sm" w="sm" type="none"/>
                    </a:lnB>
                    <a:solidFill>
                      <a:srgbClr val="A1B2D8"/>
                    </a:solidFill>
                  </a:tcPr>
                </a:tc>
              </a:tr>
            </a:tbl>
          </a:graphicData>
        </a:graphic>
      </p:graphicFrame>
      <p:pic>
        <p:nvPicPr>
          <p:cNvPr id="427" name="Google Shape;427;p44"/>
          <p:cNvPicPr preferRelativeResize="0"/>
          <p:nvPr/>
        </p:nvPicPr>
        <p:blipFill>
          <a:blip r:embed="rId3">
            <a:alphaModFix/>
          </a:blip>
          <a:stretch>
            <a:fillRect/>
          </a:stretch>
        </p:blipFill>
        <p:spPr>
          <a:xfrm>
            <a:off x="7853814" y="1479474"/>
            <a:ext cx="546922" cy="612542"/>
          </a:xfrm>
          <a:prstGeom prst="rect">
            <a:avLst/>
          </a:prstGeom>
          <a:noFill/>
          <a:ln>
            <a:noFill/>
          </a:ln>
        </p:spPr>
      </p:pic>
      <p:pic>
        <p:nvPicPr>
          <p:cNvPr id="428" name="Google Shape;428;p44"/>
          <p:cNvPicPr preferRelativeResize="0"/>
          <p:nvPr/>
        </p:nvPicPr>
        <p:blipFill>
          <a:blip r:embed="rId4">
            <a:alphaModFix/>
          </a:blip>
          <a:stretch>
            <a:fillRect/>
          </a:stretch>
        </p:blipFill>
        <p:spPr>
          <a:xfrm>
            <a:off x="7768700" y="5735857"/>
            <a:ext cx="717149" cy="612542"/>
          </a:xfrm>
          <a:prstGeom prst="rect">
            <a:avLst/>
          </a:prstGeom>
          <a:noFill/>
          <a:ln>
            <a:noFill/>
          </a:ln>
        </p:spPr>
      </p:pic>
      <p:pic>
        <p:nvPicPr>
          <p:cNvPr id="429" name="Google Shape;429;p44"/>
          <p:cNvPicPr preferRelativeResize="0"/>
          <p:nvPr/>
        </p:nvPicPr>
        <p:blipFill>
          <a:blip r:embed="rId5">
            <a:alphaModFix/>
          </a:blip>
          <a:stretch>
            <a:fillRect/>
          </a:stretch>
        </p:blipFill>
        <p:spPr>
          <a:xfrm>
            <a:off x="7815550" y="3607663"/>
            <a:ext cx="623439" cy="612550"/>
          </a:xfrm>
          <a:prstGeom prst="rect">
            <a:avLst/>
          </a:prstGeom>
          <a:noFill/>
          <a:ln>
            <a:noFill/>
          </a:ln>
        </p:spPr>
      </p:pic>
      <p:sp>
        <p:nvSpPr>
          <p:cNvPr id="430" name="Google Shape;430;p44"/>
          <p:cNvSpPr/>
          <p:nvPr/>
        </p:nvSpPr>
        <p:spPr>
          <a:xfrm rot="5400000">
            <a:off x="8046124" y="2256814"/>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1" name="Google Shape;431;p44"/>
          <p:cNvSpPr/>
          <p:nvPr/>
        </p:nvSpPr>
        <p:spPr>
          <a:xfrm rot="5400000">
            <a:off x="8046124" y="2503500"/>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2" name="Google Shape;432;p44"/>
          <p:cNvSpPr/>
          <p:nvPr/>
        </p:nvSpPr>
        <p:spPr>
          <a:xfrm rot="5400000">
            <a:off x="8046124" y="2750186"/>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3" name="Google Shape;433;p44"/>
          <p:cNvSpPr/>
          <p:nvPr/>
        </p:nvSpPr>
        <p:spPr>
          <a:xfrm rot="5400000">
            <a:off x="8046124" y="4412539"/>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4" name="Google Shape;434;p44"/>
          <p:cNvSpPr/>
          <p:nvPr/>
        </p:nvSpPr>
        <p:spPr>
          <a:xfrm rot="5400000">
            <a:off x="8046124" y="4659225"/>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5" name="Google Shape;435;p44"/>
          <p:cNvSpPr/>
          <p:nvPr/>
        </p:nvSpPr>
        <p:spPr>
          <a:xfrm rot="5400000">
            <a:off x="8046124" y="4905911"/>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6" name="Google Shape;436;p44"/>
          <p:cNvSpPr/>
          <p:nvPr/>
        </p:nvSpPr>
        <p:spPr>
          <a:xfrm rot="5400000">
            <a:off x="8046124" y="3027063"/>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7" name="Google Shape;437;p44"/>
          <p:cNvSpPr/>
          <p:nvPr/>
        </p:nvSpPr>
        <p:spPr>
          <a:xfrm rot="5400000">
            <a:off x="8046124" y="3303986"/>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8" name="Google Shape;438;p44"/>
          <p:cNvSpPr/>
          <p:nvPr/>
        </p:nvSpPr>
        <p:spPr>
          <a:xfrm rot="5400000">
            <a:off x="8046124" y="5184138"/>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
        <p:nvSpPr>
          <p:cNvPr id="439" name="Google Shape;439;p44"/>
          <p:cNvSpPr/>
          <p:nvPr/>
        </p:nvSpPr>
        <p:spPr>
          <a:xfrm rot="5400000">
            <a:off x="8046124" y="5461061"/>
            <a:ext cx="162300" cy="155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4800">
              <a:solidFill>
                <a:srgbClr val="B7B7B7"/>
              </a:solidFill>
              <a:latin typeface="Roboto Condensed"/>
              <a:ea typeface="Roboto Condensed"/>
              <a:cs typeface="Roboto Condensed"/>
              <a:sym typeface="Roboto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3" name="Shape 443"/>
        <p:cNvGrpSpPr/>
        <p:nvPr/>
      </p:nvGrpSpPr>
      <p:grpSpPr>
        <a:xfrm>
          <a:off x="0" y="0"/>
          <a:ext cx="0" cy="0"/>
          <a:chOff x="0" y="0"/>
          <a:chExt cx="0" cy="0"/>
        </a:xfrm>
      </p:grpSpPr>
      <p:pic>
        <p:nvPicPr>
          <p:cNvPr id="444" name="Google Shape;444;p45"/>
          <p:cNvPicPr preferRelativeResize="0"/>
          <p:nvPr/>
        </p:nvPicPr>
        <p:blipFill>
          <a:blip r:embed="rId3">
            <a:alphaModFix/>
          </a:blip>
          <a:stretch>
            <a:fillRect/>
          </a:stretch>
        </p:blipFill>
        <p:spPr>
          <a:xfrm>
            <a:off x="3684908" y="1154800"/>
            <a:ext cx="5282168" cy="5651801"/>
          </a:xfrm>
          <a:prstGeom prst="rect">
            <a:avLst/>
          </a:prstGeom>
          <a:noFill/>
          <a:ln>
            <a:noFill/>
          </a:ln>
        </p:spPr>
      </p:pic>
      <p:sp>
        <p:nvSpPr>
          <p:cNvPr id="445" name="Google Shape;445;p45"/>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Analysis of Algorithms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Algorithm?</a:t>
            </a:r>
            <a:endParaRPr/>
          </a:p>
        </p:txBody>
      </p:sp>
      <p:sp>
        <p:nvSpPr>
          <p:cNvPr id="54" name="Google Shape;54;p11"/>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An algorithm is “a </a:t>
            </a:r>
            <a:r>
              <a:rPr b="1" lang="en">
                <a:solidFill>
                  <a:srgbClr val="A61C00"/>
                </a:solidFill>
              </a:rPr>
              <a:t>finite</a:t>
            </a:r>
            <a:r>
              <a:rPr lang="en"/>
              <a:t> set of </a:t>
            </a:r>
            <a:r>
              <a:rPr b="1" lang="en">
                <a:solidFill>
                  <a:srgbClr val="A61C00"/>
                </a:solidFill>
              </a:rPr>
              <a:t>precise</a:t>
            </a:r>
            <a:r>
              <a:rPr lang="en"/>
              <a:t> instructions for performing a computation or for solving a problem</a:t>
            </a:r>
            <a:br>
              <a:rPr lang="en"/>
            </a:br>
            <a:endParaRPr/>
          </a:p>
          <a:p>
            <a:pPr indent="-419100" lvl="0" marL="457200" marR="0" rtl="0" algn="l">
              <a:lnSpc>
                <a:spcPct val="100000"/>
              </a:lnSpc>
              <a:spcBef>
                <a:spcPts val="0"/>
              </a:spcBef>
              <a:spcAft>
                <a:spcPts val="0"/>
              </a:spcAft>
              <a:buClr>
                <a:schemeClr val="dk1"/>
              </a:buClr>
              <a:buSzPts val="3000"/>
              <a:buFont typeface="Droid Sans"/>
              <a:buChar char="➔"/>
            </a:pPr>
            <a:r>
              <a:rPr lang="en"/>
              <a:t>An algorithm is “a well-ordered collection of </a:t>
            </a:r>
            <a:r>
              <a:rPr b="1" lang="en">
                <a:solidFill>
                  <a:srgbClr val="A61C00"/>
                </a:solidFill>
              </a:rPr>
              <a:t>unambiguous</a:t>
            </a:r>
            <a:r>
              <a:rPr lang="en"/>
              <a:t> and </a:t>
            </a:r>
            <a:r>
              <a:rPr b="1" lang="en">
                <a:solidFill>
                  <a:srgbClr val="A61C00"/>
                </a:solidFill>
              </a:rPr>
              <a:t>effectively</a:t>
            </a:r>
            <a:r>
              <a:rPr lang="en"/>
              <a:t> computable operations that when executed produces a result and halts in a </a:t>
            </a:r>
            <a:r>
              <a:rPr b="1" lang="en">
                <a:solidFill>
                  <a:srgbClr val="A61C00"/>
                </a:solidFill>
              </a:rPr>
              <a:t>finite</a:t>
            </a:r>
            <a:r>
              <a:rPr lang="en"/>
              <a:t> amount of time”</a:t>
            </a:r>
            <a:br>
              <a:rPr lang="en"/>
            </a:br>
            <a:endParaRPr/>
          </a:p>
          <a:p>
            <a:pPr indent="-381000" lvl="0" marL="457200" marR="0" rtl="0" algn="l">
              <a:lnSpc>
                <a:spcPct val="100000"/>
              </a:lnSpc>
              <a:spcBef>
                <a:spcPts val="0"/>
              </a:spcBef>
              <a:spcAft>
                <a:spcPts val="0"/>
              </a:spcAft>
              <a:buSzPts val="2400"/>
              <a:buChar char="➔"/>
            </a:pPr>
            <a:r>
              <a:rPr lang="en"/>
              <a:t>A tool for solving a well-specified computational problem, for example, sorting a list.</a:t>
            </a:r>
            <a:br>
              <a:rPr lang="en"/>
            </a:br>
            <a:endParaRPr/>
          </a:p>
          <a:p>
            <a:pPr indent="-381000" lvl="0" marL="457200" marR="0" rtl="0" algn="l">
              <a:lnSpc>
                <a:spcPct val="100000"/>
              </a:lnSpc>
              <a:spcBef>
                <a:spcPts val="0"/>
              </a:spcBef>
              <a:spcAft>
                <a:spcPts val="0"/>
              </a:spcAft>
              <a:buSzPts val="2400"/>
              <a:buChar char="➔"/>
            </a:pPr>
            <a:r>
              <a:rPr lang="en"/>
              <a:t>A recipe</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Described in three parts: input, process and output</a:t>
            </a:r>
            <a:endParaRPr/>
          </a:p>
        </p:txBody>
      </p:sp>
      <p:sp>
        <p:nvSpPr>
          <p:cNvPr id="55" name="Google Shape;55;p11"/>
          <p:cNvSpPr/>
          <p:nvPr/>
        </p:nvSpPr>
        <p:spPr>
          <a:xfrm>
            <a:off x="5494475" y="0"/>
            <a:ext cx="3649500" cy="6858000"/>
          </a:xfrm>
          <a:prstGeom prst="rect">
            <a:avLst/>
          </a:prstGeom>
          <a:solidFill>
            <a:srgbClr val="000000"/>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rgbClr val="FFFFFF"/>
                </a:solidFill>
                <a:latin typeface="Roboto Condensed Light"/>
                <a:ea typeface="Roboto Condensed Light"/>
                <a:cs typeface="Roboto Condensed Light"/>
                <a:sym typeface="Roboto Condensed Light"/>
              </a:rPr>
              <a:t>A computer program is the concrete representation of an algorithm in a programming language</a:t>
            </a:r>
            <a:br>
              <a:rPr lang="en" sz="2400">
                <a:solidFill>
                  <a:srgbClr val="FFFFFF"/>
                </a:solidFill>
                <a:latin typeface="Roboto Condensed Light"/>
                <a:ea typeface="Roboto Condensed Light"/>
                <a:cs typeface="Roboto Condensed Light"/>
                <a:sym typeface="Roboto Condensed Light"/>
              </a:rPr>
            </a:br>
            <a:br>
              <a:rPr lang="en" sz="2400">
                <a:solidFill>
                  <a:srgbClr val="FFFFFF"/>
                </a:solidFill>
                <a:latin typeface="Roboto Condensed Light"/>
                <a:ea typeface="Roboto Condensed Light"/>
                <a:cs typeface="Roboto Condensed Light"/>
                <a:sym typeface="Roboto Condensed Light"/>
              </a:rPr>
            </a:br>
            <a:endParaRPr sz="24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represent an algorithm?</a:t>
            </a:r>
            <a:endParaRPr/>
          </a:p>
        </p:txBody>
      </p:sp>
      <p:sp>
        <p:nvSpPr>
          <p:cNvPr id="61" name="Google Shape;61;p12"/>
          <p:cNvSpPr txBox="1"/>
          <p:nvPr/>
        </p:nvSpPr>
        <p:spPr>
          <a:xfrm>
            <a:off x="919725" y="1855075"/>
            <a:ext cx="3413400" cy="1797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Input n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Set p to 1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While n is not equal to 0 </a:t>
            </a:r>
            <a:endParaRPr>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a:solidFill>
                  <a:schemeClr val="dk1"/>
                </a:solidFill>
                <a:latin typeface="Courier New"/>
                <a:ea typeface="Courier New"/>
                <a:cs typeface="Courier New"/>
                <a:sym typeface="Courier New"/>
              </a:rPr>
              <a:t>Reset p to p * n </a:t>
            </a:r>
            <a:endParaRPr>
              <a:solidFill>
                <a:schemeClr val="dk1"/>
              </a:solidFill>
              <a:latin typeface="Courier New"/>
              <a:ea typeface="Courier New"/>
              <a:cs typeface="Courier New"/>
              <a:sym typeface="Courier New"/>
            </a:endParaRPr>
          </a:p>
          <a:p>
            <a:pPr indent="457200" lvl="0" marL="0" rtl="0" algn="l">
              <a:spcBef>
                <a:spcPts val="0"/>
              </a:spcBef>
              <a:spcAft>
                <a:spcPts val="0"/>
              </a:spcAft>
              <a:buNone/>
            </a:pPr>
            <a:r>
              <a:rPr lang="en">
                <a:solidFill>
                  <a:schemeClr val="dk1"/>
                </a:solidFill>
                <a:latin typeface="Courier New"/>
                <a:ea typeface="Courier New"/>
                <a:cs typeface="Courier New"/>
                <a:sym typeface="Courier New"/>
              </a:rPr>
              <a:t>Reset n to n - 1</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End of While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Return p</a:t>
            </a:r>
            <a:endParaRPr>
              <a:latin typeface="Courier New"/>
              <a:ea typeface="Courier New"/>
              <a:cs typeface="Courier New"/>
              <a:sym typeface="Courier New"/>
            </a:endParaRPr>
          </a:p>
        </p:txBody>
      </p:sp>
      <p:sp>
        <p:nvSpPr>
          <p:cNvPr id="62" name="Google Shape;62;p12"/>
          <p:cNvSpPr txBox="1"/>
          <p:nvPr/>
        </p:nvSpPr>
        <p:spPr>
          <a:xfrm>
            <a:off x="4697175" y="1855075"/>
            <a:ext cx="3413400" cy="17979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oboto Condensed"/>
                <a:ea typeface="Roboto Condensed"/>
                <a:cs typeface="Roboto Condensed"/>
                <a:sym typeface="Roboto Condensed"/>
              </a:rPr>
              <a:t>“</a:t>
            </a:r>
            <a:r>
              <a:rPr lang="en">
                <a:solidFill>
                  <a:schemeClr val="dk1"/>
                </a:solidFill>
                <a:latin typeface="Roboto Condensed"/>
                <a:ea typeface="Roboto Condensed"/>
                <a:cs typeface="Roboto Condensed"/>
                <a:sym typeface="Roboto Condensed"/>
              </a:rPr>
              <a:t>the factorial of a non-negative integer n, denoted by n!, is the product of all positive integers less than or equal to n</a:t>
            </a:r>
            <a:r>
              <a:rPr b="1" lang="en">
                <a:solidFill>
                  <a:schemeClr val="dk1"/>
                </a:solidFill>
                <a:latin typeface="Roboto Condensed"/>
                <a:ea typeface="Roboto Condensed"/>
                <a:cs typeface="Roboto Condensed"/>
                <a:sym typeface="Roboto Condensed"/>
              </a:rPr>
              <a:t>”</a:t>
            </a:r>
            <a:endParaRPr b="1">
              <a:latin typeface="Roboto Condensed"/>
              <a:ea typeface="Roboto Condensed"/>
              <a:cs typeface="Roboto Condensed"/>
              <a:sym typeface="Roboto Condensed"/>
            </a:endParaRPr>
          </a:p>
        </p:txBody>
      </p:sp>
      <p:pic>
        <p:nvPicPr>
          <p:cNvPr descr="1111.png" id="63" name="Google Shape;63;p12"/>
          <p:cNvPicPr preferRelativeResize="0"/>
          <p:nvPr/>
        </p:nvPicPr>
        <p:blipFill>
          <a:blip r:embed="rId3">
            <a:alphaModFix/>
          </a:blip>
          <a:stretch>
            <a:fillRect/>
          </a:stretch>
        </p:blipFill>
        <p:spPr>
          <a:xfrm>
            <a:off x="729100" y="4475802"/>
            <a:ext cx="3604025" cy="1491748"/>
          </a:xfrm>
          <a:prstGeom prst="rect">
            <a:avLst/>
          </a:prstGeom>
          <a:noFill/>
          <a:ln>
            <a:noFill/>
          </a:ln>
        </p:spPr>
      </p:pic>
      <p:pic>
        <p:nvPicPr>
          <p:cNvPr id="64" name="Google Shape;64;p12"/>
          <p:cNvPicPr preferRelativeResize="0"/>
          <p:nvPr/>
        </p:nvPicPr>
        <p:blipFill rotWithShape="1">
          <a:blip r:embed="rId4">
            <a:alphaModFix/>
          </a:blip>
          <a:srcRect b="33253" l="0" r="0" t="0"/>
          <a:stretch/>
        </p:blipFill>
        <p:spPr>
          <a:xfrm>
            <a:off x="5207400" y="4416350"/>
            <a:ext cx="2392950" cy="1946749"/>
          </a:xfrm>
          <a:prstGeom prst="rect">
            <a:avLst/>
          </a:prstGeom>
          <a:noFill/>
          <a:ln>
            <a:noFill/>
          </a:ln>
        </p:spPr>
      </p:pic>
      <p:sp>
        <p:nvSpPr>
          <p:cNvPr id="65" name="Google Shape;65;p12"/>
          <p:cNvSpPr txBox="1"/>
          <p:nvPr/>
        </p:nvSpPr>
        <p:spPr>
          <a:xfrm>
            <a:off x="919725" y="1403925"/>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PSEUDOCODE</a:t>
            </a:r>
            <a:endParaRPr b="1">
              <a:solidFill>
                <a:srgbClr val="FFFFFF"/>
              </a:solidFill>
              <a:latin typeface="Roboto Condensed"/>
              <a:ea typeface="Roboto Condensed"/>
              <a:cs typeface="Roboto Condensed"/>
              <a:sym typeface="Roboto Condensed"/>
            </a:endParaRPr>
          </a:p>
        </p:txBody>
      </p:sp>
      <p:sp>
        <p:nvSpPr>
          <p:cNvPr id="66" name="Google Shape;66;p12"/>
          <p:cNvSpPr txBox="1"/>
          <p:nvPr/>
        </p:nvSpPr>
        <p:spPr>
          <a:xfrm>
            <a:off x="4697175" y="1403925"/>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NATURAL LANGUAGE</a:t>
            </a:r>
            <a:endParaRPr b="1">
              <a:solidFill>
                <a:srgbClr val="FFFFFF"/>
              </a:solidFill>
              <a:latin typeface="Roboto Condensed"/>
              <a:ea typeface="Roboto Condensed"/>
              <a:cs typeface="Roboto Condensed"/>
              <a:sym typeface="Roboto Condensed"/>
            </a:endParaRPr>
          </a:p>
        </p:txBody>
      </p:sp>
      <p:sp>
        <p:nvSpPr>
          <p:cNvPr id="67" name="Google Shape;67;p12"/>
          <p:cNvSpPr txBox="1"/>
          <p:nvPr/>
        </p:nvSpPr>
        <p:spPr>
          <a:xfrm>
            <a:off x="919725" y="4032650"/>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FORMAL DEFINITION</a:t>
            </a:r>
            <a:endParaRPr b="1">
              <a:solidFill>
                <a:srgbClr val="FFFFFF"/>
              </a:solidFill>
              <a:latin typeface="Roboto Condensed"/>
              <a:ea typeface="Roboto Condensed"/>
              <a:cs typeface="Roboto Condensed"/>
              <a:sym typeface="Roboto Condensed"/>
            </a:endParaRPr>
          </a:p>
        </p:txBody>
      </p:sp>
      <p:sp>
        <p:nvSpPr>
          <p:cNvPr id="68" name="Google Shape;68;p12"/>
          <p:cNvSpPr txBox="1"/>
          <p:nvPr/>
        </p:nvSpPr>
        <p:spPr>
          <a:xfrm>
            <a:off x="4697175" y="4032650"/>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FLOW CHARTS</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Characteristics of an Algorithm </a:t>
            </a:r>
            <a:endParaRPr/>
          </a:p>
        </p:txBody>
      </p:sp>
      <p:sp>
        <p:nvSpPr>
          <p:cNvPr id="74" name="Google Shape;74;p13"/>
          <p:cNvSpPr txBox="1"/>
          <p:nvPr>
            <p:ph idx="1" type="body"/>
          </p:nvPr>
        </p:nvSpPr>
        <p:spPr>
          <a:xfrm>
            <a:off x="457200" y="1081200"/>
            <a:ext cx="8229600" cy="5241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b="1" lang="en">
                <a:solidFill>
                  <a:srgbClr val="000000"/>
                </a:solidFill>
              </a:rPr>
              <a:t>Precise</a:t>
            </a:r>
            <a:r>
              <a:rPr lang="en">
                <a:solidFill>
                  <a:srgbClr val="000000"/>
                </a:solidFill>
              </a:rPr>
              <a:t> and with a clear sequence of steps. Running the algorithm several times with the same input, should generate the same output.</a:t>
            </a:r>
            <a:br>
              <a:rPr lang="en">
                <a:solidFill>
                  <a:srgbClr val="000000"/>
                </a:solidFill>
              </a:rPr>
            </a:br>
            <a:endParaRPr b="1">
              <a:solidFill>
                <a:srgbClr val="000000"/>
              </a:solidFill>
            </a:endParaRPr>
          </a:p>
          <a:p>
            <a:pPr indent="-381000" lvl="0" marL="457200" rtl="0" algn="l">
              <a:spcBef>
                <a:spcPts val="0"/>
              </a:spcBef>
              <a:spcAft>
                <a:spcPts val="0"/>
              </a:spcAft>
              <a:buSzPts val="2400"/>
              <a:buChar char="➔"/>
            </a:pPr>
            <a:r>
              <a:rPr b="1" lang="en">
                <a:solidFill>
                  <a:srgbClr val="000000"/>
                </a:solidFill>
              </a:rPr>
              <a:t>Finiteness</a:t>
            </a:r>
            <a:r>
              <a:rPr lang="en"/>
              <a:t>: Terminate after a finite number of steps </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b="1" lang="en"/>
              <a:t>Input/Output</a:t>
            </a:r>
            <a:r>
              <a:rPr lang="en"/>
              <a:t>: must receive zero or more inputs and produce at least one output</a:t>
            </a:r>
            <a:br>
              <a:rPr lang="en"/>
            </a:br>
            <a:endParaRPr/>
          </a:p>
          <a:p>
            <a:pPr indent="-381000" lvl="0" marL="457200" rtl="0" algn="l">
              <a:spcBef>
                <a:spcPts val="0"/>
              </a:spcBef>
              <a:spcAft>
                <a:spcPts val="0"/>
              </a:spcAft>
              <a:buSzPts val="2400"/>
              <a:buChar char="➔"/>
            </a:pPr>
            <a:r>
              <a:rPr lang="en"/>
              <a:t>Must be </a:t>
            </a:r>
            <a:r>
              <a:rPr b="1" lang="en"/>
              <a:t>unambiguous</a:t>
            </a:r>
            <a:r>
              <a:rPr lang="en"/>
              <a:t>: every step must be clear and have only one meaning</a:t>
            </a:r>
            <a:br>
              <a:rPr lang="en"/>
            </a:br>
            <a:endParaRPr/>
          </a:p>
          <a:p>
            <a:pPr indent="-381000" lvl="0" marL="457200" rtl="0" algn="l">
              <a:spcBef>
                <a:spcPts val="0"/>
              </a:spcBef>
              <a:spcAft>
                <a:spcPts val="0"/>
              </a:spcAft>
              <a:buSzPts val="2400"/>
              <a:buChar char="➔"/>
            </a:pPr>
            <a:r>
              <a:rPr b="1" lang="en"/>
              <a:t>Effective</a:t>
            </a:r>
            <a:r>
              <a:rPr lang="en"/>
              <a:t>: each operation must be basic and do what is supposed to do in a finite time</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8" name="Shape 78"/>
        <p:cNvGrpSpPr/>
        <p:nvPr/>
      </p:nvGrpSpPr>
      <p:grpSpPr>
        <a:xfrm>
          <a:off x="0" y="0"/>
          <a:ext cx="0" cy="0"/>
          <a:chOff x="0" y="0"/>
          <a:chExt cx="0" cy="0"/>
        </a:xfrm>
      </p:grpSpPr>
      <p:sp>
        <p:nvSpPr>
          <p:cNvPr id="79" name="Google Shape;79;p1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Effectiveness vs Efficiency</a:t>
            </a:r>
            <a:endParaRPr>
              <a:solidFill>
                <a:srgbClr val="FFFFFF"/>
              </a:solidFill>
            </a:endParaRPr>
          </a:p>
        </p:txBody>
      </p:sp>
      <p:sp>
        <p:nvSpPr>
          <p:cNvPr id="80" name="Google Shape;80;p14"/>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FFFFFF"/>
              </a:buClr>
              <a:buSzPts val="2400"/>
              <a:buChar char="➔"/>
            </a:pPr>
            <a:r>
              <a:rPr lang="en">
                <a:solidFill>
                  <a:srgbClr val="FFFFFF"/>
                </a:solidFill>
              </a:rPr>
              <a:t>Effectiveness is about doing the right task, completing activities and achieving goals.</a:t>
            </a:r>
            <a:br>
              <a:rPr lang="en">
                <a:solidFill>
                  <a:srgbClr val="FFFFFF"/>
                </a:solidFill>
              </a:rPr>
            </a:br>
            <a:endParaRPr>
              <a:solidFill>
                <a:srgbClr val="FFFFFF"/>
              </a:solidFill>
            </a:endParaRPr>
          </a:p>
          <a:p>
            <a:pPr indent="-381000" lvl="0" marL="457200" rtl="0" algn="l">
              <a:spcBef>
                <a:spcPts val="0"/>
              </a:spcBef>
              <a:spcAft>
                <a:spcPts val="0"/>
              </a:spcAft>
              <a:buClr>
                <a:srgbClr val="FFFFFF"/>
              </a:buClr>
              <a:buSzPts val="2400"/>
              <a:buChar char="➔"/>
            </a:pPr>
            <a:r>
              <a:rPr lang="en">
                <a:solidFill>
                  <a:srgbClr val="FFFFFF"/>
                </a:solidFill>
              </a:rPr>
              <a:t>Efficiency is about doing things in an </a:t>
            </a:r>
            <a:r>
              <a:rPr b="1" lang="en">
                <a:solidFill>
                  <a:srgbClr val="FFFFFF"/>
                </a:solidFill>
              </a:rPr>
              <a:t>optimal way</a:t>
            </a:r>
            <a:r>
              <a:rPr lang="en">
                <a:solidFill>
                  <a:srgbClr val="FFFFFF"/>
                </a:solidFill>
              </a:rPr>
              <a:t>, for example doing it the fastest or in the least expensive way. </a:t>
            </a:r>
            <a:br>
              <a:rPr lang="en">
                <a:solidFill>
                  <a:srgbClr val="FFFFFF"/>
                </a:solidFill>
              </a:rPr>
            </a:br>
            <a:endParaRPr>
              <a:solidFill>
                <a:srgbClr val="FFFFFF"/>
              </a:solidFill>
            </a:endParaRPr>
          </a:p>
          <a:p>
            <a:pPr indent="-381000" lvl="0" marL="457200" rtl="0" algn="l">
              <a:spcBef>
                <a:spcPts val="0"/>
              </a:spcBef>
              <a:spcAft>
                <a:spcPts val="0"/>
              </a:spcAft>
              <a:buClr>
                <a:srgbClr val="FFFFFF"/>
              </a:buClr>
              <a:buSzPts val="2400"/>
              <a:buChar char="➔"/>
            </a:pPr>
            <a:r>
              <a:rPr lang="en">
                <a:solidFill>
                  <a:srgbClr val="FFFFFF"/>
                </a:solidFill>
              </a:rPr>
              <a:t>Algorithm efficiency is the property of an algorithm that indicates its </a:t>
            </a:r>
            <a:r>
              <a:rPr b="1" lang="en">
                <a:solidFill>
                  <a:srgbClr val="FFFFFF"/>
                </a:solidFill>
              </a:rPr>
              <a:t>consumption</a:t>
            </a:r>
            <a:r>
              <a:rPr b="1" lang="en">
                <a:solidFill>
                  <a:srgbClr val="FFFFFF"/>
                </a:solidFill>
              </a:rPr>
              <a:t> of computational resources </a:t>
            </a:r>
            <a:r>
              <a:rPr lang="en">
                <a:solidFill>
                  <a:srgbClr val="FFFFFF"/>
                </a:solidFill>
              </a:rPr>
              <a:t>such as CPU Time and Memory/Disk usage.</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Efficiency</a:t>
            </a:r>
            <a:endParaRPr/>
          </a:p>
        </p:txBody>
      </p:sp>
      <p:sp>
        <p:nvSpPr>
          <p:cNvPr id="86" name="Google Shape;86;p15"/>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There are many measures for the efficiency of an algorithm. The most commons are time and space. Other include:</a:t>
            </a:r>
            <a:br>
              <a:rPr lang="en"/>
            </a:br>
            <a:endParaRPr/>
          </a:p>
          <a:p>
            <a:pPr indent="-342900" lvl="1" marL="914400" rtl="0" algn="l">
              <a:spcBef>
                <a:spcPts val="0"/>
              </a:spcBef>
              <a:spcAft>
                <a:spcPts val="0"/>
              </a:spcAft>
              <a:buSzPts val="1800"/>
              <a:buChar char="◆"/>
            </a:pPr>
            <a:r>
              <a:rPr lang="en" sz="1800"/>
              <a:t>Transmission speed</a:t>
            </a:r>
            <a:br>
              <a:rPr lang="en" sz="1800"/>
            </a:br>
            <a:endParaRPr sz="1800"/>
          </a:p>
          <a:p>
            <a:pPr indent="-342900" lvl="1" marL="914400" rtl="0" algn="l">
              <a:spcBef>
                <a:spcPts val="0"/>
              </a:spcBef>
              <a:spcAft>
                <a:spcPts val="0"/>
              </a:spcAft>
              <a:buSzPts val="1800"/>
              <a:buChar char="◆"/>
            </a:pPr>
            <a:r>
              <a:rPr lang="en" sz="1800"/>
              <a:t>Temporary disk usage</a:t>
            </a:r>
            <a:br>
              <a:rPr lang="en" sz="1800"/>
            </a:br>
            <a:endParaRPr sz="1800"/>
          </a:p>
          <a:p>
            <a:pPr indent="-342900" lvl="1" marL="914400" rtl="0" algn="l">
              <a:spcBef>
                <a:spcPts val="0"/>
              </a:spcBef>
              <a:spcAft>
                <a:spcPts val="0"/>
              </a:spcAft>
              <a:buSzPts val="1800"/>
              <a:buChar char="◆"/>
            </a:pPr>
            <a:r>
              <a:rPr lang="en" sz="1800"/>
              <a:t>Long-term disk usage</a:t>
            </a:r>
            <a:br>
              <a:rPr lang="en" sz="1800"/>
            </a:br>
            <a:endParaRPr sz="1800"/>
          </a:p>
          <a:p>
            <a:pPr indent="-342900" lvl="1" marL="914400" rtl="0" algn="l">
              <a:spcBef>
                <a:spcPts val="0"/>
              </a:spcBef>
              <a:spcAft>
                <a:spcPts val="0"/>
              </a:spcAft>
              <a:buSzPts val="1800"/>
              <a:buChar char="◆"/>
            </a:pPr>
            <a:r>
              <a:rPr lang="en" sz="1800"/>
              <a:t>Power consumption</a:t>
            </a:r>
            <a:br>
              <a:rPr lang="en" sz="1800"/>
            </a:br>
            <a:endParaRPr sz="1800"/>
          </a:p>
          <a:p>
            <a:pPr indent="-342900" lvl="1" marL="914400" rtl="0" algn="l">
              <a:spcBef>
                <a:spcPts val="0"/>
              </a:spcBef>
              <a:spcAft>
                <a:spcPts val="0"/>
              </a:spcAft>
              <a:buSzPts val="1800"/>
              <a:buChar char="◆"/>
            </a:pPr>
            <a:r>
              <a:rPr lang="en" sz="1800"/>
              <a:t>R</a:t>
            </a:r>
            <a:r>
              <a:rPr lang="en" sz="1800">
                <a:uFill>
                  <a:noFill/>
                </a:uFill>
                <a:hlinkClick r:id="rId3"/>
              </a:rPr>
              <a:t>esponse time</a:t>
            </a:r>
            <a:endParaRPr sz="1800"/>
          </a:p>
          <a:p>
            <a:pPr indent="0" lvl="0" marL="914400" rtl="0" algn="l">
              <a:spcBef>
                <a:spcPts val="600"/>
              </a:spcBef>
              <a:spcAft>
                <a:spcPts val="0"/>
              </a:spcAft>
              <a:buNone/>
            </a:pPr>
            <a:r>
              <a:t/>
            </a:r>
            <a:endParaRPr sz="1800"/>
          </a:p>
          <a:p>
            <a:pPr indent="-342900" lvl="0" marL="457200" rtl="0" algn="l">
              <a:spcBef>
                <a:spcPts val="600"/>
              </a:spcBef>
              <a:spcAft>
                <a:spcPts val="0"/>
              </a:spcAft>
              <a:buSzPts val="1800"/>
              <a:buChar char="➔"/>
            </a:pPr>
            <a:r>
              <a:rPr lang="en"/>
              <a:t>For the rest of this presentation, we will focus on </a:t>
            </a:r>
            <a:r>
              <a:rPr b="1" lang="en"/>
              <a:t>time efficiency</a:t>
            </a:r>
            <a:r>
              <a:rPr lang="en"/>
              <a:t>, which is the most commonly used metric</a:t>
            </a:r>
            <a:endParaRPr sz="1800"/>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Factors affecting run time of a program</a:t>
            </a:r>
            <a:endParaRPr/>
          </a:p>
        </p:txBody>
      </p:sp>
      <p:sp>
        <p:nvSpPr>
          <p:cNvPr id="92" name="Google Shape;92;p16"/>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Computer System (</a:t>
            </a:r>
            <a:r>
              <a:rPr b="1" lang="en">
                <a:solidFill>
                  <a:srgbClr val="85200C"/>
                </a:solidFill>
              </a:rPr>
              <a:t>CPU</a:t>
            </a:r>
            <a:r>
              <a:rPr lang="en"/>
              <a:t>, </a:t>
            </a:r>
            <a:r>
              <a:rPr b="1" lang="en">
                <a:solidFill>
                  <a:srgbClr val="85200C"/>
                </a:solidFill>
              </a:rPr>
              <a:t>Memory</a:t>
            </a:r>
            <a:r>
              <a:rPr lang="en"/>
              <a:t>, </a:t>
            </a:r>
            <a:r>
              <a:rPr b="1" lang="en">
                <a:solidFill>
                  <a:srgbClr val="85200C"/>
                </a:solidFill>
              </a:rPr>
              <a:t>Disk</a:t>
            </a:r>
            <a:r>
              <a:rPr lang="en"/>
              <a:t>)</a:t>
            </a:r>
            <a:br>
              <a:rPr lang="en"/>
            </a:br>
            <a:endParaRPr/>
          </a:p>
          <a:p>
            <a:pPr indent="-381000" lvl="0" marL="457200" rtl="0" algn="l">
              <a:spcBef>
                <a:spcPts val="0"/>
              </a:spcBef>
              <a:spcAft>
                <a:spcPts val="0"/>
              </a:spcAft>
              <a:buSzPts val="2400"/>
              <a:buChar char="➔"/>
            </a:pPr>
            <a:r>
              <a:rPr lang="en"/>
              <a:t>Compiler</a:t>
            </a:r>
            <a:br>
              <a:rPr lang="en"/>
            </a:br>
            <a:endParaRPr/>
          </a:p>
          <a:p>
            <a:pPr indent="-381000" lvl="0" marL="457200" rtl="0" algn="l">
              <a:spcBef>
                <a:spcPts val="0"/>
              </a:spcBef>
              <a:spcAft>
                <a:spcPts val="0"/>
              </a:spcAft>
              <a:buSzPts val="2400"/>
              <a:buChar char="➔"/>
            </a:pPr>
            <a:r>
              <a:rPr lang="en"/>
              <a:t>Programing Language </a:t>
            </a:r>
            <a:br>
              <a:rPr lang="en"/>
            </a:br>
            <a:endParaRPr/>
          </a:p>
          <a:p>
            <a:pPr indent="-381000" lvl="0" marL="457200" rtl="0" algn="l">
              <a:spcBef>
                <a:spcPts val="0"/>
              </a:spcBef>
              <a:spcAft>
                <a:spcPts val="0"/>
              </a:spcAft>
              <a:buSzPts val="2400"/>
              <a:buChar char="➔"/>
            </a:pPr>
            <a:r>
              <a:rPr lang="en"/>
              <a:t>Operating System</a:t>
            </a:r>
            <a:br>
              <a:rPr lang="en"/>
            </a:br>
            <a:endParaRPr/>
          </a:p>
          <a:p>
            <a:pPr indent="-381000" lvl="0" marL="457200" rtl="0" algn="l">
              <a:spcBef>
                <a:spcPts val="0"/>
              </a:spcBef>
              <a:spcAft>
                <a:spcPts val="0"/>
              </a:spcAft>
              <a:buSzPts val="2400"/>
              <a:buChar char="➔"/>
            </a:pPr>
            <a:r>
              <a:rPr lang="en"/>
              <a:t>Developer</a:t>
            </a:r>
            <a:br>
              <a:rPr lang="en"/>
            </a:br>
            <a:endParaRPr/>
          </a:p>
          <a:p>
            <a:pPr indent="-381000" lvl="0" marL="457200" rtl="0" algn="l">
              <a:spcBef>
                <a:spcPts val="0"/>
              </a:spcBef>
              <a:spcAft>
                <a:spcPts val="0"/>
              </a:spcAft>
              <a:buSzPts val="2400"/>
              <a:buChar char="➔"/>
            </a:pPr>
            <a:r>
              <a:rPr lang="en"/>
              <a:t>Size of input</a:t>
            </a:r>
            <a:br>
              <a:rPr lang="en"/>
            </a:br>
            <a:endParaRPr/>
          </a:p>
          <a:p>
            <a:pPr indent="-381000" lvl="0" marL="457200" rtl="0" algn="l">
              <a:spcBef>
                <a:spcPts val="0"/>
              </a:spcBef>
              <a:spcAft>
                <a:spcPts val="0"/>
              </a:spcAft>
              <a:buSzPts val="2400"/>
              <a:buChar char="➔"/>
            </a:pPr>
            <a:r>
              <a:rPr lang="en"/>
              <a:t>Current applications running on the computer.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