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6858000" cx="9144000"/>
  <p:notesSz cx="6858000" cy="9144000"/>
  <p:embeddedFontLst>
    <p:embeddedFont>
      <p:font typeface="Roboto Condensed"/>
      <p:regular r:id="rId96"/>
      <p:bold r:id="rId97"/>
      <p:italic r:id="rId98"/>
      <p:boldItalic r:id="rId99"/>
    </p:embeddedFont>
    <p:embeddedFont>
      <p:font typeface="Roboto Condensed Light"/>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7CE3E2-0AEC-4EB3-B348-F74DF421079E}">
  <a:tblStyle styleId="{027CE3E2-0AEC-4EB3-B348-F74DF421079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CondensedLight-boldItalic.fntdata"/><Relationship Id="rId102" Type="http://schemas.openxmlformats.org/officeDocument/2006/relationships/font" Target="fonts/RobotoCondensedLight-italic.fntdata"/><Relationship Id="rId101" Type="http://schemas.openxmlformats.org/officeDocument/2006/relationships/font" Target="fonts/RobotoCondensedLight-bold.fntdata"/><Relationship Id="rId100" Type="http://schemas.openxmlformats.org/officeDocument/2006/relationships/font" Target="fonts/RobotoCondensedLight-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RobotoCondensed-bold.fntdata"/><Relationship Id="rId96" Type="http://schemas.openxmlformats.org/officeDocument/2006/relationships/font" Target="fonts/RobotoCondensed-regular.fntdata"/><Relationship Id="rId11" Type="http://schemas.openxmlformats.org/officeDocument/2006/relationships/slide" Target="slides/slide6.xml"/><Relationship Id="rId99" Type="http://schemas.openxmlformats.org/officeDocument/2006/relationships/font" Target="fonts/RobotoCondensed-boldItalic.fntdata"/><Relationship Id="rId10" Type="http://schemas.openxmlformats.org/officeDocument/2006/relationships/slide" Target="slides/slide5.xml"/><Relationship Id="rId98" Type="http://schemas.openxmlformats.org/officeDocument/2006/relationships/font" Target="fonts/RobotoCondense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f632bff5f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f632bff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f632bff5f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f632bff5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f632bff5f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632bff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f632bff5f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f632bff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f632bff5f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f632bff5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f632bff5f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632bff5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f632bff5f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632bff5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f632bff5f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f632bff5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f632bff5f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f632bff5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f632bff5f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f632bff5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7ff73ac1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7ff73ac1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f632bff5f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f632bff5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f632bff5f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f632bff5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f632bff5f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f632bff5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f632bff5f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f632bff5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f632bff5f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f632bff5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f632bff5f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f632bff5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f632bff5f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f632bff5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f632bff5f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f632bff5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f632bff5f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f632bff5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f632bff5f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f632bff5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7f632bff5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7f632bff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f632bff5f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f632bff5f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f632bff5f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f632bff5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f632bff5f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f632bff5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f632bff5f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f632bff5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f632bff5f_0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f632bff5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f632bff5f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f632bff5f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f632bff5f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f632bff5f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f632bff5f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f632bff5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f632bff5f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f632bff5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f632bff5f_0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f632bff5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f632bff5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f632bff5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f632bff5f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f632bff5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f632bff5f_0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f632bff5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7f632bff5f_0_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f632bff5f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f632bff5f_0_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f632bff5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f632bff5f_0_5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f632bff5f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f632bff5f_0_5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f632bff5f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f632bff5f_0_5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f632bff5f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f632bff5f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f632bff5f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f632bff5f_0_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f632bff5f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f632bff5f_0_6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f632bff5f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f632bff5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f632bff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f632bff5f_0_6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f632bff5f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f632bff5f_0_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f632bff5f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f632bff5f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f632bff5f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7f632bff5f_0_6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f632bff5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7f632bff5f_0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f632bff5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f632bff5f_0_6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f632bff5f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f632bff5f_0_7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f632bff5f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7f632bff5f_0_7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f632bff5f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f632bff5f_0_7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f632bff5f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f632bff5f_0_7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f632bff5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f632bff5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f632bff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f632bff5f_0_7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f632bff5f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f632bff5f_0_7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f632bff5f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f632bff5f_0_7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f632bff5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f632bff5f_0_7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f632bff5f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f632bff5f_0_7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f632bff5f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f632bff5f_0_7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f632bff5f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f632bff5f_0_7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f632bff5f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7f632bff5f_0_7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7f632bff5f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7f632bff5f_0_7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f632bff5f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7f632bff5f_0_8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f632bff5f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688801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688801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7f632bff5f_0_8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f632bff5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7f632bff5f_0_8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7f632bff5f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7f632bff5f_0_8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f632bff5f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f632bff5f_0_8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f632bff5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7f632bff5f_0_8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f632bff5f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7f632bff5f_0_8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f632bff5f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f632bff5f_0_8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f632bff5f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7f632bff5f_0_8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f632bff5f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7f632bff5f_0_8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7f632bff5f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7f632bff5f_0_8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7f632bff5f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f632bff5f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632bff5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f632bff5f_0_8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f632bff5f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f632bff5f_0_8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f632bff5f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f632bff5f_0_8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f632bff5f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f632bff5f_0_9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f632bff5f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7f632bff5f_0_9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7f632bff5f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f632bff5f_0_9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f632bff5f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7f632bff5f_0_9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7f632bff5f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f632bff5f_0_9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f632bff5f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7f632bff5f_0_9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f632bff5f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a3b0c5a6f2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a3b0c5a6f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f632bff5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f632bff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3b0c5a6f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3b0c5a6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 name="Google Shape;15;p3"/>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indent="-381000" lvl="1" marL="914400">
              <a:spcBef>
                <a:spcPts val="0"/>
              </a:spcBef>
              <a:spcAft>
                <a:spcPts val="0"/>
              </a:spcAft>
              <a:buSzPts val="2400"/>
              <a:buFont typeface="Roboto Condensed"/>
              <a:buChar char="◆"/>
              <a:defRPr>
                <a:latin typeface="Roboto Condensed"/>
                <a:ea typeface="Roboto Condensed"/>
                <a:cs typeface="Roboto Condensed"/>
                <a:sym typeface="Roboto Condensed"/>
              </a:defRPr>
            </a:lvl2pPr>
            <a:lvl3pPr indent="-381000" lvl="2" marL="1371600">
              <a:spcBef>
                <a:spcPts val="0"/>
              </a:spcBef>
              <a:spcAft>
                <a:spcPts val="0"/>
              </a:spcAft>
              <a:buSzPts val="2400"/>
              <a:buFont typeface="Roboto Condensed"/>
              <a:buChar char="●"/>
              <a:defRPr>
                <a:latin typeface="Roboto Condensed"/>
                <a:ea typeface="Roboto Condensed"/>
                <a:cs typeface="Roboto Condensed"/>
                <a:sym typeface="Roboto Condensed"/>
              </a:defRPr>
            </a:lvl3pPr>
            <a:lvl4pPr indent="-342900" lvl="3" marL="1828800">
              <a:spcBef>
                <a:spcPts val="0"/>
              </a:spcBef>
              <a:spcAft>
                <a:spcPts val="0"/>
              </a:spcAft>
              <a:buSzPts val="1800"/>
              <a:buFont typeface="Roboto Condensed"/>
              <a:buChar char="○"/>
              <a:defRPr>
                <a:latin typeface="Roboto Condensed"/>
                <a:ea typeface="Roboto Condensed"/>
                <a:cs typeface="Roboto Condensed"/>
                <a:sym typeface="Roboto Condensed"/>
              </a:defRPr>
            </a:lvl4pPr>
            <a:lvl5pPr indent="-342900" lvl="4" marL="2286000">
              <a:spcBef>
                <a:spcPts val="0"/>
              </a:spcBef>
              <a:spcAft>
                <a:spcPts val="0"/>
              </a:spcAft>
              <a:buSzPts val="1800"/>
              <a:buFont typeface="Roboto Condensed"/>
              <a:buChar char="◆"/>
              <a:defRPr>
                <a:latin typeface="Roboto Condensed"/>
                <a:ea typeface="Roboto Condensed"/>
                <a:cs typeface="Roboto Condensed"/>
                <a:sym typeface="Roboto Condensed"/>
              </a:defRPr>
            </a:lvl5pPr>
            <a:lvl6pPr indent="-342900" lvl="5" marL="2743200">
              <a:spcBef>
                <a:spcPts val="0"/>
              </a:spcBef>
              <a:spcAft>
                <a:spcPts val="0"/>
              </a:spcAft>
              <a:buSzPts val="1800"/>
              <a:buFont typeface="Roboto Condensed"/>
              <a:buChar char="●"/>
              <a:defRPr>
                <a:latin typeface="Roboto Condensed"/>
                <a:ea typeface="Roboto Condensed"/>
                <a:cs typeface="Roboto Condensed"/>
                <a:sym typeface="Roboto Condensed"/>
              </a:defRPr>
            </a:lvl6pPr>
            <a:lvl7pPr indent="-342900" lvl="6" marL="3200400">
              <a:spcBef>
                <a:spcPts val="0"/>
              </a:spcBef>
              <a:spcAft>
                <a:spcPts val="0"/>
              </a:spcAft>
              <a:buSzPts val="1800"/>
              <a:buFont typeface="Roboto Condensed"/>
              <a:buChar char="○"/>
              <a:defRPr>
                <a:latin typeface="Roboto Condensed"/>
                <a:ea typeface="Roboto Condensed"/>
                <a:cs typeface="Roboto Condensed"/>
                <a:sym typeface="Roboto Condensed"/>
              </a:defRPr>
            </a:lvl7pPr>
            <a:lvl8pPr indent="-342900" lvl="7" marL="3657600">
              <a:spcBef>
                <a:spcPts val="0"/>
              </a:spcBef>
              <a:spcAft>
                <a:spcPts val="0"/>
              </a:spcAft>
              <a:buSzPts val="1800"/>
              <a:buFont typeface="Roboto Condensed"/>
              <a:buChar char="◆"/>
              <a:defRPr>
                <a:latin typeface="Roboto Condensed"/>
                <a:ea typeface="Roboto Condensed"/>
                <a:cs typeface="Roboto Condensed"/>
                <a:sym typeface="Roboto Condensed"/>
              </a:defRPr>
            </a:lvl8pPr>
            <a:lvl9pPr indent="-342900" lvl="8" marL="41148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8" name="Google Shape;28;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47"/>
            <a:ext cx="8229600" cy="849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indent="-381000" lvl="1" marL="9144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indent="-381000" lvl="2" marL="13716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indent="-342900" lvl="3" marL="1828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indent="-342900" lvl="4" marL="22860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indent="-342900" lvl="5" marL="27432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indent="-342900" lvl="6" marL="32004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indent="-342900" lvl="7" marL="36576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indent="-342900" lvl="8" marL="4114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 name="Shape 34"/>
        <p:cNvGrpSpPr/>
        <p:nvPr/>
      </p:nvGrpSpPr>
      <p:grpSpPr>
        <a:xfrm>
          <a:off x="0" y="0"/>
          <a:ext cx="0" cy="0"/>
          <a:chOff x="0" y="0"/>
          <a:chExt cx="0" cy="0"/>
        </a:xfrm>
      </p:grpSpPr>
      <p:sp>
        <p:nvSpPr>
          <p:cNvPr id="35" name="Google Shape;35;p8"/>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Search Algorithms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p:nvPr/>
        </p:nvSpPr>
        <p:spPr>
          <a:xfrm>
            <a:off x="292075" y="1669600"/>
            <a:ext cx="7543800" cy="985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Roboto Condensed"/>
                <a:ea typeface="Roboto Condensed"/>
                <a:cs typeface="Roboto Condensed"/>
                <a:sym typeface="Roboto Condensed"/>
              </a:rPr>
              <a:t>CE2103 - Algorithms and Data Structures II</a:t>
            </a:r>
            <a:br>
              <a:rPr b="1" lang="en" sz="1800">
                <a:solidFill>
                  <a:srgbClr val="F3F3F3"/>
                </a:solidFill>
                <a:latin typeface="Roboto Condensed"/>
                <a:ea typeface="Roboto Condensed"/>
                <a:cs typeface="Roboto Condensed"/>
                <a:sym typeface="Roboto Condensed"/>
              </a:rPr>
            </a:br>
            <a:endParaRPr b="1" sz="1800">
              <a:solidFill>
                <a:srgbClr val="F3F3F3"/>
              </a:solidFill>
              <a:latin typeface="Roboto Condensed"/>
              <a:ea typeface="Roboto Condensed"/>
              <a:cs typeface="Roboto Condensed"/>
              <a:sym typeface="Roboto Condensed"/>
            </a:endParaRPr>
          </a:p>
        </p:txBody>
      </p:sp>
      <p:pic>
        <p:nvPicPr>
          <p:cNvPr id="37" name="Google Shape;37;p8"/>
          <p:cNvPicPr preferRelativeResize="0"/>
          <p:nvPr/>
        </p:nvPicPr>
        <p:blipFill>
          <a:blip r:embed="rId3">
            <a:alphaModFix/>
          </a:blip>
          <a:stretch>
            <a:fillRect/>
          </a:stretch>
        </p:blipFill>
        <p:spPr>
          <a:xfrm>
            <a:off x="3127900" y="2925350"/>
            <a:ext cx="5523925" cy="345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 Search</a:t>
            </a:r>
            <a:endParaRPr/>
          </a:p>
        </p:txBody>
      </p:sp>
      <p:sp>
        <p:nvSpPr>
          <p:cNvPr id="103" name="Google Shape;103;p17"/>
          <p:cNvSpPr txBox="1"/>
          <p:nvPr>
            <p:ph idx="1" type="body"/>
          </p:nvPr>
        </p:nvSpPr>
        <p:spPr>
          <a:xfrm>
            <a:off x="457200" y="1081200"/>
            <a:ext cx="8229600" cy="282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Modification of Binary Search.</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In each step tries to calculate where the number might be.</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Based on the idea of looking for a person in the phonebook. If you’re looking for Bob, you know it should be at the beginning.</a:t>
            </a:r>
            <a:endParaRPr/>
          </a:p>
          <a:p>
            <a:pPr indent="0" lvl="0" marL="45720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04" name="Google Shape;104;p17"/>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sp>
        <p:nvSpPr>
          <p:cNvPr id="105" name="Google Shape;105;p17"/>
          <p:cNvSpPr/>
          <p:nvPr/>
        </p:nvSpPr>
        <p:spPr>
          <a:xfrm>
            <a:off x="6407475" y="1602200"/>
            <a:ext cx="2492700" cy="1094700"/>
          </a:xfrm>
          <a:prstGeom prst="wedgeRoundRectCallout">
            <a:avLst>
              <a:gd fmla="val 23430" name="adj1"/>
              <a:gd fmla="val -130814" name="adj2"/>
              <a:gd fmla="val 0" name="adj3"/>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If elements are uniformly distributed, otherwise can be O(n)</a:t>
            </a:r>
            <a:endParaRPr b="1" sz="1800">
              <a:latin typeface="Roboto Condensed"/>
              <a:ea typeface="Roboto Condensed"/>
              <a:cs typeface="Roboto Condensed"/>
              <a:sym typeface="Roboto Condensed"/>
            </a:endParaRPr>
          </a:p>
        </p:txBody>
      </p:sp>
      <p:pic>
        <p:nvPicPr>
          <p:cNvPr id="106" name="Google Shape;106;p17"/>
          <p:cNvPicPr preferRelativeResize="0"/>
          <p:nvPr/>
        </p:nvPicPr>
        <p:blipFill>
          <a:blip r:embed="rId3">
            <a:alphaModFix/>
          </a:blip>
          <a:stretch>
            <a:fillRect/>
          </a:stretch>
        </p:blipFill>
        <p:spPr>
          <a:xfrm>
            <a:off x="6110075" y="4347275"/>
            <a:ext cx="2324100" cy="19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a:t>
            </a:r>
            <a:r>
              <a:rPr lang="en"/>
              <a:t> Search (Code)</a:t>
            </a:r>
            <a:endParaRPr/>
          </a:p>
        </p:txBody>
      </p:sp>
      <p:sp>
        <p:nvSpPr>
          <p:cNvPr id="112" name="Google Shape;112;p18"/>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113" name="Google Shape;113;p18"/>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graphicFrame>
        <p:nvGraphicFramePr>
          <p:cNvPr id="114" name="Google Shape;114;p18"/>
          <p:cNvGraphicFramePr/>
          <p:nvPr/>
        </p:nvGraphicFramePr>
        <p:xfrm>
          <a:off x="957675" y="2091100"/>
          <a:ext cx="3000000" cy="3000000"/>
        </p:xfrm>
        <a:graphic>
          <a:graphicData uri="http://schemas.openxmlformats.org/drawingml/2006/table">
            <a:tbl>
              <a:tblPr>
                <a:noFill/>
                <a:tableStyleId>{027CE3E2-0AEC-4EB3-B348-F74DF421079E}</a:tableStyleId>
              </a:tblPr>
              <a:tblGrid>
                <a:gridCol w="597250"/>
                <a:gridCol w="6779975"/>
              </a:tblGrid>
              <a:tr h="381000">
                <a:tc>
                  <a:txBody>
                    <a:bodyPr/>
                    <a:lstStyle/>
                    <a:p>
                      <a:pPr indent="0" lvl="0" marL="0" rtl="0" algn="l">
                        <a:spcBef>
                          <a:spcPts val="0"/>
                        </a:spcBef>
                        <a:spcAft>
                          <a:spcPts val="0"/>
                        </a:spcAft>
                        <a:buNone/>
                      </a:pPr>
                      <a:r>
                        <a:rPr lang="en" sz="1800">
                          <a:latin typeface="Consolas"/>
                          <a:ea typeface="Consolas"/>
                          <a:cs typeface="Consolas"/>
                          <a:sym typeface="Consolas"/>
                        </a:rPr>
                        <a:t>01</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02</a:t>
                      </a:r>
                      <a:endParaRPr sz="1800">
                        <a:latin typeface="Consolas"/>
                        <a:ea typeface="Consolas"/>
                        <a:cs typeface="Consolas"/>
                        <a:sym typeface="Consolas"/>
                      </a:endParaRPr>
                    </a:p>
                  </a:txBody>
                  <a:tcPr marT="91425" marB="91425" marR="91425" marL="91425"/>
                </a:tc>
                <a:tc>
                  <a:txBody>
                    <a:bodyPr/>
                    <a:lstStyle/>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middle = low + ((number - array[low]) * (high - low)) / (array[high] - array[low]); </a:t>
                      </a:r>
                      <a:endParaRPr sz="1800">
                        <a:solidFill>
                          <a:srgbClr val="808000"/>
                        </a:solidFill>
                        <a:latin typeface="Consolas"/>
                        <a:ea typeface="Consolas"/>
                        <a:cs typeface="Consolas"/>
                        <a:sym typeface="Consolas"/>
                      </a:endParaRPr>
                    </a:p>
                  </a:txBody>
                  <a:tcPr marT="91425" marB="91425" marR="91425" marL="91425"/>
                </a:tc>
              </a:tr>
            </a:tbl>
          </a:graphicData>
        </a:graphic>
      </p:graphicFrame>
      <p:sp>
        <p:nvSpPr>
          <p:cNvPr id="115" name="Google Shape;115;p18"/>
          <p:cNvSpPr/>
          <p:nvPr/>
        </p:nvSpPr>
        <p:spPr>
          <a:xfrm>
            <a:off x="6435075" y="3368450"/>
            <a:ext cx="2492700" cy="1094700"/>
          </a:xfrm>
          <a:prstGeom prst="wedgeRoundRectCallout">
            <a:avLst>
              <a:gd fmla="val -40229" name="adj1"/>
              <a:gd fmla="val -92998" name="adj2"/>
              <a:gd fmla="val 0" name="adj3"/>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Rest of the code is equal to Binary Search</a:t>
            </a:r>
            <a:endParaRPr b="1" sz="18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 Search (Example)</a:t>
            </a:r>
            <a:endParaRPr/>
          </a:p>
        </p:txBody>
      </p:sp>
      <p:sp>
        <p:nvSpPr>
          <p:cNvPr id="121" name="Google Shape;121;p19"/>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122" name="Google Shape;122;p19"/>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graphicFrame>
        <p:nvGraphicFramePr>
          <p:cNvPr id="123" name="Google Shape;123;p19"/>
          <p:cNvGraphicFramePr/>
          <p:nvPr/>
        </p:nvGraphicFramePr>
        <p:xfrm>
          <a:off x="957675" y="2091100"/>
          <a:ext cx="3000000" cy="3000000"/>
        </p:xfrm>
        <a:graphic>
          <a:graphicData uri="http://schemas.openxmlformats.org/drawingml/2006/table">
            <a:tbl>
              <a:tblPr>
                <a:noFill/>
                <a:tableStyleId>{027CE3E2-0AEC-4EB3-B348-F74DF421079E}</a:tableStyleId>
              </a:tblPr>
              <a:tblGrid>
                <a:gridCol w="597250"/>
                <a:gridCol w="6779975"/>
              </a:tblGrid>
              <a:tr h="381000">
                <a:tc>
                  <a:txBody>
                    <a:bodyPr/>
                    <a:lstStyle/>
                    <a:p>
                      <a:pPr indent="0" lvl="0" marL="0" rtl="0" algn="l">
                        <a:spcBef>
                          <a:spcPts val="0"/>
                        </a:spcBef>
                        <a:spcAft>
                          <a:spcPts val="0"/>
                        </a:spcAft>
                        <a:buNone/>
                      </a:pPr>
                      <a:r>
                        <a:rPr lang="en" sz="1800">
                          <a:latin typeface="Consolas"/>
                          <a:ea typeface="Consolas"/>
                          <a:cs typeface="Consolas"/>
                          <a:sym typeface="Consolas"/>
                        </a:rPr>
                        <a:t>01</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02</a:t>
                      </a:r>
                      <a:endParaRPr sz="1800">
                        <a:latin typeface="Consolas"/>
                        <a:ea typeface="Consolas"/>
                        <a:cs typeface="Consolas"/>
                        <a:sym typeface="Consolas"/>
                      </a:endParaRPr>
                    </a:p>
                  </a:txBody>
                  <a:tcPr marT="91425" marB="91425" marR="91425" marL="91425"/>
                </a:tc>
                <a:tc>
                  <a:txBody>
                    <a:bodyPr/>
                    <a:lstStyle/>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middle = low + ((number - array[low]) * (high - low))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       / (array[high] - array[low]); </a:t>
                      </a:r>
                      <a:endParaRPr sz="1800">
                        <a:solidFill>
                          <a:srgbClr val="808000"/>
                        </a:solidFill>
                        <a:latin typeface="Consolas"/>
                        <a:ea typeface="Consolas"/>
                        <a:cs typeface="Consolas"/>
                        <a:sym typeface="Consolas"/>
                      </a:endParaRPr>
                    </a:p>
                  </a:txBody>
                  <a:tcPr marT="91425" marB="91425" marR="91425" marL="91425"/>
                </a:tc>
              </a:tr>
            </a:tbl>
          </a:graphicData>
        </a:graphic>
      </p:graphicFrame>
      <p:graphicFrame>
        <p:nvGraphicFramePr>
          <p:cNvPr id="124" name="Google Shape;124;p19"/>
          <p:cNvGraphicFramePr/>
          <p:nvPr/>
        </p:nvGraphicFramePr>
        <p:xfrm>
          <a:off x="1026788" y="3793250"/>
          <a:ext cx="3000000" cy="3000000"/>
        </p:xfrm>
        <a:graphic>
          <a:graphicData uri="http://schemas.openxmlformats.org/drawingml/2006/table">
            <a:tbl>
              <a:tblPr>
                <a:noFill/>
                <a:tableStyleId>{027CE3E2-0AEC-4EB3-B348-F74DF421079E}</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None/>
                      </a:pPr>
                      <a:r>
                        <a:rPr lang="en"/>
                        <a:t>28</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
        <p:nvSpPr>
          <p:cNvPr id="125" name="Google Shape;125;p19"/>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2200">
                <a:solidFill>
                  <a:srgbClr val="FFFFFF"/>
                </a:solidFill>
                <a:latin typeface="Roboto Condensed Light"/>
                <a:ea typeface="Roboto Condensed Light"/>
                <a:cs typeface="Roboto Condensed Light"/>
                <a:sym typeface="Roboto Condensed Light"/>
              </a:rPr>
              <a:t>Let’s search for 28...</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 Search (Example)</a:t>
            </a:r>
            <a:endParaRPr/>
          </a:p>
        </p:txBody>
      </p:sp>
      <p:sp>
        <p:nvSpPr>
          <p:cNvPr id="131" name="Google Shape;131;p20"/>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132" name="Google Shape;132;p20"/>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graphicFrame>
        <p:nvGraphicFramePr>
          <p:cNvPr id="133" name="Google Shape;133;p20"/>
          <p:cNvGraphicFramePr/>
          <p:nvPr/>
        </p:nvGraphicFramePr>
        <p:xfrm>
          <a:off x="957675" y="2091100"/>
          <a:ext cx="3000000" cy="3000000"/>
        </p:xfrm>
        <a:graphic>
          <a:graphicData uri="http://schemas.openxmlformats.org/drawingml/2006/table">
            <a:tbl>
              <a:tblPr>
                <a:noFill/>
                <a:tableStyleId>{027CE3E2-0AEC-4EB3-B348-F74DF421079E}</a:tableStyleId>
              </a:tblPr>
              <a:tblGrid>
                <a:gridCol w="597250"/>
                <a:gridCol w="6779975"/>
              </a:tblGrid>
              <a:tr h="381000">
                <a:tc>
                  <a:txBody>
                    <a:bodyPr/>
                    <a:lstStyle/>
                    <a:p>
                      <a:pPr indent="0" lvl="0" marL="0" rtl="0" algn="l">
                        <a:spcBef>
                          <a:spcPts val="0"/>
                        </a:spcBef>
                        <a:spcAft>
                          <a:spcPts val="0"/>
                        </a:spcAft>
                        <a:buNone/>
                      </a:pPr>
                      <a:r>
                        <a:rPr lang="en" sz="1800">
                          <a:latin typeface="Consolas"/>
                          <a:ea typeface="Consolas"/>
                          <a:cs typeface="Consolas"/>
                          <a:sym typeface="Consolas"/>
                        </a:rPr>
                        <a:t>01</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02</a:t>
                      </a:r>
                      <a:endParaRPr sz="1800">
                        <a:latin typeface="Consolas"/>
                        <a:ea typeface="Consolas"/>
                        <a:cs typeface="Consolas"/>
                        <a:sym typeface="Consolas"/>
                      </a:endParaRPr>
                    </a:p>
                  </a:txBody>
                  <a:tcPr marT="91425" marB="91425" marR="91425" marL="91425"/>
                </a:tc>
                <a:tc>
                  <a:txBody>
                    <a:bodyPr/>
                    <a:lstStyle/>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middle = low + ((number - array[low]) * (high - low))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       / (array[high] - array[low]); </a:t>
                      </a:r>
                      <a:endParaRPr sz="1800">
                        <a:solidFill>
                          <a:srgbClr val="808000"/>
                        </a:solidFill>
                        <a:latin typeface="Consolas"/>
                        <a:ea typeface="Consolas"/>
                        <a:cs typeface="Consolas"/>
                        <a:sym typeface="Consolas"/>
                      </a:endParaRPr>
                    </a:p>
                  </a:txBody>
                  <a:tcPr marT="91425" marB="91425" marR="91425" marL="91425"/>
                </a:tc>
              </a:tr>
            </a:tbl>
          </a:graphicData>
        </a:graphic>
      </p:graphicFrame>
      <p:graphicFrame>
        <p:nvGraphicFramePr>
          <p:cNvPr id="134" name="Google Shape;134;p20"/>
          <p:cNvGraphicFramePr/>
          <p:nvPr/>
        </p:nvGraphicFramePr>
        <p:xfrm>
          <a:off x="1026788" y="3793250"/>
          <a:ext cx="3000000" cy="3000000"/>
        </p:xfrm>
        <a:graphic>
          <a:graphicData uri="http://schemas.openxmlformats.org/drawingml/2006/table">
            <a:tbl>
              <a:tblPr>
                <a:noFill/>
                <a:tableStyleId>{027CE3E2-0AEC-4EB3-B348-F74DF421079E}</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None/>
                      </a:pPr>
                      <a:r>
                        <a:rPr lang="en"/>
                        <a:t>28</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
        <p:nvSpPr>
          <p:cNvPr id="135" name="Google Shape;135;p20"/>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2200">
                <a:solidFill>
                  <a:srgbClr val="FFFFFF"/>
                </a:solidFill>
                <a:latin typeface="Roboto Condensed Light"/>
                <a:ea typeface="Roboto Condensed Light"/>
                <a:cs typeface="Roboto Condensed Light"/>
                <a:sym typeface="Roboto Condensed Light"/>
              </a:rPr>
              <a:t>The middle will be… 0 + ((28-5) * (10-0)) / (39 - 5) = 6,76 = 7</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 Search (Example)</a:t>
            </a:r>
            <a:endParaRPr/>
          </a:p>
        </p:txBody>
      </p:sp>
      <p:sp>
        <p:nvSpPr>
          <p:cNvPr id="141" name="Google Shape;141;p21"/>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142" name="Google Shape;142;p21"/>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graphicFrame>
        <p:nvGraphicFramePr>
          <p:cNvPr id="143" name="Google Shape;143;p21"/>
          <p:cNvGraphicFramePr/>
          <p:nvPr/>
        </p:nvGraphicFramePr>
        <p:xfrm>
          <a:off x="957675" y="2091100"/>
          <a:ext cx="3000000" cy="3000000"/>
        </p:xfrm>
        <a:graphic>
          <a:graphicData uri="http://schemas.openxmlformats.org/drawingml/2006/table">
            <a:tbl>
              <a:tblPr>
                <a:noFill/>
                <a:tableStyleId>{027CE3E2-0AEC-4EB3-B348-F74DF421079E}</a:tableStyleId>
              </a:tblPr>
              <a:tblGrid>
                <a:gridCol w="597250"/>
                <a:gridCol w="6779975"/>
              </a:tblGrid>
              <a:tr h="381000">
                <a:tc>
                  <a:txBody>
                    <a:bodyPr/>
                    <a:lstStyle/>
                    <a:p>
                      <a:pPr indent="0" lvl="0" marL="0" rtl="0" algn="l">
                        <a:spcBef>
                          <a:spcPts val="0"/>
                        </a:spcBef>
                        <a:spcAft>
                          <a:spcPts val="0"/>
                        </a:spcAft>
                        <a:buNone/>
                      </a:pPr>
                      <a:r>
                        <a:rPr lang="en" sz="1800">
                          <a:latin typeface="Consolas"/>
                          <a:ea typeface="Consolas"/>
                          <a:cs typeface="Consolas"/>
                          <a:sym typeface="Consolas"/>
                        </a:rPr>
                        <a:t>01</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02</a:t>
                      </a:r>
                      <a:endParaRPr sz="1800">
                        <a:latin typeface="Consolas"/>
                        <a:ea typeface="Consolas"/>
                        <a:cs typeface="Consolas"/>
                        <a:sym typeface="Consolas"/>
                      </a:endParaRPr>
                    </a:p>
                  </a:txBody>
                  <a:tcPr marT="91425" marB="91425" marR="91425" marL="91425"/>
                </a:tc>
                <a:tc>
                  <a:txBody>
                    <a:bodyPr/>
                    <a:lstStyle/>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middle = low + ((number - array[low]) * (high - low))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000000"/>
                          </a:solidFill>
                          <a:latin typeface="Consolas"/>
                          <a:ea typeface="Consolas"/>
                          <a:cs typeface="Consolas"/>
                          <a:sym typeface="Consolas"/>
                        </a:rPr>
                        <a:t>       / (array[high] - array[low]); </a:t>
                      </a:r>
                      <a:endParaRPr sz="1800">
                        <a:solidFill>
                          <a:srgbClr val="808000"/>
                        </a:solidFill>
                        <a:latin typeface="Consolas"/>
                        <a:ea typeface="Consolas"/>
                        <a:cs typeface="Consolas"/>
                        <a:sym typeface="Consolas"/>
                      </a:endParaRPr>
                    </a:p>
                  </a:txBody>
                  <a:tcPr marT="91425" marB="91425" marR="91425" marL="91425"/>
                </a:tc>
              </a:tr>
            </a:tbl>
          </a:graphicData>
        </a:graphic>
      </p:graphicFrame>
      <p:graphicFrame>
        <p:nvGraphicFramePr>
          <p:cNvPr id="144" name="Google Shape;144;p21"/>
          <p:cNvGraphicFramePr/>
          <p:nvPr/>
        </p:nvGraphicFramePr>
        <p:xfrm>
          <a:off x="1026788" y="3793250"/>
          <a:ext cx="3000000" cy="3000000"/>
        </p:xfrm>
        <a:graphic>
          <a:graphicData uri="http://schemas.openxmlformats.org/drawingml/2006/table">
            <a:tbl>
              <a:tblPr>
                <a:noFill/>
                <a:tableStyleId>{027CE3E2-0AEC-4EB3-B348-F74DF421079E}</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28</a:t>
                      </a:r>
                      <a:endParaRPr/>
                    </a:p>
                  </a:txBody>
                  <a:tcPr marT="91425" marB="91425" marR="91425" marL="91425"/>
                </a:tc>
                <a:tc>
                  <a:txBody>
                    <a:bodyPr/>
                    <a:lstStyle/>
                    <a:p>
                      <a:pPr indent="0" lvl="0" marL="0" rtl="0" algn="ctr">
                        <a:spcBef>
                          <a:spcPts val="0"/>
                        </a:spcBef>
                        <a:spcAft>
                          <a:spcPts val="0"/>
                        </a:spcAft>
                        <a:buNone/>
                      </a:pPr>
                      <a:r>
                        <a:rPr lang="en"/>
                        <a:t>39</a:t>
                      </a:r>
                      <a:endParaRPr/>
                    </a:p>
                  </a:txBody>
                  <a:tcPr marT="91425" marB="91425" marR="91425" marL="91425"/>
                </a:tc>
              </a:tr>
            </a:tbl>
          </a:graphicData>
        </a:graphic>
      </p:graphicFrame>
      <p:sp>
        <p:nvSpPr>
          <p:cNvPr id="145" name="Google Shape;145;p21"/>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2200">
                <a:solidFill>
                  <a:srgbClr val="FFFFFF"/>
                </a:solidFill>
                <a:latin typeface="Roboto Condensed Light"/>
                <a:ea typeface="Roboto Condensed Light"/>
                <a:cs typeface="Roboto Condensed Light"/>
                <a:sym typeface="Roboto Condensed Light"/>
              </a:rPr>
              <a:t>The middle will be… 0 + ((28-5) * (10-0)) / (39 - 5) = 6,76 = 7</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a:t>
            </a:r>
            <a:endParaRPr/>
          </a:p>
        </p:txBody>
      </p:sp>
      <p:graphicFrame>
        <p:nvGraphicFramePr>
          <p:cNvPr id="151" name="Google Shape;151;p22"/>
          <p:cNvGraphicFramePr/>
          <p:nvPr/>
        </p:nvGraphicFramePr>
        <p:xfrm>
          <a:off x="1496675" y="2619500"/>
          <a:ext cx="3000000" cy="3000000"/>
        </p:xfrm>
        <a:graphic>
          <a:graphicData uri="http://schemas.openxmlformats.org/drawingml/2006/table">
            <a:tbl>
              <a:tblPr>
                <a:noFill/>
                <a:tableStyleId>{027CE3E2-0AEC-4EB3-B348-F74DF421079E}</a:tableStyleId>
              </a:tblPr>
              <a:tblGrid>
                <a:gridCol w="1020175"/>
              </a:tblGrid>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500000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222151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360951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9948570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19658</a:t>
                      </a:r>
                      <a:endParaRPr>
                        <a:latin typeface="Consolas"/>
                        <a:ea typeface="Consolas"/>
                        <a:cs typeface="Consolas"/>
                        <a:sym typeface="Consolas"/>
                      </a:endParaRPr>
                    </a:p>
                  </a:txBody>
                  <a:tcPr marT="91425" marB="91425" marR="91425" marL="91425"/>
                </a:tc>
              </a:tr>
            </a:tbl>
          </a:graphicData>
        </a:graphic>
      </p:graphicFrame>
      <p:graphicFrame>
        <p:nvGraphicFramePr>
          <p:cNvPr id="152" name="Google Shape;152;p22"/>
          <p:cNvGraphicFramePr/>
          <p:nvPr/>
        </p:nvGraphicFramePr>
        <p:xfrm>
          <a:off x="6203975" y="2619500"/>
          <a:ext cx="3000000" cy="3000000"/>
        </p:xfrm>
        <a:graphic>
          <a:graphicData uri="http://schemas.openxmlformats.org/drawingml/2006/table">
            <a:tbl>
              <a:tblPr>
                <a:noFill/>
                <a:tableStyleId>{027CE3E2-0AEC-4EB3-B348-F74DF421079E}</a:tableStyleId>
              </a:tblPr>
              <a:tblGrid>
                <a:gridCol w="1054700"/>
              </a:tblGrid>
              <a:tr h="381000">
                <a:tc>
                  <a:txBody>
                    <a:bodyPr/>
                    <a:lstStyle/>
                    <a:p>
                      <a:pPr indent="0" lvl="0" marL="0" rtl="0" algn="ctr">
                        <a:spcBef>
                          <a:spcPts val="0"/>
                        </a:spcBef>
                        <a:spcAft>
                          <a:spcPts val="0"/>
                        </a:spcAft>
                        <a:buNone/>
                      </a:pPr>
                      <a:r>
                        <a:rPr lang="en">
                          <a:latin typeface="Consolas"/>
                          <a:ea typeface="Consolas"/>
                          <a:cs typeface="Consolas"/>
                          <a:sym typeface="Consolas"/>
                        </a:rPr>
                        <a:t>500000</a:t>
                      </a:r>
                      <a:br>
                        <a:rPr lang="en">
                          <a:latin typeface="Consolas"/>
                          <a:ea typeface="Consolas"/>
                          <a:cs typeface="Consolas"/>
                          <a:sym typeface="Consolas"/>
                        </a:rPr>
                      </a:br>
                      <a:r>
                        <a:rPr lang="en">
                          <a:latin typeface="Consolas"/>
                          <a:ea typeface="Consolas"/>
                          <a:cs typeface="Consolas"/>
                          <a:sym typeface="Consolas"/>
                        </a:rPr>
                        <a:t>9948570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222151</a:t>
                      </a:r>
                      <a:br>
                        <a:rPr lang="en">
                          <a:latin typeface="Consolas"/>
                          <a:ea typeface="Consolas"/>
                          <a:cs typeface="Consolas"/>
                          <a:sym typeface="Consolas"/>
                        </a:rPr>
                      </a:br>
                      <a:r>
                        <a:rPr lang="en">
                          <a:latin typeface="Consolas"/>
                          <a:ea typeface="Consolas"/>
                          <a:cs typeface="Consolas"/>
                          <a:sym typeface="Consolas"/>
                        </a:rPr>
                        <a:t>360951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cxnSp>
        <p:nvCxnSpPr>
          <p:cNvPr id="153" name="Google Shape;153;p22"/>
          <p:cNvCxnSpPr/>
          <p:nvPr/>
        </p:nvCxnSpPr>
        <p:spPr>
          <a:xfrm flipH="1" rot="10800000">
            <a:off x="2608450" y="2841600"/>
            <a:ext cx="3411900" cy="8700"/>
          </a:xfrm>
          <a:prstGeom prst="straightConnector1">
            <a:avLst/>
          </a:prstGeom>
          <a:noFill/>
          <a:ln cap="flat" cmpd="sng" w="19050">
            <a:solidFill>
              <a:srgbClr val="666666"/>
            </a:solidFill>
            <a:prstDash val="solid"/>
            <a:round/>
            <a:headEnd len="med" w="med" type="none"/>
            <a:tailEnd len="med" w="med" type="triangle"/>
          </a:ln>
        </p:spPr>
      </p:cxnSp>
      <p:cxnSp>
        <p:nvCxnSpPr>
          <p:cNvPr id="154" name="Google Shape;154;p22"/>
          <p:cNvCxnSpPr/>
          <p:nvPr/>
        </p:nvCxnSpPr>
        <p:spPr>
          <a:xfrm flipH="1" rot="10800000">
            <a:off x="2625725" y="2962625"/>
            <a:ext cx="3403200" cy="1027800"/>
          </a:xfrm>
          <a:prstGeom prst="bentConnector3">
            <a:avLst>
              <a:gd fmla="val 50000" name="adj1"/>
            </a:avLst>
          </a:prstGeom>
          <a:noFill/>
          <a:ln cap="flat" cmpd="sng" w="19050">
            <a:solidFill>
              <a:srgbClr val="666666"/>
            </a:solidFill>
            <a:prstDash val="solid"/>
            <a:round/>
            <a:headEnd len="med" w="med" type="none"/>
            <a:tailEnd len="med" w="med" type="triangle"/>
          </a:ln>
        </p:spPr>
      </p:cxnSp>
      <p:cxnSp>
        <p:nvCxnSpPr>
          <p:cNvPr id="155" name="Google Shape;155;p22"/>
          <p:cNvCxnSpPr/>
          <p:nvPr/>
        </p:nvCxnSpPr>
        <p:spPr>
          <a:xfrm>
            <a:off x="2625725" y="3178525"/>
            <a:ext cx="3368700" cy="181500"/>
          </a:xfrm>
          <a:prstGeom prst="bentConnector3">
            <a:avLst>
              <a:gd fmla="val 56151" name="adj1"/>
            </a:avLst>
          </a:prstGeom>
          <a:noFill/>
          <a:ln cap="flat" cmpd="sng" w="19050">
            <a:solidFill>
              <a:srgbClr val="666666"/>
            </a:solidFill>
            <a:prstDash val="dash"/>
            <a:round/>
            <a:headEnd len="med" w="med" type="none"/>
            <a:tailEnd len="med" w="med" type="triangle"/>
          </a:ln>
        </p:spPr>
      </p:cxnSp>
      <p:cxnSp>
        <p:nvCxnSpPr>
          <p:cNvPr id="156" name="Google Shape;156;p22"/>
          <p:cNvCxnSpPr/>
          <p:nvPr/>
        </p:nvCxnSpPr>
        <p:spPr>
          <a:xfrm flipH="1" rot="10800000">
            <a:off x="2625725" y="3480900"/>
            <a:ext cx="3385800" cy="112200"/>
          </a:xfrm>
          <a:prstGeom prst="bentConnector3">
            <a:avLst>
              <a:gd fmla="val 56378" name="adj1"/>
            </a:avLst>
          </a:prstGeom>
          <a:noFill/>
          <a:ln cap="flat" cmpd="sng" w="19050">
            <a:solidFill>
              <a:srgbClr val="666666"/>
            </a:solidFill>
            <a:prstDash val="dash"/>
            <a:round/>
            <a:headEnd len="med" w="med" type="none"/>
            <a:tailEnd len="med" w="med" type="triangle"/>
          </a:ln>
        </p:spPr>
      </p:cxnSp>
      <p:sp>
        <p:nvSpPr>
          <p:cNvPr id="157" name="Google Shape;157;p22"/>
          <p:cNvSpPr/>
          <p:nvPr/>
        </p:nvSpPr>
        <p:spPr>
          <a:xfrm rot="5400000">
            <a:off x="4137575" y="549375"/>
            <a:ext cx="396600" cy="3645000"/>
          </a:xfrm>
          <a:prstGeom prst="leftBrace">
            <a:avLst>
              <a:gd fmla="val 8333" name="adj1"/>
              <a:gd fmla="val 50000" name="adj2"/>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nvSpPr>
        <p:spPr>
          <a:xfrm>
            <a:off x="3955775" y="1684250"/>
            <a:ext cx="7602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400">
                <a:latin typeface="Droid Sans"/>
                <a:ea typeface="Droid Sans"/>
                <a:cs typeface="Droid Sans"/>
                <a:sym typeface="Droid Sans"/>
              </a:rPr>
              <a:t>f(x)</a:t>
            </a:r>
            <a:endParaRPr i="1" sz="2400">
              <a:latin typeface="Droid Sans"/>
              <a:ea typeface="Droid Sans"/>
              <a:cs typeface="Droid Sans"/>
              <a:sym typeface="Droid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a:t>
            </a:r>
            <a:endParaRPr/>
          </a:p>
        </p:txBody>
      </p:sp>
      <p:pic>
        <p:nvPicPr>
          <p:cNvPr id="164" name="Google Shape;164;p23"/>
          <p:cNvPicPr preferRelativeResize="0"/>
          <p:nvPr/>
        </p:nvPicPr>
        <p:blipFill>
          <a:blip r:embed="rId3">
            <a:alphaModFix/>
          </a:blip>
          <a:stretch>
            <a:fillRect/>
          </a:stretch>
        </p:blipFill>
        <p:spPr>
          <a:xfrm>
            <a:off x="2429550" y="5181436"/>
            <a:ext cx="4284900" cy="1503614"/>
          </a:xfrm>
          <a:prstGeom prst="rect">
            <a:avLst/>
          </a:prstGeom>
          <a:noFill/>
          <a:ln>
            <a:noFill/>
          </a:ln>
        </p:spPr>
      </p:pic>
      <p:sp>
        <p:nvSpPr>
          <p:cNvPr id="165" name="Google Shape;165;p23"/>
          <p:cNvSpPr txBox="1"/>
          <p:nvPr/>
        </p:nvSpPr>
        <p:spPr>
          <a:xfrm>
            <a:off x="137038" y="195942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Maps large sets of data to small sets.</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Clr>
                <a:schemeClr val="dk1"/>
              </a:buClr>
              <a:buSzPts val="1100"/>
              <a:buFont typeface="Arial"/>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It’s a fast search method.</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Clr>
                <a:schemeClr val="dk1"/>
              </a:buClr>
              <a:buSzPts val="1100"/>
              <a:buFont typeface="Arial"/>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Hash function allows find and assign an index to a key value.</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It can map several keys to the same index.</a:t>
            </a:r>
            <a:endParaRPr sz="1800">
              <a:solidFill>
                <a:schemeClr val="dk1"/>
              </a:solidFill>
              <a:latin typeface="Roboto Condensed"/>
              <a:ea typeface="Roboto Condensed"/>
              <a:cs typeface="Roboto Condensed"/>
              <a:sym typeface="Roboto Condensed"/>
            </a:endParaRPr>
          </a:p>
        </p:txBody>
      </p:sp>
      <p:sp>
        <p:nvSpPr>
          <p:cNvPr id="166" name="Google Shape;166;p23"/>
          <p:cNvSpPr txBox="1"/>
          <p:nvPr/>
        </p:nvSpPr>
        <p:spPr>
          <a:xfrm>
            <a:off x="137038" y="12865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CHARACTERISTICS</a:t>
            </a:r>
            <a:endParaRPr b="1" sz="1800">
              <a:solidFill>
                <a:srgbClr val="FFFFFF"/>
              </a:solidFill>
              <a:latin typeface="Roboto Condensed"/>
              <a:ea typeface="Roboto Condensed"/>
              <a:cs typeface="Roboto Condensed"/>
              <a:sym typeface="Roboto Condensed"/>
            </a:endParaRPr>
          </a:p>
        </p:txBody>
      </p:sp>
      <p:sp>
        <p:nvSpPr>
          <p:cNvPr id="167" name="Google Shape;167;p23"/>
          <p:cNvSpPr txBox="1"/>
          <p:nvPr/>
        </p:nvSpPr>
        <p:spPr>
          <a:xfrm>
            <a:off x="4608463" y="195942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Each slot in the hash table has assigned a set of data. Each slot is called bucket.</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Clr>
                <a:schemeClr val="dk1"/>
              </a:buClr>
              <a:buSzPts val="1100"/>
              <a:buFont typeface="Arial"/>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Transforms keys to indexes.</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The basic hash function for numbers us the </a:t>
            </a:r>
            <a:r>
              <a:rPr b="1" lang="en" sz="1800">
                <a:solidFill>
                  <a:srgbClr val="CC0000"/>
                </a:solidFill>
                <a:latin typeface="Roboto Condensed"/>
                <a:ea typeface="Roboto Condensed"/>
                <a:cs typeface="Roboto Condensed"/>
                <a:sym typeface="Roboto Condensed"/>
              </a:rPr>
              <a:t>identity function</a:t>
            </a:r>
            <a:r>
              <a:rPr lang="en" sz="1800">
                <a:solidFill>
                  <a:schemeClr val="dk1"/>
                </a:solidFill>
                <a:latin typeface="Roboto Condensed"/>
                <a:ea typeface="Roboto Condensed"/>
                <a:cs typeface="Roboto Condensed"/>
                <a:sym typeface="Roboto Condensed"/>
              </a:rPr>
              <a:t>. It is not used.</a:t>
            </a:r>
            <a:endParaRPr sz="1800">
              <a:solidFill>
                <a:schemeClr val="dk1"/>
              </a:solidFill>
              <a:latin typeface="Roboto Condensed"/>
              <a:ea typeface="Roboto Condensed"/>
              <a:cs typeface="Roboto Condensed"/>
              <a:sym typeface="Roboto Condensed"/>
            </a:endParaRPr>
          </a:p>
        </p:txBody>
      </p:sp>
      <p:sp>
        <p:nvSpPr>
          <p:cNvPr id="168" name="Google Shape;168;p23"/>
          <p:cNvSpPr txBox="1"/>
          <p:nvPr/>
        </p:nvSpPr>
        <p:spPr>
          <a:xfrm>
            <a:off x="4608463" y="12865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MORE </a:t>
            </a:r>
            <a:r>
              <a:rPr b="1" lang="en" sz="1800">
                <a:solidFill>
                  <a:schemeClr val="lt1"/>
                </a:solidFill>
                <a:latin typeface="Roboto Condensed"/>
                <a:ea typeface="Roboto Condensed"/>
                <a:cs typeface="Roboto Condensed"/>
                <a:sym typeface="Roboto Condensed"/>
              </a:rPr>
              <a:t>CHARACTERISTICS</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a:t>
            </a:r>
            <a:r>
              <a:rPr lang="en"/>
              <a:t> (Function)</a:t>
            </a:r>
            <a:endParaRPr/>
          </a:p>
        </p:txBody>
      </p:sp>
      <p:sp>
        <p:nvSpPr>
          <p:cNvPr id="174" name="Google Shape;174;p24"/>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Successive </a:t>
            </a:r>
            <a:r>
              <a:rPr lang="en"/>
              <a:t>subtraction</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175" name="Google Shape;175;p24"/>
          <p:cNvGraphicFramePr/>
          <p:nvPr/>
        </p:nvGraphicFramePr>
        <p:xfrm>
          <a:off x="1713338" y="2832775"/>
          <a:ext cx="3000000" cy="3000000"/>
        </p:xfrm>
        <a:graphic>
          <a:graphicData uri="http://schemas.openxmlformats.org/drawingml/2006/table">
            <a:tbl>
              <a:tblPr>
                <a:noFill/>
                <a:tableStyleId>{027CE3E2-0AEC-4EB3-B348-F74DF421079E}</a:tableStyleId>
              </a:tblPr>
              <a:tblGrid>
                <a:gridCol w="1054725"/>
              </a:tblGrid>
              <a:tr h="381000">
                <a:tc>
                  <a:txBody>
                    <a:bodyPr/>
                    <a:lstStyle/>
                    <a:p>
                      <a:pPr indent="0" lvl="0" marL="0" rtl="0" algn="ctr">
                        <a:spcBef>
                          <a:spcPts val="0"/>
                        </a:spcBef>
                        <a:spcAft>
                          <a:spcPts val="0"/>
                        </a:spcAft>
                        <a:buNone/>
                      </a:pPr>
                      <a:r>
                        <a:rPr lang="en">
                          <a:latin typeface="Consolas"/>
                          <a:ea typeface="Consolas"/>
                          <a:cs typeface="Consolas"/>
                          <a:sym typeface="Consolas"/>
                        </a:rPr>
                        <a:t>1998-000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1998-001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1998-002</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1998-399</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1999-000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yyyy-nnn</a:t>
                      </a:r>
                      <a:endParaRPr>
                        <a:latin typeface="Consolas"/>
                        <a:ea typeface="Consolas"/>
                        <a:cs typeface="Consolas"/>
                        <a:sym typeface="Consolas"/>
                      </a:endParaRPr>
                    </a:p>
                  </a:txBody>
                  <a:tcPr marT="91425" marB="91425" marR="91425" marL="91425"/>
                </a:tc>
              </a:tr>
            </a:tbl>
          </a:graphicData>
        </a:graphic>
      </p:graphicFrame>
      <p:graphicFrame>
        <p:nvGraphicFramePr>
          <p:cNvPr id="176" name="Google Shape;176;p24"/>
          <p:cNvGraphicFramePr/>
          <p:nvPr/>
        </p:nvGraphicFramePr>
        <p:xfrm>
          <a:off x="6375938" y="2832775"/>
          <a:ext cx="3000000" cy="3000000"/>
        </p:xfrm>
        <a:graphic>
          <a:graphicData uri="http://schemas.openxmlformats.org/drawingml/2006/table">
            <a:tbl>
              <a:tblPr>
                <a:noFill/>
                <a:tableStyleId>{027CE3E2-0AEC-4EB3-B348-F74DF421079E}</a:tableStyleId>
              </a:tblPr>
              <a:tblGrid>
                <a:gridCol w="1054725"/>
              </a:tblGrid>
              <a:tr h="381000">
                <a:tc>
                  <a:txBody>
                    <a:bodyPr/>
                    <a:lstStyle/>
                    <a:p>
                      <a:pPr indent="0" lvl="0" marL="0" rtl="0" algn="ctr">
                        <a:spcBef>
                          <a:spcPts val="0"/>
                        </a:spcBef>
                        <a:spcAft>
                          <a:spcPts val="0"/>
                        </a:spcAft>
                        <a:buNone/>
                      </a:pPr>
                      <a:r>
                        <a:rPr lang="en">
                          <a:latin typeface="Consolas"/>
                          <a:ea typeface="Consolas"/>
                          <a:cs typeface="Consolas"/>
                          <a:sym typeface="Consolas"/>
                        </a:rPr>
                        <a:t>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2</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3</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399</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400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a:txBody>
                  <a:tcPr marT="91425" marB="91425" marR="91425" marL="91425"/>
                </a:tc>
              </a:tr>
            </a:tbl>
          </a:graphicData>
        </a:graphic>
      </p:graphicFrame>
      <p:sp>
        <p:nvSpPr>
          <p:cNvPr id="177" name="Google Shape;177;p24"/>
          <p:cNvSpPr/>
          <p:nvPr/>
        </p:nvSpPr>
        <p:spPr>
          <a:xfrm>
            <a:off x="2266788" y="2215879"/>
            <a:ext cx="4422300" cy="554050"/>
          </a:xfrm>
          <a:custGeom>
            <a:rect b="b" l="l" r="r" t="t"/>
            <a:pathLst>
              <a:path extrusionOk="0" h="22162" w="176892">
                <a:moveTo>
                  <a:pt x="0" y="20089"/>
                </a:moveTo>
                <a:cubicBezTo>
                  <a:pt x="10077" y="17037"/>
                  <a:pt x="39386" y="4600"/>
                  <a:pt x="60461" y="1778"/>
                </a:cubicBezTo>
                <a:cubicBezTo>
                  <a:pt x="81536" y="-1043"/>
                  <a:pt x="107045" y="-237"/>
                  <a:pt x="126450" y="3160"/>
                </a:cubicBezTo>
                <a:cubicBezTo>
                  <a:pt x="145855" y="6557"/>
                  <a:pt x="168485" y="18995"/>
                  <a:pt x="176892" y="22162"/>
                </a:cubicBezTo>
              </a:path>
            </a:pathLst>
          </a:custGeom>
          <a:noFill/>
          <a:ln cap="flat" cmpd="sng" w="28575">
            <a:solidFill>
              <a:srgbClr val="B7B7B7"/>
            </a:solidFill>
            <a:prstDash val="solid"/>
            <a:round/>
            <a:headEnd len="med" w="med" type="none"/>
            <a:tailEnd len="med" w="med" type="stealth"/>
          </a:ln>
        </p:spPr>
      </p:sp>
      <p:sp>
        <p:nvSpPr>
          <p:cNvPr id="178" name="Google Shape;178;p24"/>
          <p:cNvSpPr txBox="1"/>
          <p:nvPr/>
        </p:nvSpPr>
        <p:spPr>
          <a:xfrm>
            <a:off x="3939338" y="2363975"/>
            <a:ext cx="9330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Droid Sans"/>
                <a:ea typeface="Droid Sans"/>
                <a:cs typeface="Droid Sans"/>
                <a:sym typeface="Droid Sans"/>
              </a:rPr>
              <a:t>f(x)</a:t>
            </a:r>
            <a:endParaRPr b="1" i="1">
              <a:latin typeface="Droid Sans"/>
              <a:ea typeface="Droid Sans"/>
              <a:cs typeface="Droid Sans"/>
              <a:sym typeface="Droid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184" name="Google Shape;184;p25"/>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Successive subtraction</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185" name="Google Shape;185;p25"/>
          <p:cNvGraphicFramePr/>
          <p:nvPr/>
        </p:nvGraphicFramePr>
        <p:xfrm>
          <a:off x="1713325" y="2579500"/>
          <a:ext cx="3000000" cy="3000000"/>
        </p:xfrm>
        <a:graphic>
          <a:graphicData uri="http://schemas.openxmlformats.org/drawingml/2006/table">
            <a:tbl>
              <a:tblPr>
                <a:noFill/>
                <a:tableStyleId>{027CE3E2-0AEC-4EB3-B348-F74DF421079E}</a:tableStyleId>
              </a:tblPr>
              <a:tblGrid>
                <a:gridCol w="1054725"/>
              </a:tblGrid>
              <a:tr h="381000">
                <a:tc>
                  <a:txBody>
                    <a:bodyPr/>
                    <a:lstStyle/>
                    <a:p>
                      <a:pPr indent="0" lvl="0" marL="0" rtl="0" algn="ctr">
                        <a:spcBef>
                          <a:spcPts val="0"/>
                        </a:spcBef>
                        <a:spcAft>
                          <a:spcPts val="0"/>
                        </a:spcAft>
                        <a:buNone/>
                      </a:pPr>
                      <a:r>
                        <a:rPr lang="en">
                          <a:latin typeface="Consolas"/>
                          <a:ea typeface="Consolas"/>
                          <a:cs typeface="Consolas"/>
                          <a:sym typeface="Consolas"/>
                        </a:rPr>
                        <a:t>1998-000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1998-001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1998-002</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1998-399</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1999-000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yyyy-nnn</a:t>
                      </a:r>
                      <a:endParaRPr>
                        <a:latin typeface="Consolas"/>
                        <a:ea typeface="Consolas"/>
                        <a:cs typeface="Consolas"/>
                        <a:sym typeface="Consolas"/>
                      </a:endParaRPr>
                    </a:p>
                  </a:txBody>
                  <a:tcPr marT="91425" marB="91425" marR="91425" marL="91425"/>
                </a:tc>
              </a:tr>
            </a:tbl>
          </a:graphicData>
        </a:graphic>
      </p:graphicFrame>
      <p:graphicFrame>
        <p:nvGraphicFramePr>
          <p:cNvPr id="186" name="Google Shape;186;p25"/>
          <p:cNvGraphicFramePr/>
          <p:nvPr/>
        </p:nvGraphicFramePr>
        <p:xfrm>
          <a:off x="6375925" y="2579500"/>
          <a:ext cx="3000000" cy="3000000"/>
        </p:xfrm>
        <a:graphic>
          <a:graphicData uri="http://schemas.openxmlformats.org/drawingml/2006/table">
            <a:tbl>
              <a:tblPr>
                <a:noFill/>
                <a:tableStyleId>{027CE3E2-0AEC-4EB3-B348-F74DF421079E}</a:tableStyleId>
              </a:tblPr>
              <a:tblGrid>
                <a:gridCol w="1054725"/>
              </a:tblGrid>
              <a:tr h="381000">
                <a:tc>
                  <a:txBody>
                    <a:bodyPr/>
                    <a:lstStyle/>
                    <a:p>
                      <a:pPr indent="0" lvl="0" marL="0" rtl="0" algn="ctr">
                        <a:spcBef>
                          <a:spcPts val="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2</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399</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400</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381000">
                <a:tc>
                  <a:txBody>
                    <a:bodyPr/>
                    <a:lstStyle/>
                    <a:p>
                      <a:pPr indent="0" lvl="0" marL="0" rtl="0" algn="ctr">
                        <a:spcBef>
                          <a:spcPts val="0"/>
                        </a:spcBef>
                        <a:spcAft>
                          <a:spcPts val="0"/>
                        </a:spcAft>
                        <a:buNone/>
                      </a:pPr>
                      <a:r>
                        <a:rPr lang="en">
                          <a:latin typeface="Consolas"/>
                          <a:ea typeface="Consolas"/>
                          <a:cs typeface="Consolas"/>
                          <a:sym typeface="Consolas"/>
                        </a:rPr>
                        <a:t>N</a:t>
                      </a:r>
                      <a:endParaRPr>
                        <a:latin typeface="Consolas"/>
                        <a:ea typeface="Consolas"/>
                        <a:cs typeface="Consolas"/>
                        <a:sym typeface="Consolas"/>
                      </a:endParaRPr>
                    </a:p>
                  </a:txBody>
                  <a:tcPr marT="91425" marB="91425" marR="91425" marL="91425"/>
                </a:tc>
              </a:tr>
            </a:tbl>
          </a:graphicData>
        </a:graphic>
      </p:graphicFrame>
      <p:sp>
        <p:nvSpPr>
          <p:cNvPr id="187" name="Google Shape;187;p25"/>
          <p:cNvSpPr/>
          <p:nvPr/>
        </p:nvSpPr>
        <p:spPr>
          <a:xfrm>
            <a:off x="2266775" y="1962604"/>
            <a:ext cx="4422300" cy="554050"/>
          </a:xfrm>
          <a:custGeom>
            <a:rect b="b" l="l" r="r" t="t"/>
            <a:pathLst>
              <a:path extrusionOk="0" h="22162" w="176892">
                <a:moveTo>
                  <a:pt x="0" y="20089"/>
                </a:moveTo>
                <a:cubicBezTo>
                  <a:pt x="10077" y="17037"/>
                  <a:pt x="39386" y="4600"/>
                  <a:pt x="60461" y="1778"/>
                </a:cubicBezTo>
                <a:cubicBezTo>
                  <a:pt x="81536" y="-1043"/>
                  <a:pt x="107045" y="-237"/>
                  <a:pt x="126450" y="3160"/>
                </a:cubicBezTo>
                <a:cubicBezTo>
                  <a:pt x="145855" y="6557"/>
                  <a:pt x="168485" y="18995"/>
                  <a:pt x="176892" y="22162"/>
                </a:cubicBezTo>
              </a:path>
            </a:pathLst>
          </a:custGeom>
          <a:noFill/>
          <a:ln cap="flat" cmpd="sng" w="28575">
            <a:solidFill>
              <a:srgbClr val="B7B7B7"/>
            </a:solidFill>
            <a:prstDash val="solid"/>
            <a:round/>
            <a:headEnd len="med" w="med" type="none"/>
            <a:tailEnd len="med" w="med" type="stealth"/>
          </a:ln>
        </p:spPr>
      </p:sp>
      <p:sp>
        <p:nvSpPr>
          <p:cNvPr id="188" name="Google Shape;188;p25"/>
          <p:cNvSpPr txBox="1"/>
          <p:nvPr/>
        </p:nvSpPr>
        <p:spPr>
          <a:xfrm>
            <a:off x="3939325" y="2110700"/>
            <a:ext cx="933000" cy="4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Droid Sans"/>
                <a:ea typeface="Droid Sans"/>
                <a:cs typeface="Droid Sans"/>
                <a:sym typeface="Droid Sans"/>
              </a:rPr>
              <a:t>f(x)</a:t>
            </a:r>
            <a:endParaRPr b="1" i="1">
              <a:latin typeface="Droid Sans"/>
              <a:ea typeface="Droid Sans"/>
              <a:cs typeface="Droid Sans"/>
              <a:sym typeface="Droid Sans"/>
            </a:endParaRPr>
          </a:p>
        </p:txBody>
      </p:sp>
      <p:graphicFrame>
        <p:nvGraphicFramePr>
          <p:cNvPr id="189" name="Google Shape;189;p25"/>
          <p:cNvGraphicFramePr/>
          <p:nvPr/>
        </p:nvGraphicFramePr>
        <p:xfrm>
          <a:off x="3223300" y="2579500"/>
          <a:ext cx="3000000" cy="3000000"/>
        </p:xfrm>
        <a:graphic>
          <a:graphicData uri="http://schemas.openxmlformats.org/drawingml/2006/table">
            <a:tbl>
              <a:tblPr>
                <a:noFill/>
                <a:tableStyleId>{027CE3E2-0AEC-4EB3-B348-F74DF421079E}</a:tableStyleId>
              </a:tblPr>
              <a:tblGrid>
                <a:gridCol w="2622375"/>
              </a:tblGrid>
              <a:tr h="381000">
                <a:tc>
                  <a:txBody>
                    <a:bodyPr/>
                    <a:lstStyle/>
                    <a:p>
                      <a:pPr indent="0" lvl="0" marL="0" rtl="0" algn="ctr">
                        <a:spcBef>
                          <a:spcPts val="0"/>
                        </a:spcBef>
                        <a:spcAft>
                          <a:spcPts val="0"/>
                        </a:spcAft>
                        <a:buNone/>
                      </a:pPr>
                      <a:r>
                        <a:rPr lang="en">
                          <a:latin typeface="Consolas"/>
                          <a:ea typeface="Consolas"/>
                          <a:cs typeface="Consolas"/>
                          <a:sym typeface="Consolas"/>
                        </a:rPr>
                        <a:t>1998</a:t>
                      </a:r>
                      <a:r>
                        <a:rPr b="1" lang="en">
                          <a:latin typeface="Consolas"/>
                          <a:ea typeface="Consolas"/>
                          <a:cs typeface="Consolas"/>
                          <a:sym typeface="Consolas"/>
                        </a:rPr>
                        <a:t>000</a:t>
                      </a:r>
                      <a:r>
                        <a:rPr lang="en">
                          <a:latin typeface="Consolas"/>
                          <a:ea typeface="Consolas"/>
                          <a:cs typeface="Consolas"/>
                          <a:sym typeface="Consolas"/>
                        </a:rPr>
                        <a:t> - </a:t>
                      </a:r>
                      <a:r>
                        <a:rPr lang="en">
                          <a:solidFill>
                            <a:srgbClr val="000000"/>
                          </a:solidFill>
                          <a:latin typeface="Consolas"/>
                          <a:ea typeface="Consolas"/>
                          <a:cs typeface="Consolas"/>
                          <a:sym typeface="Consolas"/>
                        </a:rPr>
                        <a:t>1998</a:t>
                      </a:r>
                      <a:r>
                        <a:rPr b="1" lang="en">
                          <a:solidFill>
                            <a:srgbClr val="000000"/>
                          </a:solidFill>
                          <a:latin typeface="Consolas"/>
                          <a:ea typeface="Consolas"/>
                          <a:cs typeface="Consolas"/>
                          <a:sym typeface="Consolas"/>
                        </a:rPr>
                        <a:t>000</a:t>
                      </a:r>
                      <a:endParaRPr b="1">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a:t>
                      </a:r>
                      <a:r>
                        <a:rPr b="1" lang="en">
                          <a:solidFill>
                            <a:srgbClr val="000000"/>
                          </a:solidFill>
                          <a:latin typeface="Consolas"/>
                          <a:ea typeface="Consolas"/>
                          <a:cs typeface="Consolas"/>
                          <a:sym typeface="Consolas"/>
                        </a:rPr>
                        <a:t>001</a:t>
                      </a:r>
                      <a:r>
                        <a:rPr lang="en">
                          <a:solidFill>
                            <a:srgbClr val="000000"/>
                          </a:solidFill>
                          <a:latin typeface="Consolas"/>
                          <a:ea typeface="Consolas"/>
                          <a:cs typeface="Consolas"/>
                          <a:sym typeface="Consolas"/>
                        </a:rPr>
                        <a:t> - 1998</a:t>
                      </a:r>
                      <a:r>
                        <a:rPr b="1" lang="en">
                          <a:solidFill>
                            <a:srgbClr val="000000"/>
                          </a:solidFill>
                          <a:latin typeface="Consolas"/>
                          <a:ea typeface="Consolas"/>
                          <a:cs typeface="Consolas"/>
                          <a:sym typeface="Consolas"/>
                        </a:rPr>
                        <a:t>000</a:t>
                      </a:r>
                      <a:endParaRPr b="1">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a:t>
                      </a:r>
                      <a:r>
                        <a:rPr b="1" lang="en">
                          <a:solidFill>
                            <a:srgbClr val="000000"/>
                          </a:solidFill>
                          <a:latin typeface="Consolas"/>
                          <a:ea typeface="Consolas"/>
                          <a:cs typeface="Consolas"/>
                          <a:sym typeface="Consolas"/>
                        </a:rPr>
                        <a:t>002</a:t>
                      </a:r>
                      <a:r>
                        <a:rPr lang="en">
                          <a:solidFill>
                            <a:srgbClr val="000000"/>
                          </a:solidFill>
                          <a:latin typeface="Consolas"/>
                          <a:ea typeface="Consolas"/>
                          <a:cs typeface="Consolas"/>
                          <a:sym typeface="Consolas"/>
                        </a:rPr>
                        <a:t> - 1998</a:t>
                      </a:r>
                      <a:r>
                        <a:rPr b="1" lang="en">
                          <a:solidFill>
                            <a:srgbClr val="000000"/>
                          </a:solidFill>
                          <a:latin typeface="Consolas"/>
                          <a:ea typeface="Consolas"/>
                          <a:cs typeface="Consolas"/>
                          <a:sym typeface="Consolas"/>
                        </a:rPr>
                        <a:t>000</a:t>
                      </a:r>
                      <a:endParaRPr b="1">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1998</a:t>
                      </a:r>
                      <a:r>
                        <a:rPr b="1" lang="en">
                          <a:solidFill>
                            <a:srgbClr val="000000"/>
                          </a:solidFill>
                          <a:latin typeface="Consolas"/>
                          <a:ea typeface="Consolas"/>
                          <a:cs typeface="Consolas"/>
                          <a:sym typeface="Consolas"/>
                        </a:rPr>
                        <a:t>399</a:t>
                      </a:r>
                      <a:r>
                        <a:rPr lang="en">
                          <a:solidFill>
                            <a:srgbClr val="000000"/>
                          </a:solidFill>
                          <a:latin typeface="Consolas"/>
                          <a:ea typeface="Consolas"/>
                          <a:cs typeface="Consolas"/>
                          <a:sym typeface="Consolas"/>
                        </a:rPr>
                        <a:t> - 1998</a:t>
                      </a:r>
                      <a:r>
                        <a:rPr b="1" lang="en">
                          <a:solidFill>
                            <a:srgbClr val="000000"/>
                          </a:solidFill>
                          <a:latin typeface="Consolas"/>
                          <a:ea typeface="Consolas"/>
                          <a:cs typeface="Consolas"/>
                          <a:sym typeface="Consolas"/>
                        </a:rPr>
                        <a:t>000</a:t>
                      </a:r>
                      <a:endParaRPr b="1">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solidFill>
                            <a:srgbClr val="000000"/>
                          </a:solidFill>
                          <a:latin typeface="Consolas"/>
                          <a:ea typeface="Consolas"/>
                          <a:cs typeface="Consolas"/>
                          <a:sym typeface="Consolas"/>
                        </a:rPr>
                        <a:t>(1999</a:t>
                      </a:r>
                      <a:r>
                        <a:rPr b="1" lang="en">
                          <a:solidFill>
                            <a:srgbClr val="000000"/>
                          </a:solidFill>
                          <a:latin typeface="Consolas"/>
                          <a:ea typeface="Consolas"/>
                          <a:cs typeface="Consolas"/>
                          <a:sym typeface="Consolas"/>
                        </a:rPr>
                        <a:t>000</a:t>
                      </a:r>
                      <a:r>
                        <a:rPr lang="en">
                          <a:solidFill>
                            <a:srgbClr val="000000"/>
                          </a:solidFill>
                          <a:latin typeface="Consolas"/>
                          <a:ea typeface="Consolas"/>
                          <a:cs typeface="Consolas"/>
                          <a:sym typeface="Consolas"/>
                        </a:rPr>
                        <a:t> - 1998</a:t>
                      </a:r>
                      <a:r>
                        <a:rPr b="1" lang="en">
                          <a:solidFill>
                            <a:srgbClr val="000000"/>
                          </a:solidFill>
                          <a:latin typeface="Consolas"/>
                          <a:ea typeface="Consolas"/>
                          <a:cs typeface="Consolas"/>
                          <a:sym typeface="Consolas"/>
                        </a:rPr>
                        <a:t>000</a:t>
                      </a:r>
                      <a:r>
                        <a:rPr lang="en">
                          <a:solidFill>
                            <a:srgbClr val="000000"/>
                          </a:solidFill>
                          <a:latin typeface="Consolas"/>
                          <a:ea typeface="Consolas"/>
                          <a:cs typeface="Consolas"/>
                          <a:sym typeface="Consolas"/>
                        </a:rPr>
                        <a:t>) + </a:t>
                      </a:r>
                      <a:r>
                        <a:rPr b="1" lang="en">
                          <a:solidFill>
                            <a:srgbClr val="000000"/>
                          </a:solidFill>
                          <a:latin typeface="Consolas"/>
                          <a:ea typeface="Consolas"/>
                          <a:cs typeface="Consolas"/>
                          <a:sym typeface="Consolas"/>
                        </a:rPr>
                        <a:t>399+1</a:t>
                      </a:r>
                      <a:endParaRPr b="1">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a:latin typeface="Consolas"/>
                          <a:ea typeface="Consolas"/>
                          <a:cs typeface="Consolas"/>
                          <a:sym typeface="Consolas"/>
                        </a:rPr>
                        <a:t>yyyy</a:t>
                      </a:r>
                      <a:r>
                        <a:rPr b="1" lang="en">
                          <a:latin typeface="Consolas"/>
                          <a:ea typeface="Consolas"/>
                          <a:cs typeface="Consolas"/>
                          <a:sym typeface="Consolas"/>
                        </a:rPr>
                        <a:t>nnn</a:t>
                      </a:r>
                      <a:r>
                        <a:rPr lang="en">
                          <a:latin typeface="Consolas"/>
                          <a:ea typeface="Consolas"/>
                          <a:cs typeface="Consolas"/>
                          <a:sym typeface="Consolas"/>
                        </a:rPr>
                        <a:t> - 1998</a:t>
                      </a:r>
                      <a:r>
                        <a:rPr b="1" lang="en">
                          <a:latin typeface="Consolas"/>
                          <a:ea typeface="Consolas"/>
                          <a:cs typeface="Consolas"/>
                          <a:sym typeface="Consolas"/>
                        </a:rPr>
                        <a:t>000</a:t>
                      </a:r>
                      <a:r>
                        <a:rPr lang="en">
                          <a:latin typeface="Consolas"/>
                          <a:ea typeface="Consolas"/>
                          <a:cs typeface="Consolas"/>
                          <a:sym typeface="Consolas"/>
                        </a:rPr>
                        <a:t> + (</a:t>
                      </a:r>
                      <a:r>
                        <a:rPr b="1" lang="en">
                          <a:latin typeface="Consolas"/>
                          <a:ea typeface="Consolas"/>
                          <a:cs typeface="Consolas"/>
                          <a:sym typeface="Consolas"/>
                        </a:rPr>
                        <a:t>400</a:t>
                      </a:r>
                      <a:r>
                        <a:rPr lang="en">
                          <a:latin typeface="Consolas"/>
                          <a:ea typeface="Consolas"/>
                          <a:cs typeface="Consolas"/>
                          <a:sym typeface="Consolas"/>
                        </a:rPr>
                        <a:t> * (</a:t>
                      </a:r>
                      <a:r>
                        <a:rPr b="1" lang="en">
                          <a:latin typeface="Consolas"/>
                          <a:ea typeface="Consolas"/>
                          <a:cs typeface="Consolas"/>
                          <a:sym typeface="Consolas"/>
                        </a:rPr>
                        <a:t>yyyy-1998</a:t>
                      </a: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000000"/>
                      </a:solidFill>
                      <a:prstDash val="dash"/>
                      <a:round/>
                      <a:headEnd len="sm" w="sm" type="none"/>
                      <a:tailEnd len="sm" w="sm" type="none"/>
                    </a:lnL>
                    <a:lnR cap="flat" cmpd="sng" w="9525">
                      <a:solidFill>
                        <a:srgbClr val="000000"/>
                      </a:solidFill>
                      <a:prstDash val="dash"/>
                      <a:round/>
                      <a:headEnd len="sm" w="sm" type="none"/>
                      <a:tailEnd len="sm" w="sm" type="none"/>
                    </a:lnR>
                    <a:lnT cap="flat" cmpd="sng" w="9525">
                      <a:solidFill>
                        <a:srgbClr val="000000"/>
                      </a:solidFill>
                      <a:prstDash val="dash"/>
                      <a:round/>
                      <a:headEnd len="sm" w="sm" type="none"/>
                      <a:tailEnd len="sm" w="sm" type="none"/>
                    </a:lnT>
                    <a:lnB cap="flat" cmpd="sng" w="9525">
                      <a:solidFill>
                        <a:srgbClr val="000000"/>
                      </a:solidFill>
                      <a:prstDash val="dash"/>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195" name="Google Shape;195;p26"/>
          <p:cNvSpPr txBox="1"/>
          <p:nvPr/>
        </p:nvSpPr>
        <p:spPr>
          <a:xfrm>
            <a:off x="193838"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rgbClr val="000000"/>
              </a:buClr>
              <a:buSzPts val="2200"/>
              <a:buFont typeface="Roboto Condensed Light"/>
              <a:buChar char="➔"/>
            </a:pPr>
            <a:r>
              <a:rPr lang="en" sz="2200">
                <a:solidFill>
                  <a:schemeClr val="dk1"/>
                </a:solidFill>
                <a:latin typeface="Roboto Condensed"/>
                <a:ea typeface="Roboto Condensed"/>
                <a:cs typeface="Roboto Condensed"/>
                <a:sym typeface="Roboto Condensed"/>
              </a:rPr>
              <a:t>Use a prime number.</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rgbClr val="000000"/>
              </a:buClr>
              <a:buSzPts val="2200"/>
              <a:buFont typeface="Roboto Condensed Light"/>
              <a:buChar char="➔"/>
            </a:pPr>
            <a:r>
              <a:rPr lang="en" sz="2200">
                <a:solidFill>
                  <a:schemeClr val="dk1"/>
                </a:solidFill>
                <a:latin typeface="Roboto Condensed"/>
                <a:ea typeface="Roboto Condensed"/>
                <a:cs typeface="Roboto Condensed"/>
                <a:sym typeface="Roboto Condensed"/>
              </a:rPr>
              <a:t>Index is the residue of divide the key between a number (module).</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rgbClr val="000000"/>
              </a:buClr>
              <a:buSzPts val="2200"/>
              <a:buFont typeface="Roboto Condensed Light"/>
              <a:buChar char="➔"/>
            </a:pPr>
            <a:r>
              <a:rPr lang="en" sz="2200">
                <a:solidFill>
                  <a:schemeClr val="dk1"/>
                </a:solidFill>
                <a:latin typeface="Roboto Condensed"/>
                <a:ea typeface="Roboto Condensed"/>
                <a:cs typeface="Roboto Condensed"/>
                <a:sym typeface="Roboto Condensed"/>
              </a:rPr>
              <a:t>The number defines the amount of buckets of the hash table.</a:t>
            </a:r>
            <a:endParaRPr sz="2200">
              <a:latin typeface="Roboto Condensed"/>
              <a:ea typeface="Roboto Condensed"/>
              <a:cs typeface="Roboto Condensed"/>
              <a:sym typeface="Roboto Condensed"/>
            </a:endParaRPr>
          </a:p>
        </p:txBody>
      </p:sp>
      <p:sp>
        <p:nvSpPr>
          <p:cNvPr id="196" name="Google Shape;196;p26"/>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197" name="Google Shape;197;p26"/>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98" name="Google Shape;198;p26"/>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pic>
        <p:nvPicPr>
          <p:cNvPr id="199" name="Google Shape;199;p26"/>
          <p:cNvPicPr preferRelativeResize="0"/>
          <p:nvPr/>
        </p:nvPicPr>
        <p:blipFill>
          <a:blip r:embed="rId3">
            <a:alphaModFix/>
          </a:blip>
          <a:stretch>
            <a:fillRect/>
          </a:stretch>
        </p:blipFill>
        <p:spPr>
          <a:xfrm>
            <a:off x="4727525" y="3380875"/>
            <a:ext cx="4160400" cy="2014300"/>
          </a:xfrm>
          <a:prstGeom prst="rect">
            <a:avLst/>
          </a:prstGeom>
          <a:noFill/>
          <a:ln>
            <a:noFill/>
          </a:ln>
        </p:spPr>
      </p:pic>
      <p:sp>
        <p:nvSpPr>
          <p:cNvPr id="200" name="Google Shape;200;p26"/>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Modular Arithmetic</a:t>
            </a:r>
            <a:endParaRPr b="1">
              <a:solidFill>
                <a:srgbClr val="CC0000"/>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Disclaimer / Descargo de Responsabilidad</a:t>
            </a:r>
            <a:endParaRPr/>
          </a:p>
        </p:txBody>
      </p:sp>
      <p:sp>
        <p:nvSpPr>
          <p:cNvPr id="43" name="Google Shape;43;p9"/>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206" name="Google Shape;206;p27"/>
          <p:cNvSpPr txBox="1"/>
          <p:nvPr/>
        </p:nvSpPr>
        <p:spPr>
          <a:xfrm>
            <a:off x="193838"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rgbClr val="000000"/>
              </a:buClr>
              <a:buSzPts val="2200"/>
              <a:buFont typeface="Roboto Condensed Light"/>
              <a:buChar char="➔"/>
            </a:pPr>
            <a:r>
              <a:rPr lang="en" sz="2200">
                <a:solidFill>
                  <a:schemeClr val="dk1"/>
                </a:solidFill>
                <a:latin typeface="Roboto Condensed"/>
                <a:ea typeface="Roboto Condensed"/>
                <a:cs typeface="Roboto Condensed"/>
                <a:sym typeface="Roboto Condensed"/>
              </a:rPr>
              <a:t>Square the key value.</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Takes the middle </a:t>
            </a:r>
            <a:r>
              <a:rPr i="1" lang="en" sz="2200">
                <a:solidFill>
                  <a:schemeClr val="dk1"/>
                </a:solidFill>
                <a:latin typeface="Roboto Condensed"/>
                <a:ea typeface="Roboto Condensed"/>
                <a:cs typeface="Roboto Condensed"/>
                <a:sym typeface="Roboto Condensed"/>
              </a:rPr>
              <a:t>r</a:t>
            </a:r>
            <a:r>
              <a:rPr lang="en" sz="2200">
                <a:solidFill>
                  <a:schemeClr val="dk1"/>
                </a:solidFill>
                <a:latin typeface="Roboto Condensed"/>
                <a:ea typeface="Roboto Condensed"/>
                <a:cs typeface="Roboto Condensed"/>
                <a:sym typeface="Roboto Condensed"/>
              </a:rPr>
              <a:t> digits of the result.</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It gives a value between 0 and     ( 2^r ) -1</a:t>
            </a:r>
            <a:endParaRPr sz="2200">
              <a:solidFill>
                <a:schemeClr val="dk1"/>
              </a:solidFill>
              <a:latin typeface="Roboto Condensed"/>
              <a:ea typeface="Roboto Condensed"/>
              <a:cs typeface="Roboto Condensed"/>
              <a:sym typeface="Roboto Condensed"/>
            </a:endParaRPr>
          </a:p>
        </p:txBody>
      </p:sp>
      <p:sp>
        <p:nvSpPr>
          <p:cNvPr id="207" name="Google Shape;207;p27"/>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208" name="Google Shape;208;p27"/>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09" name="Google Shape;209;p27"/>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210" name="Google Shape;210;p27"/>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Mid-Square Method</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211" name="Google Shape;211;p27"/>
          <p:cNvPicPr preferRelativeResize="0"/>
          <p:nvPr/>
        </p:nvPicPr>
        <p:blipFill>
          <a:blip r:embed="rId3">
            <a:alphaModFix/>
          </a:blip>
          <a:stretch>
            <a:fillRect/>
          </a:stretch>
        </p:blipFill>
        <p:spPr>
          <a:xfrm>
            <a:off x="4712100" y="3431562"/>
            <a:ext cx="4191250" cy="191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217" name="Google Shape;217;p28"/>
          <p:cNvSpPr txBox="1"/>
          <p:nvPr/>
        </p:nvSpPr>
        <p:spPr>
          <a:xfrm>
            <a:off x="193838"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Ignore part of the key and use the rest as the array index.</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You don’t need to get successive numbers.</a:t>
            </a:r>
            <a:endParaRPr sz="2200">
              <a:solidFill>
                <a:schemeClr val="dk1"/>
              </a:solidFill>
              <a:latin typeface="Roboto Condensed"/>
              <a:ea typeface="Roboto Condensed"/>
              <a:cs typeface="Roboto Condensed"/>
              <a:sym typeface="Roboto Condensed"/>
            </a:endParaRPr>
          </a:p>
        </p:txBody>
      </p:sp>
      <p:sp>
        <p:nvSpPr>
          <p:cNvPr id="218" name="Google Shape;218;p28"/>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219" name="Google Shape;219;p28"/>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20" name="Google Shape;220;p28"/>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221" name="Google Shape;221;p28"/>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Truncation</a:t>
            </a:r>
            <a:r>
              <a:rPr lang="en"/>
              <a:t> Method</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222" name="Google Shape;222;p28"/>
          <p:cNvPicPr preferRelativeResize="0"/>
          <p:nvPr/>
        </p:nvPicPr>
        <p:blipFill>
          <a:blip r:embed="rId3">
            <a:alphaModFix/>
          </a:blip>
          <a:stretch>
            <a:fillRect/>
          </a:stretch>
        </p:blipFill>
        <p:spPr>
          <a:xfrm>
            <a:off x="4767004" y="3428297"/>
            <a:ext cx="4081430" cy="191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228" name="Google Shape;228;p29"/>
          <p:cNvSpPr txBox="1"/>
          <p:nvPr/>
        </p:nvSpPr>
        <p:spPr>
          <a:xfrm>
            <a:off x="193838"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Divide the key in parts.</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Combine this parts (might be using operator / * + -).</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For example, divide a number of 8 digits in groups of 3 digits and sum this groups.</a:t>
            </a:r>
            <a:endParaRPr sz="2200">
              <a:solidFill>
                <a:schemeClr val="dk1"/>
              </a:solidFill>
              <a:latin typeface="Roboto Condensed"/>
              <a:ea typeface="Roboto Condensed"/>
              <a:cs typeface="Roboto Condensed"/>
              <a:sym typeface="Roboto Condensed"/>
            </a:endParaRPr>
          </a:p>
        </p:txBody>
      </p:sp>
      <p:sp>
        <p:nvSpPr>
          <p:cNvPr id="229" name="Google Shape;229;p29"/>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230" name="Google Shape;230;p29"/>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31" name="Google Shape;231;p29"/>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232" name="Google Shape;232;p29"/>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Folding</a:t>
            </a:r>
            <a:r>
              <a:rPr lang="en"/>
              <a:t> Method</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233" name="Google Shape;233;p29"/>
          <p:cNvPicPr preferRelativeResize="0"/>
          <p:nvPr/>
        </p:nvPicPr>
        <p:blipFill>
          <a:blip r:embed="rId3">
            <a:alphaModFix/>
          </a:blip>
          <a:stretch>
            <a:fillRect/>
          </a:stretch>
        </p:blipFill>
        <p:spPr>
          <a:xfrm>
            <a:off x="4749691" y="3421163"/>
            <a:ext cx="4116071" cy="193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(Function)</a:t>
            </a:r>
            <a:endParaRPr/>
          </a:p>
        </p:txBody>
      </p:sp>
      <p:sp>
        <p:nvSpPr>
          <p:cNvPr id="239" name="Google Shape;239;p30"/>
          <p:cNvSpPr txBox="1"/>
          <p:nvPr>
            <p:ph idx="1" type="body"/>
          </p:nvPr>
        </p:nvSpPr>
        <p:spPr>
          <a:xfrm>
            <a:off x="457200" y="3089100"/>
            <a:ext cx="8229600" cy="679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3600"/>
              <a:t>What’s the problem of Hash Tables?</a:t>
            </a:r>
            <a:endParaRPr b="1" sz="3600">
              <a:solidFill>
                <a:srgbClr val="CC0000"/>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 (Collisions)</a:t>
            </a:r>
            <a:endParaRPr/>
          </a:p>
        </p:txBody>
      </p:sp>
      <p:sp>
        <p:nvSpPr>
          <p:cNvPr id="245" name="Google Shape;245;p31"/>
          <p:cNvSpPr txBox="1"/>
          <p:nvPr>
            <p:ph idx="1" type="body"/>
          </p:nvPr>
        </p:nvSpPr>
        <p:spPr>
          <a:xfrm>
            <a:off x="457200" y="1081200"/>
            <a:ext cx="8229600" cy="49764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Two or more keys with the same index.</a:t>
            </a:r>
            <a:endParaRPr sz="2200"/>
          </a:p>
          <a:p>
            <a:pPr indent="0" lvl="0" marL="457200" marR="0" rtl="0" algn="l">
              <a:lnSpc>
                <a:spcPct val="100000"/>
              </a:lnSpc>
              <a:spcBef>
                <a:spcPts val="600"/>
              </a:spcBef>
              <a:spcAft>
                <a:spcPts val="0"/>
              </a:spcAft>
              <a:buNone/>
            </a:pPr>
            <a:r>
              <a:t/>
            </a:r>
            <a:endParaRPr sz="2200"/>
          </a:p>
          <a:p>
            <a:pPr indent="-368300" lvl="0" marL="457200" marR="0" rtl="0" algn="l">
              <a:lnSpc>
                <a:spcPct val="100000"/>
              </a:lnSpc>
              <a:spcBef>
                <a:spcPts val="600"/>
              </a:spcBef>
              <a:spcAft>
                <a:spcPts val="0"/>
              </a:spcAft>
              <a:buSzPts val="2200"/>
              <a:buChar char="➔"/>
            </a:pPr>
            <a:r>
              <a:rPr lang="en" sz="2200"/>
              <a:t>Collisions are practically unavoidable. </a:t>
            </a:r>
            <a:r>
              <a:rPr lang="en" sz="2200"/>
              <a:t>Collisions Treatment in some cases is very expensive. </a:t>
            </a:r>
            <a:endParaRPr sz="2200"/>
          </a:p>
          <a:p>
            <a:pPr indent="0" lvl="0" marL="457200" marR="0" rtl="0" algn="l">
              <a:lnSpc>
                <a:spcPct val="100000"/>
              </a:lnSpc>
              <a:spcBef>
                <a:spcPts val="600"/>
              </a:spcBef>
              <a:spcAft>
                <a:spcPts val="0"/>
              </a:spcAft>
              <a:buNone/>
            </a:pPr>
            <a:r>
              <a:t/>
            </a:r>
            <a:endParaRPr sz="2200"/>
          </a:p>
          <a:p>
            <a:pPr indent="-368300" lvl="0" marL="457200" marR="0" rtl="0" algn="l">
              <a:lnSpc>
                <a:spcPct val="100000"/>
              </a:lnSpc>
              <a:spcBef>
                <a:spcPts val="600"/>
              </a:spcBef>
              <a:spcAft>
                <a:spcPts val="0"/>
              </a:spcAft>
              <a:buSzPts val="2200"/>
              <a:buChar char="➔"/>
            </a:pPr>
            <a:r>
              <a:rPr lang="en" sz="2200"/>
              <a:t>Wrong choice of hash function can increase this problem.</a:t>
            </a:r>
            <a:endParaRPr sz="2200"/>
          </a:p>
          <a:p>
            <a:pPr indent="0" lvl="0" marL="457200" marR="0" rtl="0" algn="l">
              <a:lnSpc>
                <a:spcPct val="100000"/>
              </a:lnSpc>
              <a:spcBef>
                <a:spcPts val="600"/>
              </a:spcBef>
              <a:spcAft>
                <a:spcPts val="0"/>
              </a:spcAft>
              <a:buNone/>
            </a:pPr>
            <a:r>
              <a:t/>
            </a:r>
            <a:endParaRPr sz="2200"/>
          </a:p>
          <a:p>
            <a:pPr indent="-368300" lvl="0" marL="457200" rtl="0" algn="l">
              <a:spcBef>
                <a:spcPts val="600"/>
              </a:spcBef>
              <a:spcAft>
                <a:spcPts val="0"/>
              </a:spcAft>
              <a:buSzPts val="2200"/>
              <a:buChar char="➔"/>
            </a:pPr>
            <a:r>
              <a:rPr lang="en" sz="2200"/>
              <a:t>Almost all the hash slots remaining are empty while a few are full and present a lot of collisions.</a:t>
            </a:r>
            <a:endParaRPr sz="2200"/>
          </a:p>
          <a:p>
            <a:pPr indent="0" lvl="0" marL="457200" rtl="0" algn="l">
              <a:spcBef>
                <a:spcPts val="600"/>
              </a:spcBef>
              <a:spcAft>
                <a:spcPts val="0"/>
              </a:spcAft>
              <a:buNone/>
            </a:pPr>
            <a:r>
              <a:t/>
            </a:r>
            <a:endParaRPr sz="2200"/>
          </a:p>
          <a:p>
            <a:pPr indent="-368300" lvl="0" marL="457200" rtl="0" algn="l">
              <a:spcBef>
                <a:spcPts val="600"/>
              </a:spcBef>
              <a:spcAft>
                <a:spcPts val="0"/>
              </a:spcAft>
              <a:buSzPts val="2200"/>
              <a:buChar char="➔"/>
            </a:pPr>
            <a:r>
              <a:rPr lang="en" sz="2200"/>
              <a:t>Small hash table and too much keys to be </a:t>
            </a:r>
            <a:endParaRPr sz="2200"/>
          </a:p>
          <a:p>
            <a:pPr indent="0" lvl="0" marL="457200" rtl="0" algn="l">
              <a:spcBef>
                <a:spcPts val="600"/>
              </a:spcBef>
              <a:spcAft>
                <a:spcPts val="0"/>
              </a:spcAft>
              <a:buNone/>
            </a:pPr>
            <a:r>
              <a:rPr lang="en" sz="2200"/>
              <a:t>sorted.</a:t>
            </a:r>
            <a:endParaRPr sz="2200"/>
          </a:p>
          <a:p>
            <a:pPr indent="0" lvl="0" marL="457200" rtl="0" algn="l">
              <a:spcBef>
                <a:spcPts val="600"/>
              </a:spcBef>
              <a:spcAft>
                <a:spcPts val="0"/>
              </a:spcAft>
              <a:buNone/>
            </a:pPr>
            <a:r>
              <a:t/>
            </a:r>
            <a:endParaRPr sz="2200"/>
          </a:p>
          <a:p>
            <a:pPr indent="0" lvl="0" marL="457200" rtl="0" algn="l">
              <a:spcBef>
                <a:spcPts val="600"/>
              </a:spcBef>
              <a:spcAft>
                <a:spcPts val="0"/>
              </a:spcAft>
              <a:buNone/>
            </a:pPr>
            <a:r>
              <a:t/>
            </a:r>
            <a:endParaRPr sz="2200"/>
          </a:p>
          <a:p>
            <a:pPr indent="0" lvl="0" marL="45720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246" name="Google Shape;246;p31"/>
          <p:cNvPicPr preferRelativeResize="0"/>
          <p:nvPr/>
        </p:nvPicPr>
        <p:blipFill rotWithShape="1">
          <a:blip r:embed="rId3">
            <a:alphaModFix/>
          </a:blip>
          <a:srcRect b="0" l="0" r="10257" t="0"/>
          <a:stretch/>
        </p:blipFill>
        <p:spPr>
          <a:xfrm>
            <a:off x="5671300" y="4385050"/>
            <a:ext cx="3472699" cy="24729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Hashing</a:t>
            </a:r>
            <a:endParaRPr/>
          </a:p>
        </p:txBody>
      </p:sp>
      <p:sp>
        <p:nvSpPr>
          <p:cNvPr id="252" name="Google Shape;252;p32"/>
          <p:cNvSpPr txBox="1"/>
          <p:nvPr>
            <p:ph idx="1" type="body"/>
          </p:nvPr>
        </p:nvSpPr>
        <p:spPr>
          <a:xfrm>
            <a:off x="457200" y="3089100"/>
            <a:ext cx="8229600" cy="679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lang="en" sz="3600"/>
              <a:t>How to deal with collisions</a:t>
            </a:r>
            <a:r>
              <a:rPr b="1" lang="en" sz="3600"/>
              <a:t>?</a:t>
            </a:r>
            <a:endParaRPr b="1" sz="3600">
              <a:solidFill>
                <a:srgbClr val="CC0000"/>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6" name="Shape 256"/>
        <p:cNvGrpSpPr/>
        <p:nvPr/>
      </p:nvGrpSpPr>
      <p:grpSpPr>
        <a:xfrm>
          <a:off x="0" y="0"/>
          <a:ext cx="0" cy="0"/>
          <a:chOff x="0" y="0"/>
          <a:chExt cx="0" cy="0"/>
        </a:xfrm>
      </p:grpSpPr>
      <p:sp>
        <p:nvSpPr>
          <p:cNvPr id="257" name="Google Shape;257;p3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Pathfinding</a:t>
            </a:r>
            <a:endParaRPr>
              <a:solidFill>
                <a:srgbClr val="FFFFFF"/>
              </a:solidFill>
            </a:endParaRPr>
          </a:p>
        </p:txBody>
      </p:sp>
      <p:pic>
        <p:nvPicPr>
          <p:cNvPr id="258" name="Google Shape;258;p33"/>
          <p:cNvPicPr preferRelativeResize="0"/>
          <p:nvPr/>
        </p:nvPicPr>
        <p:blipFill>
          <a:blip r:embed="rId3">
            <a:alphaModFix/>
          </a:blip>
          <a:stretch>
            <a:fillRect/>
          </a:stretch>
        </p:blipFill>
        <p:spPr>
          <a:xfrm>
            <a:off x="3601475" y="3671425"/>
            <a:ext cx="5240976" cy="278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a:t>
            </a:r>
            <a:endParaRPr/>
          </a:p>
        </p:txBody>
      </p:sp>
      <p:sp>
        <p:nvSpPr>
          <p:cNvPr id="264" name="Google Shape;264;p34"/>
          <p:cNvSpPr txBox="1"/>
          <p:nvPr/>
        </p:nvSpPr>
        <p:spPr>
          <a:xfrm>
            <a:off x="193838" y="2180225"/>
            <a:ext cx="4284900" cy="39603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Finds the shortest route between two points.</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Used to solve mazes.</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We can abstract its </a:t>
            </a:r>
            <a:r>
              <a:rPr lang="en" sz="2200">
                <a:solidFill>
                  <a:schemeClr val="dk1"/>
                </a:solidFill>
                <a:latin typeface="Roboto Condensed"/>
                <a:ea typeface="Roboto Condensed"/>
                <a:cs typeface="Roboto Condensed"/>
                <a:sym typeface="Roboto Condensed"/>
              </a:rPr>
              <a:t>functionality</a:t>
            </a:r>
            <a:r>
              <a:rPr lang="en" sz="2200">
                <a:solidFill>
                  <a:schemeClr val="dk1"/>
                </a:solidFill>
                <a:latin typeface="Roboto Condensed"/>
                <a:ea typeface="Roboto Condensed"/>
                <a:cs typeface="Roboto Condensed"/>
                <a:sym typeface="Roboto Condensed"/>
              </a:rPr>
              <a:t> by saying its is an algorithm that explore adjacent nodes and selects the closest.</a:t>
            </a:r>
            <a:endParaRPr sz="2200">
              <a:solidFill>
                <a:schemeClr val="dk1"/>
              </a:solidFill>
              <a:latin typeface="Roboto Condensed"/>
              <a:ea typeface="Roboto Condensed"/>
              <a:cs typeface="Roboto Condensed"/>
              <a:sym typeface="Roboto Condensed"/>
            </a:endParaRPr>
          </a:p>
        </p:txBody>
      </p:sp>
      <p:sp>
        <p:nvSpPr>
          <p:cNvPr id="265" name="Google Shape;265;p34"/>
          <p:cNvSpPr txBox="1"/>
          <p:nvPr/>
        </p:nvSpPr>
        <p:spPr>
          <a:xfrm>
            <a:off x="193838" y="15073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CHARACTERISTICS</a:t>
            </a:r>
            <a:endParaRPr b="1" sz="1800">
              <a:solidFill>
                <a:srgbClr val="FFFFFF"/>
              </a:solidFill>
              <a:latin typeface="Roboto Condensed"/>
              <a:ea typeface="Roboto Condensed"/>
              <a:cs typeface="Roboto Condensed"/>
              <a:sym typeface="Roboto Condensed"/>
            </a:endParaRPr>
          </a:p>
        </p:txBody>
      </p:sp>
      <p:sp>
        <p:nvSpPr>
          <p:cNvPr id="266" name="Google Shape;266;p34"/>
          <p:cNvSpPr txBox="1"/>
          <p:nvPr/>
        </p:nvSpPr>
        <p:spPr>
          <a:xfrm>
            <a:off x="4665263" y="2180225"/>
            <a:ext cx="4284900" cy="39603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It is usually implemented as an algorithm that runs over a matrix.</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Each matrix cell is a node.</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These kind of algorithm are used in strategy games.</a:t>
            </a:r>
            <a:endParaRPr sz="2200">
              <a:solidFill>
                <a:schemeClr val="dk1"/>
              </a:solidFill>
              <a:latin typeface="Roboto Condensed"/>
              <a:ea typeface="Roboto Condensed"/>
              <a:cs typeface="Roboto Condensed"/>
              <a:sym typeface="Roboto Condensed"/>
            </a:endParaRPr>
          </a:p>
        </p:txBody>
      </p:sp>
      <p:sp>
        <p:nvSpPr>
          <p:cNvPr id="267" name="Google Shape;267;p34"/>
          <p:cNvSpPr txBox="1"/>
          <p:nvPr/>
        </p:nvSpPr>
        <p:spPr>
          <a:xfrm>
            <a:off x="4665263" y="15073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MORE CHARACTERISTICS</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a:t>
            </a:r>
            <a:endParaRPr/>
          </a:p>
        </p:txBody>
      </p:sp>
      <p:graphicFrame>
        <p:nvGraphicFramePr>
          <p:cNvPr id="273" name="Google Shape;273;p35"/>
          <p:cNvGraphicFramePr/>
          <p:nvPr/>
        </p:nvGraphicFramePr>
        <p:xfrm>
          <a:off x="952500" y="1648675"/>
          <a:ext cx="3000000" cy="3000000"/>
        </p:xfrm>
        <a:graphic>
          <a:graphicData uri="http://schemas.openxmlformats.org/drawingml/2006/table">
            <a:tbl>
              <a:tblPr>
                <a:noFill/>
                <a:tableStyleId>{027CE3E2-0AEC-4EB3-B348-F74DF421079E}</a:tableStyleId>
              </a:tblPr>
              <a:tblGrid>
                <a:gridCol w="603250"/>
                <a:gridCol w="603250"/>
                <a:gridCol w="603250"/>
                <a:gridCol w="603250"/>
                <a:gridCol w="603250"/>
                <a:gridCol w="603250"/>
                <a:gridCol w="603250"/>
                <a:gridCol w="603250"/>
                <a:gridCol w="603250"/>
                <a:gridCol w="603250"/>
                <a:gridCol w="603250"/>
                <a:gridCol w="603250"/>
              </a:tblGrid>
              <a:tr h="381000">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74" name="Google Shape;274;p35"/>
          <p:cNvPicPr preferRelativeResize="0"/>
          <p:nvPr/>
        </p:nvPicPr>
        <p:blipFill>
          <a:blip r:embed="rId3">
            <a:alphaModFix/>
          </a:blip>
          <a:stretch>
            <a:fillRect/>
          </a:stretch>
        </p:blipFill>
        <p:spPr>
          <a:xfrm>
            <a:off x="1658200" y="1724875"/>
            <a:ext cx="287341" cy="279787"/>
          </a:xfrm>
          <a:prstGeom prst="rect">
            <a:avLst/>
          </a:prstGeom>
          <a:noFill/>
          <a:ln>
            <a:noFill/>
          </a:ln>
        </p:spPr>
      </p:pic>
      <p:pic>
        <p:nvPicPr>
          <p:cNvPr id="275" name="Google Shape;275;p35"/>
          <p:cNvPicPr preferRelativeResize="0"/>
          <p:nvPr/>
        </p:nvPicPr>
        <p:blipFill>
          <a:blip r:embed="rId3">
            <a:alphaModFix/>
          </a:blip>
          <a:stretch>
            <a:fillRect/>
          </a:stretch>
        </p:blipFill>
        <p:spPr>
          <a:xfrm>
            <a:off x="1060500" y="4744725"/>
            <a:ext cx="321447" cy="313893"/>
          </a:xfrm>
          <a:prstGeom prst="rect">
            <a:avLst/>
          </a:prstGeom>
          <a:noFill/>
          <a:ln>
            <a:noFill/>
          </a:ln>
        </p:spPr>
      </p:pic>
      <p:pic>
        <p:nvPicPr>
          <p:cNvPr id="276" name="Google Shape;276;p35"/>
          <p:cNvPicPr preferRelativeResize="0"/>
          <p:nvPr/>
        </p:nvPicPr>
        <p:blipFill>
          <a:blip r:embed="rId4">
            <a:alphaModFix/>
          </a:blip>
          <a:stretch>
            <a:fillRect/>
          </a:stretch>
        </p:blipFill>
        <p:spPr>
          <a:xfrm>
            <a:off x="5929525" y="2511550"/>
            <a:ext cx="304800" cy="30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282" name="Google Shape;282;p36"/>
          <p:cNvSpPr txBox="1"/>
          <p:nvPr>
            <p:ph idx="1" type="body"/>
          </p:nvPr>
        </p:nvSpPr>
        <p:spPr>
          <a:xfrm>
            <a:off x="457200" y="1081200"/>
            <a:ext cx="8229600" cy="53352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There are many ways to implement Pathfinding.</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Depends on the context:</a:t>
            </a:r>
            <a:endParaRPr/>
          </a:p>
          <a:p>
            <a:pPr indent="0" lvl="0" marL="457200" marR="0" rtl="0" algn="l">
              <a:lnSpc>
                <a:spcPct val="100000"/>
              </a:lnSpc>
              <a:spcBef>
                <a:spcPts val="600"/>
              </a:spcBef>
              <a:spcAft>
                <a:spcPts val="0"/>
              </a:spcAft>
              <a:buNone/>
            </a:pPr>
            <a:r>
              <a:t/>
            </a:r>
            <a:endParaRPr/>
          </a:p>
          <a:p>
            <a:pPr indent="-381000" lvl="1" marL="914400" marR="0" rtl="0" algn="l">
              <a:lnSpc>
                <a:spcPct val="100000"/>
              </a:lnSpc>
              <a:spcBef>
                <a:spcPts val="600"/>
              </a:spcBef>
              <a:spcAft>
                <a:spcPts val="0"/>
              </a:spcAft>
              <a:buSzPts val="2400"/>
              <a:buChar char="◆"/>
            </a:pPr>
            <a:r>
              <a:rPr lang="en"/>
              <a:t>Is the goal moving or stationary?</a:t>
            </a:r>
            <a:endParaRPr/>
          </a:p>
          <a:p>
            <a:pPr indent="0" lvl="0" marL="914400" marR="0" rtl="0" algn="l">
              <a:lnSpc>
                <a:spcPct val="100000"/>
              </a:lnSpc>
              <a:spcBef>
                <a:spcPts val="600"/>
              </a:spcBef>
              <a:spcAft>
                <a:spcPts val="0"/>
              </a:spcAft>
              <a:buNone/>
            </a:pPr>
            <a:r>
              <a:t/>
            </a:r>
            <a:endParaRPr/>
          </a:p>
          <a:p>
            <a:pPr indent="-381000" lvl="1" marL="914400" marR="0" rtl="0" algn="l">
              <a:lnSpc>
                <a:spcPct val="100000"/>
              </a:lnSpc>
              <a:spcBef>
                <a:spcPts val="600"/>
              </a:spcBef>
              <a:spcAft>
                <a:spcPts val="0"/>
              </a:spcAft>
              <a:buSzPts val="2400"/>
              <a:buChar char="◆"/>
            </a:pPr>
            <a:r>
              <a:rPr lang="en"/>
              <a:t>Are there obstacles?</a:t>
            </a:r>
            <a:endParaRPr/>
          </a:p>
          <a:p>
            <a:pPr indent="0" lvl="0" marL="914400" marR="0" rtl="0" algn="l">
              <a:lnSpc>
                <a:spcPct val="100000"/>
              </a:lnSpc>
              <a:spcBef>
                <a:spcPts val="600"/>
              </a:spcBef>
              <a:spcAft>
                <a:spcPts val="0"/>
              </a:spcAft>
              <a:buNone/>
            </a:pPr>
            <a:r>
              <a:t/>
            </a:r>
            <a:endParaRPr/>
          </a:p>
          <a:p>
            <a:pPr indent="-381000" lvl="1" marL="914400" marR="0" rtl="0" algn="l">
              <a:lnSpc>
                <a:spcPct val="100000"/>
              </a:lnSpc>
              <a:spcBef>
                <a:spcPts val="600"/>
              </a:spcBef>
              <a:spcAft>
                <a:spcPts val="0"/>
              </a:spcAft>
              <a:buSzPts val="2400"/>
              <a:buChar char="◆"/>
            </a:pPr>
            <a:r>
              <a:rPr lang="en"/>
              <a:t>Is the shortest solution always the best solution?</a:t>
            </a:r>
            <a:endParaRPr/>
          </a:p>
          <a:p>
            <a:pPr indent="0" lvl="0" marL="914400" marR="0" rtl="0" algn="l">
              <a:lnSpc>
                <a:spcPct val="100000"/>
              </a:lnSpc>
              <a:spcBef>
                <a:spcPts val="600"/>
              </a:spcBef>
              <a:spcAft>
                <a:spcPts val="0"/>
              </a:spcAft>
              <a:buNone/>
            </a:pPr>
            <a:r>
              <a:t/>
            </a:r>
            <a:endParaRPr/>
          </a:p>
          <a:p>
            <a:pPr indent="-381000" lvl="1" marL="914400" marR="0" rtl="0" algn="l">
              <a:lnSpc>
                <a:spcPct val="100000"/>
              </a:lnSpc>
              <a:spcBef>
                <a:spcPts val="600"/>
              </a:spcBef>
              <a:spcAft>
                <a:spcPts val="0"/>
              </a:spcAft>
              <a:buSzPts val="2400"/>
              <a:buChar char="◆"/>
            </a:pPr>
            <a:r>
              <a:rPr lang="en"/>
              <a:t>Is it required to reach a specific destination or just a partial route will do?</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Levels of Complexity</a:t>
            </a:r>
            <a:endParaRPr/>
          </a:p>
        </p:txBody>
      </p:sp>
      <p:graphicFrame>
        <p:nvGraphicFramePr>
          <p:cNvPr id="49" name="Google Shape;49;p10"/>
          <p:cNvGraphicFramePr/>
          <p:nvPr/>
        </p:nvGraphicFramePr>
        <p:xfrm>
          <a:off x="952500" y="1649950"/>
          <a:ext cx="3000000" cy="3000000"/>
        </p:xfrm>
        <a:graphic>
          <a:graphicData uri="http://schemas.openxmlformats.org/drawingml/2006/table">
            <a:tbl>
              <a:tblPr>
                <a:noFill/>
                <a:tableStyleId>{027CE3E2-0AEC-4EB3-B348-F74DF421079E}</a:tableStyleId>
              </a:tblPr>
              <a:tblGrid>
                <a:gridCol w="1567125"/>
                <a:gridCol w="3258875"/>
                <a:gridCol w="2413000"/>
              </a:tblGrid>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1</a:t>
                      </a:r>
                      <a:endParaRPr b="1" sz="2400">
                        <a:latin typeface="Roboto Condensed"/>
                        <a:ea typeface="Roboto Condensed"/>
                        <a:cs typeface="Roboto Condensed"/>
                        <a:sym typeface="Roboto Condensed"/>
                      </a:endParaRPr>
                    </a:p>
                  </a:txBody>
                  <a:tcPr marT="91425" marB="91425" marR="91425" marL="91425">
                    <a:solidFill>
                      <a:srgbClr val="CCCCCC"/>
                    </a:solidFill>
                  </a:tcPr>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Constant</a:t>
                      </a:r>
                      <a:endParaRPr b="1" sz="2400">
                        <a:latin typeface="Roboto Condensed"/>
                        <a:ea typeface="Roboto Condensed"/>
                        <a:cs typeface="Roboto Condensed"/>
                        <a:sym typeface="Roboto Condensed"/>
                      </a:endParaRPr>
                    </a:p>
                  </a:txBody>
                  <a:tcPr marT="91425" marB="91425" marR="91425" marL="91425">
                    <a:solidFill>
                      <a:srgbClr val="CCCCCC"/>
                    </a:solidFill>
                  </a:tcPr>
                </a:tc>
                <a:tc rowSpan="6">
                  <a:txBody>
                    <a:bodyPr/>
                    <a:lstStyle/>
                    <a:p>
                      <a:pPr indent="0" lvl="0" marL="0" rtl="0" algn="ctr">
                        <a:spcBef>
                          <a:spcPts val="0"/>
                        </a:spcBef>
                        <a:spcAft>
                          <a:spcPts val="0"/>
                        </a:spcAft>
                        <a:buNone/>
                      </a:pPr>
                      <a:r>
                        <a:rPr b="1" lang="en" sz="2400">
                          <a:solidFill>
                            <a:schemeClr val="lt1"/>
                          </a:solidFill>
                          <a:latin typeface="Roboto Condensed"/>
                          <a:ea typeface="Roboto Condensed"/>
                          <a:cs typeface="Roboto Condensed"/>
                          <a:sym typeface="Roboto Condensed"/>
                        </a:rPr>
                        <a:t>C</a:t>
                      </a:r>
                      <a:r>
                        <a:rPr b="1" lang="en" sz="2400">
                          <a:solidFill>
                            <a:schemeClr val="lt1"/>
                          </a:solidFill>
                          <a:latin typeface="Roboto Condensed"/>
                          <a:ea typeface="Roboto Condensed"/>
                          <a:cs typeface="Roboto Condensed"/>
                          <a:sym typeface="Roboto Condensed"/>
                        </a:rPr>
                        <a:t>ommon Problems</a:t>
                      </a:r>
                      <a:endParaRPr b="1" sz="2400">
                        <a:solidFill>
                          <a:schemeClr val="lt1"/>
                        </a:solidFill>
                        <a:latin typeface="Roboto Condensed"/>
                        <a:ea typeface="Roboto Condensed"/>
                        <a:cs typeface="Roboto Condensed"/>
                        <a:sym typeface="Roboto Condensed"/>
                      </a:endParaRPr>
                    </a:p>
                  </a:txBody>
                  <a:tcPr marT="91425" marB="91425" marR="91425" marL="91425" anchor="ctr">
                    <a:lnB cap="flat" cmpd="sng" w="9525">
                      <a:solidFill>
                        <a:schemeClr val="lt1"/>
                      </a:solidFill>
                      <a:prstDash val="solid"/>
                      <a:round/>
                      <a:headEnd len="sm" w="sm" type="none"/>
                      <a:tailEnd len="sm" w="sm" type="none"/>
                    </a:lnB>
                    <a:solidFill>
                      <a:srgbClr val="000000"/>
                    </a:solidFill>
                  </a:tcPr>
                </a:tc>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log N</a:t>
                      </a:r>
                      <a:endParaRPr b="1" sz="2400">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Logarithmic</a:t>
                      </a:r>
                      <a:endParaRPr b="1" sz="2400">
                        <a:latin typeface="Roboto Condensed"/>
                        <a:ea typeface="Roboto Condensed"/>
                        <a:cs typeface="Roboto Condensed"/>
                        <a:sym typeface="Roboto Condensed"/>
                      </a:endParaRPr>
                    </a:p>
                  </a:txBody>
                  <a:tcPr marT="91425" marB="91425" marR="91425" marL="91425"/>
                </a:tc>
                <a:tc vMerge="1"/>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N</a:t>
                      </a:r>
                      <a:endParaRPr b="1" sz="2400">
                        <a:latin typeface="Roboto Condensed"/>
                        <a:ea typeface="Roboto Condensed"/>
                        <a:cs typeface="Roboto Condensed"/>
                        <a:sym typeface="Roboto Condensed"/>
                      </a:endParaRPr>
                    </a:p>
                  </a:txBody>
                  <a:tcPr marT="91425" marB="91425" marR="91425" marL="91425">
                    <a:solidFill>
                      <a:srgbClr val="CCCCCC"/>
                    </a:solidFill>
                  </a:tcPr>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Linear</a:t>
                      </a:r>
                      <a:endParaRPr b="1" sz="2400">
                        <a:latin typeface="Roboto Condensed"/>
                        <a:ea typeface="Roboto Condensed"/>
                        <a:cs typeface="Roboto Condensed"/>
                        <a:sym typeface="Roboto Condensed"/>
                      </a:endParaRPr>
                    </a:p>
                  </a:txBody>
                  <a:tcPr marT="91425" marB="91425" marR="91425" marL="91425">
                    <a:solidFill>
                      <a:srgbClr val="CCCCCC"/>
                    </a:solidFill>
                  </a:tcPr>
                </a:tc>
                <a:tc vMerge="1"/>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N log N</a:t>
                      </a:r>
                      <a:endParaRPr b="1" sz="2400">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Linear Logarithmic</a:t>
                      </a:r>
                      <a:endParaRPr b="1" sz="2400">
                        <a:latin typeface="Roboto Condensed"/>
                        <a:ea typeface="Roboto Condensed"/>
                        <a:cs typeface="Roboto Condensed"/>
                        <a:sym typeface="Roboto Condensed"/>
                      </a:endParaRPr>
                    </a:p>
                  </a:txBody>
                  <a:tcPr marT="91425" marB="91425" marR="91425" marL="91425"/>
                </a:tc>
                <a:tc vMerge="1"/>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N^2</a:t>
                      </a:r>
                      <a:endParaRPr b="1" sz="2400">
                        <a:latin typeface="Roboto Condensed"/>
                        <a:ea typeface="Roboto Condensed"/>
                        <a:cs typeface="Roboto Condensed"/>
                        <a:sym typeface="Roboto Condensed"/>
                      </a:endParaRPr>
                    </a:p>
                  </a:txBody>
                  <a:tcPr marT="91425" marB="91425" marR="91425" marL="91425">
                    <a:solidFill>
                      <a:srgbClr val="CCCCCC"/>
                    </a:solidFill>
                  </a:tcPr>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quadratic</a:t>
                      </a:r>
                      <a:endParaRPr b="1" sz="2400">
                        <a:latin typeface="Roboto Condensed"/>
                        <a:ea typeface="Roboto Condensed"/>
                        <a:cs typeface="Roboto Condensed"/>
                        <a:sym typeface="Roboto Condensed"/>
                      </a:endParaRPr>
                    </a:p>
                  </a:txBody>
                  <a:tcPr marT="91425" marB="91425" marR="91425" marL="91425">
                    <a:solidFill>
                      <a:srgbClr val="CCCCCC"/>
                    </a:solidFill>
                  </a:tcPr>
                </a:tc>
                <a:tc vMerge="1"/>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N^3</a:t>
                      </a:r>
                      <a:endParaRPr b="1" sz="2400">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qubic</a:t>
                      </a:r>
                      <a:endParaRPr b="1" sz="2400">
                        <a:latin typeface="Roboto Condensed"/>
                        <a:ea typeface="Roboto Condensed"/>
                        <a:cs typeface="Roboto Condensed"/>
                        <a:sym typeface="Roboto Condensed"/>
                      </a:endParaRPr>
                    </a:p>
                  </a:txBody>
                  <a:tcPr marT="91425" marB="91425" marR="91425" marL="91425"/>
                </a:tc>
                <a:tc vMerge="1"/>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2^N</a:t>
                      </a:r>
                      <a:endParaRPr b="1" sz="2400">
                        <a:latin typeface="Roboto Condensed"/>
                        <a:ea typeface="Roboto Condensed"/>
                        <a:cs typeface="Roboto Condensed"/>
                        <a:sym typeface="Roboto Condensed"/>
                      </a:endParaRPr>
                    </a:p>
                  </a:txBody>
                  <a:tcPr marT="91425" marB="91425" marR="91425" marL="91425">
                    <a:solidFill>
                      <a:srgbClr val="CCCCCC"/>
                    </a:solidFill>
                  </a:tcPr>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Exponential</a:t>
                      </a:r>
                      <a:endParaRPr b="1" sz="2400">
                        <a:latin typeface="Roboto Condensed"/>
                        <a:ea typeface="Roboto Condensed"/>
                        <a:cs typeface="Roboto Condensed"/>
                        <a:sym typeface="Roboto Condensed"/>
                      </a:endParaRPr>
                    </a:p>
                  </a:txBody>
                  <a:tcPr marT="91425" marB="91425" marR="91425" marL="91425">
                    <a:solidFill>
                      <a:srgbClr val="CCCCCC"/>
                    </a:solidFill>
                  </a:tcPr>
                </a:tc>
                <a:tc rowSpan="2">
                  <a:txBody>
                    <a:bodyPr/>
                    <a:lstStyle/>
                    <a:p>
                      <a:pPr indent="0" lvl="0" marL="0" rtl="0" algn="ctr">
                        <a:spcBef>
                          <a:spcPts val="0"/>
                        </a:spcBef>
                        <a:spcAft>
                          <a:spcPts val="0"/>
                        </a:spcAft>
                        <a:buNone/>
                      </a:pPr>
                      <a:r>
                        <a:rPr b="1" lang="en" sz="2400">
                          <a:solidFill>
                            <a:schemeClr val="lt1"/>
                          </a:solidFill>
                          <a:latin typeface="Roboto Condensed"/>
                          <a:ea typeface="Roboto Condensed"/>
                          <a:cs typeface="Roboto Condensed"/>
                          <a:sym typeface="Roboto Condensed"/>
                        </a:rPr>
                        <a:t>Hard Problems</a:t>
                      </a:r>
                      <a:endParaRPr b="1" sz="2400">
                        <a:solidFill>
                          <a:schemeClr val="lt1"/>
                        </a:solidFill>
                        <a:latin typeface="Roboto Condensed"/>
                        <a:ea typeface="Roboto Condensed"/>
                        <a:cs typeface="Roboto Condensed"/>
                        <a:sym typeface="Roboto Condensed"/>
                      </a:endParaRPr>
                    </a:p>
                  </a:txBody>
                  <a:tcPr marT="91425" marB="91425" marR="91425" marL="91425" anchor="ctr">
                    <a:lnT cap="flat" cmpd="sng" w="9525">
                      <a:solidFill>
                        <a:schemeClr val="lt1"/>
                      </a:solidFill>
                      <a:prstDash val="solid"/>
                      <a:round/>
                      <a:headEnd len="sm" w="sm" type="none"/>
                      <a:tailEnd len="sm" w="sm" type="none"/>
                    </a:lnT>
                    <a:solidFill>
                      <a:srgbClr val="000000"/>
                    </a:solidFill>
                  </a:tcPr>
                </a:tc>
              </a:tr>
              <a:tr h="381000">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N!</a:t>
                      </a:r>
                      <a:endParaRPr b="1" sz="2400">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b="1" lang="en" sz="2400">
                          <a:latin typeface="Roboto Condensed"/>
                          <a:ea typeface="Roboto Condensed"/>
                          <a:cs typeface="Roboto Condensed"/>
                          <a:sym typeface="Roboto Condensed"/>
                        </a:rPr>
                        <a:t>Factorial</a:t>
                      </a:r>
                      <a:endParaRPr b="1" sz="2400">
                        <a:latin typeface="Roboto Condensed"/>
                        <a:ea typeface="Roboto Condensed"/>
                        <a:cs typeface="Roboto Condensed"/>
                        <a:sym typeface="Roboto Condensed"/>
                      </a:endParaRPr>
                    </a:p>
                  </a:txBody>
                  <a:tcPr marT="91425" marB="91425" marR="91425" marL="91425"/>
                </a:tc>
                <a:tc vMerge="1"/>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288" name="Google Shape;288;p37"/>
          <p:cNvSpPr txBox="1"/>
          <p:nvPr/>
        </p:nvSpPr>
        <p:spPr>
          <a:xfrm>
            <a:off x="193838"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b="1" lang="en" sz="2200">
                <a:solidFill>
                  <a:srgbClr val="CC0000"/>
                </a:solidFill>
                <a:latin typeface="Roboto Condensed"/>
                <a:ea typeface="Roboto Condensed"/>
                <a:cs typeface="Roboto Condensed"/>
                <a:sym typeface="Roboto Condensed"/>
              </a:rPr>
              <a:t>There isn’t obstacles</a:t>
            </a:r>
            <a:r>
              <a:rPr lang="en" sz="2200">
                <a:solidFill>
                  <a:schemeClr val="dk1"/>
                </a:solidFill>
                <a:latin typeface="Roboto Condensed"/>
                <a:ea typeface="Roboto Condensed"/>
                <a:cs typeface="Roboto Condensed"/>
                <a:sym typeface="Roboto Condensed"/>
              </a:rPr>
              <a:t>. Just compare X and Y axis.</a:t>
            </a:r>
            <a:endParaRPr sz="2200">
              <a:solidFill>
                <a:schemeClr val="dk1"/>
              </a:solidFill>
              <a:latin typeface="Roboto Condensed"/>
              <a:ea typeface="Roboto Condensed"/>
              <a:cs typeface="Roboto Condensed"/>
              <a:sym typeface="Roboto Condensed"/>
            </a:endParaRPr>
          </a:p>
        </p:txBody>
      </p:sp>
      <p:sp>
        <p:nvSpPr>
          <p:cNvPr id="289" name="Google Shape;289;p37"/>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290" name="Google Shape;290;p37"/>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291" name="Google Shape;291;p37"/>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292" name="Google Shape;292;p37"/>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Simplest Form</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293" name="Google Shape;293;p37"/>
          <p:cNvPicPr preferRelativeResize="0"/>
          <p:nvPr/>
        </p:nvPicPr>
        <p:blipFill>
          <a:blip r:embed="rId3">
            <a:alphaModFix/>
          </a:blip>
          <a:stretch>
            <a:fillRect/>
          </a:stretch>
        </p:blipFill>
        <p:spPr>
          <a:xfrm>
            <a:off x="5367425" y="2952950"/>
            <a:ext cx="2880600" cy="2870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299" name="Google Shape;299;p38"/>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Take one step at a time in the direction of the goal.</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If an obstacle is encountered try to work around it by backstepping a bit </a:t>
            </a:r>
            <a:r>
              <a:rPr b="1" lang="en" sz="2200">
                <a:solidFill>
                  <a:srgbClr val="CC0000"/>
                </a:solidFill>
                <a:latin typeface="Roboto Condensed"/>
                <a:ea typeface="Roboto Condensed"/>
                <a:cs typeface="Roboto Condensed"/>
                <a:sym typeface="Roboto Condensed"/>
              </a:rPr>
              <a:t>in a random direction</a:t>
            </a:r>
            <a:r>
              <a:rPr lang="en" sz="2200">
                <a:solidFill>
                  <a:schemeClr val="dk1"/>
                </a:solidFill>
                <a:latin typeface="Roboto Condensed"/>
                <a:ea typeface="Roboto Condensed"/>
                <a:cs typeface="Roboto Condensed"/>
                <a:sym typeface="Roboto Condensed"/>
              </a:rPr>
              <a:t> and then try again.</a:t>
            </a:r>
            <a:endParaRPr sz="2200">
              <a:solidFill>
                <a:schemeClr val="dk1"/>
              </a:solidFill>
              <a:latin typeface="Roboto Condensed"/>
              <a:ea typeface="Roboto Condensed"/>
              <a:cs typeface="Roboto Condensed"/>
              <a:sym typeface="Roboto Condensed"/>
            </a:endParaRPr>
          </a:p>
        </p:txBody>
      </p:sp>
      <p:sp>
        <p:nvSpPr>
          <p:cNvPr id="300" name="Google Shape;300;p38"/>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01" name="Google Shape;301;p38"/>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02" name="Google Shape;302;p38"/>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03" name="Google Shape;303;p38"/>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Random</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04" name="Google Shape;304;p38"/>
          <p:cNvPicPr preferRelativeResize="0"/>
          <p:nvPr/>
        </p:nvPicPr>
        <p:blipFill>
          <a:blip r:embed="rId3">
            <a:alphaModFix/>
          </a:blip>
          <a:stretch>
            <a:fillRect/>
          </a:stretch>
        </p:blipFill>
        <p:spPr>
          <a:xfrm>
            <a:off x="5265727" y="2948548"/>
            <a:ext cx="3084000" cy="287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10" name="Google Shape;310;p39"/>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Take one step at a time in the direction of the goal.</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If an obstacle is encountered </a:t>
            </a:r>
            <a:r>
              <a:rPr b="1" lang="en" sz="2200">
                <a:solidFill>
                  <a:srgbClr val="CC0000"/>
                </a:solidFill>
                <a:latin typeface="Roboto Condensed"/>
                <a:ea typeface="Roboto Condensed"/>
                <a:cs typeface="Roboto Condensed"/>
                <a:sym typeface="Roboto Condensed"/>
              </a:rPr>
              <a:t>takes a random adjacent cell</a:t>
            </a:r>
            <a:r>
              <a:rPr lang="en" sz="2200">
                <a:solidFill>
                  <a:schemeClr val="dk1"/>
                </a:solidFill>
                <a:latin typeface="Roboto Condensed"/>
                <a:ea typeface="Roboto Condensed"/>
                <a:cs typeface="Roboto Condensed"/>
                <a:sym typeface="Roboto Condensed"/>
              </a:rPr>
              <a:t> and tries again.</a:t>
            </a:r>
            <a:endParaRPr sz="2200">
              <a:solidFill>
                <a:schemeClr val="dk1"/>
              </a:solidFill>
              <a:latin typeface="Roboto Condensed"/>
              <a:ea typeface="Roboto Condensed"/>
              <a:cs typeface="Roboto Condensed"/>
              <a:sym typeface="Roboto Condensed"/>
            </a:endParaRPr>
          </a:p>
        </p:txBody>
      </p:sp>
      <p:sp>
        <p:nvSpPr>
          <p:cNvPr id="311" name="Google Shape;311;p39"/>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12" name="Google Shape;312;p39"/>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13" name="Google Shape;313;p39"/>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14" name="Google Shape;314;p39"/>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Random</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15" name="Google Shape;315;p39"/>
          <p:cNvPicPr preferRelativeResize="0"/>
          <p:nvPr/>
        </p:nvPicPr>
        <p:blipFill>
          <a:blip r:embed="rId3">
            <a:alphaModFix/>
          </a:blip>
          <a:stretch>
            <a:fillRect/>
          </a:stretch>
        </p:blipFill>
        <p:spPr>
          <a:xfrm>
            <a:off x="5265727" y="2948548"/>
            <a:ext cx="3084000" cy="2878950"/>
          </a:xfrm>
          <a:prstGeom prst="rect">
            <a:avLst/>
          </a:prstGeom>
          <a:noFill/>
          <a:ln>
            <a:noFill/>
          </a:ln>
        </p:spPr>
      </p:pic>
      <p:sp>
        <p:nvSpPr>
          <p:cNvPr id="316" name="Google Shape;316;p39"/>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Simplest form with obstacles.</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It shouldn’t be used. Algorithm will have a “stupid” behaviour.</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Usually, this algorithm does not find the goal. </a:t>
            </a:r>
            <a:r>
              <a:rPr b="1" i="1" lang="en" sz="1900">
                <a:solidFill>
                  <a:srgbClr val="FFFFFF"/>
                </a:solidFill>
                <a:latin typeface="Roboto Condensed"/>
                <a:ea typeface="Roboto Condensed"/>
                <a:cs typeface="Roboto Condensed"/>
                <a:sym typeface="Roboto Condensed"/>
              </a:rPr>
              <a:t>Will get stuck in a multitude of situations.</a:t>
            </a:r>
            <a:endParaRPr b="1" i="1" sz="1900">
              <a:solidFill>
                <a:srgbClr val="FFFFFF"/>
              </a:solidFill>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22" name="Google Shape;322;p40"/>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Take one step at a time in the direction of the goal.</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If an obstacle is encountered </a:t>
            </a:r>
            <a:r>
              <a:rPr lang="en" sz="2200">
                <a:latin typeface="Roboto Condensed"/>
                <a:ea typeface="Roboto Condensed"/>
                <a:cs typeface="Roboto Condensed"/>
                <a:sym typeface="Roboto Condensed"/>
              </a:rPr>
              <a:t>start </a:t>
            </a:r>
            <a:r>
              <a:rPr b="1" lang="en" sz="2200">
                <a:solidFill>
                  <a:srgbClr val="CC0000"/>
                </a:solidFill>
                <a:latin typeface="Roboto Condensed"/>
                <a:ea typeface="Roboto Condensed"/>
                <a:cs typeface="Roboto Condensed"/>
                <a:sym typeface="Roboto Condensed"/>
              </a:rPr>
              <a:t>tracing around the object</a:t>
            </a:r>
            <a:r>
              <a:rPr lang="en" sz="2200">
                <a:latin typeface="Roboto Condensed"/>
                <a:ea typeface="Roboto Condensed"/>
                <a:cs typeface="Roboto Condensed"/>
                <a:sym typeface="Roboto Condensed"/>
              </a:rPr>
              <a:t>.</a:t>
            </a:r>
            <a:endParaRPr sz="2200">
              <a:latin typeface="Roboto Condensed"/>
              <a:ea typeface="Roboto Condensed"/>
              <a:cs typeface="Roboto Condensed"/>
              <a:sym typeface="Roboto Condensed"/>
            </a:endParaRPr>
          </a:p>
          <a:p>
            <a:pPr indent="0" lvl="0" marL="457200" rtl="0" algn="l">
              <a:spcBef>
                <a:spcPts val="0"/>
              </a:spcBef>
              <a:spcAft>
                <a:spcPts val="0"/>
              </a:spcAft>
              <a:buNone/>
            </a:pPr>
            <a:r>
              <a:t/>
            </a:r>
            <a:endParaRPr sz="2200">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Once there’s no obstacle continue moving in the goal’s direction.</a:t>
            </a:r>
            <a:endParaRPr sz="2200">
              <a:solidFill>
                <a:schemeClr val="dk1"/>
              </a:solidFill>
              <a:latin typeface="Roboto Condensed"/>
              <a:ea typeface="Roboto Condensed"/>
              <a:cs typeface="Roboto Condensed"/>
              <a:sym typeface="Roboto Condensed"/>
            </a:endParaRPr>
          </a:p>
        </p:txBody>
      </p:sp>
      <p:sp>
        <p:nvSpPr>
          <p:cNvPr id="323" name="Google Shape;323;p40"/>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24" name="Google Shape;324;p40"/>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25" name="Google Shape;325;p40"/>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26" name="Google Shape;326;p40"/>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Obstacle Tracing</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27" name="Google Shape;327;p40"/>
          <p:cNvPicPr preferRelativeResize="0"/>
          <p:nvPr/>
        </p:nvPicPr>
        <p:blipFill>
          <a:blip r:embed="rId3">
            <a:alphaModFix/>
          </a:blip>
          <a:stretch>
            <a:fillRect/>
          </a:stretch>
        </p:blipFill>
        <p:spPr>
          <a:xfrm>
            <a:off x="5199063" y="2972400"/>
            <a:ext cx="3217325" cy="2831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33" name="Google Shape;333;p41"/>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Take one step at a time in the direction of the goal.</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If an obstacle is encountered </a:t>
            </a:r>
            <a:r>
              <a:rPr lang="en" sz="2200">
                <a:latin typeface="Roboto Condensed"/>
                <a:ea typeface="Roboto Condensed"/>
                <a:cs typeface="Roboto Condensed"/>
                <a:sym typeface="Roboto Condensed"/>
              </a:rPr>
              <a:t>start </a:t>
            </a:r>
            <a:r>
              <a:rPr b="1" lang="en" sz="2200">
                <a:solidFill>
                  <a:srgbClr val="CC0000"/>
                </a:solidFill>
                <a:latin typeface="Roboto Condensed"/>
                <a:ea typeface="Roboto Condensed"/>
                <a:cs typeface="Roboto Condensed"/>
                <a:sym typeface="Roboto Condensed"/>
              </a:rPr>
              <a:t>tracing around the object</a:t>
            </a:r>
            <a:r>
              <a:rPr lang="en" sz="2200">
                <a:latin typeface="Roboto Condensed"/>
                <a:ea typeface="Roboto Condensed"/>
                <a:cs typeface="Roboto Condensed"/>
                <a:sym typeface="Roboto Condensed"/>
              </a:rPr>
              <a:t>.</a:t>
            </a:r>
            <a:endParaRPr sz="2200">
              <a:latin typeface="Roboto Condensed"/>
              <a:ea typeface="Roboto Condensed"/>
              <a:cs typeface="Roboto Condensed"/>
              <a:sym typeface="Roboto Condensed"/>
            </a:endParaRPr>
          </a:p>
          <a:p>
            <a:pPr indent="0" lvl="0" marL="457200" rtl="0" algn="l">
              <a:spcBef>
                <a:spcPts val="0"/>
              </a:spcBef>
              <a:spcAft>
                <a:spcPts val="0"/>
              </a:spcAft>
              <a:buNone/>
            </a:pPr>
            <a:r>
              <a:t/>
            </a:r>
            <a:endParaRPr sz="2200">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Once there’s no obstacle continue moving in the goal’s direction.</a:t>
            </a:r>
            <a:endParaRPr sz="2200">
              <a:solidFill>
                <a:schemeClr val="dk1"/>
              </a:solidFill>
              <a:latin typeface="Roboto Condensed"/>
              <a:ea typeface="Roboto Condensed"/>
              <a:cs typeface="Roboto Condensed"/>
              <a:sym typeface="Roboto Condensed"/>
            </a:endParaRPr>
          </a:p>
        </p:txBody>
      </p:sp>
      <p:sp>
        <p:nvSpPr>
          <p:cNvPr id="334" name="Google Shape;334;p41"/>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35" name="Google Shape;335;p41"/>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36" name="Google Shape;336;p41"/>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37" name="Google Shape;337;p41"/>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Obstacle Tracing</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38" name="Google Shape;338;p41"/>
          <p:cNvPicPr preferRelativeResize="0"/>
          <p:nvPr/>
        </p:nvPicPr>
        <p:blipFill>
          <a:blip r:embed="rId3">
            <a:alphaModFix/>
          </a:blip>
          <a:stretch>
            <a:fillRect/>
          </a:stretch>
        </p:blipFill>
        <p:spPr>
          <a:xfrm>
            <a:off x="5199063" y="2972400"/>
            <a:ext cx="3217325" cy="2831250"/>
          </a:xfrm>
          <a:prstGeom prst="rect">
            <a:avLst/>
          </a:prstGeom>
          <a:noFill/>
          <a:ln>
            <a:noFill/>
          </a:ln>
        </p:spPr>
      </p:pic>
      <p:sp>
        <p:nvSpPr>
          <p:cNvPr id="339" name="Google Shape;339;p41"/>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It can also </a:t>
            </a:r>
            <a:r>
              <a:rPr b="1" i="1" lang="en" sz="1900">
                <a:solidFill>
                  <a:srgbClr val="FFFFFF"/>
                </a:solidFill>
                <a:latin typeface="Roboto Condensed"/>
                <a:ea typeface="Roboto Condensed"/>
                <a:cs typeface="Roboto Condensed"/>
                <a:sym typeface="Roboto Condensed"/>
              </a:rPr>
              <a:t>get stuck in a multitude of situations</a:t>
            </a:r>
            <a:r>
              <a:rPr i="1" lang="en" sz="1900">
                <a:solidFill>
                  <a:srgbClr val="FFFFFF"/>
                </a:solidFill>
                <a:latin typeface="Roboto Condensed Light"/>
                <a:ea typeface="Roboto Condensed Light"/>
                <a:cs typeface="Roboto Condensed Light"/>
                <a:sym typeface="Roboto Condensed Light"/>
              </a:rPr>
              <a:t>.</a:t>
            </a:r>
            <a:endParaRPr i="1" sz="19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45" name="Google Shape;345;p42"/>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fanning out to </a:t>
            </a:r>
            <a:r>
              <a:rPr b="1" lang="en" sz="1800">
                <a:solidFill>
                  <a:srgbClr val="CC0000"/>
                </a:solidFill>
                <a:latin typeface="Roboto Condensed"/>
                <a:ea typeface="Roboto Condensed"/>
                <a:cs typeface="Roboto Condensed"/>
                <a:sym typeface="Roboto Condensed"/>
              </a:rPr>
              <a:t>explore the nearest neighbors and then their sublevel neighbors</a:t>
            </a:r>
            <a:r>
              <a:rPr lang="en" sz="1800">
                <a:solidFill>
                  <a:schemeClr val="dk1"/>
                </a:solidFill>
                <a:latin typeface="Roboto Condensed"/>
                <a:ea typeface="Roboto Condensed"/>
                <a:cs typeface="Roboto Condensed"/>
                <a:sym typeface="Roboto Condensed"/>
              </a:rPr>
              <a:t>.</a:t>
            </a:r>
            <a:endParaRPr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From the initial cell, visit the cells at one jump of distance.</a:t>
            </a:r>
            <a:endParaRPr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If you don’t find the goal, visit at two cells of distance, if you don’t find the goal, visit at three jumps and so on.</a:t>
            </a:r>
            <a:endParaRPr b="1"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It stops when it finds the goal.</a:t>
            </a:r>
            <a:endParaRPr sz="1800">
              <a:solidFill>
                <a:schemeClr val="dk1"/>
              </a:solidFill>
              <a:latin typeface="Roboto Condensed"/>
              <a:ea typeface="Roboto Condensed"/>
              <a:cs typeface="Roboto Condensed"/>
              <a:sym typeface="Roboto Condensed"/>
            </a:endParaRPr>
          </a:p>
        </p:txBody>
      </p:sp>
      <p:sp>
        <p:nvSpPr>
          <p:cNvPr id="346" name="Google Shape;346;p42"/>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47" name="Google Shape;347;p42"/>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48" name="Google Shape;348;p42"/>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49" name="Google Shape;349;p42"/>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Breadth-First Search (BFS)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50" name="Google Shape;350;p42"/>
          <p:cNvPicPr preferRelativeResize="0"/>
          <p:nvPr/>
        </p:nvPicPr>
        <p:blipFill>
          <a:blip r:embed="rId3">
            <a:alphaModFix/>
          </a:blip>
          <a:stretch>
            <a:fillRect/>
          </a:stretch>
        </p:blipFill>
        <p:spPr>
          <a:xfrm>
            <a:off x="5053275" y="2926157"/>
            <a:ext cx="3508900" cy="353094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56" name="Google Shape;356;p43"/>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fanning out to </a:t>
            </a:r>
            <a:r>
              <a:rPr b="1" lang="en" sz="1800">
                <a:solidFill>
                  <a:srgbClr val="CC0000"/>
                </a:solidFill>
                <a:latin typeface="Roboto Condensed"/>
                <a:ea typeface="Roboto Condensed"/>
                <a:cs typeface="Roboto Condensed"/>
                <a:sym typeface="Roboto Condensed"/>
              </a:rPr>
              <a:t>explore the nearest neighbors and then their sublevel neighbors</a:t>
            </a:r>
            <a:r>
              <a:rPr lang="en" sz="1800">
                <a:solidFill>
                  <a:schemeClr val="dk1"/>
                </a:solidFill>
                <a:latin typeface="Roboto Condensed"/>
                <a:ea typeface="Roboto Condensed"/>
                <a:cs typeface="Roboto Condensed"/>
                <a:sym typeface="Roboto Condensed"/>
              </a:rPr>
              <a:t>.</a:t>
            </a:r>
            <a:endParaRPr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From the initial cell, visit the cells at one jump of distance.</a:t>
            </a:r>
            <a:endParaRPr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If you don’t find the goal, visit at two cells of distance, if you don’t find the goal, visit at three jumps and so on.</a:t>
            </a:r>
            <a:endParaRPr b="1" sz="18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It stops when it finds the goal.</a:t>
            </a:r>
            <a:endParaRPr sz="1800">
              <a:solidFill>
                <a:schemeClr val="dk1"/>
              </a:solidFill>
              <a:latin typeface="Roboto Condensed"/>
              <a:ea typeface="Roboto Condensed"/>
              <a:cs typeface="Roboto Condensed"/>
              <a:sym typeface="Roboto Condensed"/>
            </a:endParaRPr>
          </a:p>
        </p:txBody>
      </p:sp>
      <p:sp>
        <p:nvSpPr>
          <p:cNvPr id="357" name="Google Shape;357;p43"/>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58" name="Google Shape;358;p43"/>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59" name="Google Shape;359;p43"/>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60" name="Google Shape;360;p43"/>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Breadth-First Search </a:t>
            </a:r>
            <a:r>
              <a:rPr lang="en"/>
              <a:t>(BFS)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61" name="Google Shape;361;p43"/>
          <p:cNvPicPr preferRelativeResize="0"/>
          <p:nvPr/>
        </p:nvPicPr>
        <p:blipFill>
          <a:blip r:embed="rId3">
            <a:alphaModFix/>
          </a:blip>
          <a:stretch>
            <a:fillRect/>
          </a:stretch>
        </p:blipFill>
        <p:spPr>
          <a:xfrm>
            <a:off x="5053275" y="2926157"/>
            <a:ext cx="3508900" cy="3530943"/>
          </a:xfrm>
          <a:prstGeom prst="rect">
            <a:avLst/>
          </a:prstGeom>
          <a:noFill/>
          <a:ln>
            <a:noFill/>
          </a:ln>
        </p:spPr>
      </p:pic>
      <p:sp>
        <p:nvSpPr>
          <p:cNvPr id="362" name="Google Shape;362;p43"/>
          <p:cNvSpPr/>
          <p:nvPr/>
        </p:nvSpPr>
        <p:spPr>
          <a:xfrm>
            <a:off x="-25" y="5547125"/>
            <a:ext cx="9144000" cy="1310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If there is path to the goal, this algorithm will find it.  Maybe no the shortest path.</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b="1" i="1" lang="en" sz="1900">
                <a:solidFill>
                  <a:srgbClr val="FFFFFF"/>
                </a:solidFill>
                <a:latin typeface="Roboto Condensed"/>
                <a:ea typeface="Roboto Condensed"/>
                <a:cs typeface="Roboto Condensed"/>
                <a:sym typeface="Roboto Condensed"/>
              </a:rPr>
              <a:t>Inefficient</a:t>
            </a:r>
            <a:r>
              <a:rPr i="1" lang="en" sz="1900">
                <a:solidFill>
                  <a:srgbClr val="FFFFFF"/>
                </a:solidFill>
                <a:latin typeface="Roboto Condensed Light"/>
                <a:ea typeface="Roboto Condensed Light"/>
                <a:cs typeface="Roboto Condensed Light"/>
                <a:sym typeface="Roboto Condensed Light"/>
              </a:rPr>
              <a:t>. If the graph is unweighted it funds the shortest path although not too efficiently.</a:t>
            </a:r>
            <a:endParaRPr i="1" sz="19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68" name="Google Shape;368;p44"/>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a:t>
            </a:r>
            <a:r>
              <a:rPr b="1" lang="en" sz="1800">
                <a:solidFill>
                  <a:srgbClr val="CC0000"/>
                </a:solidFill>
                <a:latin typeface="Roboto Condensed"/>
                <a:ea typeface="Roboto Condensed"/>
                <a:cs typeface="Roboto Condensed"/>
                <a:sym typeface="Roboto Condensed"/>
              </a:rPr>
              <a:t>exploring as far as possible down each branch </a:t>
            </a:r>
            <a:r>
              <a:rPr lang="en" sz="1800">
                <a:solidFill>
                  <a:schemeClr val="dk1"/>
                </a:solidFill>
                <a:latin typeface="Roboto Condensed"/>
                <a:ea typeface="Roboto Condensed"/>
                <a:cs typeface="Roboto Condensed"/>
                <a:sym typeface="Roboto Condensed"/>
              </a:rPr>
              <a:t>before backtracking</a:t>
            </a:r>
            <a:r>
              <a:rPr lang="en" sz="1800">
                <a:solidFill>
                  <a:schemeClr val="dk1"/>
                </a:solidFill>
                <a:latin typeface="Roboto Condensed"/>
                <a:ea typeface="Roboto Condensed"/>
                <a:cs typeface="Roboto Condensed"/>
                <a:sym typeface="Roboto Condensed"/>
              </a:rPr>
              <a:t>.</a:t>
            </a:r>
            <a:endParaRPr sz="1800">
              <a:solidFill>
                <a:schemeClr val="dk1"/>
              </a:solidFill>
              <a:latin typeface="Roboto Condensed"/>
              <a:ea typeface="Roboto Condensed"/>
              <a:cs typeface="Roboto Condensed"/>
              <a:sym typeface="Roboto Condensed"/>
            </a:endParaRPr>
          </a:p>
        </p:txBody>
      </p:sp>
      <p:sp>
        <p:nvSpPr>
          <p:cNvPr id="369" name="Google Shape;369;p44"/>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70" name="Google Shape;370;p44"/>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71" name="Google Shape;371;p44"/>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72" name="Google Shape;372;p44"/>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Depth</a:t>
            </a:r>
            <a:r>
              <a:rPr lang="en"/>
              <a:t>-First Search (DFS)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73" name="Google Shape;373;p44"/>
          <p:cNvPicPr preferRelativeResize="0"/>
          <p:nvPr/>
        </p:nvPicPr>
        <p:blipFill>
          <a:blip r:embed="rId3">
            <a:alphaModFix/>
          </a:blip>
          <a:stretch>
            <a:fillRect/>
          </a:stretch>
        </p:blipFill>
        <p:spPr>
          <a:xfrm>
            <a:off x="5053275" y="2926157"/>
            <a:ext cx="3508900" cy="35309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79" name="Google Shape;379;p45"/>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a:t>
            </a:r>
            <a:r>
              <a:rPr b="1" lang="en" sz="1800">
                <a:solidFill>
                  <a:srgbClr val="CC0000"/>
                </a:solidFill>
                <a:latin typeface="Roboto Condensed"/>
                <a:ea typeface="Roboto Condensed"/>
                <a:cs typeface="Roboto Condensed"/>
                <a:sym typeface="Roboto Condensed"/>
              </a:rPr>
              <a:t>exploring as far as possible down each branch </a:t>
            </a:r>
            <a:r>
              <a:rPr lang="en" sz="1800">
                <a:solidFill>
                  <a:schemeClr val="dk1"/>
                </a:solidFill>
                <a:latin typeface="Roboto Condensed"/>
                <a:ea typeface="Roboto Condensed"/>
                <a:cs typeface="Roboto Condensed"/>
                <a:sym typeface="Roboto Condensed"/>
              </a:rPr>
              <a:t>before backtracking.</a:t>
            </a:r>
            <a:endParaRPr sz="1800">
              <a:solidFill>
                <a:schemeClr val="dk1"/>
              </a:solidFill>
              <a:latin typeface="Roboto Condensed"/>
              <a:ea typeface="Roboto Condensed"/>
              <a:cs typeface="Roboto Condensed"/>
              <a:sym typeface="Roboto Condensed"/>
            </a:endParaRPr>
          </a:p>
        </p:txBody>
      </p:sp>
      <p:sp>
        <p:nvSpPr>
          <p:cNvPr id="380" name="Google Shape;380;p45"/>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81" name="Google Shape;381;p45"/>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82" name="Google Shape;382;p45"/>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83" name="Google Shape;383;p45"/>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Depth-First Search (DFS)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84" name="Google Shape;384;p45"/>
          <p:cNvPicPr preferRelativeResize="0"/>
          <p:nvPr/>
        </p:nvPicPr>
        <p:blipFill>
          <a:blip r:embed="rId3">
            <a:alphaModFix/>
          </a:blip>
          <a:stretch>
            <a:fillRect/>
          </a:stretch>
        </p:blipFill>
        <p:spPr>
          <a:xfrm>
            <a:off x="5053275" y="2926157"/>
            <a:ext cx="3508900" cy="3530943"/>
          </a:xfrm>
          <a:prstGeom prst="rect">
            <a:avLst/>
          </a:prstGeom>
          <a:noFill/>
          <a:ln>
            <a:noFill/>
          </a:ln>
        </p:spPr>
      </p:pic>
      <p:sp>
        <p:nvSpPr>
          <p:cNvPr id="385" name="Google Shape;385;p45"/>
          <p:cNvSpPr/>
          <p:nvPr/>
        </p:nvSpPr>
        <p:spPr>
          <a:xfrm>
            <a:off x="5946025" y="4001551"/>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1</a:t>
            </a:r>
            <a:endParaRPr b="1" sz="900">
              <a:latin typeface="Roboto Condensed"/>
              <a:ea typeface="Roboto Condensed"/>
              <a:cs typeface="Roboto Condensed"/>
              <a:sym typeface="Roboto Condensed"/>
            </a:endParaRPr>
          </a:p>
        </p:txBody>
      </p:sp>
      <p:sp>
        <p:nvSpPr>
          <p:cNvPr id="386" name="Google Shape;386;p45"/>
          <p:cNvSpPr/>
          <p:nvPr/>
        </p:nvSpPr>
        <p:spPr>
          <a:xfrm>
            <a:off x="5514750" y="3542926"/>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2</a:t>
            </a:r>
            <a:endParaRPr b="1" sz="900">
              <a:latin typeface="Roboto Condensed"/>
              <a:ea typeface="Roboto Condensed"/>
              <a:cs typeface="Roboto Condensed"/>
              <a:sym typeface="Roboto Condensed"/>
            </a:endParaRPr>
          </a:p>
        </p:txBody>
      </p:sp>
      <p:sp>
        <p:nvSpPr>
          <p:cNvPr id="387" name="Google Shape;387;p45"/>
          <p:cNvSpPr/>
          <p:nvPr/>
        </p:nvSpPr>
        <p:spPr>
          <a:xfrm>
            <a:off x="6353000" y="970388"/>
            <a:ext cx="2492700" cy="1094700"/>
          </a:xfrm>
          <a:prstGeom prst="wedgeRoundRectCallout">
            <a:avLst>
              <a:gd fmla="val -62302" name="adj1"/>
              <a:gd fmla="val 229575" name="adj2"/>
              <a:gd fmla="val 0" name="adj3"/>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In step 1, select this cell and pause exploring the other in the same level.</a:t>
            </a:r>
            <a:endParaRPr b="1" sz="1800">
              <a:latin typeface="Roboto Condensed"/>
              <a:ea typeface="Roboto Condensed"/>
              <a:cs typeface="Roboto Condensed"/>
              <a:sym typeface="Roboto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393" name="Google Shape;393;p46"/>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a:t>
            </a:r>
            <a:r>
              <a:rPr b="1" lang="en" sz="1800">
                <a:solidFill>
                  <a:srgbClr val="CC0000"/>
                </a:solidFill>
                <a:latin typeface="Roboto Condensed"/>
                <a:ea typeface="Roboto Condensed"/>
                <a:cs typeface="Roboto Condensed"/>
                <a:sym typeface="Roboto Condensed"/>
              </a:rPr>
              <a:t>exploring as far as possible down each branch </a:t>
            </a:r>
            <a:r>
              <a:rPr lang="en" sz="1800">
                <a:solidFill>
                  <a:schemeClr val="dk1"/>
                </a:solidFill>
                <a:latin typeface="Roboto Condensed"/>
                <a:ea typeface="Roboto Condensed"/>
                <a:cs typeface="Roboto Condensed"/>
                <a:sym typeface="Roboto Condensed"/>
              </a:rPr>
              <a:t>before backtracking.</a:t>
            </a:r>
            <a:endParaRPr sz="1800">
              <a:solidFill>
                <a:schemeClr val="dk1"/>
              </a:solidFill>
              <a:latin typeface="Roboto Condensed"/>
              <a:ea typeface="Roboto Condensed"/>
              <a:cs typeface="Roboto Condensed"/>
              <a:sym typeface="Roboto Condensed"/>
            </a:endParaRPr>
          </a:p>
        </p:txBody>
      </p:sp>
      <p:sp>
        <p:nvSpPr>
          <p:cNvPr id="394" name="Google Shape;394;p46"/>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395" name="Google Shape;395;p46"/>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96" name="Google Shape;396;p46"/>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397" name="Google Shape;397;p46"/>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Depth-First Search (DFS)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398" name="Google Shape;398;p46"/>
          <p:cNvPicPr preferRelativeResize="0"/>
          <p:nvPr/>
        </p:nvPicPr>
        <p:blipFill>
          <a:blip r:embed="rId3">
            <a:alphaModFix/>
          </a:blip>
          <a:stretch>
            <a:fillRect/>
          </a:stretch>
        </p:blipFill>
        <p:spPr>
          <a:xfrm>
            <a:off x="5053275" y="2926157"/>
            <a:ext cx="3508900" cy="3530943"/>
          </a:xfrm>
          <a:prstGeom prst="rect">
            <a:avLst/>
          </a:prstGeom>
          <a:noFill/>
          <a:ln>
            <a:noFill/>
          </a:ln>
        </p:spPr>
      </p:pic>
      <p:sp>
        <p:nvSpPr>
          <p:cNvPr id="399" name="Google Shape;399;p46"/>
          <p:cNvSpPr/>
          <p:nvPr/>
        </p:nvSpPr>
        <p:spPr>
          <a:xfrm>
            <a:off x="5946025" y="4001551"/>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1</a:t>
            </a:r>
            <a:endParaRPr b="1" sz="900">
              <a:latin typeface="Roboto Condensed"/>
              <a:ea typeface="Roboto Condensed"/>
              <a:cs typeface="Roboto Condensed"/>
              <a:sym typeface="Roboto Condensed"/>
            </a:endParaRPr>
          </a:p>
        </p:txBody>
      </p:sp>
      <p:sp>
        <p:nvSpPr>
          <p:cNvPr id="400" name="Google Shape;400;p46"/>
          <p:cNvSpPr/>
          <p:nvPr/>
        </p:nvSpPr>
        <p:spPr>
          <a:xfrm>
            <a:off x="5514750" y="3542926"/>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2</a:t>
            </a:r>
            <a:endParaRPr b="1" sz="900">
              <a:latin typeface="Roboto Condensed"/>
              <a:ea typeface="Roboto Condensed"/>
              <a:cs typeface="Roboto Condensed"/>
              <a:sym typeface="Roboto Condensed"/>
            </a:endParaRPr>
          </a:p>
        </p:txBody>
      </p:sp>
      <p:sp>
        <p:nvSpPr>
          <p:cNvPr id="401" name="Google Shape;401;p46"/>
          <p:cNvSpPr/>
          <p:nvPr/>
        </p:nvSpPr>
        <p:spPr>
          <a:xfrm>
            <a:off x="6353000" y="970388"/>
            <a:ext cx="2492700" cy="1094700"/>
          </a:xfrm>
          <a:prstGeom prst="wedgeRoundRectCallout">
            <a:avLst>
              <a:gd fmla="val -74580" name="adj1"/>
              <a:gd fmla="val 181526" name="adj2"/>
              <a:gd fmla="val 0" name="adj3"/>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For step 2, select an adjacent cell from the cell selected in step 1.</a:t>
            </a:r>
            <a:endParaRPr b="1" sz="18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Sequential Search</a:t>
            </a:r>
            <a:endParaRPr/>
          </a:p>
        </p:txBody>
      </p:sp>
      <p:sp>
        <p:nvSpPr>
          <p:cNvPr id="55" name="Google Shape;55;p11"/>
          <p:cNvSpPr txBox="1"/>
          <p:nvPr>
            <p:ph idx="1" type="body"/>
          </p:nvPr>
        </p:nvSpPr>
        <p:spPr>
          <a:xfrm>
            <a:off x="457200" y="1081200"/>
            <a:ext cx="8229600" cy="2713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Is the simplest search algorithm.</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Used to search for an element in a list or vector.</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In the worst case, as many comparison as elements in the array.</a:t>
            </a:r>
            <a:endParaRPr/>
          </a:p>
          <a:p>
            <a:pPr indent="0" lvl="0" marL="0" marR="0" rtl="0" algn="l">
              <a:lnSpc>
                <a:spcPct val="100000"/>
              </a:lnSpc>
              <a:spcBef>
                <a:spcPts val="600"/>
              </a:spcBef>
              <a:spcAft>
                <a:spcPts val="0"/>
              </a:spcAft>
              <a:buNone/>
            </a:pPr>
            <a:r>
              <a:t/>
            </a:r>
            <a:endParaRPr/>
          </a:p>
        </p:txBody>
      </p:sp>
      <p:pic>
        <p:nvPicPr>
          <p:cNvPr id="56" name="Google Shape;56;p11"/>
          <p:cNvPicPr preferRelativeResize="0"/>
          <p:nvPr/>
        </p:nvPicPr>
        <p:blipFill>
          <a:blip r:embed="rId3">
            <a:alphaModFix/>
          </a:blip>
          <a:stretch>
            <a:fillRect/>
          </a:stretch>
        </p:blipFill>
        <p:spPr>
          <a:xfrm>
            <a:off x="1683988" y="4457025"/>
            <a:ext cx="5776025" cy="1178775"/>
          </a:xfrm>
          <a:prstGeom prst="rect">
            <a:avLst/>
          </a:prstGeom>
          <a:noFill/>
          <a:ln>
            <a:noFill/>
          </a:ln>
        </p:spPr>
      </p:pic>
      <p:sp>
        <p:nvSpPr>
          <p:cNvPr id="57" name="Google Shape;57;p11"/>
          <p:cNvSpPr/>
          <p:nvPr/>
        </p:nvSpPr>
        <p:spPr>
          <a:xfrm>
            <a:off x="5947275" y="0"/>
            <a:ext cx="3196800" cy="879600"/>
          </a:xfrm>
          <a:prstGeom prst="rect">
            <a:avLst/>
          </a:prstGeom>
          <a:solidFill>
            <a:srgbClr val="F09C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O(n)</a:t>
            </a:r>
            <a:endParaRPr b="1" sz="2200">
              <a:solidFill>
                <a:srgbClr val="FFFFFF"/>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407" name="Google Shape;407;p47"/>
          <p:cNvSpPr txBox="1"/>
          <p:nvPr/>
        </p:nvSpPr>
        <p:spPr>
          <a:xfrm>
            <a:off x="193850"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Traverses a tree structure by </a:t>
            </a:r>
            <a:r>
              <a:rPr b="1" lang="en" sz="1800">
                <a:solidFill>
                  <a:srgbClr val="CC0000"/>
                </a:solidFill>
                <a:latin typeface="Roboto Condensed"/>
                <a:ea typeface="Roboto Condensed"/>
                <a:cs typeface="Roboto Condensed"/>
                <a:sym typeface="Roboto Condensed"/>
              </a:rPr>
              <a:t>exploring as far as possible down each branch </a:t>
            </a:r>
            <a:r>
              <a:rPr lang="en" sz="1800">
                <a:solidFill>
                  <a:schemeClr val="dk1"/>
                </a:solidFill>
                <a:latin typeface="Roboto Condensed"/>
                <a:ea typeface="Roboto Condensed"/>
                <a:cs typeface="Roboto Condensed"/>
                <a:sym typeface="Roboto Condensed"/>
              </a:rPr>
              <a:t>before backtracking.</a:t>
            </a:r>
            <a:endParaRPr sz="1800">
              <a:solidFill>
                <a:schemeClr val="dk1"/>
              </a:solidFill>
              <a:latin typeface="Roboto Condensed"/>
              <a:ea typeface="Roboto Condensed"/>
              <a:cs typeface="Roboto Condensed"/>
              <a:sym typeface="Roboto Condensed"/>
            </a:endParaRPr>
          </a:p>
        </p:txBody>
      </p:sp>
      <p:sp>
        <p:nvSpPr>
          <p:cNvPr id="408" name="Google Shape;408;p47"/>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409" name="Google Shape;409;p47"/>
          <p:cNvSpPr txBox="1"/>
          <p:nvPr/>
        </p:nvSpPr>
        <p:spPr>
          <a:xfrm>
            <a:off x="4665275" y="2828775"/>
            <a:ext cx="4284900" cy="3725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10" name="Google Shape;410;p47"/>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411" name="Google Shape;411;p47"/>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Depth-First Search (DFS)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412" name="Google Shape;412;p47"/>
          <p:cNvPicPr preferRelativeResize="0"/>
          <p:nvPr/>
        </p:nvPicPr>
        <p:blipFill>
          <a:blip r:embed="rId3">
            <a:alphaModFix/>
          </a:blip>
          <a:stretch>
            <a:fillRect/>
          </a:stretch>
        </p:blipFill>
        <p:spPr>
          <a:xfrm>
            <a:off x="5053275" y="2926157"/>
            <a:ext cx="3508900" cy="3530943"/>
          </a:xfrm>
          <a:prstGeom prst="rect">
            <a:avLst/>
          </a:prstGeom>
          <a:noFill/>
          <a:ln>
            <a:noFill/>
          </a:ln>
        </p:spPr>
      </p:pic>
      <p:sp>
        <p:nvSpPr>
          <p:cNvPr id="413" name="Google Shape;413;p47"/>
          <p:cNvSpPr/>
          <p:nvPr/>
        </p:nvSpPr>
        <p:spPr>
          <a:xfrm>
            <a:off x="5514750" y="3542926"/>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2</a:t>
            </a:r>
            <a:endParaRPr b="1" sz="900">
              <a:latin typeface="Roboto Condensed"/>
              <a:ea typeface="Roboto Condensed"/>
              <a:cs typeface="Roboto Condensed"/>
              <a:sym typeface="Roboto Condensed"/>
            </a:endParaRPr>
          </a:p>
        </p:txBody>
      </p:sp>
      <p:sp>
        <p:nvSpPr>
          <p:cNvPr id="414" name="Google Shape;414;p47"/>
          <p:cNvSpPr/>
          <p:nvPr/>
        </p:nvSpPr>
        <p:spPr>
          <a:xfrm>
            <a:off x="5946025" y="4001551"/>
            <a:ext cx="228000" cy="2370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Condensed"/>
                <a:ea typeface="Roboto Condensed"/>
                <a:cs typeface="Roboto Condensed"/>
                <a:sym typeface="Roboto Condensed"/>
              </a:rPr>
              <a:t>1</a:t>
            </a:r>
            <a:endParaRPr b="1" sz="900">
              <a:latin typeface="Roboto Condensed"/>
              <a:ea typeface="Roboto Condensed"/>
              <a:cs typeface="Roboto Condensed"/>
              <a:sym typeface="Roboto Condensed"/>
            </a:endParaRPr>
          </a:p>
        </p:txBody>
      </p:sp>
      <p:sp>
        <p:nvSpPr>
          <p:cNvPr id="415" name="Google Shape;415;p47"/>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Light"/>
              <a:buChar char="➔"/>
            </a:pPr>
            <a:r>
              <a:rPr b="1" i="1" lang="en" sz="1900">
                <a:solidFill>
                  <a:srgbClr val="FFFFFF"/>
                </a:solidFill>
                <a:latin typeface="Roboto Condensed"/>
                <a:ea typeface="Roboto Condensed"/>
                <a:cs typeface="Roboto Condensed"/>
                <a:sym typeface="Roboto Condensed"/>
              </a:rPr>
              <a:t>Can have problems if the depth or the search is not limited</a:t>
            </a:r>
            <a:r>
              <a:rPr i="1" lang="en" sz="1900">
                <a:solidFill>
                  <a:srgbClr val="FFFFFF"/>
                </a:solidFill>
                <a:latin typeface="Roboto Condensed Light"/>
                <a:ea typeface="Roboto Condensed Light"/>
                <a:cs typeface="Roboto Condensed Light"/>
                <a:sym typeface="Roboto Condensed Light"/>
              </a:rPr>
              <a:t>.</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When using a recursive implementation, may lead to a stack overflow.</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It’s better to implement it iteratively using a stack.</a:t>
            </a:r>
            <a:endParaRPr i="1" sz="19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421" name="Google Shape;421;p48"/>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Difference</a:t>
            </a:r>
            <a:r>
              <a:rPr lang="en"/>
              <a:t> between BFS and DFS</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422" name="Google Shape;422;p48"/>
          <p:cNvPicPr preferRelativeResize="0"/>
          <p:nvPr/>
        </p:nvPicPr>
        <p:blipFill>
          <a:blip r:embed="rId3">
            <a:alphaModFix/>
          </a:blip>
          <a:stretch>
            <a:fillRect/>
          </a:stretch>
        </p:blipFill>
        <p:spPr>
          <a:xfrm>
            <a:off x="1633163" y="2225475"/>
            <a:ext cx="5877674" cy="2097025"/>
          </a:xfrm>
          <a:prstGeom prst="rect">
            <a:avLst/>
          </a:prstGeom>
          <a:noFill/>
          <a:ln>
            <a:noFill/>
          </a:ln>
        </p:spPr>
      </p:pic>
      <p:pic>
        <p:nvPicPr>
          <p:cNvPr id="423" name="Google Shape;423;p48"/>
          <p:cNvPicPr preferRelativeResize="0"/>
          <p:nvPr/>
        </p:nvPicPr>
        <p:blipFill>
          <a:blip r:embed="rId4">
            <a:alphaModFix/>
          </a:blip>
          <a:stretch>
            <a:fillRect/>
          </a:stretch>
        </p:blipFill>
        <p:spPr>
          <a:xfrm>
            <a:off x="4595000" y="4322500"/>
            <a:ext cx="2915825" cy="1918625"/>
          </a:xfrm>
          <a:prstGeom prst="rect">
            <a:avLst/>
          </a:prstGeom>
          <a:noFill/>
          <a:ln>
            <a:noFill/>
          </a:ln>
        </p:spPr>
      </p:pic>
      <p:sp>
        <p:nvSpPr>
          <p:cNvPr id="424" name="Google Shape;424;p48"/>
          <p:cNvSpPr txBox="1"/>
          <p:nvPr/>
        </p:nvSpPr>
        <p:spPr>
          <a:xfrm>
            <a:off x="7510823" y="3144300"/>
            <a:ext cx="14940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BFS</a:t>
            </a:r>
            <a:endParaRPr b="1" sz="1800">
              <a:solidFill>
                <a:srgbClr val="FFFFFF"/>
              </a:solidFill>
              <a:latin typeface="Roboto Condensed"/>
              <a:ea typeface="Roboto Condensed"/>
              <a:cs typeface="Roboto Condensed"/>
              <a:sym typeface="Roboto Condensed"/>
            </a:endParaRPr>
          </a:p>
        </p:txBody>
      </p:sp>
      <p:sp>
        <p:nvSpPr>
          <p:cNvPr id="425" name="Google Shape;425;p48"/>
          <p:cNvSpPr txBox="1"/>
          <p:nvPr/>
        </p:nvSpPr>
        <p:spPr>
          <a:xfrm>
            <a:off x="7510823" y="4997113"/>
            <a:ext cx="14940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DFS</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431" name="Google Shape;431;p49"/>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b="1" lang="en" sz="2200">
                <a:solidFill>
                  <a:srgbClr val="CC0000"/>
                </a:solidFill>
                <a:latin typeface="Roboto Condensed"/>
                <a:ea typeface="Roboto Condensed"/>
                <a:cs typeface="Roboto Condensed"/>
                <a:sym typeface="Roboto Condensed"/>
              </a:rPr>
              <a:t>Keeps track of the total cost </a:t>
            </a:r>
            <a:r>
              <a:rPr lang="en" sz="2200">
                <a:solidFill>
                  <a:schemeClr val="dk1"/>
                </a:solidFill>
                <a:latin typeface="Roboto Condensed"/>
                <a:ea typeface="Roboto Condensed"/>
                <a:cs typeface="Roboto Condensed"/>
                <a:sym typeface="Roboto Condensed"/>
              </a:rPr>
              <a:t>from the start to every node that is visited, and uses it to determine the best order to traverse the grapha.</a:t>
            </a:r>
            <a:endParaRPr sz="2200">
              <a:solidFill>
                <a:schemeClr val="dk1"/>
              </a:solidFill>
              <a:latin typeface="Roboto Condensed"/>
              <a:ea typeface="Roboto Condensed"/>
              <a:cs typeface="Roboto Condensed"/>
              <a:sym typeface="Roboto Condensed"/>
            </a:endParaRPr>
          </a:p>
        </p:txBody>
      </p:sp>
      <p:sp>
        <p:nvSpPr>
          <p:cNvPr id="432" name="Google Shape;432;p49"/>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433" name="Google Shape;433;p49"/>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34" name="Google Shape;434;p49"/>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435" name="Google Shape;435;p49"/>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Dijkstra</a:t>
            </a:r>
            <a:endParaRPr b="1">
              <a:solidFill>
                <a:srgbClr val="CC0000"/>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441" name="Google Shape;441;p50"/>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b="1" lang="en" sz="2200">
                <a:solidFill>
                  <a:srgbClr val="CC0000"/>
                </a:solidFill>
                <a:latin typeface="Roboto Condensed"/>
                <a:ea typeface="Roboto Condensed"/>
                <a:cs typeface="Roboto Condensed"/>
                <a:sym typeface="Roboto Condensed"/>
              </a:rPr>
              <a:t>Keeps track of the total cost </a:t>
            </a:r>
            <a:r>
              <a:rPr lang="en" sz="2200">
                <a:solidFill>
                  <a:schemeClr val="dk1"/>
                </a:solidFill>
                <a:latin typeface="Roboto Condensed"/>
                <a:ea typeface="Roboto Condensed"/>
                <a:cs typeface="Roboto Condensed"/>
                <a:sym typeface="Roboto Condensed"/>
              </a:rPr>
              <a:t>from the start to every node that is visited, and uses it to determine the best order to traverse the graph.</a:t>
            </a:r>
            <a:endParaRPr sz="2200">
              <a:solidFill>
                <a:schemeClr val="dk1"/>
              </a:solidFill>
              <a:latin typeface="Roboto Condensed"/>
              <a:ea typeface="Roboto Condensed"/>
              <a:cs typeface="Roboto Condensed"/>
              <a:sym typeface="Roboto Condensed"/>
            </a:endParaRPr>
          </a:p>
        </p:txBody>
      </p:sp>
      <p:sp>
        <p:nvSpPr>
          <p:cNvPr id="442" name="Google Shape;442;p50"/>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443" name="Google Shape;443;p50"/>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44" name="Google Shape;444;p50"/>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445" name="Google Shape;445;p50"/>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Dijkstra</a:t>
            </a:r>
            <a:endParaRPr b="1">
              <a:solidFill>
                <a:srgbClr val="CC0000"/>
              </a:solidFill>
            </a:endParaRPr>
          </a:p>
          <a:p>
            <a:pPr indent="0" lvl="0" marL="0" marR="0" rtl="0" algn="l">
              <a:lnSpc>
                <a:spcPct val="100000"/>
              </a:lnSpc>
              <a:spcBef>
                <a:spcPts val="600"/>
              </a:spcBef>
              <a:spcAft>
                <a:spcPts val="0"/>
              </a:spcAft>
              <a:buNone/>
            </a:pPr>
            <a:r>
              <a:t/>
            </a:r>
            <a:endParaRPr/>
          </a:p>
        </p:txBody>
      </p:sp>
      <p:pic>
        <p:nvPicPr>
          <p:cNvPr id="446" name="Google Shape;446;p50"/>
          <p:cNvPicPr preferRelativeResize="0"/>
          <p:nvPr/>
        </p:nvPicPr>
        <p:blipFill>
          <a:blip r:embed="rId3">
            <a:alphaModFix/>
          </a:blip>
          <a:stretch>
            <a:fillRect/>
          </a:stretch>
        </p:blipFill>
        <p:spPr>
          <a:xfrm>
            <a:off x="4747425" y="3453763"/>
            <a:ext cx="4120601" cy="1868525"/>
          </a:xfrm>
          <a:prstGeom prst="rect">
            <a:avLst/>
          </a:prstGeom>
          <a:noFill/>
          <a:ln>
            <a:noFill/>
          </a:ln>
        </p:spPr>
      </p:pic>
      <p:sp>
        <p:nvSpPr>
          <p:cNvPr id="447" name="Google Shape;447;p50"/>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Works with weighted graphs and return the shortest path.</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a:buChar char="➔"/>
            </a:pPr>
            <a:r>
              <a:rPr b="1" i="1" lang="en" sz="1900">
                <a:solidFill>
                  <a:srgbClr val="FFFFFF"/>
                </a:solidFill>
                <a:latin typeface="Roboto Condensed"/>
                <a:ea typeface="Roboto Condensed"/>
                <a:cs typeface="Roboto Condensed"/>
                <a:sym typeface="Roboto Condensed"/>
              </a:rPr>
              <a:t>Might involve a lot of searching.</a:t>
            </a:r>
            <a:endParaRPr b="1" i="1" sz="1900">
              <a:solidFill>
                <a:srgbClr val="FFFFFF"/>
              </a:solidFill>
              <a:latin typeface="Roboto Condensed"/>
              <a:ea typeface="Roboto Condensed"/>
              <a:cs typeface="Roboto Condensed"/>
              <a:sym typeface="Roboto Condense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(Techniques)</a:t>
            </a:r>
            <a:endParaRPr/>
          </a:p>
        </p:txBody>
      </p:sp>
      <p:sp>
        <p:nvSpPr>
          <p:cNvPr id="453" name="Google Shape;453;p51"/>
          <p:cNvSpPr txBox="1"/>
          <p:nvPr/>
        </p:nvSpPr>
        <p:spPr>
          <a:xfrm>
            <a:off x="193850"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Similar to BFS but uses an heuristic that chooses the most promising neighbor first.</a:t>
            </a:r>
            <a:endParaRPr sz="22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The path returned may not be the shortest, but it’s faster to run than BFS.</a:t>
            </a:r>
            <a:endParaRPr sz="2200">
              <a:solidFill>
                <a:schemeClr val="dk1"/>
              </a:solidFill>
              <a:latin typeface="Roboto Condensed"/>
              <a:ea typeface="Roboto Condensed"/>
              <a:cs typeface="Roboto Condensed"/>
              <a:sym typeface="Roboto Condensed"/>
            </a:endParaRPr>
          </a:p>
        </p:txBody>
      </p:sp>
      <p:sp>
        <p:nvSpPr>
          <p:cNvPr id="454" name="Google Shape;454;p51"/>
          <p:cNvSpPr txBox="1"/>
          <p:nvPr/>
        </p:nvSpPr>
        <p:spPr>
          <a:xfrm>
            <a:off x="193838"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455" name="Google Shape;455;p51"/>
          <p:cNvSpPr txBox="1"/>
          <p:nvPr/>
        </p:nvSpPr>
        <p:spPr>
          <a:xfrm>
            <a:off x="4665263" y="2828775"/>
            <a:ext cx="4284900" cy="3118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4800">
                <a:solidFill>
                  <a:schemeClr val="dk1"/>
                </a:solidFill>
                <a:latin typeface="Roboto Condensed"/>
                <a:ea typeface="Roboto Condensed"/>
                <a:cs typeface="Roboto Condensed"/>
                <a:sym typeface="Roboto Condensed"/>
              </a:rPr>
              <a:t>A*</a:t>
            </a:r>
            <a:endParaRPr sz="4800">
              <a:solidFill>
                <a:schemeClr val="dk1"/>
              </a:solidFill>
              <a:latin typeface="Roboto Condensed"/>
              <a:ea typeface="Roboto Condensed"/>
              <a:cs typeface="Roboto Condensed"/>
              <a:sym typeface="Roboto Condensed"/>
            </a:endParaRPr>
          </a:p>
        </p:txBody>
      </p:sp>
      <p:sp>
        <p:nvSpPr>
          <p:cNvPr id="456" name="Google Shape;456;p51"/>
          <p:cNvSpPr txBox="1"/>
          <p:nvPr/>
        </p:nvSpPr>
        <p:spPr>
          <a:xfrm>
            <a:off x="4665263" y="215587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EXAMPLE</a:t>
            </a:r>
            <a:endParaRPr b="1" sz="1800">
              <a:solidFill>
                <a:srgbClr val="FFFFFF"/>
              </a:solidFill>
              <a:latin typeface="Roboto Condensed"/>
              <a:ea typeface="Roboto Condensed"/>
              <a:cs typeface="Roboto Condensed"/>
              <a:sym typeface="Roboto Condensed"/>
            </a:endParaRPr>
          </a:p>
        </p:txBody>
      </p:sp>
      <p:sp>
        <p:nvSpPr>
          <p:cNvPr id="457" name="Google Shape;457;p51"/>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Best First Search</a:t>
            </a:r>
            <a:endParaRPr b="1">
              <a:solidFill>
                <a:srgbClr val="CC0000"/>
              </a:solidFill>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463" name="Google Shape;463;p52"/>
          <p:cNvSpPr txBox="1"/>
          <p:nvPr/>
        </p:nvSpPr>
        <p:spPr>
          <a:xfrm>
            <a:off x="193850" y="2157925"/>
            <a:ext cx="4284900" cy="40515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Similar to Dijkstra but uses an </a:t>
            </a:r>
            <a:r>
              <a:rPr b="1" lang="en" sz="2200">
                <a:solidFill>
                  <a:srgbClr val="CC0000"/>
                </a:solidFill>
                <a:latin typeface="Roboto Condensed"/>
                <a:ea typeface="Roboto Condensed"/>
                <a:cs typeface="Roboto Condensed"/>
                <a:sym typeface="Roboto Condensed"/>
              </a:rPr>
              <a:t>heuristic that to estimate how likely each node is close to the goal</a:t>
            </a:r>
            <a:r>
              <a:rPr lang="en" sz="2200">
                <a:solidFill>
                  <a:schemeClr val="dk1"/>
                </a:solidFill>
                <a:latin typeface="Roboto Condensed"/>
                <a:ea typeface="Roboto Condensed"/>
                <a:cs typeface="Roboto Condensed"/>
                <a:sym typeface="Roboto Condensed"/>
              </a:rPr>
              <a:t>, in order to make the best decision.</a:t>
            </a:r>
            <a:endParaRPr sz="2200">
              <a:solidFill>
                <a:schemeClr val="dk1"/>
              </a:solidFill>
              <a:latin typeface="Roboto Condensed"/>
              <a:ea typeface="Roboto Condensed"/>
              <a:cs typeface="Roboto Condensed"/>
              <a:sym typeface="Roboto Condensed"/>
            </a:endParaRPr>
          </a:p>
        </p:txBody>
      </p:sp>
      <p:sp>
        <p:nvSpPr>
          <p:cNvPr id="464" name="Google Shape;464;p52"/>
          <p:cNvSpPr txBox="1"/>
          <p:nvPr/>
        </p:nvSpPr>
        <p:spPr>
          <a:xfrm>
            <a:off x="193825" y="14850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STRATEGY</a:t>
            </a:r>
            <a:endParaRPr b="1" sz="1800">
              <a:solidFill>
                <a:srgbClr val="FFFFFF"/>
              </a:solidFill>
              <a:latin typeface="Roboto Condensed"/>
              <a:ea typeface="Roboto Condensed"/>
              <a:cs typeface="Roboto Condensed"/>
              <a:sym typeface="Roboto Condensed"/>
            </a:endParaRPr>
          </a:p>
        </p:txBody>
      </p:sp>
      <p:sp>
        <p:nvSpPr>
          <p:cNvPr id="465" name="Google Shape;465;p52"/>
          <p:cNvSpPr txBox="1"/>
          <p:nvPr/>
        </p:nvSpPr>
        <p:spPr>
          <a:xfrm>
            <a:off x="4665275" y="2157925"/>
            <a:ext cx="4284900" cy="4051500"/>
          </a:xfrm>
          <a:prstGeom prst="rect">
            <a:avLst/>
          </a:prstGeom>
          <a:solidFill>
            <a:srgbClr val="F3F3F3"/>
          </a:solidFill>
          <a:ln>
            <a:noFill/>
          </a:ln>
        </p:spPr>
        <p:txBody>
          <a:bodyPr anchorCtr="0" anchor="ctr" bIns="91425" lIns="91425" spcFirstLastPara="1" rIns="91425" wrap="square" tIns="91425">
            <a:noAutofit/>
          </a:bodyPr>
          <a:lstStyle/>
          <a:p>
            <a:pPr indent="-330200" lvl="0" marL="457200" rtl="0" algn="l">
              <a:spcBef>
                <a:spcPts val="600"/>
              </a:spcBef>
              <a:spcAft>
                <a:spcPts val="0"/>
              </a:spcAft>
              <a:buClr>
                <a:schemeClr val="dk1"/>
              </a:buClr>
              <a:buSzPts val="1600"/>
              <a:buFont typeface="Roboto Condensed"/>
              <a:buChar char="➔"/>
            </a:pPr>
            <a:r>
              <a:rPr b="1" lang="en" sz="1600">
                <a:solidFill>
                  <a:schemeClr val="dk1"/>
                </a:solidFill>
                <a:latin typeface="Roboto Condensed"/>
                <a:ea typeface="Roboto Condensed"/>
                <a:cs typeface="Roboto Condensed"/>
                <a:sym typeface="Roboto Condensed"/>
              </a:rPr>
              <a:t>Precise</a:t>
            </a:r>
            <a:r>
              <a:rPr lang="en" sz="1600">
                <a:solidFill>
                  <a:schemeClr val="dk1"/>
                </a:solidFill>
                <a:latin typeface="Roboto Condensed"/>
                <a:ea typeface="Roboto Condensed"/>
                <a:cs typeface="Roboto Condensed"/>
                <a:sym typeface="Roboto Condensed"/>
              </a:rPr>
              <a:t>.</a:t>
            </a:r>
            <a:endParaRPr sz="1600">
              <a:solidFill>
                <a:schemeClr val="dk1"/>
              </a:solidFill>
              <a:latin typeface="Roboto Condensed"/>
              <a:ea typeface="Roboto Condensed"/>
              <a:cs typeface="Roboto Condensed"/>
              <a:sym typeface="Roboto Condensed"/>
            </a:endParaRPr>
          </a:p>
          <a:p>
            <a:pPr indent="0" lvl="0" marL="0" rtl="0" algn="l">
              <a:spcBef>
                <a:spcPts val="600"/>
              </a:spcBef>
              <a:spcAft>
                <a:spcPts val="0"/>
              </a:spcAft>
              <a:buNone/>
            </a:pPr>
            <a:r>
              <a:t/>
            </a:r>
            <a:endParaRPr sz="1600">
              <a:solidFill>
                <a:schemeClr val="dk1"/>
              </a:solidFill>
              <a:latin typeface="Roboto Condensed"/>
              <a:ea typeface="Roboto Condensed"/>
              <a:cs typeface="Roboto Condensed"/>
              <a:sym typeface="Roboto Condensed"/>
            </a:endParaRPr>
          </a:p>
          <a:p>
            <a:pPr indent="-330200" lvl="0" marL="457200" rtl="0" algn="l">
              <a:spcBef>
                <a:spcPts val="600"/>
              </a:spcBef>
              <a:spcAft>
                <a:spcPts val="0"/>
              </a:spcAft>
              <a:buClr>
                <a:schemeClr val="dk1"/>
              </a:buClr>
              <a:buSzPts val="1600"/>
              <a:buFont typeface="Roboto Condensed"/>
              <a:buChar char="➔"/>
            </a:pPr>
            <a:r>
              <a:rPr b="1" lang="en" sz="1600">
                <a:solidFill>
                  <a:schemeClr val="dk1"/>
                </a:solidFill>
                <a:latin typeface="Roboto Condensed"/>
                <a:ea typeface="Roboto Condensed"/>
                <a:cs typeface="Roboto Condensed"/>
                <a:sym typeface="Roboto Condensed"/>
              </a:rPr>
              <a:t>Efficient and Fast</a:t>
            </a:r>
            <a:r>
              <a:rPr lang="en" sz="1600">
                <a:solidFill>
                  <a:schemeClr val="dk1"/>
                </a:solidFill>
                <a:latin typeface="Roboto Condensed"/>
                <a:ea typeface="Roboto Condensed"/>
                <a:cs typeface="Roboto Condensed"/>
                <a:sym typeface="Roboto Condensed"/>
              </a:rPr>
              <a:t>. Finds the shortest path in a weighted graph processing fewer cells and taking less time to perform the calculation.</a:t>
            </a:r>
            <a:endParaRPr sz="16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None/>
            </a:pPr>
            <a:r>
              <a:t/>
            </a:r>
            <a:endParaRPr sz="1600">
              <a:solidFill>
                <a:schemeClr val="dk1"/>
              </a:solidFill>
              <a:latin typeface="Roboto Condensed"/>
              <a:ea typeface="Roboto Condensed"/>
              <a:cs typeface="Roboto Condensed"/>
              <a:sym typeface="Roboto Condensed"/>
            </a:endParaRPr>
          </a:p>
          <a:p>
            <a:pPr indent="-330200" lvl="0" marL="457200" rtl="0" algn="l">
              <a:spcBef>
                <a:spcPts val="600"/>
              </a:spcBef>
              <a:spcAft>
                <a:spcPts val="0"/>
              </a:spcAft>
              <a:buClr>
                <a:schemeClr val="dk1"/>
              </a:buClr>
              <a:buSzPts val="1600"/>
              <a:buFont typeface="Roboto Condensed"/>
              <a:buChar char="➔"/>
            </a:pPr>
            <a:r>
              <a:rPr lang="en" sz="1600">
                <a:solidFill>
                  <a:schemeClr val="dk1"/>
                </a:solidFill>
                <a:latin typeface="Roboto Condensed"/>
                <a:ea typeface="Roboto Condensed"/>
                <a:cs typeface="Roboto Condensed"/>
                <a:sym typeface="Roboto Condensed"/>
              </a:rPr>
              <a:t>Maybe doesn’t find the optimal path, but </a:t>
            </a:r>
            <a:r>
              <a:rPr b="1" lang="en" sz="1600">
                <a:solidFill>
                  <a:schemeClr val="dk1"/>
                </a:solidFill>
                <a:latin typeface="Roboto Condensed"/>
                <a:ea typeface="Roboto Condensed"/>
                <a:cs typeface="Roboto Condensed"/>
                <a:sym typeface="Roboto Condensed"/>
              </a:rPr>
              <a:t>will find a close option</a:t>
            </a:r>
            <a:r>
              <a:rPr lang="en" sz="1600">
                <a:solidFill>
                  <a:schemeClr val="dk1"/>
                </a:solidFill>
                <a:latin typeface="Roboto Condensed"/>
                <a:ea typeface="Roboto Condensed"/>
                <a:cs typeface="Roboto Condensed"/>
                <a:sym typeface="Roboto Condensed"/>
              </a:rPr>
              <a:t>.</a:t>
            </a:r>
            <a:endParaRPr sz="16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None/>
            </a:pPr>
            <a:r>
              <a:t/>
            </a:r>
            <a:endParaRPr sz="1600">
              <a:solidFill>
                <a:schemeClr val="dk1"/>
              </a:solidFill>
              <a:latin typeface="Roboto Condensed"/>
              <a:ea typeface="Roboto Condensed"/>
              <a:cs typeface="Roboto Condensed"/>
              <a:sym typeface="Roboto Condensed"/>
            </a:endParaRPr>
          </a:p>
          <a:p>
            <a:pPr indent="-330200" lvl="0" marL="457200" rtl="0" algn="l">
              <a:spcBef>
                <a:spcPts val="600"/>
              </a:spcBef>
              <a:spcAft>
                <a:spcPts val="0"/>
              </a:spcAft>
              <a:buClr>
                <a:schemeClr val="dk1"/>
              </a:buClr>
              <a:buSzPts val="1600"/>
              <a:buFont typeface="Roboto Condensed"/>
              <a:buChar char="➔"/>
            </a:pPr>
            <a:r>
              <a:rPr b="1" lang="en" sz="1600">
                <a:solidFill>
                  <a:schemeClr val="dk1"/>
                </a:solidFill>
                <a:latin typeface="Roboto Condensed"/>
                <a:ea typeface="Roboto Condensed"/>
                <a:cs typeface="Roboto Condensed"/>
                <a:sym typeface="Roboto Condensed"/>
              </a:rPr>
              <a:t>One of the most commonly used in games programming</a:t>
            </a:r>
            <a:r>
              <a:rPr lang="en" sz="1600">
                <a:solidFill>
                  <a:schemeClr val="dk1"/>
                </a:solidFill>
                <a:latin typeface="Roboto Condensed"/>
                <a:ea typeface="Roboto Condensed"/>
                <a:cs typeface="Roboto Condensed"/>
                <a:sym typeface="Roboto Condensed"/>
              </a:rPr>
              <a:t>. It’s extremely configurable to the particular type of game and map.</a:t>
            </a:r>
            <a:endParaRPr sz="1600">
              <a:solidFill>
                <a:schemeClr val="dk1"/>
              </a:solidFill>
              <a:latin typeface="Roboto Condensed"/>
              <a:ea typeface="Roboto Condensed"/>
              <a:cs typeface="Roboto Condensed"/>
              <a:sym typeface="Roboto Condensed"/>
            </a:endParaRPr>
          </a:p>
        </p:txBody>
      </p:sp>
      <p:sp>
        <p:nvSpPr>
          <p:cNvPr id="466" name="Google Shape;466;p52"/>
          <p:cNvSpPr txBox="1"/>
          <p:nvPr/>
        </p:nvSpPr>
        <p:spPr>
          <a:xfrm>
            <a:off x="4665250" y="1485025"/>
            <a:ext cx="4284900" cy="56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CHARACTERISTICS</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472" name="Google Shape;472;p53"/>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Search area</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473" name="Google Shape;473;p53"/>
          <p:cNvGraphicFramePr/>
          <p:nvPr/>
        </p:nvGraphicFramePr>
        <p:xfrm>
          <a:off x="952475" y="2152575"/>
          <a:ext cx="3000000" cy="3000000"/>
        </p:xfrm>
        <a:graphic>
          <a:graphicData uri="http://schemas.openxmlformats.org/drawingml/2006/table">
            <a:tbl>
              <a:tblPr>
                <a:noFill/>
                <a:tableStyleId>{027CE3E2-0AEC-4EB3-B348-F74DF421079E}</a:tableStyleId>
              </a:tblPr>
              <a:tblGrid>
                <a:gridCol w="1034150"/>
                <a:gridCol w="1034150"/>
                <a:gridCol w="1034150"/>
                <a:gridCol w="1034150"/>
                <a:gridCol w="1034150"/>
                <a:gridCol w="1034150"/>
                <a:gridCol w="1034150"/>
              </a:tblGrid>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479" name="Google Shape;479;p54"/>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Search area</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480" name="Google Shape;480;p54"/>
          <p:cNvGraphicFramePr/>
          <p:nvPr/>
        </p:nvGraphicFramePr>
        <p:xfrm>
          <a:off x="952475" y="2152575"/>
          <a:ext cx="3000000" cy="3000000"/>
        </p:xfrm>
        <a:graphic>
          <a:graphicData uri="http://schemas.openxmlformats.org/drawingml/2006/table">
            <a:tbl>
              <a:tblPr>
                <a:noFill/>
                <a:tableStyleId>{027CE3E2-0AEC-4EB3-B348-F74DF421079E}</a:tableStyleId>
              </a:tblPr>
              <a:tblGrid>
                <a:gridCol w="1034150"/>
                <a:gridCol w="1034150"/>
                <a:gridCol w="1034150"/>
                <a:gridCol w="1034150"/>
                <a:gridCol w="1034150"/>
                <a:gridCol w="1034150"/>
                <a:gridCol w="1034150"/>
              </a:tblGrid>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81" name="Google Shape;481;p54"/>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9250" lvl="0" marL="1828800" rtl="0" algn="l">
              <a:spcBef>
                <a:spcPts val="0"/>
              </a:spcBef>
              <a:spcAft>
                <a:spcPts val="0"/>
              </a:spcAft>
              <a:buClr>
                <a:srgbClr val="FFFFFF"/>
              </a:buClr>
              <a:buSzPts val="1900"/>
              <a:buFont typeface="Roboto Condensed"/>
              <a:buChar char="➔"/>
            </a:pPr>
            <a:r>
              <a:rPr i="1" lang="en" sz="1900">
                <a:solidFill>
                  <a:srgbClr val="FFFFFF"/>
                </a:solidFill>
                <a:latin typeface="Roboto Condensed Light"/>
                <a:ea typeface="Roboto Condensed Light"/>
                <a:cs typeface="Roboto Condensed Light"/>
                <a:sym typeface="Roboto Condensed Light"/>
              </a:rPr>
              <a:t>Divide the area into a square grid. You can divide the area in another kind of shape.</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Center point in each square is called node.</a:t>
            </a:r>
            <a:endParaRPr i="1" sz="1900">
              <a:solidFill>
                <a:srgbClr val="FFFFFF"/>
              </a:solidFill>
              <a:latin typeface="Roboto Condensed Light"/>
              <a:ea typeface="Roboto Condensed Light"/>
              <a:cs typeface="Roboto Condensed Light"/>
              <a:sym typeface="Roboto Condensed Light"/>
            </a:endParaRPr>
          </a:p>
          <a:p>
            <a:pPr indent="-349250" lvl="0" marL="1828800" rtl="0" algn="l">
              <a:spcBef>
                <a:spcPts val="0"/>
              </a:spcBef>
              <a:spcAft>
                <a:spcPts val="0"/>
              </a:spcAft>
              <a:buClr>
                <a:srgbClr val="FFFFFF"/>
              </a:buClr>
              <a:buSzPts val="1900"/>
              <a:buFont typeface="Roboto Condensed Light"/>
              <a:buChar char="➔"/>
            </a:pPr>
            <a:r>
              <a:rPr i="1" lang="en" sz="1900">
                <a:solidFill>
                  <a:srgbClr val="FFFFFF"/>
                </a:solidFill>
                <a:latin typeface="Roboto Condensed Light"/>
                <a:ea typeface="Roboto Condensed Light"/>
                <a:cs typeface="Roboto Condensed Light"/>
                <a:sym typeface="Roboto Condensed Light"/>
              </a:rPr>
              <a:t>Each cell has a state</a:t>
            </a:r>
            <a:endParaRPr i="1" sz="19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487" name="Google Shape;487;p55"/>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Search area</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488" name="Google Shape;488;p55"/>
          <p:cNvGraphicFramePr/>
          <p:nvPr/>
        </p:nvGraphicFramePr>
        <p:xfrm>
          <a:off x="952475" y="2152575"/>
          <a:ext cx="3000000" cy="3000000"/>
        </p:xfrm>
        <a:graphic>
          <a:graphicData uri="http://schemas.openxmlformats.org/drawingml/2006/table">
            <a:tbl>
              <a:tblPr>
                <a:noFill/>
                <a:tableStyleId>{027CE3E2-0AEC-4EB3-B348-F74DF421079E}</a:tableStyleId>
              </a:tblPr>
              <a:tblGrid>
                <a:gridCol w="1034150"/>
                <a:gridCol w="1034150"/>
                <a:gridCol w="1034150"/>
                <a:gridCol w="1034150"/>
                <a:gridCol w="1034150"/>
                <a:gridCol w="1034150"/>
                <a:gridCol w="1034150"/>
              </a:tblGrid>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89" name="Google Shape;489;p55"/>
          <p:cNvSpPr/>
          <p:nvPr/>
        </p:nvSpPr>
        <p:spPr>
          <a:xfrm>
            <a:off x="4379775" y="724163"/>
            <a:ext cx="2492700" cy="1094700"/>
          </a:xfrm>
          <a:prstGeom prst="wedgeRoundRectCallout">
            <a:avLst>
              <a:gd fmla="val -41366" name="adj1"/>
              <a:gd fmla="val 16368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Wall or obstacles</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495" name="Google Shape;495;p56"/>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Search area</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496" name="Google Shape;496;p56"/>
          <p:cNvGraphicFramePr/>
          <p:nvPr/>
        </p:nvGraphicFramePr>
        <p:xfrm>
          <a:off x="952475" y="2152575"/>
          <a:ext cx="3000000" cy="3000000"/>
        </p:xfrm>
        <a:graphic>
          <a:graphicData uri="http://schemas.openxmlformats.org/drawingml/2006/table">
            <a:tbl>
              <a:tblPr>
                <a:noFill/>
                <a:tableStyleId>{027CE3E2-0AEC-4EB3-B348-F74DF421079E}</a:tableStyleId>
              </a:tblPr>
              <a:tblGrid>
                <a:gridCol w="1034150"/>
                <a:gridCol w="1034150"/>
                <a:gridCol w="1034150"/>
                <a:gridCol w="1034150"/>
                <a:gridCol w="1034150"/>
                <a:gridCol w="1034150"/>
                <a:gridCol w="1034150"/>
              </a:tblGrid>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97" name="Google Shape;497;p56"/>
          <p:cNvSpPr/>
          <p:nvPr/>
        </p:nvSpPr>
        <p:spPr>
          <a:xfrm>
            <a:off x="5856250" y="873738"/>
            <a:ext cx="2492700" cy="1094700"/>
          </a:xfrm>
          <a:prstGeom prst="wedgeRoundRectCallout">
            <a:avLst>
              <a:gd fmla="val -21438" name="adj1"/>
              <a:gd fmla="val 22438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Goal</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Sequential Search (Code)</a:t>
            </a:r>
            <a:endParaRPr/>
          </a:p>
        </p:txBody>
      </p:sp>
      <p:sp>
        <p:nvSpPr>
          <p:cNvPr id="63" name="Google Shape;63;p12"/>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If the array is </a:t>
            </a:r>
            <a:r>
              <a:rPr b="1" lang="en">
                <a:solidFill>
                  <a:srgbClr val="CC0000"/>
                </a:solidFill>
              </a:rPr>
              <a:t>not sorted</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64" name="Google Shape;64;p12"/>
          <p:cNvGraphicFramePr/>
          <p:nvPr/>
        </p:nvGraphicFramePr>
        <p:xfrm>
          <a:off x="1186275" y="2531600"/>
          <a:ext cx="3000000" cy="3000000"/>
        </p:xfrm>
        <a:graphic>
          <a:graphicData uri="http://schemas.openxmlformats.org/drawingml/2006/table">
            <a:tbl>
              <a:tblPr>
                <a:noFill/>
                <a:tableStyleId>{027CE3E2-0AEC-4EB3-B348-F74DF421079E}</a:tableStyleId>
              </a:tblPr>
              <a:tblGrid>
                <a:gridCol w="567525"/>
                <a:gridCol w="6442600"/>
              </a:tblGrid>
              <a:tr h="381000">
                <a:tc>
                  <a:txBody>
                    <a:bodyPr/>
                    <a:lstStyle/>
                    <a:p>
                      <a:pPr indent="0" lvl="0" marL="0" rtl="0" algn="l">
                        <a:spcBef>
                          <a:spcPts val="0"/>
                        </a:spcBef>
                        <a:spcAft>
                          <a:spcPts val="0"/>
                        </a:spcAft>
                        <a:buNone/>
                      </a:pPr>
                      <a:r>
                        <a:rPr lang="en" sz="2400">
                          <a:latin typeface="Consolas"/>
                          <a:ea typeface="Consolas"/>
                          <a:cs typeface="Consolas"/>
                          <a:sym typeface="Consolas"/>
                        </a:rPr>
                        <a:t>01</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02</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03</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04</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05</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06</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07</a:t>
                      </a:r>
                      <a:endParaRPr sz="24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2400">
                          <a:solidFill>
                            <a:srgbClr val="808000"/>
                          </a:solidFill>
                          <a:latin typeface="Consolas"/>
                          <a:ea typeface="Consolas"/>
                          <a:cs typeface="Consolas"/>
                          <a:sym typeface="Consolas"/>
                        </a:rPr>
                        <a:t>int</a:t>
                      </a: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i = </a:t>
                      </a:r>
                      <a:r>
                        <a:rPr lang="en" sz="2400">
                          <a:solidFill>
                            <a:srgbClr val="000080"/>
                          </a:solidFill>
                          <a:latin typeface="Consolas"/>
                          <a:ea typeface="Consolas"/>
                          <a:cs typeface="Consolas"/>
                          <a:sym typeface="Consolas"/>
                        </a:rPr>
                        <a:t>0</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2400">
                          <a:solidFill>
                            <a:srgbClr val="808000"/>
                          </a:solidFill>
                          <a:latin typeface="Consolas"/>
                          <a:ea typeface="Consolas"/>
                          <a:cs typeface="Consolas"/>
                          <a:sym typeface="Consolas"/>
                        </a:rPr>
                        <a:t>for</a:t>
                      </a:r>
                      <a:r>
                        <a:rPr lang="en" sz="2400">
                          <a:solidFill>
                            <a:srgbClr val="000000"/>
                          </a:solidFill>
                          <a:latin typeface="Consolas"/>
                          <a:ea typeface="Consolas"/>
                          <a:cs typeface="Consolas"/>
                          <a:sym typeface="Consolas"/>
                        </a:rPr>
                        <a:t>(; i &lt; N; i++) {</a:t>
                      </a:r>
                      <a:endParaRPr sz="24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2400">
                          <a:solidFill>
                            <a:srgbClr val="C0C0C0"/>
                          </a:solidFill>
                          <a:latin typeface="Consolas"/>
                          <a:ea typeface="Consolas"/>
                          <a:cs typeface="Consolas"/>
                          <a:sym typeface="Consolas"/>
                        </a:rPr>
                        <a:t>   </a:t>
                      </a:r>
                      <a:r>
                        <a:rPr lang="en" sz="2400">
                          <a:solidFill>
                            <a:srgbClr val="808000"/>
                          </a:solidFill>
                          <a:latin typeface="Consolas"/>
                          <a:ea typeface="Consolas"/>
                          <a:cs typeface="Consolas"/>
                          <a:sym typeface="Consolas"/>
                        </a:rPr>
                        <a:t>if</a:t>
                      </a:r>
                      <a:r>
                        <a:rPr lang="en" sz="2400">
                          <a:solidFill>
                            <a:srgbClr val="000000"/>
                          </a:solidFill>
                          <a:latin typeface="Consolas"/>
                          <a:ea typeface="Consolas"/>
                          <a:cs typeface="Consolas"/>
                          <a:sym typeface="Consolas"/>
                        </a:rPr>
                        <a:t>(array[i]</a:t>
                      </a: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a:t>
                      </a: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number)</a:t>
                      </a:r>
                      <a:endParaRPr sz="24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2400">
                          <a:solidFill>
                            <a:srgbClr val="C0C0C0"/>
                          </a:solidFill>
                          <a:latin typeface="Consolas"/>
                          <a:ea typeface="Consolas"/>
                          <a:cs typeface="Consolas"/>
                          <a:sym typeface="Consolas"/>
                        </a:rPr>
                        <a:t>      </a:t>
                      </a:r>
                      <a:r>
                        <a:rPr lang="en" sz="2400">
                          <a:solidFill>
                            <a:srgbClr val="808000"/>
                          </a:solidFill>
                          <a:latin typeface="Consolas"/>
                          <a:ea typeface="Consolas"/>
                          <a:cs typeface="Consolas"/>
                          <a:sym typeface="Consolas"/>
                        </a:rPr>
                        <a:t>break</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2400">
                          <a:solidFill>
                            <a:srgbClr val="808000"/>
                          </a:solidFill>
                          <a:latin typeface="Consolas"/>
                          <a:ea typeface="Consolas"/>
                          <a:cs typeface="Consolas"/>
                          <a:sym typeface="Consolas"/>
                        </a:rPr>
                        <a:t>if</a:t>
                      </a:r>
                      <a:r>
                        <a:rPr lang="en" sz="2400">
                          <a:solidFill>
                            <a:srgbClr val="000000"/>
                          </a:solidFill>
                          <a:latin typeface="Consolas"/>
                          <a:ea typeface="Consolas"/>
                          <a:cs typeface="Consolas"/>
                          <a:sym typeface="Consolas"/>
                        </a:rPr>
                        <a:t>(i == N)</a:t>
                      </a:r>
                      <a:endParaRPr sz="2400">
                        <a:solidFill>
                          <a:srgbClr val="000000"/>
                        </a:solidFill>
                        <a:latin typeface="Consolas"/>
                        <a:ea typeface="Consolas"/>
                        <a:cs typeface="Consolas"/>
                        <a:sym typeface="Consolas"/>
                      </a:endParaRPr>
                    </a:p>
                    <a:p>
                      <a:pPr indent="0" lvl="0" marL="0" rtl="0" algn="l">
                        <a:spcBef>
                          <a:spcPts val="0"/>
                        </a:spcBef>
                        <a:spcAft>
                          <a:spcPts val="0"/>
                        </a:spcAft>
                        <a:buNone/>
                      </a:pP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i</a:t>
                      </a: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a:t>
                      </a:r>
                      <a:r>
                        <a:rPr lang="en" sz="2400">
                          <a:solidFill>
                            <a:srgbClr val="C0C0C0"/>
                          </a:solidFill>
                          <a:latin typeface="Consolas"/>
                          <a:ea typeface="Consolas"/>
                          <a:cs typeface="Consolas"/>
                          <a:sym typeface="Consolas"/>
                        </a:rPr>
                        <a:t> </a:t>
                      </a:r>
                      <a:r>
                        <a:rPr lang="en" sz="2400">
                          <a:solidFill>
                            <a:srgbClr val="000000"/>
                          </a:solidFill>
                          <a:latin typeface="Consolas"/>
                          <a:ea typeface="Consolas"/>
                          <a:cs typeface="Consolas"/>
                          <a:sym typeface="Consolas"/>
                        </a:rPr>
                        <a:t>-</a:t>
                      </a:r>
                      <a:r>
                        <a:rPr lang="en" sz="2400">
                          <a:solidFill>
                            <a:srgbClr val="000080"/>
                          </a:solidFill>
                          <a:latin typeface="Consolas"/>
                          <a:ea typeface="Consolas"/>
                          <a:cs typeface="Consolas"/>
                          <a:sym typeface="Consolas"/>
                        </a:rPr>
                        <a:t>1</a:t>
                      </a:r>
                      <a:r>
                        <a:rPr lang="en" sz="2400">
                          <a:solidFill>
                            <a:srgbClr val="000000"/>
                          </a:solidFill>
                          <a:latin typeface="Consolas"/>
                          <a:ea typeface="Consolas"/>
                          <a:cs typeface="Consolas"/>
                          <a:sym typeface="Consolas"/>
                        </a:rPr>
                        <a:t>;</a:t>
                      </a:r>
                      <a:endParaRPr sz="2400">
                        <a:solidFill>
                          <a:srgbClr val="808000"/>
                        </a:solidFill>
                        <a:latin typeface="Consolas"/>
                        <a:ea typeface="Consolas"/>
                        <a:cs typeface="Consolas"/>
                        <a:sym typeface="Consolas"/>
                      </a:endParaRPr>
                    </a:p>
                  </a:txBody>
                  <a:tcPr marT="91425" marB="91425" marR="91425" marL="91425"/>
                </a:tc>
              </a:tr>
            </a:tbl>
          </a:graphicData>
        </a:graphic>
      </p:graphicFrame>
      <p:sp>
        <p:nvSpPr>
          <p:cNvPr id="65" name="Google Shape;65;p12"/>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O(n)</a:t>
            </a:r>
            <a:endParaRPr b="1" sz="2200">
              <a:solidFill>
                <a:srgbClr val="FFFFFF"/>
              </a:solidFill>
              <a:latin typeface="Roboto Condensed"/>
              <a:ea typeface="Roboto Condensed"/>
              <a:cs typeface="Roboto Condensed"/>
              <a:sym typeface="Roboto Condense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503" name="Google Shape;503;p57"/>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Search area</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504" name="Google Shape;504;p57"/>
          <p:cNvGraphicFramePr/>
          <p:nvPr/>
        </p:nvGraphicFramePr>
        <p:xfrm>
          <a:off x="952475" y="2152575"/>
          <a:ext cx="3000000" cy="3000000"/>
        </p:xfrm>
        <a:graphic>
          <a:graphicData uri="http://schemas.openxmlformats.org/drawingml/2006/table">
            <a:tbl>
              <a:tblPr>
                <a:noFill/>
                <a:tableStyleId>{027CE3E2-0AEC-4EB3-B348-F74DF421079E}</a:tableStyleId>
              </a:tblPr>
              <a:tblGrid>
                <a:gridCol w="1034150"/>
                <a:gridCol w="1034150"/>
                <a:gridCol w="1034150"/>
                <a:gridCol w="1034150"/>
                <a:gridCol w="1034150"/>
                <a:gridCol w="1034150"/>
                <a:gridCol w="1034150"/>
              </a:tblGrid>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0000FF"/>
                    </a:solidFill>
                  </a:tcPr>
                </a:tc>
                <a:tc>
                  <a:txBody>
                    <a:bodyPr/>
                    <a:lstStyle/>
                    <a:p>
                      <a:pPr indent="0" lvl="0" marL="0" rtl="0" algn="l">
                        <a:spcBef>
                          <a:spcPts val="0"/>
                        </a:spcBef>
                        <a:spcAft>
                          <a:spcPts val="0"/>
                        </a:spcAft>
                        <a:buNone/>
                      </a:pPr>
                      <a:r>
                        <a:t/>
                      </a:r>
                      <a:endParaRPr/>
                    </a:p>
                  </a:txBody>
                  <a:tcPr marT="91425" marB="91425" marR="91425" marL="91425"/>
                </a:tc>
              </a:tr>
              <a:tr h="72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4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505" name="Google Shape;505;p57"/>
          <p:cNvSpPr/>
          <p:nvPr/>
        </p:nvSpPr>
        <p:spPr>
          <a:xfrm>
            <a:off x="376300" y="5456013"/>
            <a:ext cx="2492700" cy="1094700"/>
          </a:xfrm>
          <a:prstGeom prst="wedgeRoundRectCallout">
            <a:avLst>
              <a:gd fmla="val 31779" name="adj1"/>
              <a:gd fmla="val -17907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Starting point</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511" name="Google Shape;511;p58"/>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Algorithm</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512" name="Google Shape;512;p58"/>
          <p:cNvSpPr txBox="1"/>
          <p:nvPr/>
        </p:nvSpPr>
        <p:spPr>
          <a:xfrm>
            <a:off x="1253400" y="2116525"/>
            <a:ext cx="6637200" cy="4051500"/>
          </a:xfrm>
          <a:prstGeom prst="rect">
            <a:avLst/>
          </a:prstGeom>
          <a:solidFill>
            <a:srgbClr val="F3F3F3"/>
          </a:solidFill>
          <a:ln>
            <a:noFill/>
          </a:ln>
        </p:spPr>
        <p:txBody>
          <a:bodyPr anchorCtr="0" anchor="ctr" bIns="91425" lIns="91425" spcFirstLastPara="1" rIns="91425" wrap="square" tIns="91425">
            <a:noAutofit/>
          </a:bodyPr>
          <a:lstStyle/>
          <a:p>
            <a:pPr indent="-368300" lvl="0" marL="914400" rtl="0" algn="l">
              <a:spcBef>
                <a:spcPts val="0"/>
              </a:spcBef>
              <a:spcAft>
                <a:spcPts val="0"/>
              </a:spcAft>
              <a:buClr>
                <a:schemeClr val="dk1"/>
              </a:buClr>
              <a:buSzPts val="2200"/>
              <a:buFont typeface="Roboto Condensed"/>
              <a:buAutoNum type="arabicPeriod"/>
            </a:pPr>
            <a:r>
              <a:rPr lang="en" sz="2200">
                <a:solidFill>
                  <a:schemeClr val="dk1"/>
                </a:solidFill>
                <a:latin typeface="Roboto Condensed"/>
                <a:ea typeface="Roboto Condensed"/>
                <a:cs typeface="Roboto Condensed"/>
                <a:sym typeface="Roboto Condensed"/>
              </a:rPr>
              <a:t>Add the starting point to an open-list of elements.</a:t>
            </a:r>
            <a:endParaRPr sz="2200">
              <a:solidFill>
                <a:schemeClr val="dk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914400" rtl="0" algn="l">
              <a:spcBef>
                <a:spcPts val="0"/>
              </a:spcBef>
              <a:spcAft>
                <a:spcPts val="0"/>
              </a:spcAft>
              <a:buClr>
                <a:schemeClr val="dk1"/>
              </a:buClr>
              <a:buSzPts val="2200"/>
              <a:buFont typeface="Roboto Condensed"/>
              <a:buAutoNum type="arabicPeriod"/>
            </a:pPr>
            <a:r>
              <a:rPr lang="en" sz="2200">
                <a:solidFill>
                  <a:schemeClr val="dk1"/>
                </a:solidFill>
                <a:latin typeface="Roboto Condensed"/>
                <a:ea typeface="Roboto Condensed"/>
                <a:cs typeface="Roboto Condensed"/>
                <a:sym typeface="Roboto Condensed"/>
              </a:rPr>
              <a:t>Check the adjacent walkable squares, add the squares to the open-list, save the starting point as a parent of these squares.</a:t>
            </a:r>
            <a:endParaRPr sz="2200">
              <a:solidFill>
                <a:schemeClr val="dk1"/>
              </a:solidFill>
              <a:latin typeface="Roboto Condensed"/>
              <a:ea typeface="Roboto Condensed"/>
              <a:cs typeface="Roboto Condensed"/>
              <a:sym typeface="Roboto Condensed"/>
            </a:endParaRPr>
          </a:p>
          <a:p>
            <a:pPr indent="0" lvl="0" marL="91440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914400" rtl="0" algn="l">
              <a:spcBef>
                <a:spcPts val="600"/>
              </a:spcBef>
              <a:spcAft>
                <a:spcPts val="0"/>
              </a:spcAft>
              <a:buClr>
                <a:schemeClr val="dk1"/>
              </a:buClr>
              <a:buSzPts val="2200"/>
              <a:buFont typeface="Roboto Condensed"/>
              <a:buAutoNum type="arabicPeriod"/>
            </a:pPr>
            <a:r>
              <a:rPr lang="en" sz="2200">
                <a:solidFill>
                  <a:schemeClr val="dk1"/>
                </a:solidFill>
                <a:latin typeface="Roboto Condensed"/>
                <a:ea typeface="Roboto Condensed"/>
                <a:cs typeface="Roboto Condensed"/>
                <a:sym typeface="Roboto Condensed"/>
              </a:rPr>
              <a:t>Remove the starting point from the open-list and add it to the close-list.</a:t>
            </a:r>
            <a:endParaRPr sz="2200">
              <a:solidFill>
                <a:schemeClr val="dk1"/>
              </a:solidFill>
              <a:latin typeface="Roboto Condensed"/>
              <a:ea typeface="Roboto Condensed"/>
              <a:cs typeface="Roboto Condensed"/>
              <a:sym typeface="Roboto Condensed"/>
            </a:endParaRPr>
          </a:p>
          <a:p>
            <a:pPr indent="0" lvl="0" marL="914400" rtl="0" algn="l">
              <a:spcBef>
                <a:spcPts val="600"/>
              </a:spcBef>
              <a:spcAft>
                <a:spcPts val="0"/>
              </a:spcAft>
              <a:buNone/>
            </a:pPr>
            <a:r>
              <a:t/>
            </a:r>
            <a:endParaRPr sz="2200">
              <a:solidFill>
                <a:schemeClr val="dk1"/>
              </a:solidFill>
              <a:latin typeface="Roboto Condensed"/>
              <a:ea typeface="Roboto Condensed"/>
              <a:cs typeface="Roboto Condensed"/>
              <a:sym typeface="Roboto Condensed"/>
            </a:endParaRPr>
          </a:p>
          <a:p>
            <a:pPr indent="-368300" lvl="0" marL="914400" rtl="0" algn="l">
              <a:spcBef>
                <a:spcPts val="600"/>
              </a:spcBef>
              <a:spcAft>
                <a:spcPts val="0"/>
              </a:spcAft>
              <a:buClr>
                <a:schemeClr val="dk1"/>
              </a:buClr>
              <a:buSzPts val="2200"/>
              <a:buFont typeface="Roboto Condensed"/>
              <a:buAutoNum type="arabicPeriod"/>
            </a:pPr>
            <a:r>
              <a:rPr lang="en" sz="2200">
                <a:solidFill>
                  <a:schemeClr val="dk1"/>
                </a:solidFill>
                <a:latin typeface="Roboto Condensed"/>
                <a:ea typeface="Roboto Condensed"/>
                <a:cs typeface="Roboto Condensed"/>
                <a:sym typeface="Roboto Condensed"/>
              </a:rPr>
              <a:t>Get one of the adjacent squares in the open-list and repeat the process.</a:t>
            </a:r>
            <a:endParaRPr sz="2200">
              <a:solidFill>
                <a:schemeClr val="dk1"/>
              </a:solidFill>
              <a:latin typeface="Roboto Condensed"/>
              <a:ea typeface="Roboto Condensed"/>
              <a:cs typeface="Roboto Condensed"/>
              <a:sym typeface="Roboto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518" name="Google Shape;518;p59"/>
          <p:cNvSpPr txBox="1"/>
          <p:nvPr>
            <p:ph idx="1" type="body"/>
          </p:nvPr>
        </p:nvSpPr>
        <p:spPr>
          <a:xfrm>
            <a:off x="457200" y="1081200"/>
            <a:ext cx="8229600" cy="54042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Path Scoring</a:t>
            </a:r>
            <a:endParaRPr/>
          </a:p>
          <a:p>
            <a:pPr indent="0" lvl="0" marL="0" marR="0" rtl="0" algn="l">
              <a:lnSpc>
                <a:spcPct val="100000"/>
              </a:lnSpc>
              <a:spcBef>
                <a:spcPts val="600"/>
              </a:spcBef>
              <a:spcAft>
                <a:spcPts val="0"/>
              </a:spcAft>
              <a:buNone/>
            </a:pPr>
            <a:r>
              <a:t/>
            </a:r>
            <a:endParaRPr/>
          </a:p>
          <a:p>
            <a:pPr indent="0" lvl="0" marL="0" marR="0" rtl="0" algn="ctr">
              <a:lnSpc>
                <a:spcPct val="100000"/>
              </a:lnSpc>
              <a:spcBef>
                <a:spcPts val="600"/>
              </a:spcBef>
              <a:spcAft>
                <a:spcPts val="0"/>
              </a:spcAft>
              <a:buNone/>
            </a:pPr>
            <a:r>
              <a:rPr lang="en" sz="6000"/>
              <a:t>F = G + H</a:t>
            </a:r>
            <a:endParaRPr/>
          </a:p>
          <a:p>
            <a:pPr indent="0" lvl="0" marL="457200" marR="0" rtl="0" algn="l">
              <a:lnSpc>
                <a:spcPct val="100000"/>
              </a:lnSpc>
              <a:spcBef>
                <a:spcPts val="600"/>
              </a:spcBef>
              <a:spcAft>
                <a:spcPts val="0"/>
              </a:spcAft>
              <a:buNone/>
            </a:pPr>
            <a:r>
              <a:rPr lang="en" sz="4800"/>
              <a:t>G</a:t>
            </a:r>
            <a:r>
              <a:rPr lang="en"/>
              <a:t> = movement cost to move from the starting point to a given square on the grid.</a:t>
            </a:r>
            <a:endParaRPr/>
          </a:p>
          <a:p>
            <a:pPr indent="0" lvl="0" marL="457200" marR="0" rtl="0" algn="l">
              <a:lnSpc>
                <a:spcPct val="100000"/>
              </a:lnSpc>
              <a:spcBef>
                <a:spcPts val="600"/>
              </a:spcBef>
              <a:spcAft>
                <a:spcPts val="0"/>
              </a:spcAft>
              <a:buNone/>
            </a:pPr>
            <a:r>
              <a:t/>
            </a:r>
            <a:endParaRPr/>
          </a:p>
          <a:p>
            <a:pPr indent="0" lvl="0" marL="457200" rtl="0" algn="l">
              <a:spcBef>
                <a:spcPts val="600"/>
              </a:spcBef>
              <a:spcAft>
                <a:spcPts val="0"/>
              </a:spcAft>
              <a:buClr>
                <a:schemeClr val="dk1"/>
              </a:buClr>
              <a:buSzPts val="1100"/>
              <a:buFont typeface="Arial"/>
              <a:buNone/>
            </a:pPr>
            <a:r>
              <a:rPr lang="en" sz="4800"/>
              <a:t>H</a:t>
            </a:r>
            <a:r>
              <a:rPr lang="en"/>
              <a:t> = estimated cost to move from a given square on the grid to the final destination (heuristic).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524" name="Google Shape;524;p60"/>
          <p:cNvSpPr txBox="1"/>
          <p:nvPr>
            <p:ph idx="1" type="body"/>
          </p:nvPr>
        </p:nvSpPr>
        <p:spPr>
          <a:xfrm>
            <a:off x="457200" y="1081200"/>
            <a:ext cx="8229600" cy="54042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Path Scoring</a:t>
            </a:r>
            <a:endParaRPr/>
          </a:p>
          <a:p>
            <a:pPr indent="0" lvl="0" marL="0" marR="0" rtl="0" algn="l">
              <a:lnSpc>
                <a:spcPct val="100000"/>
              </a:lnSpc>
              <a:spcBef>
                <a:spcPts val="600"/>
              </a:spcBef>
              <a:spcAft>
                <a:spcPts val="0"/>
              </a:spcAft>
              <a:buNone/>
            </a:pPr>
            <a:r>
              <a:t/>
            </a:r>
            <a:endParaRPr/>
          </a:p>
          <a:p>
            <a:pPr indent="0" lvl="0" marL="0" marR="0" rtl="0" algn="ctr">
              <a:lnSpc>
                <a:spcPct val="100000"/>
              </a:lnSpc>
              <a:spcBef>
                <a:spcPts val="600"/>
              </a:spcBef>
              <a:spcAft>
                <a:spcPts val="0"/>
              </a:spcAft>
              <a:buNone/>
            </a:pPr>
            <a:r>
              <a:rPr lang="en" sz="6000"/>
              <a:t>F = G + H</a:t>
            </a:r>
            <a:endParaRPr/>
          </a:p>
          <a:p>
            <a:pPr indent="0" lvl="0" marL="457200" marR="0" rtl="0" algn="l">
              <a:lnSpc>
                <a:spcPct val="100000"/>
              </a:lnSpc>
              <a:spcBef>
                <a:spcPts val="600"/>
              </a:spcBef>
              <a:spcAft>
                <a:spcPts val="0"/>
              </a:spcAft>
              <a:buNone/>
            </a:pPr>
            <a:r>
              <a:rPr lang="en" sz="4800"/>
              <a:t>G</a:t>
            </a:r>
            <a:r>
              <a:rPr lang="en"/>
              <a:t> = movement cost to move from the starting point to a given square on the grid.</a:t>
            </a:r>
            <a:endParaRPr/>
          </a:p>
          <a:p>
            <a:pPr indent="0" lvl="0" marL="457200" marR="0" rtl="0" algn="l">
              <a:lnSpc>
                <a:spcPct val="100000"/>
              </a:lnSpc>
              <a:spcBef>
                <a:spcPts val="600"/>
              </a:spcBef>
              <a:spcAft>
                <a:spcPts val="0"/>
              </a:spcAft>
              <a:buNone/>
            </a:pPr>
            <a:r>
              <a:t/>
            </a:r>
            <a:endParaRPr/>
          </a:p>
          <a:p>
            <a:pPr indent="0" lvl="0" marL="457200" rtl="0" algn="l">
              <a:spcBef>
                <a:spcPts val="600"/>
              </a:spcBef>
              <a:spcAft>
                <a:spcPts val="0"/>
              </a:spcAft>
              <a:buNone/>
            </a:pPr>
            <a:r>
              <a:rPr lang="en" sz="4800"/>
              <a:t>H</a:t>
            </a:r>
            <a:r>
              <a:rPr lang="en"/>
              <a:t> = estimated cost to move from a given square on the grid to the final destination (heuristic).</a:t>
            </a:r>
            <a:endParaRPr/>
          </a:p>
        </p:txBody>
      </p:sp>
      <p:sp>
        <p:nvSpPr>
          <p:cNvPr id="525" name="Google Shape;525;p60"/>
          <p:cNvSpPr/>
          <p:nvPr/>
        </p:nvSpPr>
        <p:spPr>
          <a:xfrm>
            <a:off x="5961075" y="0"/>
            <a:ext cx="3183000" cy="6858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Clr>
                <a:srgbClr val="FFFFFF"/>
              </a:buClr>
              <a:buSzPts val="2400"/>
              <a:buFont typeface="Roboto Condensed Light"/>
              <a:buChar char="➔"/>
            </a:pPr>
            <a:r>
              <a:rPr lang="en" sz="2400">
                <a:solidFill>
                  <a:srgbClr val="FFFFFF"/>
                </a:solidFill>
                <a:latin typeface="Roboto Condensed Light"/>
                <a:ea typeface="Roboto Condensed Light"/>
                <a:cs typeface="Roboto Condensed Light"/>
                <a:sym typeface="Roboto Condensed Light"/>
              </a:rPr>
              <a:t>You have to choose the cell with the lowest F score.</a:t>
            </a:r>
            <a:endParaRPr sz="2400">
              <a:solidFill>
                <a:srgbClr val="FFFFFF"/>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2400">
              <a:solidFill>
                <a:srgbClr val="FFFFFF"/>
              </a:solidFill>
              <a:latin typeface="Roboto Condensed Light"/>
              <a:ea typeface="Roboto Condensed Light"/>
              <a:cs typeface="Roboto Condensed Light"/>
              <a:sym typeface="Roboto Condensed Light"/>
            </a:endParaRPr>
          </a:p>
          <a:p>
            <a:pPr indent="-381000" lvl="0" marL="457200" rtl="0" algn="l">
              <a:spcBef>
                <a:spcPts val="0"/>
              </a:spcBef>
              <a:spcAft>
                <a:spcPts val="0"/>
              </a:spcAft>
              <a:buClr>
                <a:srgbClr val="FFFFFF"/>
              </a:buClr>
              <a:buSzPts val="2400"/>
              <a:buFont typeface="Roboto Condensed Light"/>
              <a:buChar char="➔"/>
            </a:pPr>
            <a:r>
              <a:rPr lang="en" sz="2400">
                <a:solidFill>
                  <a:srgbClr val="FFFFFF"/>
                </a:solidFill>
                <a:latin typeface="Roboto Condensed Light"/>
                <a:ea typeface="Roboto Condensed Light"/>
                <a:cs typeface="Roboto Condensed Light"/>
                <a:sym typeface="Roboto Condensed Light"/>
              </a:rPr>
              <a:t>You have to assign a cost to move horizontal, vertical and diagonal.</a:t>
            </a:r>
            <a:endParaRPr sz="24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531" name="Google Shape;531;p61"/>
          <p:cNvSpPr txBox="1"/>
          <p:nvPr>
            <p:ph idx="1" type="body"/>
          </p:nvPr>
        </p:nvSpPr>
        <p:spPr>
          <a:xfrm>
            <a:off x="457200" y="1081200"/>
            <a:ext cx="8229600" cy="1871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How to calculate H</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rPr lang="en"/>
              <a:t>Variety of methods, there isn’t a well known solution. For Example:</a:t>
            </a:r>
            <a:endParaRPr/>
          </a:p>
        </p:txBody>
      </p:sp>
      <p:sp>
        <p:nvSpPr>
          <p:cNvPr id="532" name="Google Shape;532;p61"/>
          <p:cNvSpPr txBox="1"/>
          <p:nvPr/>
        </p:nvSpPr>
        <p:spPr>
          <a:xfrm>
            <a:off x="919725" y="3518700"/>
            <a:ext cx="3413400" cy="2844300"/>
          </a:xfrm>
          <a:prstGeom prst="rect">
            <a:avLst/>
          </a:prstGeom>
          <a:solidFill>
            <a:srgbClr val="F3F3F3"/>
          </a:solidFill>
          <a:ln>
            <a:noFill/>
          </a:ln>
        </p:spPr>
        <p:txBody>
          <a:bodyPr anchorCtr="0" anchor="ctr" bIns="91425" lIns="91425" spcFirstLastPara="1" rIns="91425" wrap="square" tIns="91425">
            <a:noAutofit/>
          </a:bodyPr>
          <a:lstStyle/>
          <a:p>
            <a:pPr indent="0" lvl="0" marL="457200" rtl="0" algn="l">
              <a:spcBef>
                <a:spcPts val="600"/>
              </a:spcBef>
              <a:spcAft>
                <a:spcPts val="0"/>
              </a:spcAft>
              <a:buClr>
                <a:schemeClr val="dk1"/>
              </a:buClr>
              <a:buSzPts val="1100"/>
              <a:buFont typeface="Arial"/>
              <a:buNone/>
            </a:pPr>
            <a:r>
              <a:rPr lang="en" sz="1800">
                <a:solidFill>
                  <a:schemeClr val="dk1"/>
                </a:solidFill>
                <a:latin typeface="Roboto Condensed"/>
                <a:ea typeface="Roboto Condensed"/>
                <a:cs typeface="Roboto Condensed"/>
                <a:sym typeface="Roboto Condensed"/>
              </a:rPr>
              <a:t>dx = targetX - currentX;</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Clr>
                <a:schemeClr val="dk1"/>
              </a:buClr>
              <a:buSzPts val="1100"/>
              <a:buFont typeface="Arial"/>
              <a:buNone/>
            </a:pPr>
            <a:r>
              <a:rPr lang="en" sz="1800">
                <a:solidFill>
                  <a:schemeClr val="dk1"/>
                </a:solidFill>
                <a:latin typeface="Roboto Condensed"/>
                <a:ea typeface="Roboto Condensed"/>
                <a:cs typeface="Roboto Condensed"/>
                <a:sym typeface="Roboto Condensed"/>
              </a:rPr>
              <a:t>dy = targetY - currentY;</a:t>
            </a:r>
            <a:endParaRPr sz="1800">
              <a:solidFill>
                <a:schemeClr val="dk1"/>
              </a:solidFill>
              <a:latin typeface="Roboto Condensed"/>
              <a:ea typeface="Roboto Condensed"/>
              <a:cs typeface="Roboto Condensed"/>
              <a:sym typeface="Roboto Condensed"/>
            </a:endParaRPr>
          </a:p>
          <a:p>
            <a:pPr indent="0" lvl="0" marL="457200" rtl="0" algn="l">
              <a:spcBef>
                <a:spcPts val="600"/>
              </a:spcBef>
              <a:spcAft>
                <a:spcPts val="0"/>
              </a:spcAft>
              <a:buClr>
                <a:schemeClr val="dk1"/>
              </a:buClr>
              <a:buSzPts val="1100"/>
              <a:buFont typeface="Arial"/>
              <a:buNone/>
            </a:pPr>
            <a:r>
              <a:rPr lang="en" sz="1800">
                <a:solidFill>
                  <a:schemeClr val="dk1"/>
                </a:solidFill>
                <a:latin typeface="Roboto Condensed"/>
                <a:ea typeface="Roboto Condensed"/>
                <a:cs typeface="Roboto Condensed"/>
                <a:sym typeface="Roboto Condensed"/>
              </a:rPr>
              <a:t>h   = sqrt((dx * dx) + (dy * dy));</a:t>
            </a:r>
            <a:endParaRPr sz="1800">
              <a:latin typeface="Roboto Condensed"/>
              <a:ea typeface="Roboto Condensed"/>
              <a:cs typeface="Roboto Condensed"/>
              <a:sym typeface="Roboto Condensed"/>
            </a:endParaRPr>
          </a:p>
        </p:txBody>
      </p:sp>
      <p:sp>
        <p:nvSpPr>
          <p:cNvPr id="533" name="Google Shape;533;p61"/>
          <p:cNvSpPr txBox="1"/>
          <p:nvPr/>
        </p:nvSpPr>
        <p:spPr>
          <a:xfrm>
            <a:off x="919725" y="3043950"/>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EUCLIDEAN DISTANCE</a:t>
            </a:r>
            <a:endParaRPr b="1">
              <a:solidFill>
                <a:srgbClr val="FFFFFF"/>
              </a:solidFill>
              <a:latin typeface="Roboto Condensed"/>
              <a:ea typeface="Roboto Condensed"/>
              <a:cs typeface="Roboto Condensed"/>
              <a:sym typeface="Roboto Condensed"/>
            </a:endParaRPr>
          </a:p>
        </p:txBody>
      </p:sp>
      <p:sp>
        <p:nvSpPr>
          <p:cNvPr id="534" name="Google Shape;534;p61"/>
          <p:cNvSpPr txBox="1"/>
          <p:nvPr/>
        </p:nvSpPr>
        <p:spPr>
          <a:xfrm>
            <a:off x="4703425" y="3518875"/>
            <a:ext cx="3413400" cy="2844300"/>
          </a:xfrm>
          <a:prstGeom prst="rect">
            <a:avLst/>
          </a:prstGeom>
          <a:solidFill>
            <a:srgbClr val="F3F3F3"/>
          </a:solidFill>
          <a:ln>
            <a:noFill/>
          </a:ln>
        </p:spPr>
        <p:txBody>
          <a:bodyPr anchorCtr="0" anchor="ctr" bIns="91425" lIns="91425" spcFirstLastPara="1" rIns="91425" wrap="square" tIns="91425">
            <a:noAutofit/>
          </a:bodyPr>
          <a:lstStyle/>
          <a:p>
            <a:pPr indent="0" lvl="0" marL="457200" marR="0" rtl="0" algn="l">
              <a:lnSpc>
                <a:spcPct val="100000"/>
              </a:lnSpc>
              <a:spcBef>
                <a:spcPts val="600"/>
              </a:spcBef>
              <a:spcAft>
                <a:spcPts val="0"/>
              </a:spcAft>
              <a:buNone/>
            </a:pPr>
            <a:r>
              <a:rPr lang="en" sz="1800">
                <a:solidFill>
                  <a:schemeClr val="dk1"/>
                </a:solidFill>
                <a:latin typeface="Roboto Condensed"/>
                <a:ea typeface="Roboto Condensed"/>
                <a:cs typeface="Roboto Condensed"/>
                <a:sym typeface="Roboto Condensed"/>
              </a:rPr>
              <a:t>dx = abs(targetX - currentX);</a:t>
            </a:r>
            <a:endParaRPr sz="1800">
              <a:solidFill>
                <a:schemeClr val="dk1"/>
              </a:solidFill>
              <a:latin typeface="Roboto Condensed"/>
              <a:ea typeface="Roboto Condensed"/>
              <a:cs typeface="Roboto Condensed"/>
              <a:sym typeface="Roboto Condensed"/>
            </a:endParaRPr>
          </a:p>
          <a:p>
            <a:pPr indent="0" lvl="0" marL="457200" marR="0" rtl="0" algn="l">
              <a:lnSpc>
                <a:spcPct val="100000"/>
              </a:lnSpc>
              <a:spcBef>
                <a:spcPts val="600"/>
              </a:spcBef>
              <a:spcAft>
                <a:spcPts val="0"/>
              </a:spcAft>
              <a:buNone/>
            </a:pPr>
            <a:r>
              <a:rPr lang="en" sz="1800">
                <a:solidFill>
                  <a:schemeClr val="dk1"/>
                </a:solidFill>
                <a:latin typeface="Roboto Condensed"/>
                <a:ea typeface="Roboto Condensed"/>
                <a:cs typeface="Roboto Condensed"/>
                <a:sym typeface="Roboto Condensed"/>
              </a:rPr>
              <a:t>dy = abs(targetY - currentY);</a:t>
            </a:r>
            <a:endParaRPr sz="1800">
              <a:solidFill>
                <a:schemeClr val="dk1"/>
              </a:solidFill>
              <a:latin typeface="Roboto Condensed"/>
              <a:ea typeface="Roboto Condensed"/>
              <a:cs typeface="Roboto Condensed"/>
              <a:sym typeface="Roboto Condensed"/>
            </a:endParaRPr>
          </a:p>
          <a:p>
            <a:pPr indent="0" lvl="0" marL="457200" marR="0" rtl="0" algn="l">
              <a:lnSpc>
                <a:spcPct val="100000"/>
              </a:lnSpc>
              <a:spcBef>
                <a:spcPts val="600"/>
              </a:spcBef>
              <a:spcAft>
                <a:spcPts val="0"/>
              </a:spcAft>
              <a:buNone/>
            </a:pPr>
            <a:r>
              <a:rPr lang="en" sz="1800">
                <a:solidFill>
                  <a:schemeClr val="dk1"/>
                </a:solidFill>
                <a:latin typeface="Roboto Condensed"/>
                <a:ea typeface="Roboto Condensed"/>
                <a:cs typeface="Roboto Condensed"/>
                <a:sym typeface="Roboto Condensed"/>
              </a:rPr>
              <a:t>h   = dx + dy;</a:t>
            </a:r>
            <a:endParaRPr sz="1800">
              <a:solidFill>
                <a:schemeClr val="dk1"/>
              </a:solidFill>
              <a:latin typeface="Roboto Condensed"/>
              <a:ea typeface="Roboto Condensed"/>
              <a:cs typeface="Roboto Condensed"/>
              <a:sym typeface="Roboto Condensed"/>
            </a:endParaRPr>
          </a:p>
        </p:txBody>
      </p:sp>
      <p:sp>
        <p:nvSpPr>
          <p:cNvPr id="535" name="Google Shape;535;p61"/>
          <p:cNvSpPr txBox="1"/>
          <p:nvPr/>
        </p:nvSpPr>
        <p:spPr>
          <a:xfrm>
            <a:off x="4703425" y="3044038"/>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MANHATTAN DISTANCE</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41" name="Google Shape;541;p62"/>
          <p:cNvPicPr preferRelativeResize="0"/>
          <p:nvPr/>
        </p:nvPicPr>
        <p:blipFill>
          <a:blip r:embed="rId3">
            <a:alphaModFix/>
          </a:blip>
          <a:stretch>
            <a:fillRect/>
          </a:stretch>
        </p:blipFill>
        <p:spPr>
          <a:xfrm>
            <a:off x="747713" y="1045799"/>
            <a:ext cx="7648575" cy="5657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47" name="Google Shape;547;p63"/>
          <p:cNvPicPr preferRelativeResize="0"/>
          <p:nvPr/>
        </p:nvPicPr>
        <p:blipFill>
          <a:blip r:embed="rId3">
            <a:alphaModFix/>
          </a:blip>
          <a:stretch>
            <a:fillRect/>
          </a:stretch>
        </p:blipFill>
        <p:spPr>
          <a:xfrm>
            <a:off x="747713" y="1045799"/>
            <a:ext cx="7648575" cy="5657850"/>
          </a:xfrm>
          <a:prstGeom prst="rect">
            <a:avLst/>
          </a:prstGeom>
          <a:noFill/>
          <a:ln>
            <a:noFill/>
          </a:ln>
        </p:spPr>
      </p:pic>
      <p:sp>
        <p:nvSpPr>
          <p:cNvPr id="548" name="Google Shape;548;p63"/>
          <p:cNvSpPr/>
          <p:nvPr/>
        </p:nvSpPr>
        <p:spPr>
          <a:xfrm>
            <a:off x="4405575" y="102063"/>
            <a:ext cx="2492700" cy="1094700"/>
          </a:xfrm>
          <a:prstGeom prst="wedgeRoundRectCallout">
            <a:avLst>
              <a:gd fmla="val -41294" name="adj1"/>
              <a:gd fmla="val 94456"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This is the game area</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54" name="Google Shape;554;p64"/>
          <p:cNvPicPr preferRelativeResize="0"/>
          <p:nvPr/>
        </p:nvPicPr>
        <p:blipFill>
          <a:blip r:embed="rId3">
            <a:alphaModFix/>
          </a:blip>
          <a:stretch>
            <a:fillRect/>
          </a:stretch>
        </p:blipFill>
        <p:spPr>
          <a:xfrm>
            <a:off x="747713" y="1045799"/>
            <a:ext cx="7648575" cy="5657850"/>
          </a:xfrm>
          <a:prstGeom prst="rect">
            <a:avLst/>
          </a:prstGeom>
          <a:noFill/>
          <a:ln>
            <a:noFill/>
          </a:ln>
        </p:spPr>
      </p:pic>
      <p:sp>
        <p:nvSpPr>
          <p:cNvPr id="555" name="Google Shape;555;p64"/>
          <p:cNvSpPr/>
          <p:nvPr/>
        </p:nvSpPr>
        <p:spPr>
          <a:xfrm>
            <a:off x="3790575" y="695413"/>
            <a:ext cx="2492700" cy="1094700"/>
          </a:xfrm>
          <a:prstGeom prst="wedgeRoundRectCallout">
            <a:avLst>
              <a:gd fmla="val -48175" name="adj1"/>
              <a:gd fmla="val 138576"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Red cells are walls / buildings / obstacles</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61" name="Google Shape;561;p65"/>
          <p:cNvPicPr preferRelativeResize="0"/>
          <p:nvPr/>
        </p:nvPicPr>
        <p:blipFill>
          <a:blip r:embed="rId3">
            <a:alphaModFix/>
          </a:blip>
          <a:stretch>
            <a:fillRect/>
          </a:stretch>
        </p:blipFill>
        <p:spPr>
          <a:xfrm>
            <a:off x="824888" y="1031999"/>
            <a:ext cx="7646617" cy="5673601"/>
          </a:xfrm>
          <a:prstGeom prst="rect">
            <a:avLst/>
          </a:prstGeom>
          <a:noFill/>
          <a:ln>
            <a:noFill/>
          </a:ln>
        </p:spPr>
      </p:pic>
      <p:sp>
        <p:nvSpPr>
          <p:cNvPr id="562" name="Google Shape;562;p65"/>
          <p:cNvSpPr/>
          <p:nvPr/>
        </p:nvSpPr>
        <p:spPr>
          <a:xfrm>
            <a:off x="2617675" y="971388"/>
            <a:ext cx="2492700" cy="1094700"/>
          </a:xfrm>
          <a:prstGeom prst="wedgeRoundRectCallout">
            <a:avLst>
              <a:gd fmla="val -42640" name="adj1"/>
              <a:gd fmla="val 15370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We need to find the path from green point to blue with the shortest path</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68" name="Google Shape;568;p66"/>
          <p:cNvPicPr preferRelativeResize="0"/>
          <p:nvPr/>
        </p:nvPicPr>
        <p:blipFill>
          <a:blip r:embed="rId3">
            <a:alphaModFix/>
          </a:blip>
          <a:stretch>
            <a:fillRect/>
          </a:stretch>
        </p:blipFill>
        <p:spPr>
          <a:xfrm>
            <a:off x="747713" y="1045799"/>
            <a:ext cx="7648575" cy="5657850"/>
          </a:xfrm>
          <a:prstGeom prst="rect">
            <a:avLst/>
          </a:prstGeom>
          <a:noFill/>
          <a:ln>
            <a:noFill/>
          </a:ln>
        </p:spPr>
      </p:pic>
      <p:sp>
        <p:nvSpPr>
          <p:cNvPr id="569" name="Google Shape;569;p66"/>
          <p:cNvSpPr/>
          <p:nvPr/>
        </p:nvSpPr>
        <p:spPr>
          <a:xfrm>
            <a:off x="1044625" y="879588"/>
            <a:ext cx="2492700" cy="1094700"/>
          </a:xfrm>
          <a:prstGeom prst="wedgeRoundRectCallout">
            <a:avLst>
              <a:gd fmla="val 25449" name="adj1"/>
              <a:gd fmla="val 90240"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Each block is called “node”</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Sequential Search (Code)</a:t>
            </a:r>
            <a:endParaRPr/>
          </a:p>
        </p:txBody>
      </p:sp>
      <p:sp>
        <p:nvSpPr>
          <p:cNvPr id="71" name="Google Shape;71;p13"/>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If the array is </a:t>
            </a:r>
            <a:r>
              <a:rPr b="1" lang="en">
                <a:solidFill>
                  <a:srgbClr val="CC0000"/>
                </a:solidFill>
              </a:rPr>
              <a:t>sorted</a:t>
            </a:r>
            <a:endParaRPr b="1">
              <a:solidFill>
                <a:srgbClr val="CC0000"/>
              </a:solidFill>
            </a:endParaRPr>
          </a:p>
          <a:p>
            <a:pPr indent="0" lvl="0" marL="0" marR="0" rtl="0" algn="l">
              <a:lnSpc>
                <a:spcPct val="100000"/>
              </a:lnSpc>
              <a:spcBef>
                <a:spcPts val="600"/>
              </a:spcBef>
              <a:spcAft>
                <a:spcPts val="0"/>
              </a:spcAft>
              <a:buNone/>
            </a:pPr>
            <a:r>
              <a:t/>
            </a:r>
            <a:endParaRPr/>
          </a:p>
        </p:txBody>
      </p:sp>
      <p:graphicFrame>
        <p:nvGraphicFramePr>
          <p:cNvPr id="72" name="Google Shape;72;p13"/>
          <p:cNvGraphicFramePr/>
          <p:nvPr/>
        </p:nvGraphicFramePr>
        <p:xfrm>
          <a:off x="1186275" y="2531600"/>
          <a:ext cx="3000000" cy="3000000"/>
        </p:xfrm>
        <a:graphic>
          <a:graphicData uri="http://schemas.openxmlformats.org/drawingml/2006/table">
            <a:tbl>
              <a:tblPr>
                <a:noFill/>
                <a:tableStyleId>{027CE3E2-0AEC-4EB3-B348-F74DF421079E}</a:tableStyleId>
              </a:tblPr>
              <a:tblGrid>
                <a:gridCol w="567525"/>
                <a:gridCol w="6442600"/>
              </a:tblGrid>
              <a:tr h="381000">
                <a:tc>
                  <a:txBody>
                    <a:bodyPr/>
                    <a:lstStyle/>
                    <a:p>
                      <a:pPr indent="0" lvl="0" marL="0" rtl="0" algn="l">
                        <a:spcBef>
                          <a:spcPts val="0"/>
                        </a:spcBef>
                        <a:spcAft>
                          <a:spcPts val="0"/>
                        </a:spcAft>
                        <a:buNone/>
                      </a:pPr>
                      <a:r>
                        <a:rPr lang="en" sz="2000">
                          <a:latin typeface="Consolas"/>
                          <a:ea typeface="Consolas"/>
                          <a:cs typeface="Consolas"/>
                          <a:sym typeface="Consolas"/>
                        </a:rPr>
                        <a:t>01</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02</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03</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04</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05</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06</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07</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08</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09</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10</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11</a:t>
                      </a:r>
                      <a:endParaRPr sz="20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2000">
                          <a:solidFill>
                            <a:srgbClr val="808000"/>
                          </a:solidFill>
                          <a:latin typeface="Consolas"/>
                          <a:ea typeface="Consolas"/>
                          <a:cs typeface="Consolas"/>
                          <a:sym typeface="Consolas"/>
                        </a:rPr>
                        <a:t>int</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i = </a:t>
                      </a:r>
                      <a:r>
                        <a:rPr lang="en" sz="2000">
                          <a:solidFill>
                            <a:srgbClr val="000080"/>
                          </a:solidFill>
                          <a:latin typeface="Consolas"/>
                          <a:ea typeface="Consolas"/>
                          <a:cs typeface="Consolas"/>
                          <a:sym typeface="Consolas"/>
                        </a:rPr>
                        <a:t>0</a:t>
                      </a: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808000"/>
                          </a:solidFill>
                          <a:latin typeface="Consolas"/>
                          <a:ea typeface="Consolas"/>
                          <a:cs typeface="Consolas"/>
                          <a:sym typeface="Consolas"/>
                        </a:rPr>
                        <a:t>for</a:t>
                      </a:r>
                      <a:r>
                        <a:rPr lang="en" sz="2000">
                          <a:solidFill>
                            <a:srgbClr val="000000"/>
                          </a:solidFill>
                          <a:latin typeface="Consolas"/>
                          <a:ea typeface="Consolas"/>
                          <a:cs typeface="Consolas"/>
                          <a:sym typeface="Consolas"/>
                        </a:rPr>
                        <a:t>(; i &lt; N; i++){</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808000"/>
                          </a:solidFill>
                          <a:latin typeface="Consolas"/>
                          <a:ea typeface="Consolas"/>
                          <a:cs typeface="Consolas"/>
                          <a:sym typeface="Consolas"/>
                        </a:rPr>
                        <a:t>if</a:t>
                      </a:r>
                      <a:r>
                        <a:rPr lang="en" sz="2000">
                          <a:solidFill>
                            <a:srgbClr val="000000"/>
                          </a:solidFill>
                          <a:latin typeface="Consolas"/>
                          <a:ea typeface="Consolas"/>
                          <a:cs typeface="Consolas"/>
                          <a:sym typeface="Consolas"/>
                        </a:rPr>
                        <a:t>(array[i]</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number)</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808000"/>
                          </a:solidFill>
                          <a:latin typeface="Consolas"/>
                          <a:ea typeface="Consolas"/>
                          <a:cs typeface="Consolas"/>
                          <a:sym typeface="Consolas"/>
                        </a:rPr>
                        <a:t>break</a:t>
                      </a: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808000"/>
                          </a:solidFill>
                          <a:latin typeface="Consolas"/>
                          <a:ea typeface="Consolas"/>
                          <a:cs typeface="Consolas"/>
                          <a:sym typeface="Consolas"/>
                        </a:rPr>
                        <a:t>if</a:t>
                      </a:r>
                      <a:r>
                        <a:rPr lang="en" sz="2000">
                          <a:solidFill>
                            <a:srgbClr val="000000"/>
                          </a:solidFill>
                          <a:latin typeface="Consolas"/>
                          <a:ea typeface="Consolas"/>
                          <a:cs typeface="Consolas"/>
                          <a:sym typeface="Consolas"/>
                        </a:rPr>
                        <a:t>(array[i] &gt; number) {</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i</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r>
                        <a:rPr lang="en" sz="2000">
                          <a:solidFill>
                            <a:srgbClr val="000080"/>
                          </a:solidFill>
                          <a:latin typeface="Consolas"/>
                          <a:ea typeface="Consolas"/>
                          <a:cs typeface="Consolas"/>
                          <a:sym typeface="Consolas"/>
                        </a:rPr>
                        <a:t>1</a:t>
                      </a: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808000"/>
                          </a:solidFill>
                          <a:latin typeface="Consolas"/>
                          <a:ea typeface="Consolas"/>
                          <a:cs typeface="Consolas"/>
                          <a:sym typeface="Consolas"/>
                        </a:rPr>
                        <a:t>break</a:t>
                      </a: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808000"/>
                          </a:solidFill>
                          <a:latin typeface="Consolas"/>
                          <a:ea typeface="Consolas"/>
                          <a:cs typeface="Consolas"/>
                          <a:sym typeface="Consolas"/>
                        </a:rPr>
                        <a:t>if</a:t>
                      </a:r>
                      <a:r>
                        <a:rPr lang="en" sz="2000">
                          <a:solidFill>
                            <a:srgbClr val="000000"/>
                          </a:solidFill>
                          <a:latin typeface="Consolas"/>
                          <a:ea typeface="Consolas"/>
                          <a:cs typeface="Consolas"/>
                          <a:sym typeface="Consolas"/>
                        </a:rPr>
                        <a:t>(i == N)</a:t>
                      </a:r>
                      <a:endParaRPr sz="2000">
                        <a:solidFill>
                          <a:srgbClr val="000000"/>
                        </a:solidFill>
                        <a:latin typeface="Consolas"/>
                        <a:ea typeface="Consolas"/>
                        <a:cs typeface="Consolas"/>
                        <a:sym typeface="Consolas"/>
                      </a:endParaRPr>
                    </a:p>
                    <a:p>
                      <a:pPr indent="0" lvl="0" marL="0" rtl="0" algn="l">
                        <a:spcBef>
                          <a:spcPts val="0"/>
                        </a:spcBef>
                        <a:spcAft>
                          <a:spcPts val="0"/>
                        </a:spcAft>
                        <a:buNone/>
                      </a:pP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i</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r>
                        <a:rPr lang="en" sz="2000">
                          <a:solidFill>
                            <a:srgbClr val="C0C0C0"/>
                          </a:solidFill>
                          <a:latin typeface="Consolas"/>
                          <a:ea typeface="Consolas"/>
                          <a:cs typeface="Consolas"/>
                          <a:sym typeface="Consolas"/>
                        </a:rPr>
                        <a:t> </a:t>
                      </a:r>
                      <a:r>
                        <a:rPr lang="en" sz="2000">
                          <a:solidFill>
                            <a:srgbClr val="000000"/>
                          </a:solidFill>
                          <a:latin typeface="Consolas"/>
                          <a:ea typeface="Consolas"/>
                          <a:cs typeface="Consolas"/>
                          <a:sym typeface="Consolas"/>
                        </a:rPr>
                        <a:t>-</a:t>
                      </a:r>
                      <a:r>
                        <a:rPr lang="en" sz="2000">
                          <a:solidFill>
                            <a:srgbClr val="000080"/>
                          </a:solidFill>
                          <a:latin typeface="Consolas"/>
                          <a:ea typeface="Consolas"/>
                          <a:cs typeface="Consolas"/>
                          <a:sym typeface="Consolas"/>
                        </a:rPr>
                        <a:t>1</a:t>
                      </a:r>
                      <a:r>
                        <a:rPr lang="en" sz="2000">
                          <a:solidFill>
                            <a:srgbClr val="000000"/>
                          </a:solidFill>
                          <a:latin typeface="Consolas"/>
                          <a:ea typeface="Consolas"/>
                          <a:cs typeface="Consolas"/>
                          <a:sym typeface="Consolas"/>
                        </a:rPr>
                        <a:t>;</a:t>
                      </a:r>
                      <a:endParaRPr sz="2400">
                        <a:solidFill>
                          <a:srgbClr val="808000"/>
                        </a:solidFill>
                        <a:latin typeface="Consolas"/>
                        <a:ea typeface="Consolas"/>
                        <a:cs typeface="Consolas"/>
                        <a:sym typeface="Consolas"/>
                      </a:endParaRPr>
                    </a:p>
                  </a:txBody>
                  <a:tcPr marT="91425" marB="91425" marR="91425" marL="91425"/>
                </a:tc>
              </a:tr>
            </a:tbl>
          </a:graphicData>
        </a:graphic>
      </p:graphicFrame>
      <p:sp>
        <p:nvSpPr>
          <p:cNvPr id="73" name="Google Shape;73;p13"/>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O(n)</a:t>
            </a:r>
            <a:endParaRPr b="1" sz="2200">
              <a:solidFill>
                <a:srgbClr val="FFFFFF"/>
              </a:solidFill>
              <a:latin typeface="Roboto Condensed"/>
              <a:ea typeface="Roboto Condensed"/>
              <a:cs typeface="Roboto Condensed"/>
              <a:sym typeface="Roboto Condense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75" name="Google Shape;575;p67"/>
          <p:cNvPicPr preferRelativeResize="0"/>
          <p:nvPr/>
        </p:nvPicPr>
        <p:blipFill>
          <a:blip r:embed="rId3">
            <a:alphaModFix/>
          </a:blip>
          <a:stretch>
            <a:fillRect/>
          </a:stretch>
        </p:blipFill>
        <p:spPr>
          <a:xfrm>
            <a:off x="694563" y="1018199"/>
            <a:ext cx="7754870" cy="5673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81" name="Google Shape;581;p68"/>
          <p:cNvPicPr preferRelativeResize="0"/>
          <p:nvPr/>
        </p:nvPicPr>
        <p:blipFill>
          <a:blip r:embed="rId3">
            <a:alphaModFix/>
          </a:blip>
          <a:stretch>
            <a:fillRect/>
          </a:stretch>
        </p:blipFill>
        <p:spPr>
          <a:xfrm>
            <a:off x="694563" y="1018199"/>
            <a:ext cx="7754870" cy="5673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87" name="Google Shape;587;p69"/>
          <p:cNvPicPr preferRelativeResize="0"/>
          <p:nvPr/>
        </p:nvPicPr>
        <p:blipFill>
          <a:blip r:embed="rId3">
            <a:alphaModFix/>
          </a:blip>
          <a:stretch>
            <a:fillRect/>
          </a:stretch>
        </p:blipFill>
        <p:spPr>
          <a:xfrm>
            <a:off x="694563" y="1018199"/>
            <a:ext cx="7754870" cy="5673600"/>
          </a:xfrm>
          <a:prstGeom prst="rect">
            <a:avLst/>
          </a:prstGeom>
          <a:noFill/>
          <a:ln>
            <a:noFill/>
          </a:ln>
        </p:spPr>
      </p:pic>
      <p:sp>
        <p:nvSpPr>
          <p:cNvPr id="588" name="Google Shape;588;p69"/>
          <p:cNvSpPr/>
          <p:nvPr/>
        </p:nvSpPr>
        <p:spPr>
          <a:xfrm>
            <a:off x="1637975" y="534613"/>
            <a:ext cx="2492700" cy="1094700"/>
          </a:xfrm>
          <a:prstGeom prst="wedgeRoundRectCallout">
            <a:avLst>
              <a:gd fmla="val -26033" name="adj1"/>
              <a:gd fmla="val 90240"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This node has a H value of 7</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594" name="Google Shape;594;p70"/>
          <p:cNvPicPr preferRelativeResize="0"/>
          <p:nvPr/>
        </p:nvPicPr>
        <p:blipFill>
          <a:blip r:embed="rId3">
            <a:alphaModFix/>
          </a:blip>
          <a:stretch>
            <a:fillRect/>
          </a:stretch>
        </p:blipFill>
        <p:spPr>
          <a:xfrm>
            <a:off x="704063" y="1031999"/>
            <a:ext cx="7735863" cy="5673600"/>
          </a:xfrm>
          <a:prstGeom prst="rect">
            <a:avLst/>
          </a:prstGeom>
          <a:noFill/>
          <a:ln>
            <a:noFill/>
          </a:ln>
        </p:spPr>
      </p:pic>
      <p:sp>
        <p:nvSpPr>
          <p:cNvPr id="595" name="Google Shape;595;p70"/>
          <p:cNvSpPr/>
          <p:nvPr/>
        </p:nvSpPr>
        <p:spPr>
          <a:xfrm>
            <a:off x="1182600" y="2507838"/>
            <a:ext cx="2492700" cy="1094700"/>
          </a:xfrm>
          <a:prstGeom prst="wedgeRoundRectCallout">
            <a:avLst>
              <a:gd fmla="val -42086" name="adj1"/>
              <a:gd fmla="val 11671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This node has a H value of 5</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01" name="Google Shape;601;p71"/>
          <p:cNvPicPr preferRelativeResize="0"/>
          <p:nvPr/>
        </p:nvPicPr>
        <p:blipFill>
          <a:blip r:embed="rId3">
            <a:alphaModFix/>
          </a:blip>
          <a:stretch>
            <a:fillRect/>
          </a:stretch>
        </p:blipFill>
        <p:spPr>
          <a:xfrm>
            <a:off x="688063" y="1031999"/>
            <a:ext cx="7767883" cy="56736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07" name="Google Shape;607;p72"/>
          <p:cNvPicPr preferRelativeResize="0"/>
          <p:nvPr/>
        </p:nvPicPr>
        <p:blipFill>
          <a:blip r:embed="rId3">
            <a:alphaModFix/>
          </a:blip>
          <a:stretch>
            <a:fillRect/>
          </a:stretch>
        </p:blipFill>
        <p:spPr>
          <a:xfrm>
            <a:off x="1084213" y="1045799"/>
            <a:ext cx="6975582" cy="56736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13" name="Google Shape;613;p73"/>
          <p:cNvPicPr preferRelativeResize="0"/>
          <p:nvPr/>
        </p:nvPicPr>
        <p:blipFill>
          <a:blip r:embed="rId3">
            <a:alphaModFix/>
          </a:blip>
          <a:stretch>
            <a:fillRect/>
          </a:stretch>
        </p:blipFill>
        <p:spPr>
          <a:xfrm>
            <a:off x="553988" y="1031999"/>
            <a:ext cx="8036020" cy="5673601"/>
          </a:xfrm>
          <a:prstGeom prst="rect">
            <a:avLst/>
          </a:prstGeom>
          <a:noFill/>
          <a:ln>
            <a:noFill/>
          </a:ln>
        </p:spPr>
      </p:pic>
      <p:sp>
        <p:nvSpPr>
          <p:cNvPr id="614" name="Google Shape;614;p73"/>
          <p:cNvSpPr/>
          <p:nvPr/>
        </p:nvSpPr>
        <p:spPr>
          <a:xfrm>
            <a:off x="1748350" y="1114138"/>
            <a:ext cx="2492700" cy="1094700"/>
          </a:xfrm>
          <a:prstGeom prst="wedgeRoundRectCallout">
            <a:avLst>
              <a:gd fmla="val -42086" name="adj1"/>
              <a:gd fmla="val 11671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Each node has parents</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20" name="Google Shape;620;p74"/>
          <p:cNvPicPr preferRelativeResize="0"/>
          <p:nvPr/>
        </p:nvPicPr>
        <p:blipFill>
          <a:blip r:embed="rId3">
            <a:alphaModFix/>
          </a:blip>
          <a:stretch>
            <a:fillRect/>
          </a:stretch>
        </p:blipFill>
        <p:spPr>
          <a:xfrm>
            <a:off x="895350" y="1018199"/>
            <a:ext cx="7353300" cy="5657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26" name="Google Shape;626;p75"/>
          <p:cNvPicPr preferRelativeResize="0"/>
          <p:nvPr/>
        </p:nvPicPr>
        <p:blipFill>
          <a:blip r:embed="rId3">
            <a:alphaModFix/>
          </a:blip>
          <a:stretch>
            <a:fillRect/>
          </a:stretch>
        </p:blipFill>
        <p:spPr>
          <a:xfrm>
            <a:off x="903638" y="1031999"/>
            <a:ext cx="7336716" cy="5673600"/>
          </a:xfrm>
          <a:prstGeom prst="rect">
            <a:avLst/>
          </a:prstGeom>
          <a:noFill/>
          <a:ln>
            <a:noFill/>
          </a:ln>
        </p:spPr>
      </p:pic>
      <p:sp>
        <p:nvSpPr>
          <p:cNvPr id="627" name="Google Shape;627;p75"/>
          <p:cNvSpPr/>
          <p:nvPr/>
        </p:nvSpPr>
        <p:spPr>
          <a:xfrm>
            <a:off x="1748350" y="1114138"/>
            <a:ext cx="2492700" cy="1094700"/>
          </a:xfrm>
          <a:prstGeom prst="wedgeRoundRectCallout">
            <a:avLst>
              <a:gd fmla="val -30461" name="adj1"/>
              <a:gd fmla="val 112932"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This node is parent of 7, 8… so on</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33" name="Google Shape;633;p76"/>
          <p:cNvPicPr preferRelativeResize="0"/>
          <p:nvPr/>
        </p:nvPicPr>
        <p:blipFill>
          <a:blip r:embed="rId3">
            <a:alphaModFix/>
          </a:blip>
          <a:stretch>
            <a:fillRect/>
          </a:stretch>
        </p:blipFill>
        <p:spPr>
          <a:xfrm>
            <a:off x="895550" y="1031999"/>
            <a:ext cx="7352911" cy="5673601"/>
          </a:xfrm>
          <a:prstGeom prst="rect">
            <a:avLst/>
          </a:prstGeom>
          <a:noFill/>
          <a:ln>
            <a:noFill/>
          </a:ln>
        </p:spPr>
      </p:pic>
      <p:sp>
        <p:nvSpPr>
          <p:cNvPr id="634" name="Google Shape;634;p76"/>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Condensed"/>
                <a:ea typeface="Roboto Condensed"/>
                <a:cs typeface="Roboto Condensed"/>
                <a:sym typeface="Roboto Condensed"/>
              </a:rPr>
              <a:t>Now, calculate G</a:t>
            </a:r>
            <a:endParaRPr b="1" sz="2400">
              <a:solidFill>
                <a:srgbClr val="FFFFFF"/>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Search</a:t>
            </a:r>
            <a:endParaRPr/>
          </a:p>
        </p:txBody>
      </p:sp>
      <p:sp>
        <p:nvSpPr>
          <p:cNvPr id="79" name="Google Shape;79;p14"/>
          <p:cNvSpPr txBox="1"/>
          <p:nvPr>
            <p:ph idx="1" type="body"/>
          </p:nvPr>
        </p:nvSpPr>
        <p:spPr>
          <a:xfrm>
            <a:off x="457200" y="1081200"/>
            <a:ext cx="8229600" cy="3927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Finds a number in a </a:t>
            </a:r>
            <a:r>
              <a:rPr b="1" lang="en">
                <a:solidFill>
                  <a:srgbClr val="CC0000"/>
                </a:solidFill>
              </a:rPr>
              <a:t>sorted</a:t>
            </a:r>
            <a:r>
              <a:rPr b="1" lang="en"/>
              <a:t> </a:t>
            </a:r>
            <a:r>
              <a:rPr lang="en"/>
              <a:t>array.</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Compares the input element with the </a:t>
            </a:r>
            <a:r>
              <a:rPr b="1" lang="en">
                <a:solidFill>
                  <a:srgbClr val="CC0000"/>
                </a:solidFill>
              </a:rPr>
              <a:t>middle</a:t>
            </a:r>
            <a:r>
              <a:rPr b="1" lang="en"/>
              <a:t> </a:t>
            </a:r>
            <a:r>
              <a:rPr lang="en"/>
              <a:t>of the array.</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If the input element matches, return the index to that element.</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Otherwise, runs the algorithm with the right or left </a:t>
            </a:r>
            <a:r>
              <a:rPr b="1" lang="en">
                <a:solidFill>
                  <a:srgbClr val="CC0000"/>
                </a:solidFill>
              </a:rPr>
              <a:t>subarray</a:t>
            </a:r>
            <a:r>
              <a:rPr lang="en"/>
              <a:t>, depending if the input key is greater or less than the middle element.</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Array must be sorted.</a:t>
            </a:r>
            <a:endParaRPr/>
          </a:p>
          <a:p>
            <a:pPr indent="0" lvl="0" marL="0" marR="0" rtl="0" algn="l">
              <a:lnSpc>
                <a:spcPct val="100000"/>
              </a:lnSpc>
              <a:spcBef>
                <a:spcPts val="600"/>
              </a:spcBef>
              <a:spcAft>
                <a:spcPts val="0"/>
              </a:spcAft>
              <a:buNone/>
            </a:pPr>
            <a:r>
              <a:t/>
            </a:r>
            <a:endParaRPr/>
          </a:p>
        </p:txBody>
      </p:sp>
      <p:sp>
        <p:nvSpPr>
          <p:cNvPr id="80" name="Google Shape;80;p14"/>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O(log (n))</a:t>
            </a:r>
            <a:endParaRPr b="1" sz="2200">
              <a:solidFill>
                <a:srgbClr val="FFFFFF"/>
              </a:solidFill>
              <a:latin typeface="Roboto Condensed"/>
              <a:ea typeface="Roboto Condensed"/>
              <a:cs typeface="Roboto Condensed"/>
              <a:sym typeface="Roboto Condensed"/>
            </a:endParaRPr>
          </a:p>
        </p:txBody>
      </p:sp>
      <p:pic>
        <p:nvPicPr>
          <p:cNvPr id="81" name="Google Shape;81;p14"/>
          <p:cNvPicPr preferRelativeResize="0"/>
          <p:nvPr/>
        </p:nvPicPr>
        <p:blipFill>
          <a:blip r:embed="rId3">
            <a:alphaModFix/>
          </a:blip>
          <a:stretch>
            <a:fillRect/>
          </a:stretch>
        </p:blipFill>
        <p:spPr>
          <a:xfrm>
            <a:off x="5237325" y="4691500"/>
            <a:ext cx="3196850" cy="20419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40" name="Google Shape;640;p77"/>
          <p:cNvPicPr preferRelativeResize="0"/>
          <p:nvPr/>
        </p:nvPicPr>
        <p:blipFill>
          <a:blip r:embed="rId3">
            <a:alphaModFix/>
          </a:blip>
          <a:stretch>
            <a:fillRect/>
          </a:stretch>
        </p:blipFill>
        <p:spPr>
          <a:xfrm>
            <a:off x="903638" y="1045799"/>
            <a:ext cx="7336716" cy="5673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46" name="Google Shape;646;p78"/>
          <p:cNvPicPr preferRelativeResize="0"/>
          <p:nvPr/>
        </p:nvPicPr>
        <p:blipFill>
          <a:blip r:embed="rId3">
            <a:alphaModFix/>
          </a:blip>
          <a:stretch>
            <a:fillRect/>
          </a:stretch>
        </p:blipFill>
        <p:spPr>
          <a:xfrm>
            <a:off x="895350" y="1018199"/>
            <a:ext cx="7353300" cy="56673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52" name="Google Shape;652;p79"/>
          <p:cNvPicPr preferRelativeResize="0"/>
          <p:nvPr/>
        </p:nvPicPr>
        <p:blipFill>
          <a:blip r:embed="rId3">
            <a:alphaModFix/>
          </a:blip>
          <a:stretch>
            <a:fillRect/>
          </a:stretch>
        </p:blipFill>
        <p:spPr>
          <a:xfrm>
            <a:off x="971550" y="1018199"/>
            <a:ext cx="7353300" cy="5667375"/>
          </a:xfrm>
          <a:prstGeom prst="rect">
            <a:avLst/>
          </a:prstGeom>
          <a:noFill/>
          <a:ln>
            <a:noFill/>
          </a:ln>
        </p:spPr>
      </p:pic>
      <p:sp>
        <p:nvSpPr>
          <p:cNvPr id="653" name="Google Shape;653;p79"/>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Condensed"/>
                <a:ea typeface="Roboto Condensed"/>
                <a:cs typeface="Roboto Condensed"/>
                <a:sym typeface="Roboto Condensed"/>
              </a:rPr>
              <a:t>Now select the smallest F value</a:t>
            </a:r>
            <a:endParaRPr b="1" sz="2400">
              <a:solidFill>
                <a:srgbClr val="FFFFFF"/>
              </a:solidFill>
              <a:latin typeface="Roboto Condensed"/>
              <a:ea typeface="Roboto Condensed"/>
              <a:cs typeface="Roboto Condensed"/>
              <a:sym typeface="Roboto Condense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59" name="Google Shape;659;p80"/>
          <p:cNvPicPr preferRelativeResize="0"/>
          <p:nvPr/>
        </p:nvPicPr>
        <p:blipFill>
          <a:blip r:embed="rId3">
            <a:alphaModFix/>
          </a:blip>
          <a:stretch>
            <a:fillRect/>
          </a:stretch>
        </p:blipFill>
        <p:spPr>
          <a:xfrm>
            <a:off x="1035525" y="1059599"/>
            <a:ext cx="7072962" cy="56736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65" name="Google Shape;665;p81"/>
          <p:cNvPicPr preferRelativeResize="0"/>
          <p:nvPr/>
        </p:nvPicPr>
        <p:blipFill>
          <a:blip r:embed="rId3">
            <a:alphaModFix/>
          </a:blip>
          <a:stretch>
            <a:fillRect/>
          </a:stretch>
        </p:blipFill>
        <p:spPr>
          <a:xfrm>
            <a:off x="745175" y="1045799"/>
            <a:ext cx="7653650" cy="567360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71" name="Google Shape;671;p82"/>
          <p:cNvPicPr preferRelativeResize="0"/>
          <p:nvPr/>
        </p:nvPicPr>
        <p:blipFill>
          <a:blip r:embed="rId3">
            <a:alphaModFix/>
          </a:blip>
          <a:stretch>
            <a:fillRect/>
          </a:stretch>
        </p:blipFill>
        <p:spPr>
          <a:xfrm>
            <a:off x="750138" y="1045799"/>
            <a:ext cx="7643733" cy="5673601"/>
          </a:xfrm>
          <a:prstGeom prst="rect">
            <a:avLst/>
          </a:prstGeom>
          <a:noFill/>
          <a:ln>
            <a:noFill/>
          </a:ln>
        </p:spPr>
      </p:pic>
      <p:sp>
        <p:nvSpPr>
          <p:cNvPr id="672" name="Google Shape;672;p82"/>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Condensed"/>
                <a:ea typeface="Roboto Condensed"/>
                <a:cs typeface="Roboto Condensed"/>
                <a:sym typeface="Roboto Condensed"/>
              </a:rPr>
              <a:t>Re-parent nodes...</a:t>
            </a:r>
            <a:endParaRPr b="1" sz="2400">
              <a:solidFill>
                <a:srgbClr val="FFFFFF"/>
              </a:solidFill>
              <a:latin typeface="Roboto Condensed"/>
              <a:ea typeface="Roboto Condensed"/>
              <a:cs typeface="Roboto Condensed"/>
              <a:sym typeface="Roboto Condense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78" name="Google Shape;678;p83"/>
          <p:cNvPicPr preferRelativeResize="0"/>
          <p:nvPr/>
        </p:nvPicPr>
        <p:blipFill>
          <a:blip r:embed="rId3">
            <a:alphaModFix/>
          </a:blip>
          <a:stretch>
            <a:fillRect/>
          </a:stretch>
        </p:blipFill>
        <p:spPr>
          <a:xfrm>
            <a:off x="750138" y="1045799"/>
            <a:ext cx="7643733" cy="5673601"/>
          </a:xfrm>
          <a:prstGeom prst="rect">
            <a:avLst/>
          </a:prstGeom>
          <a:noFill/>
          <a:ln>
            <a:noFill/>
          </a:ln>
        </p:spPr>
      </p:pic>
      <p:sp>
        <p:nvSpPr>
          <p:cNvPr id="679" name="Google Shape;679;p83"/>
          <p:cNvSpPr/>
          <p:nvPr/>
        </p:nvSpPr>
        <p:spPr>
          <a:xfrm>
            <a:off x="4259725" y="3235559"/>
            <a:ext cx="3578100" cy="1866300"/>
          </a:xfrm>
          <a:prstGeom prst="wedgeRoundRectCallout">
            <a:avLst>
              <a:gd fmla="val -80737" name="adj1"/>
              <a:gd fmla="val -4222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G value for node 15 is 15. G value for node 9 is 20. </a:t>
            </a:r>
            <a:endParaRPr b="1"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15 + 10 &gt; 20</a:t>
            </a:r>
            <a:endParaRPr b="1"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So no re-parent is done for node 9</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85" name="Google Shape;685;p84"/>
          <p:cNvPicPr preferRelativeResize="0"/>
          <p:nvPr/>
        </p:nvPicPr>
        <p:blipFill>
          <a:blip r:embed="rId3">
            <a:alphaModFix/>
          </a:blip>
          <a:stretch>
            <a:fillRect/>
          </a:stretch>
        </p:blipFill>
        <p:spPr>
          <a:xfrm>
            <a:off x="742950" y="1031999"/>
            <a:ext cx="7658100" cy="56483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91" name="Google Shape;691;p85"/>
          <p:cNvPicPr preferRelativeResize="0"/>
          <p:nvPr/>
        </p:nvPicPr>
        <p:blipFill>
          <a:blip r:embed="rId3">
            <a:alphaModFix/>
          </a:blip>
          <a:stretch>
            <a:fillRect/>
          </a:stretch>
        </p:blipFill>
        <p:spPr>
          <a:xfrm>
            <a:off x="742950" y="1031999"/>
            <a:ext cx="7658100" cy="5648325"/>
          </a:xfrm>
          <a:prstGeom prst="rect">
            <a:avLst/>
          </a:prstGeom>
          <a:noFill/>
          <a:ln>
            <a:noFill/>
          </a:ln>
        </p:spPr>
      </p:pic>
      <p:sp>
        <p:nvSpPr>
          <p:cNvPr id="692" name="Google Shape;692;p85"/>
          <p:cNvSpPr/>
          <p:nvPr/>
        </p:nvSpPr>
        <p:spPr>
          <a:xfrm>
            <a:off x="-25" y="5698900"/>
            <a:ext cx="9144000" cy="11589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Condensed"/>
                <a:ea typeface="Roboto Condensed"/>
                <a:cs typeface="Roboto Condensed"/>
                <a:sym typeface="Roboto Condensed"/>
              </a:rPr>
              <a:t>Repeat process...</a:t>
            </a:r>
            <a:endParaRPr b="1" sz="2400">
              <a:solidFill>
                <a:srgbClr val="FFFFFF"/>
              </a:solidFill>
              <a:latin typeface="Roboto Condensed"/>
              <a:ea typeface="Roboto Condensed"/>
              <a:cs typeface="Roboto Condensed"/>
              <a:sym typeface="Roboto Condense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698" name="Google Shape;698;p86"/>
          <p:cNvPicPr preferRelativeResize="0"/>
          <p:nvPr/>
        </p:nvPicPr>
        <p:blipFill>
          <a:blip r:embed="rId3">
            <a:alphaModFix/>
          </a:blip>
          <a:stretch>
            <a:fillRect/>
          </a:stretch>
        </p:blipFill>
        <p:spPr>
          <a:xfrm>
            <a:off x="885825" y="1018199"/>
            <a:ext cx="7372350" cy="563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Binary </a:t>
            </a:r>
            <a:r>
              <a:rPr lang="en"/>
              <a:t>Search</a:t>
            </a:r>
            <a:r>
              <a:rPr lang="en"/>
              <a:t> (Code)</a:t>
            </a:r>
            <a:endParaRPr/>
          </a:p>
        </p:txBody>
      </p:sp>
      <p:sp>
        <p:nvSpPr>
          <p:cNvPr id="87" name="Google Shape;87;p15"/>
          <p:cNvSpPr txBox="1"/>
          <p:nvPr>
            <p:ph idx="1" type="body"/>
          </p:nvPr>
        </p:nvSpPr>
        <p:spPr>
          <a:xfrm>
            <a:off x="457200" y="1081200"/>
            <a:ext cx="8229600" cy="679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1">
              <a:solidFill>
                <a:srgbClr val="CC0000"/>
              </a:solidFill>
            </a:endParaRPr>
          </a:p>
          <a:p>
            <a:pPr indent="0" lvl="0" marL="0" marR="0" rtl="0" algn="l">
              <a:lnSpc>
                <a:spcPct val="100000"/>
              </a:lnSpc>
              <a:spcBef>
                <a:spcPts val="600"/>
              </a:spcBef>
              <a:spcAft>
                <a:spcPts val="0"/>
              </a:spcAft>
              <a:buNone/>
            </a:pPr>
            <a:r>
              <a:t/>
            </a:r>
            <a:endParaRPr/>
          </a:p>
        </p:txBody>
      </p:sp>
      <p:sp>
        <p:nvSpPr>
          <p:cNvPr id="88" name="Google Shape;88;p15"/>
          <p:cNvSpPr/>
          <p:nvPr/>
        </p:nvSpPr>
        <p:spPr>
          <a:xfrm>
            <a:off x="5947275" y="0"/>
            <a:ext cx="3196800" cy="879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O(log (n))</a:t>
            </a:r>
            <a:endParaRPr b="1" sz="2200">
              <a:solidFill>
                <a:srgbClr val="FFFFFF"/>
              </a:solidFill>
              <a:latin typeface="Roboto Condensed"/>
              <a:ea typeface="Roboto Condensed"/>
              <a:cs typeface="Roboto Condensed"/>
              <a:sym typeface="Roboto Condensed"/>
            </a:endParaRPr>
          </a:p>
        </p:txBody>
      </p:sp>
      <p:graphicFrame>
        <p:nvGraphicFramePr>
          <p:cNvPr id="89" name="Google Shape;89;p15"/>
          <p:cNvGraphicFramePr/>
          <p:nvPr/>
        </p:nvGraphicFramePr>
        <p:xfrm>
          <a:off x="195675" y="1922000"/>
          <a:ext cx="3000000" cy="3000000"/>
        </p:xfrm>
        <a:graphic>
          <a:graphicData uri="http://schemas.openxmlformats.org/drawingml/2006/table">
            <a:tbl>
              <a:tblPr>
                <a:noFill/>
                <a:tableStyleId>{027CE3E2-0AEC-4EB3-B348-F74DF421079E}</a:tableStyleId>
              </a:tblPr>
              <a:tblGrid>
                <a:gridCol w="523750"/>
                <a:gridCol w="8265600"/>
              </a:tblGrid>
              <a:tr h="381000">
                <a:tc>
                  <a:txBody>
                    <a:bodyPr/>
                    <a:lstStyle/>
                    <a:p>
                      <a:pPr indent="0" lvl="0" marL="0" rtl="0" algn="l">
                        <a:spcBef>
                          <a:spcPts val="0"/>
                        </a:spcBef>
                        <a:spcAft>
                          <a:spcPts val="0"/>
                        </a:spcAft>
                        <a:buNone/>
                      </a:pPr>
                      <a:r>
                        <a:rPr lang="en" sz="1600">
                          <a:latin typeface="Consolas"/>
                          <a:ea typeface="Consolas"/>
                          <a:cs typeface="Consolas"/>
                          <a:sym typeface="Consolas"/>
                        </a:rPr>
                        <a:t>01</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02</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03</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04</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05</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06</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07</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08</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09</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10</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11</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12</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13</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14</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15</a:t>
                      </a:r>
                      <a:endParaRPr sz="16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binarySearch(</a:t>
                      </a: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pArray[],</a:t>
                      </a: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pKey,</a:t>
                      </a: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pIndexMin,</a:t>
                      </a: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pIndexMax)</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while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(pIndexMax</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&gt;=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pIndexMin)</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int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middle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808000"/>
                          </a:solidFill>
                          <a:latin typeface="Consolas"/>
                          <a:ea typeface="Consolas"/>
                          <a:cs typeface="Consolas"/>
                          <a:sym typeface="Consolas"/>
                        </a:rPr>
                        <a:t>int</a:t>
                      </a:r>
                      <a:r>
                        <a:rPr lang="en" sz="1600">
                          <a:solidFill>
                            <a:srgbClr val="000000"/>
                          </a:solidFill>
                          <a:latin typeface="Consolas"/>
                          <a:ea typeface="Consolas"/>
                          <a:cs typeface="Consolas"/>
                          <a:sym typeface="Consolas"/>
                        </a:rPr>
                        <a:t>)((pIndexMax + pIndexMin) / </a:t>
                      </a:r>
                      <a:r>
                        <a:rPr lang="en" sz="1600">
                          <a:solidFill>
                            <a:srgbClr val="000080"/>
                          </a:solidFill>
                          <a:latin typeface="Consolas"/>
                          <a:ea typeface="Consolas"/>
                          <a:cs typeface="Consolas"/>
                          <a:sym typeface="Consolas"/>
                        </a:rPr>
                        <a:t>2</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if</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(pArray[middle]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&lt;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pkey)</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pIndexMin</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middle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C0C0C0"/>
                          </a:solidFill>
                          <a:latin typeface="Consolas"/>
                          <a:ea typeface="Consolas"/>
                          <a:cs typeface="Consolas"/>
                          <a:sym typeface="Consolas"/>
                        </a:rPr>
                        <a:t> </a:t>
                      </a:r>
                      <a:r>
                        <a:rPr lang="en" sz="1600">
                          <a:solidFill>
                            <a:srgbClr val="000080"/>
                          </a:solidFill>
                          <a:latin typeface="Consolas"/>
                          <a:ea typeface="Consolas"/>
                          <a:cs typeface="Consolas"/>
                          <a:sym typeface="Consolas"/>
                        </a:rPr>
                        <a:t>1</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else</a:t>
                      </a: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if</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(pArray[middle]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&gt;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pKey)</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pIndexMax</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middle</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C0C0C0"/>
                          </a:solidFill>
                          <a:latin typeface="Consolas"/>
                          <a:ea typeface="Consolas"/>
                          <a:cs typeface="Consolas"/>
                          <a:sym typeface="Consolas"/>
                        </a:rPr>
                        <a:t> </a:t>
                      </a:r>
                      <a:r>
                        <a:rPr lang="en" sz="1600">
                          <a:solidFill>
                            <a:srgbClr val="000080"/>
                          </a:solidFill>
                          <a:latin typeface="Consolas"/>
                          <a:ea typeface="Consolas"/>
                          <a:cs typeface="Consolas"/>
                          <a:sym typeface="Consolas"/>
                        </a:rPr>
                        <a:t>1</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else</a:t>
                      </a:r>
                      <a:endParaRPr sz="1600">
                        <a:solidFill>
                          <a:srgbClr val="808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return</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middle;</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C0C0C0"/>
                          </a:solidFill>
                          <a:latin typeface="Consolas"/>
                          <a:ea typeface="Consolas"/>
                          <a:cs typeface="Consolas"/>
                          <a:sym typeface="Consolas"/>
                        </a:rPr>
                        <a:t>   </a:t>
                      </a:r>
                      <a:r>
                        <a:rPr lang="en" sz="1600">
                          <a:solidFill>
                            <a:srgbClr val="808000"/>
                          </a:solidFill>
                          <a:latin typeface="Consolas"/>
                          <a:ea typeface="Consolas"/>
                          <a:cs typeface="Consolas"/>
                          <a:sym typeface="Consolas"/>
                        </a:rPr>
                        <a:t>return</a:t>
                      </a:r>
                      <a:r>
                        <a:rPr lang="en" sz="1600">
                          <a:solidFill>
                            <a:srgbClr val="C0C0C0"/>
                          </a:solidFill>
                          <a:latin typeface="Consolas"/>
                          <a:ea typeface="Consolas"/>
                          <a:cs typeface="Consolas"/>
                          <a:sym typeface="Consolas"/>
                        </a:rPr>
                        <a:t> </a:t>
                      </a:r>
                      <a:r>
                        <a:rPr lang="en" sz="1600">
                          <a:solidFill>
                            <a:srgbClr val="000000"/>
                          </a:solidFill>
                          <a:latin typeface="Consolas"/>
                          <a:ea typeface="Consolas"/>
                          <a:cs typeface="Consolas"/>
                          <a:sym typeface="Consolas"/>
                        </a:rPr>
                        <a:t>-</a:t>
                      </a:r>
                      <a:r>
                        <a:rPr lang="en" sz="1600">
                          <a:solidFill>
                            <a:srgbClr val="000080"/>
                          </a:solidFill>
                          <a:latin typeface="Consolas"/>
                          <a:ea typeface="Consolas"/>
                          <a:cs typeface="Consolas"/>
                          <a:sym typeface="Consolas"/>
                        </a:rPr>
                        <a:t>1</a:t>
                      </a:r>
                      <a:r>
                        <a:rPr lang="en"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a:t>
                      </a:r>
                      <a:endParaRPr sz="1600">
                        <a:solidFill>
                          <a:srgbClr val="808000"/>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04" name="Google Shape;704;p87"/>
          <p:cNvPicPr preferRelativeResize="0"/>
          <p:nvPr/>
        </p:nvPicPr>
        <p:blipFill>
          <a:blip r:embed="rId3">
            <a:alphaModFix/>
          </a:blip>
          <a:stretch>
            <a:fillRect/>
          </a:stretch>
        </p:blipFill>
        <p:spPr>
          <a:xfrm>
            <a:off x="566738" y="1045799"/>
            <a:ext cx="8010525" cy="56673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10" name="Google Shape;710;p88"/>
          <p:cNvPicPr preferRelativeResize="0"/>
          <p:nvPr/>
        </p:nvPicPr>
        <p:blipFill>
          <a:blip r:embed="rId3">
            <a:alphaModFix/>
          </a:blip>
          <a:stretch>
            <a:fillRect/>
          </a:stretch>
        </p:blipFill>
        <p:spPr>
          <a:xfrm>
            <a:off x="566738" y="1045799"/>
            <a:ext cx="8010525" cy="5667375"/>
          </a:xfrm>
          <a:prstGeom prst="rect">
            <a:avLst/>
          </a:prstGeom>
          <a:noFill/>
          <a:ln>
            <a:noFill/>
          </a:ln>
        </p:spPr>
      </p:pic>
      <p:sp>
        <p:nvSpPr>
          <p:cNvPr id="711" name="Google Shape;711;p88"/>
          <p:cNvSpPr/>
          <p:nvPr/>
        </p:nvSpPr>
        <p:spPr>
          <a:xfrm>
            <a:off x="5763800" y="3846313"/>
            <a:ext cx="2492700" cy="1094700"/>
          </a:xfrm>
          <a:prstGeom prst="wedgeRoundRectCallout">
            <a:avLst>
              <a:gd fmla="val -94121" name="adj1"/>
              <a:gd fmla="val 4486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Stop! We are at only one position from the goal</a:t>
            </a:r>
            <a:endParaRPr b="1" sz="1800">
              <a:solidFill>
                <a:schemeClr val="lt1"/>
              </a:solidFill>
              <a:latin typeface="Roboto Condensed"/>
              <a:ea typeface="Roboto Condensed"/>
              <a:cs typeface="Roboto Condensed"/>
              <a:sym typeface="Roboto Condense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17" name="Google Shape;717;p89"/>
          <p:cNvPicPr preferRelativeResize="0"/>
          <p:nvPr/>
        </p:nvPicPr>
        <p:blipFill>
          <a:blip r:embed="rId3">
            <a:alphaModFix/>
          </a:blip>
          <a:stretch>
            <a:fillRect/>
          </a:stretch>
        </p:blipFill>
        <p:spPr>
          <a:xfrm>
            <a:off x="557213" y="1018199"/>
            <a:ext cx="8029575" cy="5657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23" name="Google Shape;723;p90"/>
          <p:cNvPicPr preferRelativeResize="0"/>
          <p:nvPr/>
        </p:nvPicPr>
        <p:blipFill>
          <a:blip r:embed="rId3">
            <a:alphaModFix/>
          </a:blip>
          <a:stretch>
            <a:fillRect/>
          </a:stretch>
        </p:blipFill>
        <p:spPr>
          <a:xfrm>
            <a:off x="561513" y="1031999"/>
            <a:ext cx="8020969" cy="56736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29" name="Google Shape;729;p91"/>
          <p:cNvPicPr preferRelativeResize="0"/>
          <p:nvPr/>
        </p:nvPicPr>
        <p:blipFill>
          <a:blip r:embed="rId3">
            <a:alphaModFix/>
          </a:blip>
          <a:stretch>
            <a:fillRect/>
          </a:stretch>
        </p:blipFill>
        <p:spPr>
          <a:xfrm>
            <a:off x="580525" y="1045799"/>
            <a:ext cx="7982955" cy="5673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35" name="Google Shape;735;p92"/>
          <p:cNvPicPr preferRelativeResize="0"/>
          <p:nvPr/>
        </p:nvPicPr>
        <p:blipFill>
          <a:blip r:embed="rId3">
            <a:alphaModFix/>
          </a:blip>
          <a:stretch>
            <a:fillRect/>
          </a:stretch>
        </p:blipFill>
        <p:spPr>
          <a:xfrm>
            <a:off x="2014538" y="1004399"/>
            <a:ext cx="5114925" cy="56673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9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pic>
        <p:nvPicPr>
          <p:cNvPr id="741" name="Google Shape;741;p93"/>
          <p:cNvPicPr preferRelativeResize="0"/>
          <p:nvPr/>
        </p:nvPicPr>
        <p:blipFill>
          <a:blip r:embed="rId3">
            <a:alphaModFix/>
          </a:blip>
          <a:stretch>
            <a:fillRect/>
          </a:stretch>
        </p:blipFill>
        <p:spPr>
          <a:xfrm>
            <a:off x="2110888" y="1142400"/>
            <a:ext cx="4922225" cy="54081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Pathfinding (A*)</a:t>
            </a:r>
            <a:endParaRPr/>
          </a:p>
        </p:txBody>
      </p:sp>
      <p:sp>
        <p:nvSpPr>
          <p:cNvPr id="747" name="Google Shape;747;p94"/>
          <p:cNvSpPr txBox="1"/>
          <p:nvPr>
            <p:ph idx="1" type="body"/>
          </p:nvPr>
        </p:nvSpPr>
        <p:spPr>
          <a:xfrm>
            <a:off x="457200" y="1081200"/>
            <a:ext cx="8229600" cy="5183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There are variations of A* that make it faster or more adapted to certain </a:t>
            </a:r>
            <a:r>
              <a:rPr lang="en"/>
              <a:t>circumstances</a:t>
            </a:r>
            <a:r>
              <a:rPr lang="en"/>
              <a:t>:</a:t>
            </a:r>
            <a:endParaRPr/>
          </a:p>
          <a:p>
            <a:pPr indent="-342900" lvl="1" marL="914400" marR="0" rtl="0" algn="l">
              <a:lnSpc>
                <a:spcPct val="100000"/>
              </a:lnSpc>
              <a:spcBef>
                <a:spcPts val="0"/>
              </a:spcBef>
              <a:spcAft>
                <a:spcPts val="0"/>
              </a:spcAft>
              <a:buSzPts val="1800"/>
              <a:buChar char="◆"/>
            </a:pPr>
            <a:r>
              <a:rPr b="1" lang="en" sz="1800"/>
              <a:t>LPA*. </a:t>
            </a:r>
            <a:r>
              <a:rPr lang="en" sz="1800"/>
              <a:t>Similar to A* but can more quickly recalculate the best path when a small change to the graph is made</a:t>
            </a:r>
            <a:endParaRPr sz="1800"/>
          </a:p>
          <a:p>
            <a:pPr indent="-342900" lvl="1" marL="914400" rtl="0" algn="l">
              <a:lnSpc>
                <a:spcPct val="115000"/>
              </a:lnSpc>
              <a:spcBef>
                <a:spcPts val="0"/>
              </a:spcBef>
              <a:spcAft>
                <a:spcPts val="0"/>
              </a:spcAft>
              <a:buSzPts val="1800"/>
              <a:buChar char="◆"/>
            </a:pPr>
            <a:r>
              <a:rPr b="1" lang="en" sz="1800"/>
              <a:t>D* Lite</a:t>
            </a:r>
            <a:r>
              <a:rPr lang="en" sz="1800"/>
              <a:t>. Based on LPA*, it does the same thing, but assumes the "start point" is a unit moving towards the finish while graph changes are being made</a:t>
            </a:r>
            <a:endParaRPr sz="1800"/>
          </a:p>
          <a:p>
            <a:pPr indent="-342900" lvl="1" marL="914400" rtl="0" algn="l">
              <a:lnSpc>
                <a:spcPct val="115000"/>
              </a:lnSpc>
              <a:spcBef>
                <a:spcPts val="0"/>
              </a:spcBef>
              <a:spcAft>
                <a:spcPts val="0"/>
              </a:spcAft>
              <a:buSzPts val="1800"/>
              <a:buChar char="◆"/>
            </a:pPr>
            <a:r>
              <a:rPr b="1" lang="en" sz="1800"/>
              <a:t>HPA* (Hierarchical)</a:t>
            </a:r>
            <a:r>
              <a:rPr lang="en" sz="1800"/>
              <a:t>. Uses several layers at different abstraction levels to speed up the search. For instance, an higher level layer may simply connect rooms, while a lower level layer takes care of avoiding obstacles.</a:t>
            </a:r>
            <a:endParaRPr sz="1800"/>
          </a:p>
          <a:p>
            <a:pPr indent="-342900" lvl="1" marL="914400" rtl="0" algn="l">
              <a:lnSpc>
                <a:spcPct val="115000"/>
              </a:lnSpc>
              <a:spcBef>
                <a:spcPts val="0"/>
              </a:spcBef>
              <a:spcAft>
                <a:spcPts val="0"/>
              </a:spcAft>
              <a:buSzPts val="1800"/>
              <a:buChar char="◆"/>
            </a:pPr>
            <a:r>
              <a:rPr b="1" lang="en" sz="1800"/>
              <a:t>IDA*</a:t>
            </a:r>
            <a:r>
              <a:rPr lang="en" sz="1800"/>
              <a:t> </a:t>
            </a:r>
            <a:r>
              <a:rPr b="1" lang="en" sz="1800"/>
              <a:t>(Iterative Deepening).</a:t>
            </a:r>
            <a:r>
              <a:rPr lang="en" sz="1800"/>
              <a:t> Reduces memory usage in comparison with regular A* by using iterative deepening.</a:t>
            </a:r>
            <a:endParaRPr sz="1800"/>
          </a:p>
          <a:p>
            <a:pPr indent="-342900" lvl="1" marL="914400" rtl="0" algn="l">
              <a:lnSpc>
                <a:spcPct val="115000"/>
              </a:lnSpc>
              <a:spcBef>
                <a:spcPts val="0"/>
              </a:spcBef>
              <a:spcAft>
                <a:spcPts val="0"/>
              </a:spcAft>
              <a:buSzPts val="1800"/>
              <a:buChar char="◆"/>
            </a:pPr>
            <a:r>
              <a:rPr b="1" lang="en" sz="1800"/>
              <a:t>SMA* (Simplified Memory-Bounded).</a:t>
            </a:r>
            <a:r>
              <a:rPr lang="en" sz="1800"/>
              <a:t> Only makes use of available memory to carry out the search.</a:t>
            </a:r>
            <a:endParaRPr sz="1800"/>
          </a:p>
          <a:p>
            <a:pPr indent="-342900" lvl="1" marL="914400" rtl="0" algn="l">
              <a:lnSpc>
                <a:spcPct val="115000"/>
              </a:lnSpc>
              <a:spcBef>
                <a:spcPts val="0"/>
              </a:spcBef>
              <a:spcAft>
                <a:spcPts val="0"/>
              </a:spcAft>
              <a:buSzPts val="1800"/>
              <a:buChar char="◆"/>
            </a:pPr>
            <a:r>
              <a:rPr b="1" lang="en" sz="1800"/>
              <a:t>Jump Point Search.</a:t>
            </a:r>
            <a:r>
              <a:rPr lang="en" sz="1800"/>
              <a:t> Speeds up pathfinding on uniform-cost grid maps.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51" name="Shape 751"/>
        <p:cNvGrpSpPr/>
        <p:nvPr/>
      </p:nvGrpSpPr>
      <p:grpSpPr>
        <a:xfrm>
          <a:off x="0" y="0"/>
          <a:ext cx="0" cy="0"/>
          <a:chOff x="0" y="0"/>
          <a:chExt cx="0" cy="0"/>
        </a:xfrm>
      </p:grpSpPr>
      <p:sp>
        <p:nvSpPr>
          <p:cNvPr id="752" name="Google Shape;752;p95"/>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Search Algorithms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753" name="Google Shape;753;p95"/>
          <p:cNvSpPr txBox="1"/>
          <p:nvPr/>
        </p:nvSpPr>
        <p:spPr>
          <a:xfrm>
            <a:off x="292075" y="1669600"/>
            <a:ext cx="7543800" cy="985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rgbClr val="F3F3F3"/>
                </a:solidFill>
                <a:latin typeface="Roboto Condensed"/>
                <a:ea typeface="Roboto Condensed"/>
                <a:cs typeface="Roboto Condensed"/>
                <a:sym typeface="Roboto Condensed"/>
              </a:rPr>
              <a:t>CE2103 - Algorithms and Data Structures II</a:t>
            </a:r>
            <a:br>
              <a:rPr b="1" lang="en" sz="1800">
                <a:solidFill>
                  <a:srgbClr val="F3F3F3"/>
                </a:solidFill>
                <a:latin typeface="Roboto Condensed"/>
                <a:ea typeface="Roboto Condensed"/>
                <a:cs typeface="Roboto Condensed"/>
                <a:sym typeface="Roboto Condensed"/>
              </a:rPr>
            </a:br>
            <a:endParaRPr b="1" sz="1800">
              <a:solidFill>
                <a:srgbClr val="F3F3F3"/>
              </a:solidFill>
              <a:latin typeface="Roboto Condensed"/>
              <a:ea typeface="Roboto Condensed"/>
              <a:cs typeface="Roboto Condensed"/>
              <a:sym typeface="Roboto Condensed"/>
            </a:endParaRPr>
          </a:p>
        </p:txBody>
      </p:sp>
      <p:pic>
        <p:nvPicPr>
          <p:cNvPr id="754" name="Google Shape;754;p95"/>
          <p:cNvPicPr preferRelativeResize="0"/>
          <p:nvPr/>
        </p:nvPicPr>
        <p:blipFill>
          <a:blip r:embed="rId3">
            <a:alphaModFix/>
          </a:blip>
          <a:stretch>
            <a:fillRect/>
          </a:stretch>
        </p:blipFill>
        <p:spPr>
          <a:xfrm>
            <a:off x="3127900" y="2925350"/>
            <a:ext cx="5523925" cy="34579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a:t>
            </a:r>
            <a:r>
              <a:rPr lang="en"/>
              <a:t>'s practice!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Interpolation Search</a:t>
            </a:r>
            <a:endParaRPr/>
          </a:p>
        </p:txBody>
      </p:sp>
      <p:sp>
        <p:nvSpPr>
          <p:cNvPr id="95" name="Google Shape;95;p16"/>
          <p:cNvSpPr txBox="1"/>
          <p:nvPr>
            <p:ph idx="1" type="body"/>
          </p:nvPr>
        </p:nvSpPr>
        <p:spPr>
          <a:xfrm>
            <a:off x="457200" y="1081200"/>
            <a:ext cx="8229600" cy="282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Modification of Binary Search.</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In each step tries to calculate where the number might be.</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Based on the idea of looking for a person in the phonebook. If you’re looking for Bob, you know it should be at the beginning.</a:t>
            </a:r>
            <a:endParaRPr/>
          </a:p>
          <a:p>
            <a:pPr indent="0" lvl="0" marL="45720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96" name="Google Shape;96;p16"/>
          <p:cNvSpPr/>
          <p:nvPr/>
        </p:nvSpPr>
        <p:spPr>
          <a:xfrm>
            <a:off x="5947275" y="0"/>
            <a:ext cx="3196800" cy="879600"/>
          </a:xfrm>
          <a:prstGeom prst="rect">
            <a:avLst/>
          </a:prstGeom>
          <a:solidFill>
            <a:srgbClr val="F09C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Condensed"/>
                <a:ea typeface="Roboto Condensed"/>
                <a:cs typeface="Roboto Condensed"/>
                <a:sym typeface="Roboto Condensed"/>
              </a:rPr>
              <a:t>Complexity:	      </a:t>
            </a:r>
            <a:r>
              <a:rPr b="1" lang="en" sz="1800">
                <a:solidFill>
                  <a:srgbClr val="FFFFFF"/>
                </a:solidFill>
                <a:latin typeface="Roboto Condensed"/>
                <a:ea typeface="Roboto Condensed"/>
                <a:cs typeface="Roboto Condensed"/>
                <a:sym typeface="Roboto Condensed"/>
              </a:rPr>
              <a:t>O(log log (n))</a:t>
            </a:r>
            <a:endParaRPr b="1" sz="1800">
              <a:solidFill>
                <a:srgbClr val="FFFFFF"/>
              </a:solidFill>
              <a:latin typeface="Roboto Condensed"/>
              <a:ea typeface="Roboto Condensed"/>
              <a:cs typeface="Roboto Condensed"/>
              <a:sym typeface="Roboto Condensed"/>
            </a:endParaRPr>
          </a:p>
        </p:txBody>
      </p:sp>
      <p:pic>
        <p:nvPicPr>
          <p:cNvPr id="97" name="Google Shape;97;p16"/>
          <p:cNvPicPr preferRelativeResize="0"/>
          <p:nvPr/>
        </p:nvPicPr>
        <p:blipFill>
          <a:blip r:embed="rId3">
            <a:alphaModFix/>
          </a:blip>
          <a:stretch>
            <a:fillRect/>
          </a:stretch>
        </p:blipFill>
        <p:spPr>
          <a:xfrm>
            <a:off x="6110075" y="4347275"/>
            <a:ext cx="2324100" cy="19716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