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Roboto Condense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bold.fntdata"/><Relationship Id="rId11" Type="http://schemas.openxmlformats.org/officeDocument/2006/relationships/slide" Target="slides/slide7.xml"/><Relationship Id="rId22" Type="http://schemas.openxmlformats.org/officeDocument/2006/relationships/font" Target="fonts/RobotoCondensed-boldItalic.fntdata"/><Relationship Id="rId10" Type="http://schemas.openxmlformats.org/officeDocument/2006/relationships/slide" Target="slides/slide6.xml"/><Relationship Id="rId21" Type="http://schemas.openxmlformats.org/officeDocument/2006/relationships/font" Target="fonts/RobotoCondense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Condensed-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7f65d5b30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7f65d5b3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9c4277c6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9c4277c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99c4277c6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99c4277c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99c4277c6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99c4277c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99c4277c6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99c4277c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9c4277c6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9c4277c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751fd54f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751fd54f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f99c4277c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f99c427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796888018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79688801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99c4277c6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99c4277c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99c4277c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99c4277c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99c4277c6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99c4277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99c4277c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99c4277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9c4277c6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9c4277c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lvl1pPr lvl="0">
              <a:spcBef>
                <a:spcPts val="0"/>
              </a:spcBef>
              <a:spcAft>
                <a:spcPts val="0"/>
              </a:spcAft>
              <a:buClr>
                <a:srgbClr val="000000"/>
              </a:buClr>
              <a:buSzPts val="3000"/>
              <a:buFont typeface="Roboto Condensed"/>
              <a:buNone/>
              <a:defRPr sz="3000">
                <a:solidFill>
                  <a:srgbClr val="000000"/>
                </a:solidFill>
                <a:latin typeface="Roboto Condensed"/>
                <a:ea typeface="Roboto Condensed"/>
                <a:cs typeface="Roboto Condensed"/>
                <a:sym typeface="Roboto Condensed"/>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5" name="Google Shape;15;p3"/>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Font typeface="Roboto Condensed"/>
              <a:buChar char="➔"/>
              <a:defRPr sz="2400">
                <a:latin typeface="Roboto Condensed"/>
                <a:ea typeface="Roboto Condensed"/>
                <a:cs typeface="Roboto Condensed"/>
                <a:sym typeface="Roboto Condensed"/>
              </a:defRPr>
            </a:lvl1pPr>
            <a:lvl2pPr indent="-381000" lvl="1" marL="914400">
              <a:spcBef>
                <a:spcPts val="0"/>
              </a:spcBef>
              <a:spcAft>
                <a:spcPts val="0"/>
              </a:spcAft>
              <a:buSzPts val="2400"/>
              <a:buFont typeface="Roboto Condensed"/>
              <a:buChar char="◆"/>
              <a:defRPr>
                <a:latin typeface="Roboto Condensed"/>
                <a:ea typeface="Roboto Condensed"/>
                <a:cs typeface="Roboto Condensed"/>
                <a:sym typeface="Roboto Condensed"/>
              </a:defRPr>
            </a:lvl2pPr>
            <a:lvl3pPr indent="-381000" lvl="2" marL="1371600">
              <a:spcBef>
                <a:spcPts val="0"/>
              </a:spcBef>
              <a:spcAft>
                <a:spcPts val="0"/>
              </a:spcAft>
              <a:buSzPts val="2400"/>
              <a:buFont typeface="Roboto Condensed"/>
              <a:buChar char="●"/>
              <a:defRPr>
                <a:latin typeface="Roboto Condensed"/>
                <a:ea typeface="Roboto Condensed"/>
                <a:cs typeface="Roboto Condensed"/>
                <a:sym typeface="Roboto Condensed"/>
              </a:defRPr>
            </a:lvl3pPr>
            <a:lvl4pPr indent="-342900" lvl="3" marL="1828800">
              <a:spcBef>
                <a:spcPts val="0"/>
              </a:spcBef>
              <a:spcAft>
                <a:spcPts val="0"/>
              </a:spcAft>
              <a:buSzPts val="1800"/>
              <a:buFont typeface="Roboto Condensed"/>
              <a:buChar char="○"/>
              <a:defRPr>
                <a:latin typeface="Roboto Condensed"/>
                <a:ea typeface="Roboto Condensed"/>
                <a:cs typeface="Roboto Condensed"/>
                <a:sym typeface="Roboto Condensed"/>
              </a:defRPr>
            </a:lvl4pPr>
            <a:lvl5pPr indent="-342900" lvl="4" marL="2286000">
              <a:spcBef>
                <a:spcPts val="0"/>
              </a:spcBef>
              <a:spcAft>
                <a:spcPts val="0"/>
              </a:spcAft>
              <a:buSzPts val="1800"/>
              <a:buFont typeface="Roboto Condensed"/>
              <a:buChar char="◆"/>
              <a:defRPr>
                <a:latin typeface="Roboto Condensed"/>
                <a:ea typeface="Roboto Condensed"/>
                <a:cs typeface="Roboto Condensed"/>
                <a:sym typeface="Roboto Condensed"/>
              </a:defRPr>
            </a:lvl5pPr>
            <a:lvl6pPr indent="-342900" lvl="5" marL="2743200">
              <a:spcBef>
                <a:spcPts val="0"/>
              </a:spcBef>
              <a:spcAft>
                <a:spcPts val="0"/>
              </a:spcAft>
              <a:buSzPts val="1800"/>
              <a:buFont typeface="Roboto Condensed"/>
              <a:buChar char="●"/>
              <a:defRPr>
                <a:latin typeface="Roboto Condensed"/>
                <a:ea typeface="Roboto Condensed"/>
                <a:cs typeface="Roboto Condensed"/>
                <a:sym typeface="Roboto Condensed"/>
              </a:defRPr>
            </a:lvl6pPr>
            <a:lvl7pPr indent="-342900" lvl="6" marL="3200400">
              <a:spcBef>
                <a:spcPts val="0"/>
              </a:spcBef>
              <a:spcAft>
                <a:spcPts val="0"/>
              </a:spcAft>
              <a:buSzPts val="1800"/>
              <a:buFont typeface="Roboto Condensed"/>
              <a:buChar char="○"/>
              <a:defRPr>
                <a:latin typeface="Roboto Condensed"/>
                <a:ea typeface="Roboto Condensed"/>
                <a:cs typeface="Roboto Condensed"/>
                <a:sym typeface="Roboto Condensed"/>
              </a:defRPr>
            </a:lvl7pPr>
            <a:lvl8pPr indent="-342900" lvl="7" marL="3657600">
              <a:spcBef>
                <a:spcPts val="0"/>
              </a:spcBef>
              <a:spcAft>
                <a:spcPts val="0"/>
              </a:spcAft>
              <a:buSzPts val="1800"/>
              <a:buFont typeface="Roboto Condensed"/>
              <a:buChar char="◆"/>
              <a:defRPr>
                <a:latin typeface="Roboto Condensed"/>
                <a:ea typeface="Roboto Condensed"/>
                <a:cs typeface="Roboto Condensed"/>
                <a:sym typeface="Roboto Condensed"/>
              </a:defRPr>
            </a:lvl8pPr>
            <a:lvl9pPr indent="-342900" lvl="8" marL="4114800">
              <a:spcBef>
                <a:spcPts val="0"/>
              </a:spcBef>
              <a:spcAft>
                <a:spcPts val="0"/>
              </a:spcAft>
              <a:buSzPts val="1800"/>
              <a:buFont typeface="Roboto Condensed"/>
              <a:buChar char="●"/>
              <a:defRPr>
                <a:latin typeface="Roboto Condensed"/>
                <a:ea typeface="Roboto Condensed"/>
                <a:cs typeface="Roboto Condensed"/>
                <a:sym typeface="Roboto Condensed"/>
              </a:defRPr>
            </a:lvl9pPr>
          </a:lstStyle>
          <a:p/>
        </p:txBody>
      </p:sp>
      <p:sp>
        <p:nvSpPr>
          <p:cNvPr id="16" name="Google Shape;16;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295200" y="879600"/>
            <a:ext cx="8391600" cy="135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0" name="Google Shape;20;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 name="Shape 26"/>
        <p:cNvGrpSpPr/>
        <p:nvPr/>
      </p:nvGrpSpPr>
      <p:grpSpPr>
        <a:xfrm>
          <a:off x="0" y="0"/>
          <a:ext cx="0" cy="0"/>
          <a:chOff x="0" y="0"/>
          <a:chExt cx="0" cy="0"/>
        </a:xfrm>
      </p:grpSpPr>
      <p:sp>
        <p:nvSpPr>
          <p:cNvPr id="27" name="Google Shape;27;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28" name="Google Shape;28;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47"/>
            <a:ext cx="8229600" cy="849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indent="-381000" lvl="1" marL="9144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indent="-381000" lvl="2" marL="13716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indent="-342900" lvl="3" marL="1828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indent="-342900" lvl="4" marL="22860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indent="-342900" lvl="5" marL="27432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indent="-342900" lvl="6" marL="32004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indent="-342900" lvl="7" marL="36576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indent="-342900" lvl="8" marL="4114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 name="Shape 34"/>
        <p:cNvGrpSpPr/>
        <p:nvPr/>
      </p:nvGrpSpPr>
      <p:grpSpPr>
        <a:xfrm>
          <a:off x="0" y="0"/>
          <a:ext cx="0" cy="0"/>
          <a:chOff x="0" y="0"/>
          <a:chExt cx="0" cy="0"/>
        </a:xfrm>
      </p:grpSpPr>
      <p:sp>
        <p:nvSpPr>
          <p:cNvPr id="35" name="Google Shape;35;p8"/>
          <p:cNvSpPr txBox="1"/>
          <p:nvPr>
            <p:ph type="ctrTitle"/>
          </p:nvPr>
        </p:nvSpPr>
        <p:spPr>
          <a:xfrm>
            <a:off x="292075" y="11548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Condensed"/>
                <a:ea typeface="Roboto Condensed"/>
                <a:cs typeface="Roboto Condensed"/>
                <a:sym typeface="Roboto Condensed"/>
              </a:rPr>
              <a:t>Database Fundamentals</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6" name="Google Shape;36;p8"/>
          <p:cNvSpPr txBox="1"/>
          <p:nvPr>
            <p:ph type="ctrTitle"/>
          </p:nvPr>
        </p:nvSpPr>
        <p:spPr>
          <a:xfrm>
            <a:off x="292075" y="16696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Condensed"/>
                <a:ea typeface="Roboto Condensed"/>
                <a:cs typeface="Roboto Condensed"/>
                <a:sym typeface="Roboto Condensed"/>
              </a:rPr>
              <a:t>CE2103 - Algorithms and Data Structures II</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Sentencia DELETE</a:t>
            </a:r>
            <a:endParaRPr/>
          </a:p>
        </p:txBody>
      </p:sp>
      <p:sp>
        <p:nvSpPr>
          <p:cNvPr id="102" name="Google Shape;102;p17"/>
          <p:cNvSpPr txBox="1"/>
          <p:nvPr/>
        </p:nvSpPr>
        <p:spPr>
          <a:xfrm>
            <a:off x="973450" y="1967550"/>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Used to remove rows from a table.</a:t>
            </a:r>
            <a:endParaRPr sz="2200">
              <a:solidFill>
                <a:schemeClr val="dk1"/>
              </a:solidFill>
              <a:latin typeface="Roboto Condensed"/>
              <a:ea typeface="Roboto Condensed"/>
              <a:cs typeface="Roboto Condensed"/>
              <a:sym typeface="Roboto Condensed"/>
            </a:endParaRPr>
          </a:p>
          <a:p>
            <a:pPr indent="0" lvl="0" marL="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p:txBody>
      </p:sp>
      <p:sp>
        <p:nvSpPr>
          <p:cNvPr id="103" name="Google Shape;103;p17"/>
          <p:cNvSpPr txBox="1"/>
          <p:nvPr/>
        </p:nvSpPr>
        <p:spPr>
          <a:xfrm>
            <a:off x="973450" y="1322625"/>
            <a:ext cx="3413400" cy="4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DESCRIPTION</a:t>
            </a:r>
            <a:endParaRPr b="1">
              <a:solidFill>
                <a:srgbClr val="FFFFFF"/>
              </a:solidFill>
              <a:latin typeface="Roboto Condensed"/>
              <a:ea typeface="Roboto Condensed"/>
              <a:cs typeface="Roboto Condensed"/>
              <a:sym typeface="Roboto Condensed"/>
            </a:endParaRPr>
          </a:p>
        </p:txBody>
      </p:sp>
      <p:sp>
        <p:nvSpPr>
          <p:cNvPr id="104" name="Google Shape;104;p17"/>
          <p:cNvSpPr txBox="1"/>
          <p:nvPr/>
        </p:nvSpPr>
        <p:spPr>
          <a:xfrm>
            <a:off x="4757150" y="1967625"/>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p:txBody>
      </p:sp>
      <p:sp>
        <p:nvSpPr>
          <p:cNvPr id="105" name="Google Shape;105;p17"/>
          <p:cNvSpPr txBox="1"/>
          <p:nvPr/>
        </p:nvSpPr>
        <p:spPr>
          <a:xfrm>
            <a:off x="4757150" y="1320813"/>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latin typeface="Roboto Condensed"/>
                <a:ea typeface="Roboto Condensed"/>
                <a:cs typeface="Roboto Condensed"/>
                <a:sym typeface="Roboto Condensed"/>
              </a:rPr>
              <a:t>SINTAXIS</a:t>
            </a:r>
            <a:endParaRPr b="1">
              <a:solidFill>
                <a:srgbClr val="FFFFFF"/>
              </a:solidFill>
              <a:latin typeface="Roboto Condensed"/>
              <a:ea typeface="Roboto Condensed"/>
              <a:cs typeface="Roboto Condensed"/>
              <a:sym typeface="Roboto Condensed"/>
            </a:endParaRPr>
          </a:p>
        </p:txBody>
      </p:sp>
      <p:pic>
        <p:nvPicPr>
          <p:cNvPr id="106" name="Google Shape;106;p17"/>
          <p:cNvPicPr preferRelativeResize="0"/>
          <p:nvPr/>
        </p:nvPicPr>
        <p:blipFill>
          <a:blip r:embed="rId3">
            <a:alphaModFix/>
          </a:blip>
          <a:stretch>
            <a:fillRect/>
          </a:stretch>
        </p:blipFill>
        <p:spPr>
          <a:xfrm>
            <a:off x="1899673" y="4993637"/>
            <a:ext cx="5344677" cy="1680725"/>
          </a:xfrm>
          <a:prstGeom prst="rect">
            <a:avLst/>
          </a:prstGeom>
          <a:noFill/>
          <a:ln>
            <a:noFill/>
          </a:ln>
        </p:spPr>
      </p:pic>
      <p:pic>
        <p:nvPicPr>
          <p:cNvPr id="107" name="Google Shape;107;p17"/>
          <p:cNvPicPr preferRelativeResize="0"/>
          <p:nvPr/>
        </p:nvPicPr>
        <p:blipFill>
          <a:blip r:embed="rId4">
            <a:alphaModFix/>
          </a:blip>
          <a:stretch>
            <a:fillRect/>
          </a:stretch>
        </p:blipFill>
        <p:spPr>
          <a:xfrm>
            <a:off x="4858888" y="2079500"/>
            <a:ext cx="3209925" cy="107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Sentencia UPDATE</a:t>
            </a:r>
            <a:endParaRPr/>
          </a:p>
        </p:txBody>
      </p:sp>
      <p:sp>
        <p:nvSpPr>
          <p:cNvPr id="113" name="Google Shape;113;p18"/>
          <p:cNvSpPr txBox="1"/>
          <p:nvPr/>
        </p:nvSpPr>
        <p:spPr>
          <a:xfrm>
            <a:off x="973450" y="1967550"/>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Used to modify the information of the rows of a table.</a:t>
            </a:r>
            <a:endParaRPr sz="2200">
              <a:solidFill>
                <a:schemeClr val="dk1"/>
              </a:solidFill>
              <a:latin typeface="Roboto Condensed"/>
              <a:ea typeface="Roboto Condensed"/>
              <a:cs typeface="Roboto Condensed"/>
              <a:sym typeface="Roboto Condensed"/>
            </a:endParaRPr>
          </a:p>
          <a:p>
            <a:pPr indent="0" lvl="0" marL="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p:txBody>
      </p:sp>
      <p:sp>
        <p:nvSpPr>
          <p:cNvPr id="114" name="Google Shape;114;p18"/>
          <p:cNvSpPr txBox="1"/>
          <p:nvPr/>
        </p:nvSpPr>
        <p:spPr>
          <a:xfrm>
            <a:off x="973450" y="1322625"/>
            <a:ext cx="3413400" cy="4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DESCRIPTION</a:t>
            </a:r>
            <a:endParaRPr b="1">
              <a:solidFill>
                <a:srgbClr val="FFFFFF"/>
              </a:solidFill>
              <a:latin typeface="Roboto Condensed"/>
              <a:ea typeface="Roboto Condensed"/>
              <a:cs typeface="Roboto Condensed"/>
              <a:sym typeface="Roboto Condensed"/>
            </a:endParaRPr>
          </a:p>
        </p:txBody>
      </p:sp>
      <p:sp>
        <p:nvSpPr>
          <p:cNvPr id="115" name="Google Shape;115;p18"/>
          <p:cNvSpPr txBox="1"/>
          <p:nvPr/>
        </p:nvSpPr>
        <p:spPr>
          <a:xfrm>
            <a:off x="4757150" y="1967625"/>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p:txBody>
      </p:sp>
      <p:sp>
        <p:nvSpPr>
          <p:cNvPr id="116" name="Google Shape;116;p18"/>
          <p:cNvSpPr txBox="1"/>
          <p:nvPr/>
        </p:nvSpPr>
        <p:spPr>
          <a:xfrm>
            <a:off x="4757150" y="1320813"/>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latin typeface="Roboto Condensed"/>
                <a:ea typeface="Roboto Condensed"/>
                <a:cs typeface="Roboto Condensed"/>
                <a:sym typeface="Roboto Condensed"/>
              </a:rPr>
              <a:t>SINTAXIS</a:t>
            </a:r>
            <a:endParaRPr b="1">
              <a:solidFill>
                <a:srgbClr val="FFFFFF"/>
              </a:solidFill>
              <a:latin typeface="Roboto Condensed"/>
              <a:ea typeface="Roboto Condensed"/>
              <a:cs typeface="Roboto Condensed"/>
              <a:sym typeface="Roboto Condensed"/>
            </a:endParaRPr>
          </a:p>
        </p:txBody>
      </p:sp>
      <p:pic>
        <p:nvPicPr>
          <p:cNvPr id="117" name="Google Shape;117;p18"/>
          <p:cNvPicPr preferRelativeResize="0"/>
          <p:nvPr/>
        </p:nvPicPr>
        <p:blipFill>
          <a:blip r:embed="rId3">
            <a:alphaModFix/>
          </a:blip>
          <a:stretch>
            <a:fillRect/>
          </a:stretch>
        </p:blipFill>
        <p:spPr>
          <a:xfrm>
            <a:off x="1899673" y="4993637"/>
            <a:ext cx="5344677" cy="1680725"/>
          </a:xfrm>
          <a:prstGeom prst="rect">
            <a:avLst/>
          </a:prstGeom>
          <a:noFill/>
          <a:ln>
            <a:noFill/>
          </a:ln>
        </p:spPr>
      </p:pic>
      <p:pic>
        <p:nvPicPr>
          <p:cNvPr id="118" name="Google Shape;118;p18"/>
          <p:cNvPicPr preferRelativeResize="0"/>
          <p:nvPr/>
        </p:nvPicPr>
        <p:blipFill>
          <a:blip r:embed="rId4">
            <a:alphaModFix/>
          </a:blip>
          <a:stretch>
            <a:fillRect/>
          </a:stretch>
        </p:blipFill>
        <p:spPr>
          <a:xfrm>
            <a:off x="4839881" y="2099922"/>
            <a:ext cx="3247941" cy="67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Sentencia INNER JOIN</a:t>
            </a:r>
            <a:endParaRPr/>
          </a:p>
        </p:txBody>
      </p:sp>
      <p:sp>
        <p:nvSpPr>
          <p:cNvPr id="124" name="Google Shape;124;p19"/>
          <p:cNvSpPr txBox="1"/>
          <p:nvPr/>
        </p:nvSpPr>
        <p:spPr>
          <a:xfrm>
            <a:off x="973450" y="1967550"/>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marR="38100" rtl="0" algn="l">
              <a:lnSpc>
                <a:spcPct val="128571"/>
              </a:lnSpc>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Join information from different tables with some attribute in common.</a:t>
            </a:r>
            <a:endParaRPr sz="2200">
              <a:solidFill>
                <a:schemeClr val="dk1"/>
              </a:solidFill>
              <a:latin typeface="Roboto Condensed"/>
              <a:ea typeface="Roboto Condensed"/>
              <a:cs typeface="Roboto Condensed"/>
              <a:sym typeface="Roboto Condensed"/>
            </a:endParaRPr>
          </a:p>
        </p:txBody>
      </p:sp>
      <p:sp>
        <p:nvSpPr>
          <p:cNvPr id="125" name="Google Shape;125;p19"/>
          <p:cNvSpPr txBox="1"/>
          <p:nvPr/>
        </p:nvSpPr>
        <p:spPr>
          <a:xfrm>
            <a:off x="973450" y="1322625"/>
            <a:ext cx="3413400" cy="4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DESCRIPTION</a:t>
            </a:r>
            <a:endParaRPr b="1">
              <a:solidFill>
                <a:srgbClr val="FFFFFF"/>
              </a:solidFill>
              <a:latin typeface="Roboto Condensed"/>
              <a:ea typeface="Roboto Condensed"/>
              <a:cs typeface="Roboto Condensed"/>
              <a:sym typeface="Roboto Condensed"/>
            </a:endParaRPr>
          </a:p>
        </p:txBody>
      </p:sp>
      <p:sp>
        <p:nvSpPr>
          <p:cNvPr id="126" name="Google Shape;126;p19"/>
          <p:cNvSpPr txBox="1"/>
          <p:nvPr/>
        </p:nvSpPr>
        <p:spPr>
          <a:xfrm>
            <a:off x="4757150" y="1967625"/>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p:txBody>
      </p:sp>
      <p:sp>
        <p:nvSpPr>
          <p:cNvPr id="127" name="Google Shape;127;p19"/>
          <p:cNvSpPr txBox="1"/>
          <p:nvPr/>
        </p:nvSpPr>
        <p:spPr>
          <a:xfrm>
            <a:off x="4757150" y="1320813"/>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latin typeface="Roboto Condensed"/>
                <a:ea typeface="Roboto Condensed"/>
                <a:cs typeface="Roboto Condensed"/>
                <a:sym typeface="Roboto Condensed"/>
              </a:rPr>
              <a:t>SINTAXIS</a:t>
            </a:r>
            <a:endParaRPr b="1">
              <a:solidFill>
                <a:srgbClr val="FFFFFF"/>
              </a:solidFill>
              <a:latin typeface="Roboto Condensed"/>
              <a:ea typeface="Roboto Condensed"/>
              <a:cs typeface="Roboto Condensed"/>
              <a:sym typeface="Roboto Condensed"/>
            </a:endParaRPr>
          </a:p>
        </p:txBody>
      </p:sp>
      <p:pic>
        <p:nvPicPr>
          <p:cNvPr id="128" name="Google Shape;128;p19"/>
          <p:cNvPicPr preferRelativeResize="0"/>
          <p:nvPr/>
        </p:nvPicPr>
        <p:blipFill>
          <a:blip r:embed="rId3">
            <a:alphaModFix/>
          </a:blip>
          <a:stretch>
            <a:fillRect/>
          </a:stretch>
        </p:blipFill>
        <p:spPr>
          <a:xfrm>
            <a:off x="1899673" y="4993637"/>
            <a:ext cx="5344677" cy="1680725"/>
          </a:xfrm>
          <a:prstGeom prst="rect">
            <a:avLst/>
          </a:prstGeom>
          <a:noFill/>
          <a:ln>
            <a:noFill/>
          </a:ln>
        </p:spPr>
      </p:pic>
      <p:pic>
        <p:nvPicPr>
          <p:cNvPr id="129" name="Google Shape;129;p19"/>
          <p:cNvPicPr preferRelativeResize="0"/>
          <p:nvPr/>
        </p:nvPicPr>
        <p:blipFill>
          <a:blip r:embed="rId4">
            <a:alphaModFix/>
          </a:blip>
          <a:stretch>
            <a:fillRect/>
          </a:stretch>
        </p:blipFill>
        <p:spPr>
          <a:xfrm>
            <a:off x="5641113" y="2096250"/>
            <a:ext cx="1645465" cy="168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NoSQL</a:t>
            </a:r>
            <a:r>
              <a:rPr lang="en"/>
              <a:t> Database</a:t>
            </a:r>
            <a:endParaRPr/>
          </a:p>
        </p:txBody>
      </p:sp>
      <p:sp>
        <p:nvSpPr>
          <p:cNvPr id="135" name="Google Shape;135;p20"/>
          <p:cNvSpPr txBox="1"/>
          <p:nvPr>
            <p:ph idx="1" type="body"/>
          </p:nvPr>
        </p:nvSpPr>
        <p:spPr>
          <a:xfrm>
            <a:off x="457200" y="1421950"/>
            <a:ext cx="8229600" cy="3228000"/>
          </a:xfrm>
          <a:prstGeom prst="rect">
            <a:avLst/>
          </a:prstGeom>
        </p:spPr>
        <p:txBody>
          <a:bodyPr anchorCtr="0" anchor="t" bIns="91425" lIns="91425" spcFirstLastPara="1" rIns="91425" wrap="square" tIns="91425">
            <a:noAutofit/>
          </a:bodyPr>
          <a:lstStyle/>
          <a:p>
            <a:pPr indent="-381000" lvl="0" marL="457200" marR="38100" rtl="0" algn="l">
              <a:lnSpc>
                <a:spcPct val="128571"/>
              </a:lnSpc>
              <a:spcBef>
                <a:spcPts val="0"/>
              </a:spcBef>
              <a:spcAft>
                <a:spcPts val="0"/>
              </a:spcAft>
              <a:buSzPts val="2400"/>
              <a:buChar char="➔"/>
            </a:pPr>
            <a:r>
              <a:rPr lang="en"/>
              <a:t>A NoSQL database, or non-relational database, allows you to store and manipulate unstructured and semi-structured data.</a:t>
            </a:r>
            <a:endParaRPr/>
          </a:p>
          <a:p>
            <a:pPr indent="0" lvl="0" marL="457200" marR="38100" rtl="0" algn="l">
              <a:lnSpc>
                <a:spcPct val="128571"/>
              </a:lnSpc>
              <a:spcBef>
                <a:spcPts val="0"/>
              </a:spcBef>
              <a:spcAft>
                <a:spcPts val="0"/>
              </a:spcAft>
              <a:buNone/>
            </a:pPr>
            <a:r>
              <a:t/>
            </a:r>
            <a:endParaRPr/>
          </a:p>
          <a:p>
            <a:pPr indent="-381000" lvl="0" marL="457200" marR="38100" rtl="0" algn="l">
              <a:lnSpc>
                <a:spcPct val="128571"/>
              </a:lnSpc>
              <a:spcBef>
                <a:spcPts val="0"/>
              </a:spcBef>
              <a:spcAft>
                <a:spcPts val="0"/>
              </a:spcAft>
              <a:buSzPts val="2400"/>
              <a:buChar char="➔"/>
            </a:pPr>
            <a:r>
              <a:rPr lang="en"/>
              <a:t>Unlike a relational database, which defines how all the data inserted into the database should be composed).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9" name="Shape 139"/>
        <p:cNvGrpSpPr/>
        <p:nvPr/>
      </p:nvGrpSpPr>
      <p:grpSpPr>
        <a:xfrm>
          <a:off x="0" y="0"/>
          <a:ext cx="0" cy="0"/>
          <a:chOff x="0" y="0"/>
          <a:chExt cx="0" cy="0"/>
        </a:xfrm>
      </p:grpSpPr>
      <p:sp>
        <p:nvSpPr>
          <p:cNvPr id="140" name="Google Shape;140;p21"/>
          <p:cNvSpPr txBox="1"/>
          <p:nvPr>
            <p:ph type="ctrTitle"/>
          </p:nvPr>
        </p:nvSpPr>
        <p:spPr>
          <a:xfrm>
            <a:off x="292075" y="11548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Condensed"/>
                <a:ea typeface="Roboto Condensed"/>
                <a:cs typeface="Roboto Condensed"/>
                <a:sym typeface="Roboto Condensed"/>
              </a:rPr>
              <a:t>Database Fundamentals</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141" name="Google Shape;141;p21"/>
          <p:cNvSpPr txBox="1"/>
          <p:nvPr>
            <p:ph type="ctrTitle"/>
          </p:nvPr>
        </p:nvSpPr>
        <p:spPr>
          <a:xfrm>
            <a:off x="292075" y="16696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Condensed"/>
                <a:ea typeface="Roboto Condensed"/>
                <a:cs typeface="Roboto Condensed"/>
                <a:sym typeface="Roboto Condensed"/>
              </a:rPr>
              <a:t>CE2103 - Algorithms and Data Structures II</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Disclaimer / Descargo de Responsabilidad</a:t>
            </a:r>
            <a:endParaRPr/>
          </a:p>
        </p:txBody>
      </p:sp>
      <p:sp>
        <p:nvSpPr>
          <p:cNvPr id="42" name="Google Shape;42;p9"/>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Esta presentación corresponde a una guía usada por el profesor durante las clases. La misma ha sido modificada para ser utilizado en el modelo de cursos asistidos por tecnología. No es una versión final, por lo que la misma podría requerir todavía hacer algunos ajustes. Para aspectos de evaluación esta presentación es solo una guía, por lo que el estudiante debe profundizar con el material de lectura asignado y lo discutido en clases para aspectos de evaluación.</a:t>
            </a:r>
            <a:endParaRPr sz="2000"/>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t>This presentation corresponds to a guide material used by the professor during classes. It has been modified to be used in the model of technology-assisted courses. It is not a final version, so it may still require some adjustments. For evaluation aspects, this presentation is only a guide, so the student should delve with the assigned reading material and what has been discussed in 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Design Process</a:t>
            </a:r>
            <a:endParaRPr/>
          </a:p>
        </p:txBody>
      </p:sp>
      <p:pic>
        <p:nvPicPr>
          <p:cNvPr id="48" name="Google Shape;48;p10"/>
          <p:cNvPicPr preferRelativeResize="0"/>
          <p:nvPr/>
        </p:nvPicPr>
        <p:blipFill>
          <a:blip r:embed="rId3">
            <a:alphaModFix/>
          </a:blip>
          <a:stretch>
            <a:fillRect/>
          </a:stretch>
        </p:blipFill>
        <p:spPr>
          <a:xfrm>
            <a:off x="1384225" y="962399"/>
            <a:ext cx="5870285" cy="567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4" name="Google Shape;54;p11"/>
          <p:cNvSpPr txBox="1"/>
          <p:nvPr>
            <p:ph idx="1" type="body"/>
          </p:nvPr>
        </p:nvSpPr>
        <p:spPr>
          <a:xfrm>
            <a:off x="457200" y="1081200"/>
            <a:ext cx="8229600" cy="5007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Font typeface="Droid Sans"/>
              <a:buChar char="➔"/>
            </a:pPr>
            <a:r>
              <a:rPr lang="en"/>
              <a:t>Database refers to a set of related data and the way it is organized</a:t>
            </a:r>
            <a:r>
              <a:rPr lang="en"/>
              <a:t>.</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A database is designed, built, and populated with data for a specific purpose. It has an intended group of users and some preconceived applications in which these users are interested.</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Font typeface="Droid Sans"/>
              <a:buChar char="➔"/>
            </a:pPr>
            <a:r>
              <a:rPr lang="en"/>
              <a:t>Examples:</a:t>
            </a:r>
            <a:endParaRPr/>
          </a:p>
          <a:p>
            <a:pPr indent="-381000" lvl="1" marL="914400" rtl="0" algn="l">
              <a:spcBef>
                <a:spcPts val="0"/>
              </a:spcBef>
              <a:spcAft>
                <a:spcPts val="0"/>
              </a:spcAft>
              <a:buSzPts val="2400"/>
              <a:buFont typeface="Droid Sans"/>
              <a:buChar char="◆"/>
            </a:pPr>
            <a:r>
              <a:rPr lang="en"/>
              <a:t>Bank to deposit or withdraw funds.</a:t>
            </a:r>
            <a:endParaRPr/>
          </a:p>
          <a:p>
            <a:pPr indent="-381000" lvl="1" marL="914400" rtl="0" algn="l">
              <a:spcBef>
                <a:spcPts val="0"/>
              </a:spcBef>
              <a:spcAft>
                <a:spcPts val="0"/>
              </a:spcAft>
              <a:buSzPts val="2400"/>
              <a:buChar char="◆"/>
            </a:pPr>
            <a:r>
              <a:rPr lang="en"/>
              <a:t>Hotel or airline reservation.</a:t>
            </a:r>
            <a:endParaRPr/>
          </a:p>
          <a:p>
            <a:pPr indent="-381000" lvl="1" marL="914400" rtl="0" algn="l">
              <a:spcBef>
                <a:spcPts val="0"/>
              </a:spcBef>
              <a:spcAft>
                <a:spcPts val="0"/>
              </a:spcAft>
              <a:buSzPts val="2400"/>
              <a:buChar char="◆"/>
            </a:pPr>
            <a:r>
              <a:rPr lang="en"/>
              <a:t>Access a computerized library catalog.</a:t>
            </a:r>
            <a:endParaRPr/>
          </a:p>
          <a:p>
            <a:pPr indent="-381000" lvl="1" marL="914400" rtl="0" algn="l">
              <a:spcBef>
                <a:spcPts val="0"/>
              </a:spcBef>
              <a:spcAft>
                <a:spcPts val="0"/>
              </a:spcAft>
              <a:buSzPts val="2400"/>
              <a:buChar char="◆"/>
            </a:pPr>
            <a:r>
              <a:rPr lang="en"/>
              <a:t>Purchase something online.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Databases</a:t>
            </a:r>
            <a:endParaRPr/>
          </a:p>
        </p:txBody>
      </p:sp>
      <p:sp>
        <p:nvSpPr>
          <p:cNvPr id="60" name="Google Shape;60;p12"/>
          <p:cNvSpPr txBox="1"/>
          <p:nvPr>
            <p:ph idx="1" type="body"/>
          </p:nvPr>
        </p:nvSpPr>
        <p:spPr>
          <a:xfrm>
            <a:off x="457200" y="1081200"/>
            <a:ext cx="8229600" cy="5007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Font typeface="Droid Sans"/>
              <a:buChar char="➔"/>
            </a:pPr>
            <a:r>
              <a:rPr lang="en"/>
              <a:t>Relational Databases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Object-Oriented Databases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Distributed Databases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NoSQL Databases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And other types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Databases</a:t>
            </a:r>
            <a:endParaRPr/>
          </a:p>
        </p:txBody>
      </p:sp>
      <p:sp>
        <p:nvSpPr>
          <p:cNvPr id="66" name="Google Shape;66;p13"/>
          <p:cNvSpPr txBox="1"/>
          <p:nvPr>
            <p:ph idx="1" type="body"/>
          </p:nvPr>
        </p:nvSpPr>
        <p:spPr>
          <a:xfrm>
            <a:off x="457200" y="1081200"/>
            <a:ext cx="8229600" cy="5007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Font typeface="Droid Sans"/>
              <a:buChar char="➔"/>
            </a:pPr>
            <a:r>
              <a:rPr lang="en"/>
              <a:t>Relational Databases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Object-Oriented Databases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Distributed Databases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NoSQL Databases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And other types</a:t>
            </a:r>
            <a:endParaRPr/>
          </a:p>
        </p:txBody>
      </p:sp>
      <p:sp>
        <p:nvSpPr>
          <p:cNvPr id="67" name="Google Shape;67;p13"/>
          <p:cNvSpPr/>
          <p:nvPr/>
        </p:nvSpPr>
        <p:spPr>
          <a:xfrm>
            <a:off x="6318050" y="1790325"/>
            <a:ext cx="2276400" cy="1094700"/>
          </a:xfrm>
          <a:prstGeom prst="wedgeRoundRectCallout">
            <a:avLst>
              <a:gd fmla="val -164318" name="adj1"/>
              <a:gd fmla="val -75119"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For now we are going to focus on this type of database</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Relational Database</a:t>
            </a:r>
            <a:endParaRPr/>
          </a:p>
        </p:txBody>
      </p:sp>
      <p:sp>
        <p:nvSpPr>
          <p:cNvPr id="73" name="Google Shape;73;p14"/>
          <p:cNvSpPr txBox="1"/>
          <p:nvPr>
            <p:ph idx="1" type="body"/>
          </p:nvPr>
        </p:nvSpPr>
        <p:spPr>
          <a:xfrm>
            <a:off x="457200" y="1421950"/>
            <a:ext cx="8229600" cy="1297500"/>
          </a:xfrm>
          <a:prstGeom prst="rect">
            <a:avLst/>
          </a:prstGeom>
        </p:spPr>
        <p:txBody>
          <a:bodyPr anchorCtr="0" anchor="t" bIns="91425" lIns="91425" spcFirstLastPara="1" rIns="91425" wrap="square" tIns="91425">
            <a:noAutofit/>
          </a:bodyPr>
          <a:lstStyle/>
          <a:p>
            <a:pPr indent="-381000" lvl="0" marL="457200" marR="38100" rtl="0" algn="l">
              <a:lnSpc>
                <a:spcPct val="128571"/>
              </a:lnSpc>
              <a:spcBef>
                <a:spcPts val="0"/>
              </a:spcBef>
              <a:spcAft>
                <a:spcPts val="0"/>
              </a:spcAft>
              <a:buSzPts val="2400"/>
              <a:buFont typeface="Droid Sans"/>
              <a:buChar char="➔"/>
            </a:pPr>
            <a:r>
              <a:rPr lang="en"/>
              <a:t>The elements of a relational database are organized as a set of tables with columns and rows.</a:t>
            </a:r>
            <a:endParaRPr/>
          </a:p>
        </p:txBody>
      </p:sp>
      <p:pic>
        <p:nvPicPr>
          <p:cNvPr id="74" name="Google Shape;74;p14"/>
          <p:cNvPicPr preferRelativeResize="0"/>
          <p:nvPr/>
        </p:nvPicPr>
        <p:blipFill>
          <a:blip r:embed="rId3">
            <a:alphaModFix/>
          </a:blip>
          <a:stretch>
            <a:fillRect/>
          </a:stretch>
        </p:blipFill>
        <p:spPr>
          <a:xfrm>
            <a:off x="873500" y="3261799"/>
            <a:ext cx="7396976" cy="232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Sentencia SELECT</a:t>
            </a:r>
            <a:endParaRPr/>
          </a:p>
        </p:txBody>
      </p:sp>
      <p:sp>
        <p:nvSpPr>
          <p:cNvPr id="80" name="Google Shape;80;p15"/>
          <p:cNvSpPr txBox="1"/>
          <p:nvPr/>
        </p:nvSpPr>
        <p:spPr>
          <a:xfrm>
            <a:off x="973450" y="1967550"/>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Recover info from Database.</a:t>
            </a:r>
            <a:endParaRPr sz="2200">
              <a:solidFill>
                <a:schemeClr val="dk1"/>
              </a:solidFill>
              <a:latin typeface="Roboto Condensed"/>
              <a:ea typeface="Roboto Condensed"/>
              <a:cs typeface="Roboto Condensed"/>
              <a:sym typeface="Roboto Condensed"/>
            </a:endParaRPr>
          </a:p>
          <a:p>
            <a:pPr indent="0" lvl="0" marL="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p:txBody>
      </p:sp>
      <p:sp>
        <p:nvSpPr>
          <p:cNvPr id="81" name="Google Shape;81;p15"/>
          <p:cNvSpPr txBox="1"/>
          <p:nvPr/>
        </p:nvSpPr>
        <p:spPr>
          <a:xfrm>
            <a:off x="973450" y="1322625"/>
            <a:ext cx="3413400" cy="4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DESCRIPTION</a:t>
            </a:r>
            <a:endParaRPr b="1">
              <a:solidFill>
                <a:srgbClr val="FFFFFF"/>
              </a:solidFill>
              <a:latin typeface="Roboto Condensed"/>
              <a:ea typeface="Roboto Condensed"/>
              <a:cs typeface="Roboto Condensed"/>
              <a:sym typeface="Roboto Condensed"/>
            </a:endParaRPr>
          </a:p>
        </p:txBody>
      </p:sp>
      <p:sp>
        <p:nvSpPr>
          <p:cNvPr id="82" name="Google Shape;82;p15"/>
          <p:cNvSpPr txBox="1"/>
          <p:nvPr/>
        </p:nvSpPr>
        <p:spPr>
          <a:xfrm>
            <a:off x="4757150" y="1967625"/>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p:txBody>
      </p:sp>
      <p:sp>
        <p:nvSpPr>
          <p:cNvPr id="83" name="Google Shape;83;p15"/>
          <p:cNvSpPr txBox="1"/>
          <p:nvPr/>
        </p:nvSpPr>
        <p:spPr>
          <a:xfrm>
            <a:off x="4757150" y="1320813"/>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latin typeface="Roboto Condensed"/>
                <a:ea typeface="Roboto Condensed"/>
                <a:cs typeface="Roboto Condensed"/>
                <a:sym typeface="Roboto Condensed"/>
              </a:rPr>
              <a:t>SINTAXIS</a:t>
            </a:r>
            <a:endParaRPr b="1">
              <a:solidFill>
                <a:srgbClr val="FFFFFF"/>
              </a:solidFill>
              <a:latin typeface="Roboto Condensed"/>
              <a:ea typeface="Roboto Condensed"/>
              <a:cs typeface="Roboto Condensed"/>
              <a:sym typeface="Roboto Condensed"/>
            </a:endParaRPr>
          </a:p>
        </p:txBody>
      </p:sp>
      <p:pic>
        <p:nvPicPr>
          <p:cNvPr id="84" name="Google Shape;84;p15"/>
          <p:cNvPicPr preferRelativeResize="0"/>
          <p:nvPr/>
        </p:nvPicPr>
        <p:blipFill>
          <a:blip r:embed="rId3">
            <a:alphaModFix/>
          </a:blip>
          <a:stretch>
            <a:fillRect/>
          </a:stretch>
        </p:blipFill>
        <p:spPr>
          <a:xfrm>
            <a:off x="4892225" y="2145750"/>
            <a:ext cx="3143250" cy="1009650"/>
          </a:xfrm>
          <a:prstGeom prst="rect">
            <a:avLst/>
          </a:prstGeom>
          <a:noFill/>
          <a:ln>
            <a:noFill/>
          </a:ln>
        </p:spPr>
      </p:pic>
      <p:pic>
        <p:nvPicPr>
          <p:cNvPr id="85" name="Google Shape;85;p15"/>
          <p:cNvPicPr preferRelativeResize="0"/>
          <p:nvPr/>
        </p:nvPicPr>
        <p:blipFill>
          <a:blip r:embed="rId4">
            <a:alphaModFix/>
          </a:blip>
          <a:stretch>
            <a:fillRect/>
          </a:stretch>
        </p:blipFill>
        <p:spPr>
          <a:xfrm>
            <a:off x="1899673" y="4993637"/>
            <a:ext cx="5344677" cy="168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Sentencia INSERT</a:t>
            </a:r>
            <a:endParaRPr/>
          </a:p>
        </p:txBody>
      </p:sp>
      <p:sp>
        <p:nvSpPr>
          <p:cNvPr id="91" name="Google Shape;91;p16"/>
          <p:cNvSpPr txBox="1"/>
          <p:nvPr/>
        </p:nvSpPr>
        <p:spPr>
          <a:xfrm>
            <a:off x="973450" y="1967550"/>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Used to add rows in a table.</a:t>
            </a:r>
            <a:endParaRPr sz="2200">
              <a:solidFill>
                <a:schemeClr val="dk1"/>
              </a:solidFill>
              <a:latin typeface="Roboto Condensed"/>
              <a:ea typeface="Roboto Condensed"/>
              <a:cs typeface="Roboto Condensed"/>
              <a:sym typeface="Roboto Condensed"/>
            </a:endParaRPr>
          </a:p>
          <a:p>
            <a:pPr indent="0" lvl="0" marL="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p:txBody>
      </p:sp>
      <p:sp>
        <p:nvSpPr>
          <p:cNvPr id="92" name="Google Shape;92;p16"/>
          <p:cNvSpPr txBox="1"/>
          <p:nvPr/>
        </p:nvSpPr>
        <p:spPr>
          <a:xfrm>
            <a:off x="973450" y="1322625"/>
            <a:ext cx="3413400" cy="4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DESCRIPTION</a:t>
            </a:r>
            <a:endParaRPr b="1">
              <a:solidFill>
                <a:srgbClr val="FFFFFF"/>
              </a:solidFill>
              <a:latin typeface="Roboto Condensed"/>
              <a:ea typeface="Roboto Condensed"/>
              <a:cs typeface="Roboto Condensed"/>
              <a:sym typeface="Roboto Condensed"/>
            </a:endParaRPr>
          </a:p>
        </p:txBody>
      </p:sp>
      <p:sp>
        <p:nvSpPr>
          <p:cNvPr id="93" name="Google Shape;93;p16"/>
          <p:cNvSpPr txBox="1"/>
          <p:nvPr/>
        </p:nvSpPr>
        <p:spPr>
          <a:xfrm>
            <a:off x="4757150" y="1967625"/>
            <a:ext cx="3413400" cy="2843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p:txBody>
      </p:sp>
      <p:sp>
        <p:nvSpPr>
          <p:cNvPr id="94" name="Google Shape;94;p16"/>
          <p:cNvSpPr txBox="1"/>
          <p:nvPr/>
        </p:nvSpPr>
        <p:spPr>
          <a:xfrm>
            <a:off x="4757150" y="1320813"/>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latin typeface="Roboto Condensed"/>
                <a:ea typeface="Roboto Condensed"/>
                <a:cs typeface="Roboto Condensed"/>
                <a:sym typeface="Roboto Condensed"/>
              </a:rPr>
              <a:t>SINTAXIS</a:t>
            </a:r>
            <a:endParaRPr b="1">
              <a:solidFill>
                <a:srgbClr val="FFFFFF"/>
              </a:solidFill>
              <a:latin typeface="Roboto Condensed"/>
              <a:ea typeface="Roboto Condensed"/>
              <a:cs typeface="Roboto Condensed"/>
              <a:sym typeface="Roboto Condensed"/>
            </a:endParaRPr>
          </a:p>
        </p:txBody>
      </p:sp>
      <p:pic>
        <p:nvPicPr>
          <p:cNvPr id="95" name="Google Shape;95;p16"/>
          <p:cNvPicPr preferRelativeResize="0"/>
          <p:nvPr/>
        </p:nvPicPr>
        <p:blipFill>
          <a:blip r:embed="rId3">
            <a:alphaModFix/>
          </a:blip>
          <a:stretch>
            <a:fillRect/>
          </a:stretch>
        </p:blipFill>
        <p:spPr>
          <a:xfrm>
            <a:off x="1899673" y="4993637"/>
            <a:ext cx="5344677" cy="1680725"/>
          </a:xfrm>
          <a:prstGeom prst="rect">
            <a:avLst/>
          </a:prstGeom>
          <a:noFill/>
          <a:ln>
            <a:noFill/>
          </a:ln>
        </p:spPr>
      </p:pic>
      <p:pic>
        <p:nvPicPr>
          <p:cNvPr id="96" name="Google Shape;96;p16"/>
          <p:cNvPicPr preferRelativeResize="0"/>
          <p:nvPr/>
        </p:nvPicPr>
        <p:blipFill>
          <a:blip r:embed="rId4">
            <a:alphaModFix/>
          </a:blip>
          <a:stretch>
            <a:fillRect/>
          </a:stretch>
        </p:blipFill>
        <p:spPr>
          <a:xfrm>
            <a:off x="4953200" y="2145750"/>
            <a:ext cx="3021300" cy="45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